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267" r:id="rId19"/>
    <p:sldId id="268" r:id="rId20"/>
    <p:sldId id="294" r:id="rId21"/>
    <p:sldId id="301" r:id="rId22"/>
    <p:sldId id="275" r:id="rId23"/>
    <p:sldId id="270" r:id="rId24"/>
    <p:sldId id="278" r:id="rId25"/>
    <p:sldId id="277" r:id="rId26"/>
    <p:sldId id="295" r:id="rId27"/>
    <p:sldId id="327" r:id="rId28"/>
    <p:sldId id="328" r:id="rId29"/>
    <p:sldId id="330" r:id="rId30"/>
    <p:sldId id="293" r:id="rId31"/>
    <p:sldId id="272" r:id="rId32"/>
    <p:sldId id="271" r:id="rId33"/>
    <p:sldId id="292" r:id="rId34"/>
    <p:sldId id="279" r:id="rId35"/>
    <p:sldId id="284" r:id="rId36"/>
    <p:sldId id="346" r:id="rId37"/>
    <p:sldId id="341" r:id="rId38"/>
    <p:sldId id="343" r:id="rId39"/>
    <p:sldId id="344" r:id="rId40"/>
    <p:sldId id="345" r:id="rId41"/>
    <p:sldId id="342" r:id="rId42"/>
    <p:sldId id="296" r:id="rId43"/>
    <p:sldId id="297" r:id="rId44"/>
    <p:sldId id="298" r:id="rId45"/>
    <p:sldId id="285" r:id="rId46"/>
    <p:sldId id="286" r:id="rId47"/>
    <p:sldId id="331" r:id="rId48"/>
    <p:sldId id="287" r:id="rId49"/>
    <p:sldId id="288" r:id="rId50"/>
    <p:sldId id="313" r:id="rId51"/>
    <p:sldId id="314" r:id="rId52"/>
    <p:sldId id="315" r:id="rId53"/>
    <p:sldId id="316" r:id="rId54"/>
    <p:sldId id="289" r:id="rId55"/>
    <p:sldId id="290" r:id="rId56"/>
    <p:sldId id="299" r:id="rId57"/>
    <p:sldId id="300" r:id="rId58"/>
    <p:sldId id="317" r:id="rId59"/>
    <p:sldId id="347" r:id="rId60"/>
    <p:sldId id="302" r:id="rId61"/>
    <p:sldId id="291" r:id="rId62"/>
    <p:sldId id="312" r:id="rId63"/>
    <p:sldId id="319" r:id="rId64"/>
    <p:sldId id="320" r:id="rId65"/>
    <p:sldId id="321" r:id="rId66"/>
    <p:sldId id="303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Chapter 3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Write Equation for this MUX (output Y)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81000" y="12001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(MUX/Data Selector)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Used for Selection</a:t>
            </a:r>
          </a:p>
          <a:p>
            <a:pPr>
              <a:buFontTx/>
              <a:buChar char="-"/>
            </a:pPr>
            <a:r>
              <a:rPr lang="en-US" dirty="0" smtClean="0"/>
              <a:t>Takes </a:t>
            </a:r>
            <a:r>
              <a:rPr lang="en-US" sz="4000" b="1" dirty="0" smtClean="0"/>
              <a:t>2</a:t>
            </a:r>
            <a:r>
              <a:rPr lang="en-US" sz="4000" b="1" baseline="30000" dirty="0" smtClean="0"/>
              <a:t>n</a:t>
            </a:r>
            <a:r>
              <a:rPr lang="en-US" dirty="0" smtClean="0"/>
              <a:t> information inputs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Sends only one input to output line always</a:t>
            </a:r>
          </a:p>
          <a:p>
            <a:pPr>
              <a:buFontTx/>
              <a:buChar char="-"/>
            </a:pPr>
            <a:r>
              <a:rPr lang="en-US" dirty="0" smtClean="0"/>
              <a:t>Based on </a:t>
            </a:r>
            <a:r>
              <a:rPr lang="en-US" sz="4000" b="1" dirty="0" smtClean="0"/>
              <a:t>n</a:t>
            </a:r>
            <a:r>
              <a:rPr lang="en-US" dirty="0" smtClean="0"/>
              <a:t> selection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66648" y="2895600"/>
            <a:ext cx="1066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 - to - 1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 = 2</a:t>
            </a:r>
            <a:r>
              <a:rPr lang="en-US" b="1" baseline="30000" dirty="0" smtClean="0">
                <a:solidFill>
                  <a:schemeClr val="tx1"/>
                </a:solidFill>
              </a:rPr>
              <a:t>n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696532" y="3745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6532" y="4050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3048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3376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8194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724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39000" y="36560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87350" y="3516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34186" y="3135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63132" y="3276600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34186" y="3810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m-1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210300" y="4533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634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158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6682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819106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932" y="47244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n-1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34732" y="4724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14300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Y = m</a:t>
            </a:r>
            <a:r>
              <a:rPr lang="en-US" sz="1600" b="1" i="1" dirty="0" smtClean="0"/>
              <a:t>0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 smtClean="0"/>
              <a:t>0</a:t>
            </a:r>
            <a:r>
              <a:rPr lang="en-US" sz="2800" b="1" i="1" dirty="0" smtClean="0"/>
              <a:t> + m</a:t>
            </a:r>
            <a:r>
              <a:rPr lang="en-US" sz="1600" b="1" i="1" dirty="0" smtClean="0"/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 smtClean="0"/>
              <a:t>1</a:t>
            </a:r>
            <a:r>
              <a:rPr lang="en-US" sz="2800" b="1" i="1" dirty="0" smtClean="0"/>
              <a:t> + m</a:t>
            </a:r>
            <a:r>
              <a:rPr lang="en-US" sz="1600" b="1" i="1" dirty="0" smtClean="0"/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 smtClean="0"/>
              <a:t>2</a:t>
            </a:r>
            <a:r>
              <a:rPr lang="en-US" sz="2800" b="1" i="1" dirty="0" smtClean="0"/>
              <a:t> + m</a:t>
            </a:r>
            <a:r>
              <a:rPr lang="en-US" sz="1600" b="1" i="1" dirty="0" smtClean="0"/>
              <a:t>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 smtClean="0"/>
              <a:t>3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Forward Information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/>
              <a:t>x</a:t>
            </a:r>
            <a:r>
              <a:rPr lang="en-US" sz="3600" dirty="0" smtClean="0"/>
              <a:t> to output Line Y where (x)</a:t>
            </a:r>
            <a:r>
              <a:rPr lang="en-US" sz="2000" dirty="0" smtClean="0"/>
              <a:t>10</a:t>
            </a:r>
            <a:r>
              <a:rPr lang="en-US" sz="3600" dirty="0" smtClean="0"/>
              <a:t> = (S</a:t>
            </a:r>
            <a:r>
              <a:rPr lang="en-US" sz="2000" dirty="0" smtClean="0"/>
              <a:t>n-1</a:t>
            </a:r>
            <a:r>
              <a:rPr lang="en-US" sz="3600" dirty="0" smtClean="0"/>
              <a:t>S</a:t>
            </a:r>
            <a:r>
              <a:rPr lang="en-US" sz="2000" dirty="0" smtClean="0"/>
              <a:t>n-2</a:t>
            </a:r>
            <a:r>
              <a:rPr lang="en-US" sz="3600" dirty="0" smtClean="0"/>
              <a:t>…S</a:t>
            </a:r>
            <a:r>
              <a:rPr lang="en-US" sz="2000" dirty="0" smtClean="0"/>
              <a:t>1</a:t>
            </a:r>
            <a:r>
              <a:rPr lang="en-US" sz="3600" dirty="0" smtClean="0"/>
              <a:t>S</a:t>
            </a:r>
            <a:r>
              <a:rPr lang="en-US" sz="2000" dirty="0" smtClean="0"/>
              <a:t>0</a:t>
            </a:r>
            <a:r>
              <a:rPr lang="en-US" sz="3600" dirty="0" smtClean="0"/>
              <a:t>)</a:t>
            </a:r>
            <a:r>
              <a:rPr lang="en-US" sz="2000" dirty="0" smtClean="0"/>
              <a:t>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8x1 MUX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and Circuit</a:t>
            </a:r>
          </a:p>
          <a:p>
            <a:r>
              <a:rPr lang="en-US" dirty="0" smtClean="0"/>
              <a:t>Do yourself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64-to-1 Multiplexer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960120"/>
            <a:ext cx="75625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143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2^6 = 64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324600" cy="46481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Quadruple </a:t>
            </a:r>
            <a:r>
              <a:rPr lang="en-US" dirty="0" smtClean="0">
                <a:sym typeface="Wingdings" pitchFamily="2" charset="2"/>
              </a:rPr>
              <a:t> Information size = 4-bits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Takes two 4-bit numbers e.g. </a:t>
            </a:r>
          </a:p>
          <a:p>
            <a:pPr marL="742950" lvl="2" indent="-342900" algn="ctr">
              <a:buNone/>
            </a:pPr>
            <a:r>
              <a:rPr lang="en-US" dirty="0" smtClean="0"/>
              <a:t>A = 1011 </a:t>
            </a:r>
          </a:p>
          <a:p>
            <a:pPr marL="742950" lvl="2" indent="-342900" algn="ctr">
              <a:buNone/>
            </a:pPr>
            <a:r>
              <a:rPr lang="en-US" dirty="0" smtClean="0"/>
              <a:t>B = 1101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Sends one of the numbers to output (Total 4 output lines, 1 line per bit)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6527800" y="1752600"/>
          <a:ext cx="246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A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B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3429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29400" y="3733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3884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4038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4418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4570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4721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4875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581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05272" y="4431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305800" y="4189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05800" y="4341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4492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7472" y="4189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353300" y="5829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603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Quadruple Multiplexer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 =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sz="1400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1714" y="99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38600" y="16880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30596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168" y="1002268"/>
            <a:ext cx="7743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Yi = Ai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609725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95375" y="5029200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2x1 MUX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2716" y="2602468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30596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829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3210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2678668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30884" y="2918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625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9951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438900" y="3706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3897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graphicFrame>
        <p:nvGraphicFramePr>
          <p:cNvPr id="21" name="Content Placeholder 25"/>
          <p:cNvGraphicFramePr>
            <a:graphicFrameLocks noGrp="1"/>
          </p:cNvGraphicFramePr>
          <p:nvPr>
            <p:ph idx="1"/>
          </p:nvPr>
        </p:nvGraphicFramePr>
        <p:xfrm>
          <a:off x="5257800" y="4812268"/>
          <a:ext cx="177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77957" y="6031468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4-to-1 Quad Multiplexer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53128" y="1752600"/>
            <a:ext cx="1295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72128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2128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2128" y="2208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72128" y="236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72128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2128" y="2894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2128" y="30448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72128" y="3198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7328" y="1905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2754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48528" y="3275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48528" y="3427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8528" y="3578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8528" y="3732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32750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96028" y="5676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4128" y="5879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2128" y="3657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72128" y="3810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2128" y="3960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72128" y="4114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72128" y="4494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72128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72128" y="47974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72128" y="4951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67328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4457700" y="5676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58782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Quad Multiplexer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99805" y="862012"/>
            <a:ext cx="7144195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18805" y="2514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37205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181600"/>
            <a:ext cx="2266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Information</a:t>
            </a:r>
          </a:p>
          <a:p>
            <a:r>
              <a:rPr lang="en-US" dirty="0" smtClean="0"/>
              <a:t> = 4 (e.g. 4 Numbers)</a:t>
            </a:r>
          </a:p>
          <a:p>
            <a:r>
              <a:rPr lang="en-US" dirty="0" smtClean="0"/>
              <a:t>Size of Information</a:t>
            </a:r>
          </a:p>
          <a:p>
            <a:r>
              <a:rPr lang="en-US" dirty="0" smtClean="0"/>
              <a:t>= 4 (Each no. of 4 bits)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4x1 Dual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Channel (of Information) = 4</a:t>
            </a:r>
          </a:p>
          <a:p>
            <a:r>
              <a:rPr lang="en-US" dirty="0" smtClean="0"/>
              <a:t>Dual means each Number of 2-bits</a:t>
            </a:r>
          </a:p>
          <a:p>
            <a:r>
              <a:rPr lang="en-US" smtClean="0"/>
              <a:t>For example,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 = 10, B = 11, C = 01 and D = 00</a:t>
            </a:r>
          </a:p>
          <a:p>
            <a:r>
              <a:rPr lang="en-US" dirty="0" smtClean="0"/>
              <a:t>Sends one of the numbers to output according to the selection input (Total 2 output lines required)</a:t>
            </a:r>
          </a:p>
          <a:p>
            <a:r>
              <a:rPr lang="en-US" dirty="0" smtClean="0"/>
              <a:t>Do yourself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sends 1 out of 2^n information</a:t>
            </a:r>
          </a:p>
          <a:p>
            <a:r>
              <a:rPr lang="en-US" dirty="0" smtClean="0"/>
              <a:t>Information Size ……. MUX Output Size</a:t>
            </a:r>
            <a:r>
              <a:rPr lang="en-US" sz="1600" dirty="0" smtClean="0"/>
              <a:t> (Output wires)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1              ……..             1</a:t>
            </a:r>
          </a:p>
          <a:p>
            <a:pPr lvl="1">
              <a:buNone/>
            </a:pPr>
            <a:r>
              <a:rPr lang="en-US" dirty="0" smtClean="0"/>
              <a:t>			4              ……..             4</a:t>
            </a:r>
          </a:p>
          <a:p>
            <a:pPr lvl="1">
              <a:buNone/>
            </a:pPr>
            <a:r>
              <a:rPr lang="en-US" dirty="0" smtClean="0"/>
              <a:t>                 2              ……..             2</a:t>
            </a:r>
          </a:p>
          <a:p>
            <a:pPr lvl="1">
              <a:buNone/>
            </a:pPr>
            <a:r>
              <a:rPr lang="en-US" dirty="0" smtClean="0"/>
              <a:t>			x              ……..             X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What will be the configuration of MUX if we need to select only 1 out of 16 characters</a:t>
            </a:r>
            <a:r>
              <a:rPr lang="en-US" dirty="0" smtClean="0"/>
              <a:t> </a:t>
            </a:r>
            <a:r>
              <a:rPr lang="en-US" sz="1600" dirty="0" smtClean="0"/>
              <a:t>( Suppose, 1 character = 8 bits ). Can you design it using single bit 16x1 MUX(s)?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828800"/>
          <a:ext cx="4175049" cy="4753293"/>
        </p:xfrm>
        <a:graphic>
          <a:graphicData uri="http://schemas.openxmlformats.org/drawingml/2006/table">
            <a:tbl>
              <a:tblPr/>
              <a:tblGrid>
                <a:gridCol w="852966"/>
                <a:gridCol w="852966"/>
                <a:gridCol w="852966"/>
                <a:gridCol w="1616151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219200"/>
            <a:ext cx="30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Truth Table of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Significant Bit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Significant Bit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0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0" y="2907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6400" y="3276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6400" y="365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  <p:sp>
        <p:nvSpPr>
          <p:cNvPr id="37" name="Left Brace 36"/>
          <p:cNvSpPr/>
          <p:nvPr/>
        </p:nvSpPr>
        <p:spPr>
          <a:xfrm>
            <a:off x="76200" y="28194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behavior of F on </a:t>
            </a:r>
          </a:p>
          <a:p>
            <a:r>
              <a:rPr lang="en-US" dirty="0" smtClean="0"/>
              <a:t>(XY) = (00)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  <p:sp>
        <p:nvSpPr>
          <p:cNvPr id="37" name="Left Brace 36"/>
          <p:cNvSpPr/>
          <p:nvPr/>
        </p:nvSpPr>
        <p:spPr>
          <a:xfrm>
            <a:off x="76200" y="37338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behavior of F on </a:t>
            </a:r>
          </a:p>
          <a:p>
            <a:r>
              <a:rPr lang="en-US" dirty="0" smtClean="0"/>
              <a:t>(XY) = (01)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  <p:sp>
        <p:nvSpPr>
          <p:cNvPr id="37" name="Left Brace 36"/>
          <p:cNvSpPr/>
          <p:nvPr/>
        </p:nvSpPr>
        <p:spPr>
          <a:xfrm>
            <a:off x="76200" y="48006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behavior of F on </a:t>
            </a:r>
          </a:p>
          <a:p>
            <a:r>
              <a:rPr lang="en-US" dirty="0" smtClean="0"/>
              <a:t>(XY) = (10)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  <p:sp>
        <p:nvSpPr>
          <p:cNvPr id="37" name="Left Brace 36"/>
          <p:cNvSpPr/>
          <p:nvPr/>
        </p:nvSpPr>
        <p:spPr>
          <a:xfrm>
            <a:off x="76200" y="57150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behavior of F on </a:t>
            </a:r>
          </a:p>
          <a:p>
            <a:r>
              <a:rPr lang="en-US" dirty="0" smtClean="0"/>
              <a:t>(XY) = (10)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</a:t>
            </a:r>
            <a:r>
              <a:rPr lang="en-US" b="1" dirty="0" smtClean="0"/>
              <a:t>Give first n-1 function variables as Selection Inputs </a:t>
            </a:r>
            <a:r>
              <a:rPr lang="en-US" dirty="0" smtClean="0"/>
              <a:t>to Multiplexer. </a:t>
            </a:r>
            <a:r>
              <a:rPr lang="en-US" b="1" dirty="0" smtClean="0"/>
              <a:t>Give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 smtClean="0"/>
              <a:t>j</a:t>
            </a:r>
            <a:r>
              <a:rPr lang="en-US" b="1" dirty="0" smtClean="0"/>
              <a:t> (Information</a:t>
            </a:r>
          </a:p>
          <a:p>
            <a:r>
              <a:rPr lang="en-US" b="1" dirty="0" smtClean="0"/>
              <a:t>bits) according to the relationship found</a:t>
            </a:r>
            <a:endParaRPr lang="en-US" b="1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Circuit on different inputs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</a:t>
            </a:r>
            <a:r>
              <a:rPr lang="en-US" b="1" dirty="0" err="1" smtClean="0"/>
              <a:t>Vars</a:t>
            </a:r>
            <a:r>
              <a:rPr lang="en-US" b="1" dirty="0" smtClean="0"/>
              <a:t> = n</a:t>
            </a:r>
          </a:p>
          <a:p>
            <a:r>
              <a:rPr lang="en-US" b="1" dirty="0" smtClean="0"/>
              <a:t>Selection Inputs</a:t>
            </a:r>
          </a:p>
          <a:p>
            <a:r>
              <a:rPr lang="en-US" b="1" dirty="0" smtClean="0"/>
              <a:t>	= n-1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(n-1)</a:t>
            </a:r>
            <a:r>
              <a:rPr lang="en-US" sz="2000" b="1" dirty="0" smtClean="0"/>
              <a:t>x1 MUX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</a:t>
            </a:r>
            <a:r>
              <a:rPr lang="en-US" dirty="0" smtClean="0"/>
              <a:t> Give first n-1 function variables as Selection Inputs to Multiplexer. Give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j</a:t>
            </a:r>
            <a:r>
              <a:rPr lang="en-US" dirty="0" smtClean="0"/>
              <a:t> (Information</a:t>
            </a:r>
          </a:p>
          <a:p>
            <a:r>
              <a:rPr lang="en-US" dirty="0" smtClean="0"/>
              <a:t>bits) according to the relationship found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 Implementation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= (XYZ) = 101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</a:t>
            </a:r>
            <a:r>
              <a:rPr lang="en-US" dirty="0" smtClean="0"/>
              <a:t> Give first n-1 function variables as Selection Inputs to Multiplexer. Give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j</a:t>
            </a:r>
            <a:r>
              <a:rPr lang="en-US" dirty="0" smtClean="0"/>
              <a:t> (Information</a:t>
            </a:r>
          </a:p>
          <a:p>
            <a:r>
              <a:rPr lang="en-US" dirty="0" smtClean="0"/>
              <a:t>bits) according to the relationship found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 Implementation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= (XYZ) = 101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= 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</a:t>
            </a:r>
            <a:r>
              <a:rPr lang="en-US" dirty="0" smtClean="0"/>
              <a:t> Give first n-1 function variables as Selection Inputs to Multiplexer. Give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j</a:t>
            </a:r>
            <a:r>
              <a:rPr lang="en-US" dirty="0" smtClean="0"/>
              <a:t> (Information</a:t>
            </a:r>
          </a:p>
          <a:p>
            <a:r>
              <a:rPr lang="en-US" dirty="0" smtClean="0"/>
              <a:t>bits) according to the relationship found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/>
                <a:gridCol w="666751"/>
                <a:gridCol w="666751"/>
                <a:gridCol w="666751"/>
                <a:gridCol w="914400"/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 Implementation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= (XYZ) = 001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= Z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477000" cy="5486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F(A,B,C,D) = ∑m(1,3,4,11,12,13,14,15)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Total Variables = n = 4</a:t>
            </a:r>
          </a:p>
          <a:p>
            <a:pPr>
              <a:buNone/>
            </a:pPr>
            <a:r>
              <a:rPr lang="en-US" dirty="0" smtClean="0"/>
              <a:t>Selection Variables = n-1 =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2^3 = 8 </a:t>
            </a:r>
            <a:r>
              <a:rPr lang="en-US" dirty="0" smtClean="0">
                <a:sym typeface="Wingdings" pitchFamily="2" charset="2"/>
              </a:rPr>
              <a:t> 8x1 MUX Required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F(A,B,C,D) = ∑m(1,3,4,11,12,13,14,15)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14400" y="6248400"/>
            <a:ext cx="453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 Implementation of four variable function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1783080"/>
            <a:ext cx="490002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Boolean Function using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F(A,B,C,D) = ∑m(1,3,4,11,12,13,14,15)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863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Can you implement this function using 4x1 MUX having A and B as Selection Inputs 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 and D as Data Inputs?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800600" cy="5562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 Output bits </a:t>
            </a:r>
            <a:r>
              <a:rPr lang="en-US" dirty="0" smtClean="0">
                <a:sym typeface="Wingdings" pitchFamily="2" charset="2"/>
              </a:rPr>
              <a:t> Dual MUX Required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Total input variables = n = 3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Selection inputs = n-1 = 2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Required MUX </a:t>
            </a:r>
            <a:r>
              <a:rPr lang="en-US" dirty="0" smtClean="0">
                <a:sym typeface="Wingdings" pitchFamily="2" charset="2"/>
              </a:rPr>
              <a:t>Size: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(2^2) 4 x 1 Dual MUX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sz="1100" b="1" dirty="0" err="1" smtClean="0"/>
              <a:t>x,y</a:t>
            </a:r>
            <a:r>
              <a:rPr lang="en-US" b="1" dirty="0" smtClean="0"/>
              <a:t> means Information no. x and bit 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100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1</a:t>
            </a:r>
            <a:r>
              <a:rPr lang="en-US" b="1" dirty="0" smtClean="0"/>
              <a:t> = 0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4888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991100" y="35433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X.1 = 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6324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X.0 = 0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62484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7200" y="54102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914400"/>
            <a:ext cx="4208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</a:t>
            </a:r>
            <a:r>
              <a:rPr lang="en-US" dirty="0" err="1" smtClean="0"/>
              <a:t>j</a:t>
            </a:r>
            <a:r>
              <a:rPr lang="en-US" sz="2800" dirty="0" smtClean="0"/>
              <a:t> 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/>
              <a:t>j</a:t>
            </a:r>
            <a:endParaRPr lang="en-US" dirty="0" smtClean="0"/>
          </a:p>
          <a:p>
            <a:r>
              <a:rPr lang="en-US" sz="2800" dirty="0" smtClean="0"/>
              <a:t>If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/>
              <a:t>j</a:t>
            </a:r>
            <a:r>
              <a:rPr lang="en-US" sz="2800" dirty="0" smtClean="0"/>
              <a:t> = 0 </a:t>
            </a:r>
            <a:r>
              <a:rPr lang="en-US" sz="2800" dirty="0" smtClean="0">
                <a:sym typeface="Wingdings" pitchFamily="2" charset="2"/>
              </a:rPr>
              <a:t> 0 Passed forward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/>
              <a:t>j</a:t>
            </a:r>
            <a:r>
              <a:rPr lang="en-US" sz="2800" dirty="0" smtClean="0"/>
              <a:t> = 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/>
              <a:t>j</a:t>
            </a:r>
            <a:r>
              <a:rPr lang="en-US" sz="2800" dirty="0" smtClean="0">
                <a:sym typeface="Wingdings" pitchFamily="2" charset="2"/>
              </a:rPr>
              <a:t> Passed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sz="1100" b="1" dirty="0" err="1" smtClean="0"/>
              <a:t>x,y</a:t>
            </a:r>
            <a:r>
              <a:rPr lang="en-US" b="1" dirty="0" smtClean="0"/>
              <a:t> means Information no. x and bit 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25908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2438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sz="1100" b="1" dirty="0" err="1" smtClean="0"/>
              <a:t>x,y</a:t>
            </a:r>
            <a:r>
              <a:rPr lang="en-US" b="1" dirty="0" smtClean="0"/>
              <a:t> means Information no. x and bit 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32766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3200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sz="1100" b="1" dirty="0" err="1" smtClean="0"/>
              <a:t>x,y</a:t>
            </a:r>
            <a:r>
              <a:rPr lang="en-US" b="1" dirty="0" smtClean="0"/>
              <a:t> means Information no. x and bit 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3962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3810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Multiplexer Implementation of 1 Bit Adder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sz="1100" b="1" dirty="0" err="1" smtClean="0"/>
              <a:t>x,y</a:t>
            </a:r>
            <a:r>
              <a:rPr lang="en-US" b="1" dirty="0" smtClean="0"/>
              <a:t> means Information no. x and bit 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4724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572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Function using MUX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F(A,B,C,D)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Determine Function Implemented by following MUX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/>
                <a:gridCol w="716280"/>
                <a:gridCol w="716280"/>
                <a:gridCol w="716280"/>
                <a:gridCol w="716280"/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Function using MUX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F(A,B,C,D)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Determine Function Implemented by following MUX</a:t>
            </a:r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/>
                <a:gridCol w="716280"/>
                <a:gridCol w="716280"/>
                <a:gridCol w="716280"/>
                <a:gridCol w="716280"/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Inverse of Multiplexer</a:t>
            </a:r>
          </a:p>
          <a:p>
            <a:pPr>
              <a:buFontTx/>
              <a:buChar char="-"/>
            </a:pPr>
            <a:r>
              <a:rPr lang="en-US" sz="2400" dirty="0" smtClean="0"/>
              <a:t>Receives information from single line</a:t>
            </a:r>
          </a:p>
          <a:p>
            <a:pPr>
              <a:buFontTx/>
              <a:buChar char="-"/>
            </a:pPr>
            <a:r>
              <a:rPr lang="en-US" sz="2400" dirty="0" smtClean="0"/>
              <a:t>Transmits it to one of 2^n output lines</a:t>
            </a:r>
          </a:p>
          <a:p>
            <a:pPr>
              <a:buFontTx/>
              <a:buChar char="-"/>
            </a:pPr>
            <a:r>
              <a:rPr lang="en-US" sz="2400" dirty="0" smtClean="0"/>
              <a:t>Based on n Selection </a:t>
            </a:r>
            <a:r>
              <a:rPr lang="en-US" sz="2400" dirty="0" smtClean="0"/>
              <a:t>Inputs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Circuit is same as 2x4 Line Decoder with enable 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648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1-to-4 Line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657600" y="838200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14800" y="785813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8382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</a:t>
            </a:r>
          </a:p>
          <a:p>
            <a:r>
              <a:rPr lang="en-US" sz="2400" dirty="0" smtClean="0"/>
              <a:t>(S</a:t>
            </a:r>
            <a:r>
              <a:rPr lang="en-US" sz="1600" dirty="0" smtClean="0"/>
              <a:t>1</a:t>
            </a:r>
            <a:r>
              <a:rPr lang="en-US" sz="2400" dirty="0" smtClean="0"/>
              <a:t>S</a:t>
            </a:r>
            <a:r>
              <a:rPr lang="en-US" sz="1600" dirty="0" smtClean="0"/>
              <a:t>0</a:t>
            </a:r>
            <a:r>
              <a:rPr lang="en-US" sz="2400" dirty="0" smtClean="0"/>
              <a:t>) = (10)</a:t>
            </a:r>
            <a:r>
              <a:rPr lang="en-US" sz="16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1-to-4 Line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Input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</a:t>
            </a:r>
          </a:p>
          <a:p>
            <a:r>
              <a:rPr lang="en-US" sz="2400" dirty="0" smtClean="0"/>
              <a:t>(S</a:t>
            </a:r>
            <a:r>
              <a:rPr lang="en-US" sz="1600" dirty="0" smtClean="0"/>
              <a:t>1</a:t>
            </a:r>
            <a:r>
              <a:rPr lang="en-US" sz="2400" dirty="0" smtClean="0"/>
              <a:t>S</a:t>
            </a:r>
            <a:r>
              <a:rPr lang="en-US" sz="1600" dirty="0" smtClean="0"/>
              <a:t>0</a:t>
            </a:r>
            <a:r>
              <a:rPr lang="en-US" sz="2400" dirty="0" smtClean="0"/>
              <a:t>) = (10)</a:t>
            </a:r>
            <a:r>
              <a:rPr lang="en-US" sz="16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1-to-4 Line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Input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2400" y="3352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 Input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00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0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579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541020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1-to-m Line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4191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2120684" y="35168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3886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3468469"/>
            <a:ext cx="2299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1×2</a:t>
            </a:r>
            <a:r>
              <a:rPr lang="en-US" sz="2800" b="1" baseline="30000" dirty="0" smtClean="0"/>
              <a:t>n</a:t>
            </a:r>
          </a:p>
          <a:p>
            <a:pPr algn="ctr"/>
            <a:r>
              <a:rPr lang="en-US" sz="2800" b="1" dirty="0" err="1" smtClean="0"/>
              <a:t>Demultiplexer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(m = 2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6768" y="32882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440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4068" y="28839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4068" y="32120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7468" y="2743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57468" y="3059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9684" y="28310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33600" y="48884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46598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n-1</a:t>
            </a:r>
            <a:endParaRPr lang="en-US" sz="11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33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8826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133600" y="43418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0" y="2590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" y="2362200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Input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705600" y="4888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05600" y="5193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47360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m-2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50408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100" b="1" dirty="0" smtClean="0"/>
              <a:t>m-1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24068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24068" y="4519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98220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Making Larger Size MUX using Smaller MUX(s)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2x1 MUX Using single 2x1 MUX(s)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2x1 MUX Using single 2x1 MUX(s)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2x1 MUX Using single 2x1 MUX(s)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B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B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2x1 MUX Using single 2x1 MUX(s)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400" b="1" dirty="0" smtClean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A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= A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17x1 MUX using 4x1 MUX(s)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76600" y="2362200"/>
            <a:ext cx="2971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17x1</a:t>
            </a:r>
          </a:p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MUX</a:t>
            </a:r>
            <a:endParaRPr lang="en-US" sz="4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21336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38400" y="3581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35007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cxnSp>
        <p:nvCxnSpPr>
          <p:cNvPr id="26" name="Straight Connector 25"/>
          <p:cNvCxnSpPr>
            <a:stCxn id="15" idx="3"/>
          </p:cNvCxnSpPr>
          <p:nvPr/>
        </p:nvCxnSpPr>
        <p:spPr>
          <a:xfrm>
            <a:off x="62484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0" y="35007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486400" y="5334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9537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203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9631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5059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17x1 MUX using 4x1 MUX(s) and 2x1 MUX(s)</a:t>
            </a:r>
            <a:br>
              <a:rPr lang="en-US" dirty="0" smtClean="0"/>
            </a:br>
            <a:r>
              <a:rPr lang="en-US" sz="2000" dirty="0" smtClean="0"/>
              <a:t>Condensed Truth Table</a:t>
            </a:r>
            <a:endParaRPr lang="en-US" dirty="0"/>
          </a:p>
        </p:txBody>
      </p:sp>
      <p:graphicFrame>
        <p:nvGraphicFramePr>
          <p:cNvPr id="13" name="Content Placeholder 25"/>
          <p:cNvGraphicFramePr>
            <a:graphicFrameLocks noGrp="1"/>
          </p:cNvGraphicFramePr>
          <p:nvPr>
            <p:ph idx="1"/>
          </p:nvPr>
        </p:nvGraphicFramePr>
        <p:xfrm>
          <a:off x="1143000" y="1706880"/>
          <a:ext cx="70104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01011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Don’t 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2-to-1 Multiplexer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26670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3364468"/>
            <a:ext cx="3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S’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3526" y="4355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82861" y="3593068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r>
              <a:rPr lang="en-US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6626" y="4888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2954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Derive Equation from Circuit:</a:t>
            </a:r>
          </a:p>
          <a:p>
            <a:pPr algn="ctr"/>
            <a:r>
              <a:rPr lang="en-US" sz="2400" b="1" dirty="0" smtClean="0"/>
              <a:t>Y = S’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/>
              <a:t>0</a:t>
            </a:r>
            <a:r>
              <a:rPr lang="en-US" sz="2400" b="1" dirty="0" smtClean="0"/>
              <a:t> + </a:t>
            </a:r>
            <a:r>
              <a:rPr lang="en-US" sz="2400" b="1" dirty="0" smtClean="0">
                <a:cs typeface="Times New Roman" pitchFamily="18" charset="0"/>
              </a:rPr>
              <a:t>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 smtClean="0"/>
              <a:t>1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4061" y="4507468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r>
              <a:rPr lang="en-US" b="1" dirty="0" smtClean="0"/>
              <a:t> + </a:t>
            </a:r>
            <a:r>
              <a:rPr lang="en-US" b="1" dirty="0" smtClean="0"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17x1 MUX using 4x1 and 2x1 MUX(s)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 smtClean="0"/>
              <a:t>-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MUX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Y =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31340" y="1600200"/>
            <a:ext cx="1066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85224" y="2350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224" y="1827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1224" y="2208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7024" y="2096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4×1</a:t>
            </a:r>
          </a:p>
          <a:p>
            <a:pPr algn="ctr"/>
            <a:r>
              <a:rPr lang="en-US" b="1" dirty="0" smtClean="0"/>
              <a:t>MUX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29508" y="220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04024" y="1623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04024" y="1992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985124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23224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1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48400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1200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 smtClean="0"/>
              <a:t>3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7288230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6330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100" b="1" dirty="0" smtClean="0"/>
              <a:t>0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6002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1800" y="42672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 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5400" y="5562600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 = 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endParaRPr lang="en-US" sz="3200" b="1" baseline="30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579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56388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Selection Inputs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4-to-1 Multiplexer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Condensed Truth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nx2^n Decoder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3159</Words>
  <Application>Microsoft Office PowerPoint</Application>
  <PresentationFormat>On-screen Show (4:3)</PresentationFormat>
  <Paragraphs>1911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Multiplexer</vt:lpstr>
      <vt:lpstr>Multiplexer (MUX/Data Selector)</vt:lpstr>
      <vt:lpstr>2-to-1 Multiplexer</vt:lpstr>
      <vt:lpstr>2-to-1 Multiplexer</vt:lpstr>
      <vt:lpstr>2-to-1 Multiplexer</vt:lpstr>
      <vt:lpstr>2-to-1 Multiplexer</vt:lpstr>
      <vt:lpstr>2-to-1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Multiplexer Functionality</vt:lpstr>
      <vt:lpstr>8x1 MUX </vt:lpstr>
      <vt:lpstr>64-to-1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4-to-1 Quad Multiplexer</vt:lpstr>
      <vt:lpstr>4-to-1 Quad Multiplexer</vt:lpstr>
      <vt:lpstr>4x1 Dual Multiplexer</vt:lpstr>
      <vt:lpstr>Size of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Implementing Function using MUX</vt:lpstr>
      <vt:lpstr>Implementing Function using MUX</vt:lpstr>
      <vt:lpstr>DeMultiplexer</vt:lpstr>
      <vt:lpstr>Demultiplexer</vt:lpstr>
      <vt:lpstr>Demultiplexer</vt:lpstr>
      <vt:lpstr>Demultiplexer</vt:lpstr>
      <vt:lpstr>1-to-m Line Demultiplexer</vt:lpstr>
      <vt:lpstr>Making Larger Size MUX using Smaller MUX(s) </vt:lpstr>
      <vt:lpstr>Dual 2x1 MUX Using single 2x1 MUX(s) Only</vt:lpstr>
      <vt:lpstr>Dual 2x1 MUX Using single 2x1 MUX(s) Only</vt:lpstr>
      <vt:lpstr>Dual 2x1 MUX Using single 2x1 MUX(s) Only</vt:lpstr>
      <vt:lpstr>Dual 2x1 MUX Using single 2x1 MUX(s) Only</vt:lpstr>
      <vt:lpstr>Implement 17x1 MUX using 4x1 MUX(s) and 2x1 MUX(s)</vt:lpstr>
      <vt:lpstr>Implement 17x1 MUX using 4x1 MUX(s) and 2x1 MUX(s) Condensed Truth Table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</dc:title>
  <dc:creator>Samin</dc:creator>
  <cp:lastModifiedBy>Samin</cp:lastModifiedBy>
  <cp:revision>392</cp:revision>
  <dcterms:created xsi:type="dcterms:W3CDTF">2006-08-16T00:00:00Z</dcterms:created>
  <dcterms:modified xsi:type="dcterms:W3CDTF">2017-03-02T11:23:45Z</dcterms:modified>
</cp:coreProperties>
</file>