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82" r:id="rId2"/>
    <p:sldId id="317" r:id="rId3"/>
    <p:sldId id="318" r:id="rId4"/>
    <p:sldId id="281" r:id="rId5"/>
    <p:sldId id="284" r:id="rId6"/>
    <p:sldId id="320" r:id="rId7"/>
    <p:sldId id="309" r:id="rId8"/>
    <p:sldId id="310" r:id="rId9"/>
    <p:sldId id="286" r:id="rId10"/>
    <p:sldId id="292" r:id="rId11"/>
    <p:sldId id="291" r:id="rId12"/>
    <p:sldId id="314" r:id="rId13"/>
    <p:sldId id="293" r:id="rId14"/>
    <p:sldId id="294" r:id="rId15"/>
    <p:sldId id="295" r:id="rId16"/>
    <p:sldId id="296" r:id="rId17"/>
    <p:sldId id="297" r:id="rId18"/>
    <p:sldId id="298" r:id="rId19"/>
    <p:sldId id="304" r:id="rId20"/>
    <p:sldId id="305" r:id="rId21"/>
    <p:sldId id="301" r:id="rId22"/>
    <p:sldId id="302" r:id="rId23"/>
    <p:sldId id="303" r:id="rId24"/>
    <p:sldId id="307" r:id="rId25"/>
    <p:sldId id="312" r:id="rId26"/>
    <p:sldId id="308" r:id="rId27"/>
    <p:sldId id="322" r:id="rId28"/>
    <p:sldId id="277"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09E5"/>
    <a:srgbClr val="569C52"/>
    <a:srgbClr val="060606"/>
    <a:srgbClr val="BDCAD0"/>
    <a:srgbClr val="179ED7"/>
    <a:srgbClr val="F1E290"/>
    <a:srgbClr val="F4F4F4"/>
    <a:srgbClr val="292320"/>
    <a:srgbClr val="B0FFFC"/>
    <a:srgbClr val="E6E9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24" autoAdjust="0"/>
    <p:restoredTop sz="91446" autoAdjust="0"/>
  </p:normalViewPr>
  <p:slideViewPr>
    <p:cSldViewPr snapToGrid="0" snapToObjects="1">
      <p:cViewPr varScale="1">
        <p:scale>
          <a:sx n="67" d="100"/>
          <a:sy n="67" d="100"/>
        </p:scale>
        <p:origin x="150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5B024B-906A-9040-8978-9F0B389C3EEE}" type="datetimeFigureOut">
              <a:rPr lang="en-US" smtClean="0"/>
              <a:t>12/1/2021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17A809-77E8-E745-AB74-CF0E7CA20E9B}" type="slidenum">
              <a:rPr lang="en-US" smtClean="0"/>
              <a:t>‹#›</a:t>
            </a:fld>
            <a:endParaRPr lang="en-US"/>
          </a:p>
        </p:txBody>
      </p:sp>
    </p:spTree>
    <p:extLst>
      <p:ext uri="{BB962C8B-B14F-4D97-AF65-F5344CB8AC3E}">
        <p14:creationId xmlns:p14="http://schemas.microsoft.com/office/powerpoint/2010/main" val="10859288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vtech-seo.com/web-design-articles/advantages-of-html.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17A809-77E8-E745-AB74-CF0E7CA20E9B}" type="slidenum">
              <a:rPr lang="en-US" smtClean="0"/>
              <a:t>9</a:t>
            </a:fld>
            <a:endParaRPr lang="en-US"/>
          </a:p>
        </p:txBody>
      </p:sp>
    </p:spTree>
    <p:extLst>
      <p:ext uri="{BB962C8B-B14F-4D97-AF65-F5344CB8AC3E}">
        <p14:creationId xmlns:p14="http://schemas.microsoft.com/office/powerpoint/2010/main" val="191088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http://www.vtech-seo.com/web-design-articles/advantages-of-html.html</a:t>
            </a:r>
            <a:endParaRPr lang="en-US" dirty="0"/>
          </a:p>
        </p:txBody>
      </p:sp>
      <p:sp>
        <p:nvSpPr>
          <p:cNvPr id="4" name="Slide Number Placeholder 3"/>
          <p:cNvSpPr>
            <a:spLocks noGrp="1"/>
          </p:cNvSpPr>
          <p:nvPr>
            <p:ph type="sldNum" sz="quarter" idx="10"/>
          </p:nvPr>
        </p:nvSpPr>
        <p:spPr/>
        <p:txBody>
          <a:bodyPr/>
          <a:lstStyle/>
          <a:p>
            <a:fld id="{1AA432BE-753F-4EA8-AC1F-A511A78B1814}" type="slidenum">
              <a:rPr lang="en-US" smtClean="0"/>
              <a:pPr/>
              <a:t>13</a:t>
            </a:fld>
            <a:endParaRPr lang="en-US" dirty="0"/>
          </a:p>
        </p:txBody>
      </p:sp>
    </p:spTree>
    <p:extLst>
      <p:ext uri="{BB962C8B-B14F-4D97-AF65-F5344CB8AC3E}">
        <p14:creationId xmlns:p14="http://schemas.microsoft.com/office/powerpoint/2010/main" val="1629924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That is the language that makes it possible for various computers to communicate with each other. These computers may be on different networks, in different countries, different platforms, different operating systems, desktops, mobiles, tablets, et cetera.HTML is the common tongue. </a:t>
            </a:r>
            <a:r>
              <a:rPr lang="en-US" sz="1200" b="0" i="0" u="none" strike="noStrike" kern="1200" dirty="0" smtClean="0">
                <a:solidFill>
                  <a:schemeClr val="tx1"/>
                </a:solidFill>
                <a:latin typeface="+mn-lt"/>
                <a:ea typeface="+mn-ea"/>
                <a:cs typeface="+mn-cs"/>
              </a:rPr>
              <a:t>It's what makes all of this possible.</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HTML stands for Hypertext Markup Language. Hypertext refers to the ability to create links to other pages and other web resources. Markup means that it's used for creating pages of formatted text along with </a:t>
            </a:r>
            <a:r>
              <a:rPr lang="en-US" sz="1200" b="0" i="0" u="none" strike="noStrike" kern="1200" dirty="0" smtClean="0">
                <a:solidFill>
                  <a:schemeClr val="tx1"/>
                </a:solidFill>
                <a:latin typeface="+mn-lt"/>
                <a:ea typeface="+mn-ea"/>
                <a:cs typeface="+mn-cs"/>
              </a:rPr>
              <a:t>images and other resources embedded in the page.</a:t>
            </a:r>
          </a:p>
          <a:p>
            <a:endParaRPr lang="en-US" sz="1200" b="0" i="0" u="none" strike="noStrike"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rPr>
              <a:t>The ability to create hyperlinks is a fundamental capability in HTML.</a:t>
            </a:r>
            <a:endParaRPr lang="en-US" dirty="0"/>
          </a:p>
        </p:txBody>
      </p:sp>
      <p:sp>
        <p:nvSpPr>
          <p:cNvPr id="4" name="Slide Number Placeholder 3"/>
          <p:cNvSpPr>
            <a:spLocks noGrp="1"/>
          </p:cNvSpPr>
          <p:nvPr>
            <p:ph type="sldNum" sz="quarter" idx="10"/>
          </p:nvPr>
        </p:nvSpPr>
        <p:spPr/>
        <p:txBody>
          <a:bodyPr/>
          <a:lstStyle/>
          <a:p>
            <a:fld id="{1AA432BE-753F-4EA8-AC1F-A511A78B1814}" type="slidenum">
              <a:rPr lang="en-US" smtClean="0"/>
              <a:pPr/>
              <a:t>14</a:t>
            </a:fld>
            <a:endParaRPr lang="en-US" dirty="0"/>
          </a:p>
        </p:txBody>
      </p:sp>
    </p:spTree>
    <p:extLst>
      <p:ext uri="{BB962C8B-B14F-4D97-AF65-F5344CB8AC3E}">
        <p14:creationId xmlns:p14="http://schemas.microsoft.com/office/powerpoint/2010/main" val="4151099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doctype</a:t>
            </a:r>
            <a:r>
              <a:rPr lang="en-US" dirty="0" smtClean="0"/>
              <a:t> isn't an actual tag, but it needs to be at start at every HTML page to tell browser which version of HTML you're using (HTML5, in example below).</a:t>
            </a:r>
          </a:p>
          <a:p>
            <a:r>
              <a:rPr lang="en-US" dirty="0" smtClean="0"/>
              <a:t>The html tag is always the first tag in the page.</a:t>
            </a:r>
          </a:p>
          <a:p>
            <a:r>
              <a:rPr lang="en-US" dirty="0" smtClean="0"/>
              <a:t>&lt;!DOCTYPE html&gt; &lt;html&gt; &lt;/html&gt;</a:t>
            </a:r>
          </a:p>
          <a:p>
            <a:endParaRPr lang="en-US" dirty="0"/>
          </a:p>
        </p:txBody>
      </p:sp>
      <p:sp>
        <p:nvSpPr>
          <p:cNvPr id="4" name="Slide Number Placeholder 3"/>
          <p:cNvSpPr>
            <a:spLocks noGrp="1"/>
          </p:cNvSpPr>
          <p:nvPr>
            <p:ph type="sldNum" sz="quarter" idx="10"/>
          </p:nvPr>
        </p:nvSpPr>
        <p:spPr/>
        <p:txBody>
          <a:bodyPr/>
          <a:lstStyle/>
          <a:p>
            <a:fld id="{1AA432BE-753F-4EA8-AC1F-A511A78B1814}" type="slidenum">
              <a:rPr lang="en-US" smtClean="0"/>
              <a:pPr/>
              <a:t>17</a:t>
            </a:fld>
            <a:endParaRPr lang="en-US"/>
          </a:p>
        </p:txBody>
      </p:sp>
    </p:spTree>
    <p:extLst>
      <p:ext uri="{BB962C8B-B14F-4D97-AF65-F5344CB8AC3E}">
        <p14:creationId xmlns:p14="http://schemas.microsoft.com/office/powerpoint/2010/main" val="4033604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t>
            </a:r>
            <a:r>
              <a:rPr lang="en-US" smtClean="0"/>
              <a:t>cNN_tTXABUA</a:t>
            </a:r>
            <a:endParaRPr lang="en-US"/>
          </a:p>
        </p:txBody>
      </p:sp>
      <p:sp>
        <p:nvSpPr>
          <p:cNvPr id="4" name="Slide Number Placeholder 3"/>
          <p:cNvSpPr>
            <a:spLocks noGrp="1"/>
          </p:cNvSpPr>
          <p:nvPr>
            <p:ph type="sldNum" sz="quarter" idx="10"/>
          </p:nvPr>
        </p:nvSpPr>
        <p:spPr/>
        <p:txBody>
          <a:bodyPr/>
          <a:lstStyle/>
          <a:p>
            <a:fld id="{3517A809-77E8-E745-AB74-CF0E7CA20E9B}" type="slidenum">
              <a:rPr lang="en-US" smtClean="0"/>
              <a:t>28</a:t>
            </a:fld>
            <a:endParaRPr lang="en-US"/>
          </a:p>
        </p:txBody>
      </p:sp>
    </p:spTree>
    <p:extLst>
      <p:ext uri="{BB962C8B-B14F-4D97-AF65-F5344CB8AC3E}">
        <p14:creationId xmlns:p14="http://schemas.microsoft.com/office/powerpoint/2010/main" val="1178676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bwMode="lt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Line 27"/>
          <p:cNvSpPr>
            <a:spLocks noChangeShapeType="1"/>
          </p:cNvSpPr>
          <p:nvPr/>
        </p:nvSpPr>
        <p:spPr bwMode="gray">
          <a:xfrm>
            <a:off x="444500" y="6375400"/>
            <a:ext cx="5257800" cy="0"/>
          </a:xfrm>
          <a:prstGeom prst="line">
            <a:avLst/>
          </a:prstGeom>
          <a:noFill/>
          <a:ln w="6350">
            <a:solidFill>
              <a:schemeClr val="tx1"/>
            </a:solidFill>
            <a:round/>
            <a:headEnd/>
            <a:tailEnd/>
          </a:ln>
          <a:effectLst/>
        </p:spPr>
        <p:txBody>
          <a:bodyPr/>
          <a:lstStyle/>
          <a:p>
            <a:pPr>
              <a:defRPr/>
            </a:pPr>
            <a:endParaRPr lang="en-US">
              <a:latin typeface="Arial" charset="0"/>
              <a:cs typeface="+mn-cs"/>
            </a:endParaRPr>
          </a:p>
        </p:txBody>
      </p:sp>
      <p:pic>
        <p:nvPicPr>
          <p:cNvPr id="6" name="Picture 39" descr="original_metal_b"/>
          <p:cNvPicPr>
            <a:picLocks noChangeAspect="1" noChangeArrowheads="1" noCrop="1"/>
          </p:cNvPicPr>
          <p:nvPr userDrawn="1"/>
        </p:nvPicPr>
        <p:blipFill>
          <a:blip r:embed="rId3" cstate="print">
            <a:clrChange>
              <a:clrFrom>
                <a:srgbClr val="020202"/>
              </a:clrFrom>
              <a:clrTo>
                <a:srgbClr val="020202">
                  <a:alpha val="0"/>
                </a:srgbClr>
              </a:clrTo>
            </a:clrChange>
            <a:extLst>
              <a:ext uri="{28A0092B-C50C-407E-A947-70E740481C1C}">
                <a14:useLocalDpi xmlns:a14="http://schemas.microsoft.com/office/drawing/2010/main" val="0"/>
              </a:ext>
            </a:extLst>
          </a:blip>
          <a:srcRect/>
          <a:stretch>
            <a:fillRect/>
          </a:stretch>
        </p:blipFill>
        <p:spPr bwMode="auto">
          <a:xfrm>
            <a:off x="7696200" y="5543550"/>
            <a:ext cx="1447800" cy="1314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Rectangle 2"/>
          <p:cNvSpPr>
            <a:spLocks noGrp="1" noChangeArrowheads="1"/>
          </p:cNvSpPr>
          <p:nvPr>
            <p:ph type="ctrTitle" hasCustomPrompt="1"/>
          </p:nvPr>
        </p:nvSpPr>
        <p:spPr bwMode="gray">
          <a:xfrm>
            <a:off x="228600" y="3962400"/>
            <a:ext cx="7696200" cy="1219200"/>
          </a:xfrm>
        </p:spPr>
        <p:txBody>
          <a:bodyPr/>
          <a:lstStyle>
            <a:lvl1pPr algn="r">
              <a:defRPr sz="4000" b="0">
                <a:effectLst>
                  <a:outerShdw blurRad="38100" dist="38100" dir="2700000" algn="tl">
                    <a:srgbClr val="000000">
                      <a:alpha val="43137"/>
                    </a:srgbClr>
                  </a:outerShdw>
                </a:effectLst>
                <a:latin typeface="Tahoma" pitchFamily="34" charset="0"/>
                <a:cs typeface="Tahoma" pitchFamily="34" charset="0"/>
              </a:defRPr>
            </a:lvl1pPr>
          </a:lstStyle>
          <a:p>
            <a:r>
              <a:rPr lang="en-US" dirty="0" smtClean="0"/>
              <a:t>Title</a:t>
            </a:r>
            <a:endParaRPr lang="en-US" dirty="0"/>
          </a:p>
        </p:txBody>
      </p:sp>
      <p:sp>
        <p:nvSpPr>
          <p:cNvPr id="3075" name="Rectangle 3"/>
          <p:cNvSpPr>
            <a:spLocks noGrp="1" noChangeArrowheads="1"/>
          </p:cNvSpPr>
          <p:nvPr>
            <p:ph type="subTitle" idx="1" hasCustomPrompt="1"/>
          </p:nvPr>
        </p:nvSpPr>
        <p:spPr bwMode="gray">
          <a:xfrm>
            <a:off x="457200" y="5867400"/>
            <a:ext cx="5181600" cy="457200"/>
          </a:xfrm>
        </p:spPr>
        <p:txBody>
          <a:bodyPr/>
          <a:lstStyle>
            <a:lvl1pPr marL="0" indent="0" algn="r">
              <a:buFont typeface="Wingdings" pitchFamily="2" charset="2"/>
              <a:buNone/>
              <a:defRPr sz="2400"/>
            </a:lvl1pPr>
          </a:lstStyle>
          <a:p>
            <a:r>
              <a:rPr lang="en-US" dirty="0" smtClean="0"/>
              <a:t>Title</a:t>
            </a:r>
            <a:endParaRPr lang="en-US" dirty="0"/>
          </a:p>
        </p:txBody>
      </p:sp>
      <p:sp>
        <p:nvSpPr>
          <p:cNvPr id="7" name="Rectangle 4"/>
          <p:cNvSpPr>
            <a:spLocks noGrp="1" noChangeArrowheads="1"/>
          </p:cNvSpPr>
          <p:nvPr>
            <p:ph type="dt" sz="half" idx="10"/>
          </p:nvPr>
        </p:nvSpPr>
        <p:spPr bwMode="gray">
          <a:xfrm>
            <a:off x="457200" y="6477000"/>
            <a:ext cx="1371600" cy="152400"/>
          </a:xfrm>
        </p:spPr>
        <p:txBody>
          <a:bodyPr/>
          <a:lstStyle>
            <a:lvl1pPr>
              <a:defRPr/>
            </a:lvl1pPr>
          </a:lstStyle>
          <a:p>
            <a:pPr>
              <a:defRPr/>
            </a:pPr>
            <a:endParaRPr lang="en-US"/>
          </a:p>
        </p:txBody>
      </p:sp>
      <p:sp>
        <p:nvSpPr>
          <p:cNvPr id="8" name="Rectangle 6"/>
          <p:cNvSpPr>
            <a:spLocks noGrp="1" noChangeArrowheads="1"/>
          </p:cNvSpPr>
          <p:nvPr>
            <p:ph type="sldNum" sz="quarter" idx="11"/>
          </p:nvPr>
        </p:nvSpPr>
        <p:spPr bwMode="gray">
          <a:xfrm>
            <a:off x="1828800" y="6477000"/>
            <a:ext cx="838200" cy="152400"/>
          </a:xfrm>
        </p:spPr>
        <p:txBody>
          <a:bodyPr/>
          <a:lstStyle>
            <a:lvl1pPr>
              <a:defRPr/>
            </a:lvl1pPr>
          </a:lstStyle>
          <a:p>
            <a:fld id="{DF3687FA-6F04-448E-8153-3A0F7947AD16}" type="slidenum">
              <a:rPr lang="en-US"/>
              <a:pPr/>
              <a:t>‹#›</a:t>
            </a:fld>
            <a:endParaRPr lang="en-US"/>
          </a:p>
        </p:txBody>
      </p:sp>
    </p:spTree>
    <p:extLst>
      <p:ext uri="{BB962C8B-B14F-4D97-AF65-F5344CB8AC3E}">
        <p14:creationId xmlns:p14="http://schemas.microsoft.com/office/powerpoint/2010/main" val="228345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1E527-E76F-724F-A19A-4E34EAB6C004}"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2BC05E-76EB-3949-8C90-28248EDD371C}" type="slidenum">
              <a:rPr lang="en-US" smtClean="0"/>
              <a:t>‹#›</a:t>
            </a:fld>
            <a:endParaRPr lang="en-US"/>
          </a:p>
        </p:txBody>
      </p:sp>
    </p:spTree>
    <p:extLst>
      <p:ext uri="{BB962C8B-B14F-4D97-AF65-F5344CB8AC3E}">
        <p14:creationId xmlns:p14="http://schemas.microsoft.com/office/powerpoint/2010/main" val="364277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B1E527-E76F-724F-A19A-4E34EAB6C004}"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BC05E-76EB-3949-8C90-28248EDD371C}" type="slidenum">
              <a:rPr lang="en-US" smtClean="0"/>
              <a:t>‹#›</a:t>
            </a:fld>
            <a:endParaRPr lang="en-US"/>
          </a:p>
        </p:txBody>
      </p:sp>
    </p:spTree>
    <p:extLst>
      <p:ext uri="{BB962C8B-B14F-4D97-AF65-F5344CB8AC3E}">
        <p14:creationId xmlns:p14="http://schemas.microsoft.com/office/powerpoint/2010/main" val="1314073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B1E527-E76F-724F-A19A-4E34EAB6C004}"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BC05E-76EB-3949-8C90-28248EDD371C}" type="slidenum">
              <a:rPr lang="en-US" smtClean="0"/>
              <a:t>‹#›</a:t>
            </a:fld>
            <a:endParaRPr lang="en-US"/>
          </a:p>
        </p:txBody>
      </p:sp>
    </p:spTree>
    <p:extLst>
      <p:ext uri="{BB962C8B-B14F-4D97-AF65-F5344CB8AC3E}">
        <p14:creationId xmlns:p14="http://schemas.microsoft.com/office/powerpoint/2010/main" val="4027055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B1E527-E76F-724F-A19A-4E34EAB6C004}"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BC05E-76EB-3949-8C90-28248EDD371C}" type="slidenum">
              <a:rPr lang="en-US" smtClean="0"/>
              <a:t>‹#›</a:t>
            </a:fld>
            <a:endParaRPr lang="en-US"/>
          </a:p>
        </p:txBody>
      </p:sp>
    </p:spTree>
    <p:extLst>
      <p:ext uri="{BB962C8B-B14F-4D97-AF65-F5344CB8AC3E}">
        <p14:creationId xmlns:p14="http://schemas.microsoft.com/office/powerpoint/2010/main" val="144772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B1E527-E76F-724F-A19A-4E34EAB6C004}"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BC05E-76EB-3949-8C90-28248EDD371C}" type="slidenum">
              <a:rPr lang="en-US" smtClean="0"/>
              <a:t>‹#›</a:t>
            </a:fld>
            <a:endParaRPr lang="en-US"/>
          </a:p>
        </p:txBody>
      </p:sp>
    </p:spTree>
    <p:extLst>
      <p:ext uri="{BB962C8B-B14F-4D97-AF65-F5344CB8AC3E}">
        <p14:creationId xmlns:p14="http://schemas.microsoft.com/office/powerpoint/2010/main" val="93312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B1E527-E76F-724F-A19A-4E34EAB6C004}"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BC05E-76EB-3949-8C90-28248EDD371C}" type="slidenum">
              <a:rPr lang="en-US" smtClean="0"/>
              <a:t>‹#›</a:t>
            </a:fld>
            <a:endParaRPr lang="en-US"/>
          </a:p>
        </p:txBody>
      </p:sp>
    </p:spTree>
    <p:extLst>
      <p:ext uri="{BB962C8B-B14F-4D97-AF65-F5344CB8AC3E}">
        <p14:creationId xmlns:p14="http://schemas.microsoft.com/office/powerpoint/2010/main" val="82488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B1E527-E76F-724F-A19A-4E34EAB6C004}"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2BC05E-76EB-3949-8C90-28248EDD371C}" type="slidenum">
              <a:rPr lang="en-US" smtClean="0"/>
              <a:t>‹#›</a:t>
            </a:fld>
            <a:endParaRPr lang="en-US"/>
          </a:p>
        </p:txBody>
      </p:sp>
    </p:spTree>
    <p:extLst>
      <p:ext uri="{BB962C8B-B14F-4D97-AF65-F5344CB8AC3E}">
        <p14:creationId xmlns:p14="http://schemas.microsoft.com/office/powerpoint/2010/main" val="3011721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B1E527-E76F-724F-A19A-4E34EAB6C004}"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2BC05E-76EB-3949-8C90-28248EDD371C}" type="slidenum">
              <a:rPr lang="en-US" smtClean="0"/>
              <a:t>‹#›</a:t>
            </a:fld>
            <a:endParaRPr lang="en-US"/>
          </a:p>
        </p:txBody>
      </p:sp>
    </p:spTree>
    <p:extLst>
      <p:ext uri="{BB962C8B-B14F-4D97-AF65-F5344CB8AC3E}">
        <p14:creationId xmlns:p14="http://schemas.microsoft.com/office/powerpoint/2010/main" val="3474291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B1E527-E76F-724F-A19A-4E34EAB6C004}"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2BC05E-76EB-3949-8C90-28248EDD371C}" type="slidenum">
              <a:rPr lang="en-US" smtClean="0"/>
              <a:t>‹#›</a:t>
            </a:fld>
            <a:endParaRPr lang="en-US"/>
          </a:p>
        </p:txBody>
      </p:sp>
    </p:spTree>
    <p:extLst>
      <p:ext uri="{BB962C8B-B14F-4D97-AF65-F5344CB8AC3E}">
        <p14:creationId xmlns:p14="http://schemas.microsoft.com/office/powerpoint/2010/main" val="124273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1E527-E76F-724F-A19A-4E34EAB6C004}"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2BC05E-76EB-3949-8C90-28248EDD371C}" type="slidenum">
              <a:rPr lang="en-US" smtClean="0"/>
              <a:t>‹#›</a:t>
            </a:fld>
            <a:endParaRPr lang="en-US"/>
          </a:p>
        </p:txBody>
      </p:sp>
    </p:spTree>
    <p:extLst>
      <p:ext uri="{BB962C8B-B14F-4D97-AF65-F5344CB8AC3E}">
        <p14:creationId xmlns:p14="http://schemas.microsoft.com/office/powerpoint/2010/main" val="218619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1E527-E76F-724F-A19A-4E34EAB6C004}"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2BC05E-76EB-3949-8C90-28248EDD371C}" type="slidenum">
              <a:rPr lang="en-US" smtClean="0"/>
              <a:t>‹#›</a:t>
            </a:fld>
            <a:endParaRPr lang="en-US"/>
          </a:p>
        </p:txBody>
      </p:sp>
    </p:spTree>
    <p:extLst>
      <p:ext uri="{BB962C8B-B14F-4D97-AF65-F5344CB8AC3E}">
        <p14:creationId xmlns:p14="http://schemas.microsoft.com/office/powerpoint/2010/main" val="82427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4176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1E527-E76F-724F-A19A-4E34EAB6C004}" type="datetimeFigureOut">
              <a:rPr lang="en-US" smtClean="0"/>
              <a:t>12/1/2021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BC05E-76EB-3949-8C90-28248EDD371C}" type="slidenum">
              <a:rPr lang="en-US" smtClean="0"/>
              <a:t>‹#›</a:t>
            </a:fld>
            <a:endParaRPr lang="en-US"/>
          </a:p>
        </p:txBody>
      </p:sp>
    </p:spTree>
    <p:extLst>
      <p:ext uri="{BB962C8B-B14F-4D97-AF65-F5344CB8AC3E}">
        <p14:creationId xmlns:p14="http://schemas.microsoft.com/office/powerpoint/2010/main" val="3620054991"/>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rgbClr val="000090"/>
          </a:solidFill>
          <a:effectLst>
            <a:outerShdw blurRad="50800" dist="38100" dir="2700000" algn="tl" rotWithShape="0">
              <a:srgbClr val="000090">
                <a:alpha val="40000"/>
              </a:srgbClr>
            </a:outerShdw>
          </a:effectLst>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jpeg"/><Relationship Id="rId1" Type="http://schemas.openxmlformats.org/officeDocument/2006/relationships/slideLayout" Target="../slideLayouts/slideLayout3.xml"/><Relationship Id="rId4" Type="http://schemas.openxmlformats.org/officeDocument/2006/relationships/image" Target="../media/image23.gif"/></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51264"/>
            <a:ext cx="9078641" cy="5106736"/>
          </a:xfrm>
        </p:spPr>
      </p:pic>
    </p:spTree>
    <p:extLst>
      <p:ext uri="{BB962C8B-B14F-4D97-AF65-F5344CB8AC3E}">
        <p14:creationId xmlns:p14="http://schemas.microsoft.com/office/powerpoint/2010/main" val="562947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eb.jpg"/>
          <p:cNvPicPr>
            <a:picLocks noGrp="1" noChangeAspect="1"/>
          </p:cNvPicPr>
          <p:nvPr>
            <p:ph idx="1"/>
          </p:nvPr>
        </p:nvPicPr>
        <p:blipFill rotWithShape="1">
          <a:blip r:embed="rId2">
            <a:extLst>
              <a:ext uri="{28A0092B-C50C-407E-A947-70E740481C1C}">
                <a14:useLocalDpi xmlns:a14="http://schemas.microsoft.com/office/drawing/2010/main" val="0"/>
              </a:ext>
            </a:extLst>
          </a:blip>
          <a:srcRect l="-542" r="-37"/>
          <a:stretch/>
        </p:blipFill>
        <p:spPr>
          <a:xfrm>
            <a:off x="1470526" y="0"/>
            <a:ext cx="5895474" cy="6858000"/>
          </a:xfrm>
        </p:spPr>
      </p:pic>
    </p:spTree>
    <p:extLst>
      <p:ext uri="{BB962C8B-B14F-4D97-AF65-F5344CB8AC3E}">
        <p14:creationId xmlns:p14="http://schemas.microsoft.com/office/powerpoint/2010/main" val="215108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7200" y="274638"/>
            <a:ext cx="8229600" cy="1143000"/>
          </a:xfrm>
        </p:spPr>
        <p:txBody>
          <a:bodyPr>
            <a:normAutofit/>
          </a:bodyPr>
          <a:lstStyle/>
          <a:p>
            <a:pPr defTabSz="914400"/>
            <a:r>
              <a:rPr lang="en-US" dirty="0">
                <a:sym typeface="Euphemia UCAS" charset="0"/>
              </a:rPr>
              <a:t>Website </a:t>
            </a:r>
            <a:r>
              <a:rPr lang="en-US" dirty="0" err="1">
                <a:sym typeface="Euphemia UCAS" charset="0"/>
              </a:rPr>
              <a:t>MindMap</a:t>
            </a:r>
            <a:endParaRPr lang="en-US" dirty="0"/>
          </a:p>
        </p:txBody>
      </p:sp>
      <p:sp>
        <p:nvSpPr>
          <p:cNvPr id="9218" name="Rectangle 2"/>
          <p:cNvSpPr>
            <a:spLocks noGrp="1" noChangeArrowheads="1"/>
          </p:cNvSpPr>
          <p:nvPr>
            <p:ph type="body" idx="1"/>
          </p:nvPr>
        </p:nvSpPr>
        <p:spPr>
          <a:xfrm>
            <a:off x="457200" y="1481138"/>
            <a:ext cx="8229600" cy="4525962"/>
          </a:xfrm>
        </p:spPr>
        <p:txBody>
          <a:bodyPr/>
          <a:lstStyle/>
          <a:p>
            <a:pPr marL="365125" indent="-255588" defTabSz="914400">
              <a:spcBef>
                <a:spcPts val="400"/>
              </a:spcBef>
              <a:buClr>
                <a:srgbClr val="2DA2BF"/>
              </a:buClr>
              <a:buSzPct val="68000"/>
              <a:buFont typeface="Wingdings 3" charset="0"/>
              <a:buChar char=""/>
            </a:pPr>
            <a:r>
              <a:rPr lang="en-US" sz="2700" dirty="0">
                <a:latin typeface="Euphemia UCAS" charset="0"/>
                <a:cs typeface="Euphemia UCAS" charset="0"/>
                <a:sym typeface="Euphemia UCAS" charset="0"/>
              </a:rPr>
              <a:t>Structure</a:t>
            </a:r>
          </a:p>
          <a:p>
            <a:pPr marL="365125" indent="-255588" defTabSz="914400">
              <a:spcBef>
                <a:spcPts val="400"/>
              </a:spcBef>
              <a:buClr>
                <a:srgbClr val="2DA2BF"/>
              </a:buClr>
              <a:buSzPct val="68000"/>
              <a:buFont typeface="Wingdings 3" charset="0"/>
              <a:buChar char=""/>
            </a:pPr>
            <a:r>
              <a:rPr lang="en-US" sz="2700" dirty="0">
                <a:latin typeface="Euphemia UCAS" charset="0"/>
                <a:cs typeface="Euphemia UCAS" charset="0"/>
                <a:sym typeface="Euphemia UCAS" charset="0"/>
              </a:rPr>
              <a:t>Content</a:t>
            </a:r>
          </a:p>
          <a:p>
            <a:pPr marL="365125" indent="-255588" defTabSz="914400">
              <a:spcBef>
                <a:spcPts val="400"/>
              </a:spcBef>
              <a:buClr>
                <a:srgbClr val="2DA2BF"/>
              </a:buClr>
              <a:buSzPct val="68000"/>
              <a:buFont typeface="Wingdings 3" charset="0"/>
              <a:buChar char=""/>
            </a:pPr>
            <a:r>
              <a:rPr lang="en-US" sz="2700" dirty="0">
                <a:latin typeface="Euphemia UCAS" charset="0"/>
                <a:cs typeface="Euphemia UCAS" charset="0"/>
                <a:sym typeface="Euphemia UCAS" charset="0"/>
              </a:rPr>
              <a:t>Layout</a:t>
            </a:r>
            <a:endParaRPr lang="en-US" dirty="0"/>
          </a:p>
        </p:txBody>
      </p:sp>
      <p:pic>
        <p:nvPicPr>
          <p:cNvPr id="9219" name="Picture 3" descr="Mind-Map-Web-Design-Project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905000"/>
            <a:ext cx="6910388" cy="41132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29737406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ml_flat_blue___full_hd_by_durbione-d945nud.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4681" t="1115" r="13254" b="1115"/>
          <a:stretch/>
        </p:blipFill>
        <p:spPr>
          <a:xfrm>
            <a:off x="-1" y="0"/>
            <a:ext cx="9144001" cy="6978316"/>
          </a:xfrm>
        </p:spPr>
      </p:pic>
      <p:sp>
        <p:nvSpPr>
          <p:cNvPr id="5" name="TextBox 4"/>
          <p:cNvSpPr txBox="1"/>
          <p:nvPr/>
        </p:nvSpPr>
        <p:spPr>
          <a:xfrm>
            <a:off x="761999" y="4801262"/>
            <a:ext cx="3121768" cy="1569660"/>
          </a:xfrm>
          <a:prstGeom prst="rect">
            <a:avLst/>
          </a:prstGeom>
          <a:noFill/>
        </p:spPr>
        <p:txBody>
          <a:bodyPr wrap="none" rtlCol="0">
            <a:spAutoFit/>
          </a:bodyPr>
          <a:lstStyle/>
          <a:p>
            <a:r>
              <a:rPr lang="en-US" sz="9600" dirty="0" smtClean="0">
                <a:solidFill>
                  <a:schemeClr val="bg1"/>
                </a:solidFill>
              </a:rPr>
              <a:t>HTML </a:t>
            </a:r>
            <a:endParaRPr lang="en-US" sz="9600" dirty="0">
              <a:solidFill>
                <a:schemeClr val="bg1"/>
              </a:solidFill>
            </a:endParaRPr>
          </a:p>
        </p:txBody>
      </p:sp>
    </p:spTree>
    <p:extLst>
      <p:ext uri="{BB962C8B-B14F-4D97-AF65-F5344CB8AC3E}">
        <p14:creationId xmlns:p14="http://schemas.microsoft.com/office/powerpoint/2010/main" val="56593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Importance of HTML</a:t>
            </a:r>
            <a:endParaRPr lang="en-US" dirty="0"/>
          </a:p>
        </p:txBody>
      </p:sp>
      <p:sp>
        <p:nvSpPr>
          <p:cNvPr id="3" name="Content Placeholder 2"/>
          <p:cNvSpPr>
            <a:spLocks noGrp="1"/>
          </p:cNvSpPr>
          <p:nvPr>
            <p:ph idx="1"/>
          </p:nvPr>
        </p:nvSpPr>
        <p:spPr>
          <a:xfrm>
            <a:off x="457201" y="1600200"/>
            <a:ext cx="5063958" cy="4525963"/>
          </a:xfrm>
        </p:spPr>
        <p:txBody>
          <a:bodyPr>
            <a:normAutofit fontScale="77500" lnSpcReduction="20000"/>
          </a:bodyPr>
          <a:lstStyle/>
          <a:p>
            <a:r>
              <a:rPr lang="en-US" dirty="0" smtClean="0"/>
              <a:t>HTML is easy to use and understand</a:t>
            </a:r>
          </a:p>
          <a:p>
            <a:r>
              <a:rPr lang="en-US" dirty="0" smtClean="0"/>
              <a:t>All browsers support HTML</a:t>
            </a:r>
          </a:p>
          <a:p>
            <a:r>
              <a:rPr lang="en-US" dirty="0" smtClean="0"/>
              <a:t>HTML is free</a:t>
            </a:r>
          </a:p>
          <a:p>
            <a:r>
              <a:rPr lang="en-US" dirty="0" smtClean="0"/>
              <a:t>Most development tools support HTML</a:t>
            </a:r>
          </a:p>
          <a:p>
            <a:r>
              <a:rPr lang="en-US" dirty="0" smtClean="0"/>
              <a:t>HTML is most search engine friendly</a:t>
            </a:r>
          </a:p>
          <a:p>
            <a:r>
              <a:rPr lang="en-US" dirty="0" smtClean="0"/>
              <a:t>In most cases, HTML is all you need</a:t>
            </a:r>
          </a:p>
          <a:p>
            <a:r>
              <a:rPr lang="en-US" dirty="0" smtClean="0"/>
              <a:t>Everything is eventually translated to HTML on internet.</a:t>
            </a:r>
          </a:p>
        </p:txBody>
      </p:sp>
      <p:sp>
        <p:nvSpPr>
          <p:cNvPr id="4" name="Rectangle 3"/>
          <p:cNvSpPr/>
          <p:nvPr/>
        </p:nvSpPr>
        <p:spPr>
          <a:xfrm>
            <a:off x="5327576" y="1587787"/>
            <a:ext cx="3456384" cy="1754327"/>
          </a:xfrm>
          <a:prstGeom prst="rect">
            <a:avLst/>
          </a:prstGeom>
        </p:spPr>
        <p:txBody>
          <a:bodyPr wrap="square">
            <a:spAutoFit/>
          </a:bodyPr>
          <a:lstStyle/>
          <a:p>
            <a:pPr algn="ctr"/>
            <a:r>
              <a:rPr lang="en-US" sz="3600" b="1" dirty="0">
                <a:solidFill>
                  <a:srgbClr val="FF6600"/>
                </a:solidFill>
              </a:rPr>
              <a:t>HTML is the "mother tongue" of your browser.</a:t>
            </a:r>
            <a:endParaRPr lang="en-US" sz="3600" dirty="0">
              <a:solidFill>
                <a:srgbClr val="FF6600"/>
              </a:solidFill>
            </a:endParaRPr>
          </a:p>
        </p:txBody>
      </p:sp>
      <p:sp>
        <p:nvSpPr>
          <p:cNvPr id="5" name="Rectangle 4"/>
          <p:cNvSpPr/>
          <p:nvPr/>
        </p:nvSpPr>
        <p:spPr>
          <a:xfrm>
            <a:off x="755576" y="6589594"/>
            <a:ext cx="4572000" cy="261610"/>
          </a:xfrm>
          <a:prstGeom prst="rect">
            <a:avLst/>
          </a:prstGeom>
        </p:spPr>
        <p:txBody>
          <a:bodyPr>
            <a:spAutoFit/>
          </a:bodyPr>
          <a:lstStyle/>
          <a:p>
            <a:r>
              <a:rPr lang="en-US" sz="1100" dirty="0"/>
              <a:t>HTML was invented in 1990 by a scientist called Tim Berners-Lee.</a:t>
            </a:r>
          </a:p>
        </p:txBody>
      </p:sp>
      <p:pic>
        <p:nvPicPr>
          <p:cNvPr id="6" name="Picture 5" descr="download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110" y="3520852"/>
            <a:ext cx="2857500" cy="2857500"/>
          </a:xfrm>
          <a:prstGeom prst="rect">
            <a:avLst/>
          </a:prstGeom>
        </p:spPr>
      </p:pic>
    </p:spTree>
    <p:extLst>
      <p:ext uri="{BB962C8B-B14F-4D97-AF65-F5344CB8AC3E}">
        <p14:creationId xmlns:p14="http://schemas.microsoft.com/office/powerpoint/2010/main" val="4036756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What is it</a:t>
            </a:r>
            <a:r>
              <a:rPr lang="en-US" b="1" dirty="0" smtClean="0"/>
              <a:t>?</a:t>
            </a:r>
            <a:endParaRPr lang="en-US" dirty="0"/>
          </a:p>
        </p:txBody>
      </p:sp>
      <p:sp>
        <p:nvSpPr>
          <p:cNvPr id="3" name="Content Placeholder 2"/>
          <p:cNvSpPr>
            <a:spLocks noGrp="1"/>
          </p:cNvSpPr>
          <p:nvPr>
            <p:ph idx="1"/>
          </p:nvPr>
        </p:nvSpPr>
        <p:spPr/>
        <p:txBody>
          <a:bodyPr>
            <a:normAutofit/>
          </a:bodyPr>
          <a:lstStyle/>
          <a:p>
            <a:r>
              <a:rPr lang="en-US" sz="2400" dirty="0"/>
              <a:t>HTML stands for Hyper Text Markup Language</a:t>
            </a:r>
          </a:p>
          <a:p>
            <a:r>
              <a:rPr lang="en-US" sz="2400" dirty="0"/>
              <a:t>An HTML file is a text file containing small markup </a:t>
            </a:r>
            <a:r>
              <a:rPr lang="en-US" sz="2400" dirty="0" smtClean="0"/>
              <a:t>tags    </a:t>
            </a:r>
            <a:r>
              <a:rPr lang="en-US" sz="1800" dirty="0" smtClean="0">
                <a:solidFill>
                  <a:schemeClr val="tx1"/>
                </a:solidFill>
              </a:rPr>
              <a:t>&lt;HTML&gt;  &lt;/HMTL&gt;</a:t>
            </a:r>
            <a:endParaRPr lang="en-US" sz="2400" dirty="0">
              <a:solidFill>
                <a:schemeClr val="tx1"/>
              </a:solidFill>
            </a:endParaRPr>
          </a:p>
          <a:p>
            <a:r>
              <a:rPr lang="en-US" sz="2400" dirty="0"/>
              <a:t>The markup tags tell the Web browser how to display the page</a:t>
            </a:r>
          </a:p>
          <a:p>
            <a:r>
              <a:rPr lang="en-US" sz="2400" dirty="0"/>
              <a:t>An HTML file can be created using a simple text editor or a </a:t>
            </a:r>
            <a:r>
              <a:rPr lang="en-US" sz="2400" dirty="0" smtClean="0"/>
              <a:t>WYSIWYG editor</a:t>
            </a:r>
          </a:p>
          <a:p>
            <a:pPr marL="0" indent="0">
              <a:buNone/>
            </a:pPr>
            <a:endParaRPr lang="en-US" sz="2400" dirty="0"/>
          </a:p>
          <a:p>
            <a:endParaRPr lang="en-US" sz="2400" dirty="0"/>
          </a:p>
        </p:txBody>
      </p:sp>
      <p:pic>
        <p:nvPicPr>
          <p:cNvPr id="4" name="Picture 3" descr="html-intr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4737" y="4466657"/>
            <a:ext cx="5577305" cy="2230922"/>
          </a:xfrm>
          <a:prstGeom prst="rect">
            <a:avLst/>
          </a:prstGeom>
        </p:spPr>
      </p:pic>
    </p:spTree>
    <p:extLst>
      <p:ext uri="{BB962C8B-B14F-4D97-AF65-F5344CB8AC3E}">
        <p14:creationId xmlns:p14="http://schemas.microsoft.com/office/powerpoint/2010/main" val="2663733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Anatomy of a Website</a:t>
            </a:r>
            <a:endParaRPr lang="en-US" dirty="0"/>
          </a:p>
        </p:txBody>
      </p:sp>
      <p:sp>
        <p:nvSpPr>
          <p:cNvPr id="3" name="Content Placeholder 2"/>
          <p:cNvSpPr>
            <a:spLocks noGrp="1"/>
          </p:cNvSpPr>
          <p:nvPr>
            <p:ph idx="1"/>
          </p:nvPr>
        </p:nvSpPr>
        <p:spPr>
          <a:xfrm>
            <a:off x="457200" y="1331590"/>
            <a:ext cx="8153400" cy="585242"/>
          </a:xfrm>
        </p:spPr>
        <p:txBody>
          <a:bodyPr/>
          <a:lstStyle/>
          <a:p>
            <a:pPr marL="0" indent="0" algn="ctr">
              <a:buNone/>
            </a:pPr>
            <a:r>
              <a:rPr lang="en-US" sz="1800" b="1" dirty="0" smtClean="0">
                <a:solidFill>
                  <a:schemeClr val="tx1"/>
                </a:solidFill>
              </a:rPr>
              <a:t>Your Content </a:t>
            </a:r>
            <a:r>
              <a:rPr lang="en-US" sz="1800" dirty="0" smtClean="0">
                <a:solidFill>
                  <a:schemeClr val="tx1"/>
                </a:solidFill>
              </a:rPr>
              <a:t>+ </a:t>
            </a:r>
            <a:r>
              <a:rPr lang="en-US" sz="1800" b="1" dirty="0" smtClean="0">
                <a:solidFill>
                  <a:schemeClr val="tx1"/>
                </a:solidFill>
              </a:rPr>
              <a:t>HTML</a:t>
            </a:r>
            <a:r>
              <a:rPr lang="en-US" sz="1800" dirty="0" smtClean="0">
                <a:solidFill>
                  <a:schemeClr val="tx1"/>
                </a:solidFill>
              </a:rPr>
              <a:t>:     Structure + </a:t>
            </a:r>
            <a:r>
              <a:rPr lang="en-US" sz="1800" b="1" dirty="0" smtClean="0">
                <a:solidFill>
                  <a:schemeClr val="tx1"/>
                </a:solidFill>
              </a:rPr>
              <a:t>CSS</a:t>
            </a:r>
            <a:r>
              <a:rPr lang="en-US" sz="1800" dirty="0" smtClean="0">
                <a:solidFill>
                  <a:schemeClr val="tx1"/>
                </a:solidFill>
              </a:rPr>
              <a:t>:       Presentation = </a:t>
            </a:r>
            <a:r>
              <a:rPr lang="en-US" sz="1800" b="1" dirty="0" smtClean="0">
                <a:solidFill>
                  <a:schemeClr val="tx1"/>
                </a:solidFill>
              </a:rPr>
              <a:t>Your Website</a:t>
            </a:r>
            <a:endParaRPr lang="en-US" sz="1800" dirty="0" smtClean="0">
              <a:solidFill>
                <a:schemeClr val="tx1"/>
              </a:solidFill>
            </a:endParaRPr>
          </a:p>
          <a:p>
            <a:pPr marL="0" indent="0">
              <a:buNone/>
            </a:pPr>
            <a:endParaRPr lang="en-US" dirty="0"/>
          </a:p>
        </p:txBody>
      </p:sp>
      <p:sp>
        <p:nvSpPr>
          <p:cNvPr id="4" name="Content Placeholder 2"/>
          <p:cNvSpPr txBox="1">
            <a:spLocks/>
          </p:cNvSpPr>
          <p:nvPr/>
        </p:nvSpPr>
        <p:spPr bwMode="auto">
          <a:xfrm>
            <a:off x="5143872" y="2564904"/>
            <a:ext cx="3676600" cy="4104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115000"/>
              <a:buFont typeface="Wingdings" panose="05000000000000000000" pitchFamily="2" charset="2"/>
              <a:buChar char="§"/>
              <a:defRPr sz="2800">
                <a:solidFill>
                  <a:schemeClr val="tx2"/>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2400" dirty="0"/>
              <a:t>A website is a way to present your content to the world, using HTML and CSS to present that content &amp; make it look good</a:t>
            </a:r>
          </a:p>
        </p:txBody>
      </p:sp>
      <p:pic>
        <p:nvPicPr>
          <p:cNvPr id="44034" name="Picture 2" descr="400-0429323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916832"/>
            <a:ext cx="4480570" cy="448057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19388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HTML TAG SYNTAX</a:t>
            </a:r>
            <a:endParaRPr lang="en-US" dirty="0"/>
          </a:p>
        </p:txBody>
      </p:sp>
      <p:sp>
        <p:nvSpPr>
          <p:cNvPr id="3" name="Content Placeholder 2"/>
          <p:cNvSpPr>
            <a:spLocks noGrp="1"/>
          </p:cNvSpPr>
          <p:nvPr>
            <p:ph idx="1"/>
          </p:nvPr>
        </p:nvSpPr>
        <p:spPr>
          <a:xfrm>
            <a:off x="457201" y="1600200"/>
            <a:ext cx="5381624" cy="3756299"/>
          </a:xfrm>
        </p:spPr>
        <p:txBody>
          <a:bodyPr>
            <a:normAutofit fontScale="70000" lnSpcReduction="20000"/>
          </a:bodyPr>
          <a:lstStyle/>
          <a:p>
            <a:r>
              <a:rPr lang="en-US" dirty="0" smtClean="0"/>
              <a:t>An HTML element starts with a </a:t>
            </a:r>
            <a:r>
              <a:rPr lang="en-US" b="1" dirty="0" smtClean="0"/>
              <a:t>start tag / opening tag</a:t>
            </a:r>
            <a:endParaRPr lang="en-US" dirty="0" smtClean="0"/>
          </a:p>
          <a:p>
            <a:r>
              <a:rPr lang="en-US" dirty="0" smtClean="0"/>
              <a:t>An HTML element ends with an </a:t>
            </a:r>
            <a:r>
              <a:rPr lang="en-US" b="1" dirty="0" smtClean="0"/>
              <a:t>end tag / closing tag</a:t>
            </a:r>
            <a:endParaRPr lang="en-US" dirty="0" smtClean="0"/>
          </a:p>
          <a:p>
            <a:r>
              <a:rPr lang="en-US" dirty="0" smtClean="0"/>
              <a:t>The </a:t>
            </a:r>
            <a:r>
              <a:rPr lang="en-US" b="1" dirty="0" smtClean="0"/>
              <a:t>element content</a:t>
            </a:r>
            <a:r>
              <a:rPr lang="en-US" dirty="0" smtClean="0"/>
              <a:t> is everything between the start and the end tag</a:t>
            </a:r>
          </a:p>
          <a:p>
            <a:r>
              <a:rPr lang="en-US" dirty="0" smtClean="0"/>
              <a:t>Some HTML elements have </a:t>
            </a:r>
            <a:r>
              <a:rPr lang="en-US" b="1" dirty="0" smtClean="0"/>
              <a:t>empty content</a:t>
            </a:r>
            <a:endParaRPr lang="en-US" dirty="0" smtClean="0"/>
          </a:p>
          <a:p>
            <a:r>
              <a:rPr lang="en-US" dirty="0" smtClean="0"/>
              <a:t>Empty elements are </a:t>
            </a:r>
            <a:r>
              <a:rPr lang="en-US" b="1" dirty="0" smtClean="0"/>
              <a:t>closed in the start tag</a:t>
            </a:r>
            <a:endParaRPr lang="en-US" dirty="0" smtClean="0"/>
          </a:p>
          <a:p>
            <a:r>
              <a:rPr lang="en-US" dirty="0" smtClean="0"/>
              <a:t>Most HTML elements can have </a:t>
            </a:r>
            <a:r>
              <a:rPr lang="en-US" b="1" dirty="0" smtClean="0"/>
              <a:t>attributes</a:t>
            </a:r>
            <a:endParaRPr lang="en-US" dirty="0" smtClean="0"/>
          </a:p>
        </p:txBody>
      </p:sp>
      <p:pic>
        <p:nvPicPr>
          <p:cNvPr id="8" name="Content Placeholder 7" descr="HTMLelement.gif"/>
          <p:cNvPicPr>
            <a:picLocks noGrp="1" noChangeAspect="1"/>
          </p:cNvPicPr>
          <p:nvPr>
            <p:ph sz="half" idx="4294967295"/>
          </p:nvPr>
        </p:nvPicPr>
        <p:blipFill>
          <a:blip r:embed="rId2" cstate="print"/>
          <a:stretch>
            <a:fillRect/>
          </a:stretch>
        </p:blipFill>
        <p:spPr>
          <a:xfrm>
            <a:off x="457201" y="5093703"/>
            <a:ext cx="4895850" cy="1558925"/>
          </a:xfrm>
        </p:spPr>
      </p:pic>
      <p:pic>
        <p:nvPicPr>
          <p:cNvPr id="45058" name="Picture 2" descr="http://www.dmconfidential.com/wp-content/uploads/HTML-cod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8825" y="1904999"/>
            <a:ext cx="3305175" cy="32956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80198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HTML Page Structure </a:t>
            </a:r>
            <a:endParaRPr lang="en-US" dirty="0"/>
          </a:p>
        </p:txBody>
      </p:sp>
      <p:sp>
        <p:nvSpPr>
          <p:cNvPr id="3" name="Content Placeholder 2"/>
          <p:cNvSpPr>
            <a:spLocks noGrp="1"/>
          </p:cNvSpPr>
          <p:nvPr>
            <p:ph sz="half" idx="1"/>
          </p:nvPr>
        </p:nvSpPr>
        <p:spPr>
          <a:xfrm>
            <a:off x="251520" y="1268760"/>
            <a:ext cx="3929968" cy="5029200"/>
          </a:xfrm>
        </p:spPr>
        <p:txBody>
          <a:bodyPr>
            <a:normAutofit fontScale="55000" lnSpcReduction="20000"/>
          </a:bodyPr>
          <a:lstStyle/>
          <a:p>
            <a:pPr>
              <a:buNone/>
            </a:pPr>
            <a:r>
              <a:rPr lang="en-US" dirty="0" smtClean="0">
                <a:solidFill>
                  <a:srgbClr val="0070C0"/>
                </a:solidFill>
              </a:rPr>
              <a:t>&lt;!DOCTYPE html&gt;</a:t>
            </a:r>
            <a:endParaRPr lang="en-US" dirty="0"/>
          </a:p>
          <a:p>
            <a:pPr>
              <a:buNone/>
            </a:pPr>
            <a:r>
              <a:rPr lang="en-US" dirty="0" smtClean="0">
                <a:solidFill>
                  <a:srgbClr val="0070C0"/>
                </a:solidFill>
              </a:rPr>
              <a:t>&lt;html&gt;</a:t>
            </a:r>
            <a:br>
              <a:rPr lang="en-US" dirty="0" smtClean="0">
                <a:solidFill>
                  <a:srgbClr val="0070C0"/>
                </a:solidFill>
              </a:rPr>
            </a:br>
            <a:endParaRPr lang="en-US" dirty="0" smtClean="0">
              <a:solidFill>
                <a:srgbClr val="0070C0"/>
              </a:solidFill>
            </a:endParaRPr>
          </a:p>
          <a:p>
            <a:pPr>
              <a:buNone/>
            </a:pPr>
            <a:r>
              <a:rPr lang="en-US" dirty="0">
                <a:solidFill>
                  <a:srgbClr val="0070C0"/>
                </a:solidFill>
              </a:rPr>
              <a:t> </a:t>
            </a:r>
            <a:r>
              <a:rPr lang="en-US" dirty="0" smtClean="0">
                <a:solidFill>
                  <a:srgbClr val="0070C0"/>
                </a:solidFill>
              </a:rPr>
              <a:t>       &lt;head&gt;</a:t>
            </a:r>
            <a:br>
              <a:rPr lang="en-US" dirty="0" smtClean="0">
                <a:solidFill>
                  <a:srgbClr val="0070C0"/>
                </a:solidFill>
              </a:rPr>
            </a:br>
            <a:r>
              <a:rPr lang="en-US" dirty="0" smtClean="0">
                <a:solidFill>
                  <a:srgbClr val="0070C0"/>
                </a:solidFill>
              </a:rPr>
              <a:t>       &lt;title&gt;</a:t>
            </a:r>
          </a:p>
          <a:p>
            <a:pPr>
              <a:buNone/>
            </a:pPr>
            <a:r>
              <a:rPr lang="en-US" dirty="0" smtClean="0"/>
              <a:t>	   	Title of the document</a:t>
            </a:r>
          </a:p>
          <a:p>
            <a:pPr>
              <a:buNone/>
            </a:pPr>
            <a:r>
              <a:rPr lang="en-US" dirty="0" smtClean="0"/>
              <a:t>	       </a:t>
            </a:r>
            <a:r>
              <a:rPr lang="en-US" dirty="0" smtClean="0">
                <a:solidFill>
                  <a:srgbClr val="0070C0"/>
                </a:solidFill>
              </a:rPr>
              <a:t>&lt;/title&gt;</a:t>
            </a:r>
          </a:p>
          <a:p>
            <a:pPr>
              <a:buNone/>
            </a:pPr>
            <a:r>
              <a:rPr lang="en-US" dirty="0" smtClean="0">
                <a:solidFill>
                  <a:srgbClr val="0070C0"/>
                </a:solidFill>
              </a:rPr>
              <a:t>	       &lt;link </a:t>
            </a:r>
            <a:r>
              <a:rPr lang="en-US" dirty="0" err="1" smtClean="0">
                <a:solidFill>
                  <a:schemeClr val="accent4">
                    <a:lumMod val="75000"/>
                  </a:schemeClr>
                </a:solidFill>
              </a:rPr>
              <a:t>rel</a:t>
            </a:r>
            <a:r>
              <a:rPr lang="en-US" dirty="0" smtClean="0">
                <a:solidFill>
                  <a:schemeClr val="accent4">
                    <a:lumMod val="75000"/>
                  </a:schemeClr>
                </a:solidFill>
              </a:rPr>
              <a:t>=</a:t>
            </a:r>
            <a:r>
              <a:rPr lang="en-US" dirty="0" smtClean="0">
                <a:solidFill>
                  <a:srgbClr val="0070C0"/>
                </a:solidFill>
              </a:rPr>
              <a:t>“</a:t>
            </a:r>
            <a:r>
              <a:rPr lang="en-US" dirty="0" err="1" smtClean="0">
                <a:solidFill>
                  <a:schemeClr val="accent6">
                    <a:lumMod val="75000"/>
                  </a:schemeClr>
                </a:solidFill>
              </a:rPr>
              <a:t>stylesheet</a:t>
            </a:r>
            <a:r>
              <a:rPr lang="en-US" dirty="0" smtClean="0">
                <a:solidFill>
                  <a:schemeClr val="accent6">
                    <a:lumMod val="75000"/>
                  </a:schemeClr>
                </a:solidFill>
              </a:rPr>
              <a:t>”</a:t>
            </a:r>
            <a:r>
              <a:rPr lang="en-US" dirty="0" smtClean="0">
                <a:solidFill>
                  <a:srgbClr val="0070C0"/>
                </a:solidFill>
              </a:rPr>
              <a:t>  </a:t>
            </a:r>
            <a:r>
              <a:rPr lang="en-US" dirty="0" smtClean="0">
                <a:solidFill>
                  <a:schemeClr val="accent4">
                    <a:lumMod val="75000"/>
                  </a:schemeClr>
                </a:solidFill>
              </a:rPr>
              <a:t>type</a:t>
            </a:r>
            <a:r>
              <a:rPr lang="en-US" dirty="0" smtClean="0">
                <a:solidFill>
                  <a:schemeClr val="accent6">
                    <a:lumMod val="75000"/>
                  </a:schemeClr>
                </a:solidFill>
              </a:rPr>
              <a:t>=“text/</a:t>
            </a:r>
            <a:r>
              <a:rPr lang="en-US" dirty="0" err="1" smtClean="0">
                <a:solidFill>
                  <a:schemeClr val="accent6">
                    <a:lumMod val="75000"/>
                  </a:schemeClr>
                </a:solidFill>
              </a:rPr>
              <a:t>css</a:t>
            </a:r>
            <a:r>
              <a:rPr lang="en-US" dirty="0" smtClean="0">
                <a:solidFill>
                  <a:schemeClr val="accent6">
                    <a:lumMod val="75000"/>
                  </a:schemeClr>
                </a:solidFill>
              </a:rPr>
              <a:t>”</a:t>
            </a:r>
            <a:r>
              <a:rPr lang="en-US" dirty="0" smtClean="0">
                <a:solidFill>
                  <a:srgbClr val="0070C0"/>
                </a:solidFill>
              </a:rPr>
              <a:t> </a:t>
            </a:r>
            <a:r>
              <a:rPr lang="en-US" dirty="0" err="1" smtClean="0">
                <a:solidFill>
                  <a:schemeClr val="accent4">
                    <a:lumMod val="75000"/>
                  </a:schemeClr>
                </a:solidFill>
              </a:rPr>
              <a:t>href</a:t>
            </a:r>
            <a:r>
              <a:rPr lang="en-US" dirty="0" smtClean="0">
                <a:solidFill>
                  <a:schemeClr val="accent4">
                    <a:lumMod val="75000"/>
                  </a:schemeClr>
                </a:solidFill>
              </a:rPr>
              <a:t>=</a:t>
            </a:r>
            <a:r>
              <a:rPr lang="en-US" dirty="0" smtClean="0">
                <a:solidFill>
                  <a:srgbClr val="0070C0"/>
                </a:solidFill>
              </a:rPr>
              <a:t>“</a:t>
            </a:r>
            <a:r>
              <a:rPr lang="en-US" dirty="0" smtClean="0">
                <a:solidFill>
                  <a:schemeClr val="accent6">
                    <a:lumMod val="75000"/>
                  </a:schemeClr>
                </a:solidFill>
              </a:rPr>
              <a:t>main.css”</a:t>
            </a:r>
            <a:r>
              <a:rPr lang="en-US" dirty="0" smtClean="0">
                <a:solidFill>
                  <a:srgbClr val="0070C0"/>
                </a:solidFill>
              </a:rPr>
              <a:t> /&gt;</a:t>
            </a:r>
            <a:br>
              <a:rPr lang="en-US" dirty="0" smtClean="0">
                <a:solidFill>
                  <a:srgbClr val="0070C0"/>
                </a:solidFill>
              </a:rPr>
            </a:br>
            <a:r>
              <a:rPr lang="en-US" dirty="0" smtClean="0">
                <a:solidFill>
                  <a:srgbClr val="0070C0"/>
                </a:solidFill>
              </a:rPr>
              <a:t>&lt;/head&gt;</a:t>
            </a:r>
            <a:br>
              <a:rPr lang="en-US" dirty="0" smtClean="0">
                <a:solidFill>
                  <a:srgbClr val="0070C0"/>
                </a:solidFill>
              </a:rPr>
            </a:br>
            <a:r>
              <a:rPr lang="en-US" dirty="0" smtClean="0">
                <a:solidFill>
                  <a:srgbClr val="0070C0"/>
                </a:solidFill>
              </a:rPr>
              <a:t/>
            </a:r>
            <a:br>
              <a:rPr lang="en-US" dirty="0" smtClean="0">
                <a:solidFill>
                  <a:srgbClr val="0070C0"/>
                </a:solidFill>
              </a:rPr>
            </a:br>
            <a:endParaRPr lang="en-US" dirty="0" smtClean="0">
              <a:solidFill>
                <a:srgbClr val="0070C0"/>
              </a:solidFill>
            </a:endParaRPr>
          </a:p>
          <a:p>
            <a:pPr>
              <a:buNone/>
            </a:pPr>
            <a:r>
              <a:rPr lang="en-US" dirty="0" smtClean="0">
                <a:solidFill>
                  <a:srgbClr val="0070C0"/>
                </a:solidFill>
              </a:rPr>
              <a:t>       &lt;body&gt;</a:t>
            </a:r>
            <a:br>
              <a:rPr lang="en-US" dirty="0" smtClean="0">
                <a:solidFill>
                  <a:srgbClr val="0070C0"/>
                </a:solidFill>
              </a:rPr>
            </a:br>
            <a:r>
              <a:rPr lang="en-US" dirty="0" smtClean="0">
                <a:solidFill>
                  <a:srgbClr val="0070C0"/>
                </a:solidFill>
              </a:rPr>
              <a:t>&lt;h1&gt; </a:t>
            </a:r>
          </a:p>
          <a:p>
            <a:pPr>
              <a:buNone/>
            </a:pPr>
            <a:r>
              <a:rPr lang="en-US" dirty="0" smtClean="0"/>
              <a:t>		HTML Document	</a:t>
            </a:r>
          </a:p>
          <a:p>
            <a:pPr>
              <a:buNone/>
            </a:pPr>
            <a:r>
              <a:rPr lang="en-US" dirty="0" smtClean="0"/>
              <a:t>	 </a:t>
            </a:r>
            <a:r>
              <a:rPr lang="en-US" dirty="0" smtClean="0">
                <a:solidFill>
                  <a:srgbClr val="0070C0"/>
                </a:solidFill>
              </a:rPr>
              <a:t>&lt;/h1&gt;</a:t>
            </a:r>
          </a:p>
          <a:p>
            <a:pPr>
              <a:buNone/>
            </a:pPr>
            <a:r>
              <a:rPr lang="en-US" dirty="0" smtClean="0">
                <a:solidFill>
                  <a:srgbClr val="0070C0"/>
                </a:solidFill>
              </a:rPr>
              <a:t>	&lt;p&gt;</a:t>
            </a:r>
            <a:r>
              <a:rPr lang="en-US" dirty="0" smtClean="0"/>
              <a:t> </a:t>
            </a:r>
          </a:p>
          <a:p>
            <a:pPr>
              <a:buNone/>
            </a:pPr>
            <a:r>
              <a:rPr lang="en-US" dirty="0" smtClean="0"/>
              <a:t>		This is a sample HTML document to understand basic structure.</a:t>
            </a:r>
          </a:p>
          <a:p>
            <a:pPr>
              <a:buNone/>
            </a:pPr>
            <a:r>
              <a:rPr lang="en-US" dirty="0" smtClean="0"/>
              <a:t>	</a:t>
            </a:r>
            <a:r>
              <a:rPr lang="en-US" dirty="0" smtClean="0">
                <a:solidFill>
                  <a:srgbClr val="0070C0"/>
                </a:solidFill>
              </a:rPr>
              <a:t>&lt;/p&gt;</a:t>
            </a:r>
          </a:p>
          <a:p>
            <a:pPr>
              <a:buNone/>
            </a:pPr>
            <a:r>
              <a:rPr lang="en-US" dirty="0" smtClean="0">
                <a:solidFill>
                  <a:srgbClr val="0070C0"/>
                </a:solidFill>
              </a:rPr>
              <a:t>	&lt;/body&gt;</a:t>
            </a:r>
            <a:br>
              <a:rPr lang="en-US" dirty="0" smtClean="0">
                <a:solidFill>
                  <a:srgbClr val="0070C0"/>
                </a:solidFill>
              </a:rPr>
            </a:br>
            <a:r>
              <a:rPr lang="en-US" dirty="0" smtClean="0">
                <a:solidFill>
                  <a:srgbClr val="0070C0"/>
                </a:solidFill>
              </a:rPr>
              <a:t>&lt;/html&gt;</a:t>
            </a:r>
            <a:endParaRPr lang="en-US" dirty="0">
              <a:solidFill>
                <a:srgbClr val="0070C0"/>
              </a:solidFill>
            </a:endParaRPr>
          </a:p>
        </p:txBody>
      </p:sp>
      <p:pic>
        <p:nvPicPr>
          <p:cNvPr id="9" name="Content Placeholder 8" descr="html.jpg"/>
          <p:cNvPicPr>
            <a:picLocks noGrp="1" noChangeAspect="1"/>
          </p:cNvPicPr>
          <p:nvPr>
            <p:ph sz="half" idx="2"/>
          </p:nvPr>
        </p:nvPicPr>
        <p:blipFill>
          <a:blip r:embed="rId3" cstate="print"/>
          <a:stretch>
            <a:fillRect/>
          </a:stretch>
        </p:blipFill>
        <p:spPr>
          <a:xfrm>
            <a:off x="4181488" y="1268759"/>
            <a:ext cx="4983888" cy="4731991"/>
          </a:xfrm>
        </p:spPr>
      </p:pic>
    </p:spTree>
    <p:extLst>
      <p:ext uri="{BB962C8B-B14F-4D97-AF65-F5344CB8AC3E}">
        <p14:creationId xmlns:p14="http://schemas.microsoft.com/office/powerpoint/2010/main" val="1471840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9ED7"/>
        </a:solidFill>
        <a:effectLst/>
      </p:bgPr>
    </p:bg>
    <p:spTree>
      <p:nvGrpSpPr>
        <p:cNvPr id="1" name=""/>
        <p:cNvGrpSpPr/>
        <p:nvPr/>
      </p:nvGrpSpPr>
      <p:grpSpPr>
        <a:xfrm>
          <a:off x="0" y="0"/>
          <a:ext cx="0" cy="0"/>
          <a:chOff x="0" y="0"/>
          <a:chExt cx="0" cy="0"/>
        </a:xfrm>
      </p:grpSpPr>
      <p:pic>
        <p:nvPicPr>
          <p:cNvPr id="3" name="Picture 2" descr="html-tags.png"/>
          <p:cNvPicPr>
            <a:picLocks noChangeAspect="1"/>
          </p:cNvPicPr>
          <p:nvPr/>
        </p:nvPicPr>
        <p:blipFill rotWithShape="1">
          <a:blip r:embed="rId2">
            <a:extLst>
              <a:ext uri="{28A0092B-C50C-407E-A947-70E740481C1C}">
                <a14:useLocalDpi xmlns:a14="http://schemas.microsoft.com/office/drawing/2010/main" val="0"/>
              </a:ext>
            </a:extLst>
          </a:blip>
          <a:srcRect l="3794" b="14796"/>
          <a:stretch/>
        </p:blipFill>
        <p:spPr>
          <a:xfrm>
            <a:off x="3382211" y="1"/>
            <a:ext cx="5761788" cy="2232526"/>
          </a:xfrm>
          <a:prstGeom prst="rect">
            <a:avLst/>
          </a:prstGeom>
        </p:spPr>
      </p:pic>
      <p:graphicFrame>
        <p:nvGraphicFramePr>
          <p:cNvPr id="4" name="Content Placeholder 3"/>
          <p:cNvGraphicFramePr>
            <a:graphicFrameLocks noGrp="1"/>
          </p:cNvGraphicFramePr>
          <p:nvPr>
            <p:ph idx="1"/>
            <p:extLst>
              <p:ext uri="{D42A27DB-BD31-4B8C-83A1-F6EECF244321}">
                <p14:modId xmlns:p14="http://schemas.microsoft.com/office/powerpoint/2010/main" val="952490855"/>
              </p:ext>
            </p:extLst>
          </p:nvPr>
        </p:nvGraphicFramePr>
        <p:xfrm>
          <a:off x="457200" y="2004060"/>
          <a:ext cx="8229600" cy="44475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70840">
                <a:tc>
                  <a:txBody>
                    <a:bodyPr/>
                    <a:lstStyle/>
                    <a:p>
                      <a:r>
                        <a:rPr lang="en-US" dirty="0" smtClean="0">
                          <a:solidFill>
                            <a:srgbClr val="000090"/>
                          </a:solidFill>
                        </a:rPr>
                        <a:t>Tag</a:t>
                      </a:r>
                      <a:endParaRPr lang="en-US" dirty="0">
                        <a:solidFill>
                          <a:srgbClr val="000090"/>
                        </a:solidFill>
                      </a:endParaRPr>
                    </a:p>
                  </a:txBody>
                  <a:tcPr>
                    <a:noFill/>
                  </a:tcPr>
                </a:tc>
                <a:tc>
                  <a:txBody>
                    <a:bodyPr/>
                    <a:lstStyle/>
                    <a:p>
                      <a:r>
                        <a:rPr lang="en-US" dirty="0" smtClean="0">
                          <a:solidFill>
                            <a:srgbClr val="000090"/>
                          </a:solidFill>
                        </a:rPr>
                        <a:t>Description</a:t>
                      </a:r>
                      <a:endParaRPr lang="en-US" dirty="0">
                        <a:solidFill>
                          <a:srgbClr val="000090"/>
                        </a:solidFill>
                      </a:endParaRPr>
                    </a:p>
                  </a:txBody>
                  <a:tcPr>
                    <a:noFill/>
                  </a:tcPr>
                </a:tc>
                <a:extLst>
                  <a:ext uri="{0D108BD9-81ED-4DB2-BD59-A6C34878D82A}">
                    <a16:rowId xmlns:a16="http://schemas.microsoft.com/office/drawing/2014/main" val="10000"/>
                  </a:ext>
                </a:extLst>
              </a:tr>
              <a:tr h="370840">
                <a:tc>
                  <a:txBody>
                    <a:bodyPr/>
                    <a:lstStyle/>
                    <a:p>
                      <a:pPr fontAlgn="t"/>
                      <a:r>
                        <a:rPr lang="en-US" dirty="0"/>
                        <a:t>&lt;html&gt;</a:t>
                      </a:r>
                    </a:p>
                  </a:txBody>
                  <a:tcPr marL="47625" marR="47625" marT="66675" marB="66675">
                    <a:noFill/>
                  </a:tcPr>
                </a:tc>
                <a:tc>
                  <a:txBody>
                    <a:bodyPr/>
                    <a:lstStyle/>
                    <a:p>
                      <a:pPr fontAlgn="t"/>
                      <a:r>
                        <a:rPr lang="en-US" dirty="0">
                          <a:solidFill>
                            <a:schemeClr val="bg1"/>
                          </a:solidFill>
                          <a:latin typeface="+mn-lt"/>
                        </a:rPr>
                        <a:t>Defines an HTML document</a:t>
                      </a:r>
                    </a:p>
                  </a:txBody>
                  <a:tcPr marL="47625" marR="47625" marT="66675" marB="66675">
                    <a:noFill/>
                  </a:tcPr>
                </a:tc>
                <a:extLst>
                  <a:ext uri="{0D108BD9-81ED-4DB2-BD59-A6C34878D82A}">
                    <a16:rowId xmlns:a16="http://schemas.microsoft.com/office/drawing/2014/main" val="10001"/>
                  </a:ext>
                </a:extLst>
              </a:tr>
              <a:tr h="370840">
                <a:tc>
                  <a:txBody>
                    <a:bodyPr/>
                    <a:lstStyle/>
                    <a:p>
                      <a:pPr fontAlgn="t"/>
                      <a:r>
                        <a:rPr lang="en-US" dirty="0"/>
                        <a:t>&lt;title&gt;</a:t>
                      </a:r>
                    </a:p>
                  </a:txBody>
                  <a:tcPr marL="47625" marR="47625" marT="66675" marB="66675">
                    <a:noFill/>
                  </a:tcPr>
                </a:tc>
                <a:tc>
                  <a:txBody>
                    <a:bodyPr/>
                    <a:lstStyle/>
                    <a:p>
                      <a:pPr fontAlgn="t"/>
                      <a:r>
                        <a:rPr lang="en-US" dirty="0">
                          <a:solidFill>
                            <a:schemeClr val="bg1"/>
                          </a:solidFill>
                          <a:latin typeface="+mn-lt"/>
                        </a:rPr>
                        <a:t>Defines a title for the document</a:t>
                      </a:r>
                    </a:p>
                  </a:txBody>
                  <a:tcPr marL="47625" marR="47625" marT="66675" marB="66675">
                    <a:noFill/>
                  </a:tcPr>
                </a:tc>
                <a:extLst>
                  <a:ext uri="{0D108BD9-81ED-4DB2-BD59-A6C34878D82A}">
                    <a16:rowId xmlns:a16="http://schemas.microsoft.com/office/drawing/2014/main" val="10002"/>
                  </a:ext>
                </a:extLst>
              </a:tr>
              <a:tr h="370840">
                <a:tc>
                  <a:txBody>
                    <a:bodyPr/>
                    <a:lstStyle/>
                    <a:p>
                      <a:pPr fontAlgn="t"/>
                      <a:r>
                        <a:rPr lang="en-US" dirty="0"/>
                        <a:t>&lt;body&gt;</a:t>
                      </a:r>
                    </a:p>
                  </a:txBody>
                  <a:tcPr marL="47625" marR="47625" marT="66675" marB="66675">
                    <a:noFill/>
                  </a:tcPr>
                </a:tc>
                <a:tc>
                  <a:txBody>
                    <a:bodyPr/>
                    <a:lstStyle/>
                    <a:p>
                      <a:pPr fontAlgn="t"/>
                      <a:r>
                        <a:rPr lang="en-US" dirty="0">
                          <a:solidFill>
                            <a:schemeClr val="bg1"/>
                          </a:solidFill>
                          <a:latin typeface="+mn-lt"/>
                        </a:rPr>
                        <a:t>Defines the document's body</a:t>
                      </a:r>
                    </a:p>
                  </a:txBody>
                  <a:tcPr marL="47625" marR="47625" marT="66675" marB="66675">
                    <a:noFill/>
                  </a:tcPr>
                </a:tc>
                <a:extLst>
                  <a:ext uri="{0D108BD9-81ED-4DB2-BD59-A6C34878D82A}">
                    <a16:rowId xmlns:a16="http://schemas.microsoft.com/office/drawing/2014/main" val="10003"/>
                  </a:ext>
                </a:extLst>
              </a:tr>
              <a:tr h="370840">
                <a:tc>
                  <a:txBody>
                    <a:bodyPr/>
                    <a:lstStyle/>
                    <a:p>
                      <a:pPr fontAlgn="t"/>
                      <a:r>
                        <a:rPr lang="en-US" dirty="0"/>
                        <a:t>&lt;h1&gt; to &lt;h6&gt;</a:t>
                      </a:r>
                    </a:p>
                  </a:txBody>
                  <a:tcPr marL="47625" marR="47625" marT="66675" marB="66675">
                    <a:noFill/>
                  </a:tcPr>
                </a:tc>
                <a:tc>
                  <a:txBody>
                    <a:bodyPr/>
                    <a:lstStyle/>
                    <a:p>
                      <a:pPr fontAlgn="t"/>
                      <a:r>
                        <a:rPr lang="en-US" dirty="0">
                          <a:solidFill>
                            <a:schemeClr val="bg1"/>
                          </a:solidFill>
                          <a:latin typeface="+mn-lt"/>
                        </a:rPr>
                        <a:t>Defines HTML headings</a:t>
                      </a:r>
                    </a:p>
                  </a:txBody>
                  <a:tcPr marL="47625" marR="47625" marT="66675" marB="66675">
                    <a:noFill/>
                  </a:tcPr>
                </a:tc>
                <a:extLst>
                  <a:ext uri="{0D108BD9-81ED-4DB2-BD59-A6C34878D82A}">
                    <a16:rowId xmlns:a16="http://schemas.microsoft.com/office/drawing/2014/main" val="10004"/>
                  </a:ext>
                </a:extLst>
              </a:tr>
              <a:tr h="370840">
                <a:tc>
                  <a:txBody>
                    <a:bodyPr/>
                    <a:lstStyle/>
                    <a:p>
                      <a:pPr fontAlgn="t"/>
                      <a:r>
                        <a:rPr lang="en-US" dirty="0"/>
                        <a:t>&lt;p&gt;</a:t>
                      </a:r>
                    </a:p>
                  </a:txBody>
                  <a:tcPr marL="47625" marR="47625" marT="66675" marB="66675">
                    <a:noFill/>
                  </a:tcPr>
                </a:tc>
                <a:tc>
                  <a:txBody>
                    <a:bodyPr/>
                    <a:lstStyle/>
                    <a:p>
                      <a:pPr fontAlgn="t"/>
                      <a:r>
                        <a:rPr lang="en-US" dirty="0">
                          <a:solidFill>
                            <a:schemeClr val="bg1"/>
                          </a:solidFill>
                          <a:latin typeface="+mn-lt"/>
                        </a:rPr>
                        <a:t>Defines a paragraph</a:t>
                      </a:r>
                    </a:p>
                  </a:txBody>
                  <a:tcPr marL="47625" marR="47625" marT="66675" marB="66675">
                    <a:noFill/>
                  </a:tcPr>
                </a:tc>
                <a:extLst>
                  <a:ext uri="{0D108BD9-81ED-4DB2-BD59-A6C34878D82A}">
                    <a16:rowId xmlns:a16="http://schemas.microsoft.com/office/drawing/2014/main" val="10005"/>
                  </a:ext>
                </a:extLst>
              </a:tr>
              <a:tr h="370840">
                <a:tc>
                  <a:txBody>
                    <a:bodyPr/>
                    <a:lstStyle/>
                    <a:p>
                      <a:pPr fontAlgn="t"/>
                      <a:r>
                        <a:rPr lang="en-US" dirty="0"/>
                        <a:t>&lt;</a:t>
                      </a:r>
                      <a:r>
                        <a:rPr lang="en-US" dirty="0" err="1"/>
                        <a:t>br</a:t>
                      </a:r>
                      <a:r>
                        <a:rPr lang="en-US" dirty="0"/>
                        <a:t>&gt;</a:t>
                      </a:r>
                    </a:p>
                  </a:txBody>
                  <a:tcPr marL="47625" marR="47625" marT="66675" marB="66675">
                    <a:noFill/>
                  </a:tcPr>
                </a:tc>
                <a:tc>
                  <a:txBody>
                    <a:bodyPr/>
                    <a:lstStyle/>
                    <a:p>
                      <a:pPr fontAlgn="t"/>
                      <a:r>
                        <a:rPr lang="en-US" dirty="0">
                          <a:solidFill>
                            <a:schemeClr val="bg1"/>
                          </a:solidFill>
                          <a:latin typeface="+mn-lt"/>
                        </a:rPr>
                        <a:t>Inserts a single line break</a:t>
                      </a:r>
                    </a:p>
                  </a:txBody>
                  <a:tcPr marL="47625" marR="47625" marT="66675" marB="66675">
                    <a:noFill/>
                  </a:tcPr>
                </a:tc>
                <a:extLst>
                  <a:ext uri="{0D108BD9-81ED-4DB2-BD59-A6C34878D82A}">
                    <a16:rowId xmlns:a16="http://schemas.microsoft.com/office/drawing/2014/main" val="10006"/>
                  </a:ext>
                </a:extLst>
              </a:tr>
              <a:tr h="370840">
                <a:tc>
                  <a:txBody>
                    <a:bodyPr/>
                    <a:lstStyle/>
                    <a:p>
                      <a:pPr fontAlgn="t"/>
                      <a:r>
                        <a:rPr lang="en-US" dirty="0" smtClean="0"/>
                        <a:t>&lt;a&gt;</a:t>
                      </a:r>
                      <a:endParaRPr lang="en-US" dirty="0"/>
                    </a:p>
                  </a:txBody>
                  <a:tcPr marL="47625" marR="47625" marT="66675" marB="66675">
                    <a:noFill/>
                  </a:tcPr>
                </a:tc>
                <a:tc>
                  <a:txBody>
                    <a:bodyPr/>
                    <a:lstStyle/>
                    <a:p>
                      <a:pPr fontAlgn="t"/>
                      <a:r>
                        <a:rPr lang="en-US" sz="1800" b="0" i="0" kern="1200" dirty="0" smtClean="0">
                          <a:solidFill>
                            <a:schemeClr val="bg1"/>
                          </a:solidFill>
                          <a:latin typeface="+mn-lt"/>
                          <a:ea typeface="+mn-ea"/>
                          <a:cs typeface="+mn-cs"/>
                        </a:rPr>
                        <a:t>Defines a hyperlink</a:t>
                      </a:r>
                      <a:endParaRPr lang="en-US" dirty="0">
                        <a:solidFill>
                          <a:schemeClr val="bg1"/>
                        </a:solidFill>
                        <a:latin typeface="+mn-lt"/>
                      </a:endParaRPr>
                    </a:p>
                  </a:txBody>
                  <a:tcPr marL="47625" marR="47625" marT="66675" marB="66675">
                    <a:noFill/>
                  </a:tcPr>
                </a:tc>
                <a:extLst>
                  <a:ext uri="{0D108BD9-81ED-4DB2-BD59-A6C34878D82A}">
                    <a16:rowId xmlns:a16="http://schemas.microsoft.com/office/drawing/2014/main" val="10007"/>
                  </a:ext>
                </a:extLst>
              </a:tr>
              <a:tr h="370840">
                <a:tc>
                  <a:txBody>
                    <a:bodyPr/>
                    <a:lstStyle/>
                    <a:p>
                      <a:pPr fontAlgn="t"/>
                      <a:r>
                        <a:rPr lang="en-US" dirty="0"/>
                        <a:t>&lt;!--...--&gt;</a:t>
                      </a:r>
                    </a:p>
                  </a:txBody>
                  <a:tcPr marL="47625" marR="47625" marT="66675" marB="66675">
                    <a:noFill/>
                  </a:tcPr>
                </a:tc>
                <a:tc>
                  <a:txBody>
                    <a:bodyPr/>
                    <a:lstStyle/>
                    <a:p>
                      <a:pPr fontAlgn="t"/>
                      <a:r>
                        <a:rPr lang="en-US" dirty="0">
                          <a:solidFill>
                            <a:schemeClr val="bg1"/>
                          </a:solidFill>
                          <a:latin typeface="+mn-lt"/>
                        </a:rPr>
                        <a:t>Defines a comment</a:t>
                      </a:r>
                    </a:p>
                  </a:txBody>
                  <a:tcPr marL="47625" marR="47625" marT="66675" marB="66675">
                    <a:noFill/>
                  </a:tcPr>
                </a:tc>
                <a:extLst>
                  <a:ext uri="{0D108BD9-81ED-4DB2-BD59-A6C34878D82A}">
                    <a16:rowId xmlns:a16="http://schemas.microsoft.com/office/drawing/2014/main" val="10008"/>
                  </a:ext>
                </a:extLst>
              </a:tr>
              <a:tr h="370840">
                <a:tc>
                  <a:txBody>
                    <a:bodyPr/>
                    <a:lstStyle/>
                    <a:p>
                      <a:pPr fontAlgn="t"/>
                      <a:r>
                        <a:rPr lang="en-US" sz="1800" kern="1200" dirty="0" smtClean="0">
                          <a:solidFill>
                            <a:schemeClr val="dk1"/>
                          </a:solidFill>
                          <a:latin typeface="+mn-lt"/>
                          <a:ea typeface="+mn-ea"/>
                          <a:cs typeface="+mn-cs"/>
                        </a:rPr>
                        <a:t>&lt;strong&gt;</a:t>
                      </a:r>
                      <a:endParaRPr lang="en-US" sz="1800" kern="1200" dirty="0">
                        <a:solidFill>
                          <a:schemeClr val="dk1"/>
                        </a:solidFill>
                        <a:latin typeface="+mn-lt"/>
                        <a:ea typeface="+mn-ea"/>
                        <a:cs typeface="+mn-cs"/>
                      </a:endParaRPr>
                    </a:p>
                  </a:txBody>
                  <a:tcPr marL="47625" marR="47625" marT="66675" marB="66675">
                    <a:noFill/>
                  </a:tcPr>
                </a:tc>
                <a:tc>
                  <a:txBody>
                    <a:bodyPr/>
                    <a:lstStyle/>
                    <a:p>
                      <a:pPr fontAlgn="t"/>
                      <a:r>
                        <a:rPr lang="en-US" dirty="0">
                          <a:solidFill>
                            <a:schemeClr val="bg1"/>
                          </a:solidFill>
                          <a:latin typeface="+mn-lt"/>
                        </a:rPr>
                        <a:t>Defines important </a:t>
                      </a:r>
                      <a:r>
                        <a:rPr lang="en-US" dirty="0" smtClean="0">
                          <a:solidFill>
                            <a:schemeClr val="bg1"/>
                          </a:solidFill>
                          <a:latin typeface="+mn-lt"/>
                        </a:rPr>
                        <a:t>text</a:t>
                      </a:r>
                    </a:p>
                  </a:txBody>
                  <a:tcPr marL="47625" marR="47625" marT="66675" marB="66675">
                    <a:noFill/>
                  </a:tcPr>
                </a:tc>
                <a:extLst>
                  <a:ext uri="{0D108BD9-81ED-4DB2-BD59-A6C34878D82A}">
                    <a16:rowId xmlns:a16="http://schemas.microsoft.com/office/drawing/2014/main" val="10009"/>
                  </a:ext>
                </a:extLst>
              </a:tr>
              <a:tr h="303530">
                <a:tc>
                  <a:txBody>
                    <a:bodyPr/>
                    <a:lstStyle/>
                    <a:p>
                      <a:pPr marL="0" algn="l" defTabSz="914400" rtl="0" eaLnBrk="1" fontAlgn="t" latinLnBrk="0" hangingPunct="1"/>
                      <a:r>
                        <a:rPr lang="en-US" sz="1800" kern="1200" dirty="0" smtClean="0">
                          <a:solidFill>
                            <a:schemeClr val="dk1"/>
                          </a:solidFill>
                          <a:latin typeface="+mn-lt"/>
                          <a:ea typeface="+mn-ea"/>
                          <a:cs typeface="+mn-cs"/>
                        </a:rPr>
                        <a:t>&lt;</a:t>
                      </a:r>
                      <a:r>
                        <a:rPr lang="en-US" sz="1800" kern="1200" dirty="0" err="1" smtClean="0">
                          <a:solidFill>
                            <a:schemeClr val="dk1"/>
                          </a:solidFill>
                          <a:latin typeface="+mn-lt"/>
                          <a:ea typeface="+mn-ea"/>
                          <a:cs typeface="+mn-cs"/>
                        </a:rPr>
                        <a:t>img</a:t>
                      </a:r>
                      <a:r>
                        <a:rPr lang="en-US" sz="1800" kern="1200" dirty="0" smtClean="0">
                          <a:solidFill>
                            <a:schemeClr val="dk1"/>
                          </a:solidFill>
                          <a:latin typeface="+mn-lt"/>
                          <a:ea typeface="+mn-ea"/>
                          <a:cs typeface="+mn-cs"/>
                        </a:rPr>
                        <a:t>&gt;</a:t>
                      </a:r>
                    </a:p>
                  </a:txBody>
                  <a:tcPr marL="47625" marR="47625" marT="66675" marB="66675">
                    <a:noFill/>
                  </a:tcPr>
                </a:tc>
                <a:tc>
                  <a:txBody>
                    <a:bodyPr/>
                    <a:lstStyle/>
                    <a:p>
                      <a:pPr fontAlgn="t"/>
                      <a:r>
                        <a:rPr lang="en-US" dirty="0">
                          <a:solidFill>
                            <a:schemeClr val="bg1"/>
                          </a:solidFill>
                          <a:latin typeface="+mn-lt"/>
                        </a:rPr>
                        <a:t>Defines an image</a:t>
                      </a:r>
                    </a:p>
                  </a:txBody>
                  <a:tcPr marL="47625" marR="47625" marT="66675" marB="66675">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979301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9ED7"/>
        </a:solidFill>
        <a:effectLst/>
      </p:bgPr>
    </p:bg>
    <p:spTree>
      <p:nvGrpSpPr>
        <p:cNvPr id="1" name=""/>
        <p:cNvGrpSpPr/>
        <p:nvPr/>
      </p:nvGrpSpPr>
      <p:grpSpPr>
        <a:xfrm>
          <a:off x="0" y="0"/>
          <a:ext cx="0" cy="0"/>
          <a:chOff x="0" y="0"/>
          <a:chExt cx="0" cy="0"/>
        </a:xfrm>
      </p:grpSpPr>
      <p:pic>
        <p:nvPicPr>
          <p:cNvPr id="3" name="Picture 2" descr="html-tags.png"/>
          <p:cNvPicPr>
            <a:picLocks noChangeAspect="1"/>
          </p:cNvPicPr>
          <p:nvPr/>
        </p:nvPicPr>
        <p:blipFill rotWithShape="1">
          <a:blip r:embed="rId2">
            <a:extLst>
              <a:ext uri="{28A0092B-C50C-407E-A947-70E740481C1C}">
                <a14:useLocalDpi xmlns:a14="http://schemas.microsoft.com/office/drawing/2010/main" val="0"/>
              </a:ext>
            </a:extLst>
          </a:blip>
          <a:srcRect l="3794" b="14796"/>
          <a:stretch/>
        </p:blipFill>
        <p:spPr>
          <a:xfrm>
            <a:off x="3382211" y="1"/>
            <a:ext cx="5761788" cy="2232526"/>
          </a:xfrm>
          <a:prstGeom prst="rect">
            <a:avLst/>
          </a:prstGeom>
        </p:spPr>
      </p:pic>
      <p:graphicFrame>
        <p:nvGraphicFramePr>
          <p:cNvPr id="4" name="Content Placeholder 3"/>
          <p:cNvGraphicFramePr>
            <a:graphicFrameLocks noGrp="1"/>
          </p:cNvGraphicFramePr>
          <p:nvPr>
            <p:ph idx="1"/>
            <p:extLst>
              <p:ext uri="{D42A27DB-BD31-4B8C-83A1-F6EECF244321}">
                <p14:modId xmlns:p14="http://schemas.microsoft.com/office/powerpoint/2010/main" val="3696906984"/>
              </p:ext>
            </p:extLst>
          </p:nvPr>
        </p:nvGraphicFramePr>
        <p:xfrm>
          <a:off x="457200" y="2004060"/>
          <a:ext cx="8229600" cy="403987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70840">
                <a:tc>
                  <a:txBody>
                    <a:bodyPr/>
                    <a:lstStyle/>
                    <a:p>
                      <a:r>
                        <a:rPr lang="en-US" dirty="0" smtClean="0">
                          <a:solidFill>
                            <a:srgbClr val="000090"/>
                          </a:solidFill>
                        </a:rPr>
                        <a:t>Tag</a:t>
                      </a:r>
                      <a:endParaRPr lang="en-US" dirty="0">
                        <a:solidFill>
                          <a:srgbClr val="000090"/>
                        </a:solidFill>
                      </a:endParaRPr>
                    </a:p>
                  </a:txBody>
                  <a:tcPr>
                    <a:noFill/>
                  </a:tcPr>
                </a:tc>
                <a:tc>
                  <a:txBody>
                    <a:bodyPr/>
                    <a:lstStyle/>
                    <a:p>
                      <a:r>
                        <a:rPr lang="en-US" dirty="0" smtClean="0">
                          <a:solidFill>
                            <a:srgbClr val="000090"/>
                          </a:solidFill>
                        </a:rPr>
                        <a:t>Description</a:t>
                      </a:r>
                      <a:endParaRPr lang="en-US" dirty="0">
                        <a:solidFill>
                          <a:srgbClr val="000090"/>
                        </a:solidFill>
                      </a:endParaRPr>
                    </a:p>
                  </a:txBody>
                  <a:tcPr>
                    <a:noFill/>
                  </a:tcPr>
                </a:tc>
                <a:extLst>
                  <a:ext uri="{0D108BD9-81ED-4DB2-BD59-A6C34878D82A}">
                    <a16:rowId xmlns:a16="http://schemas.microsoft.com/office/drawing/2014/main" val="10000"/>
                  </a:ext>
                </a:extLst>
              </a:tr>
              <a:tr h="370840">
                <a:tc>
                  <a:txBody>
                    <a:bodyPr/>
                    <a:lstStyle/>
                    <a:p>
                      <a:pPr fontAlgn="t"/>
                      <a:r>
                        <a:rPr lang="en-US" sz="1800" kern="1200" dirty="0">
                          <a:solidFill>
                            <a:schemeClr val="tx1"/>
                          </a:solidFill>
                          <a:latin typeface="+mn-lt"/>
                          <a:ea typeface="+mn-ea"/>
                          <a:cs typeface="+mn-cs"/>
                        </a:rPr>
                        <a:t>&lt;form&gt;</a:t>
                      </a:r>
                    </a:p>
                  </a:txBody>
                  <a:tcPr marL="47625" marR="47625" marT="66675" marB="66675">
                    <a:noFill/>
                  </a:tcPr>
                </a:tc>
                <a:tc>
                  <a:txBody>
                    <a:bodyPr/>
                    <a:lstStyle/>
                    <a:p>
                      <a:pPr fontAlgn="t"/>
                      <a:r>
                        <a:rPr lang="en-US" sz="1800" kern="1200" dirty="0">
                          <a:solidFill>
                            <a:schemeClr val="bg1"/>
                          </a:solidFill>
                          <a:latin typeface="+mn-lt"/>
                          <a:ea typeface="+mn-ea"/>
                          <a:cs typeface="+mn-cs"/>
                        </a:rPr>
                        <a:t>Defines an HTML form for user input</a:t>
                      </a:r>
                    </a:p>
                  </a:txBody>
                  <a:tcPr marL="47625" marR="47625" marT="66675" marB="66675">
                    <a:noFill/>
                  </a:tcPr>
                </a:tc>
                <a:extLst>
                  <a:ext uri="{0D108BD9-81ED-4DB2-BD59-A6C34878D82A}">
                    <a16:rowId xmlns:a16="http://schemas.microsoft.com/office/drawing/2014/main" val="10001"/>
                  </a:ext>
                </a:extLst>
              </a:tr>
              <a:tr h="370840">
                <a:tc>
                  <a:txBody>
                    <a:bodyPr/>
                    <a:lstStyle/>
                    <a:p>
                      <a:pPr fontAlgn="t"/>
                      <a:r>
                        <a:rPr lang="en-US" sz="1800" kern="1200" dirty="0">
                          <a:solidFill>
                            <a:schemeClr val="tx1"/>
                          </a:solidFill>
                          <a:latin typeface="+mn-lt"/>
                          <a:ea typeface="+mn-ea"/>
                          <a:cs typeface="+mn-cs"/>
                        </a:rPr>
                        <a:t>&lt;input&gt;</a:t>
                      </a:r>
                    </a:p>
                  </a:txBody>
                  <a:tcPr marL="47625" marR="47625" marT="66675" marB="66675">
                    <a:noFill/>
                  </a:tcPr>
                </a:tc>
                <a:tc>
                  <a:txBody>
                    <a:bodyPr/>
                    <a:lstStyle/>
                    <a:p>
                      <a:pPr fontAlgn="t"/>
                      <a:r>
                        <a:rPr lang="en-US" sz="1800" kern="1200" dirty="0">
                          <a:solidFill>
                            <a:schemeClr val="bg1"/>
                          </a:solidFill>
                          <a:latin typeface="+mn-lt"/>
                          <a:ea typeface="+mn-ea"/>
                          <a:cs typeface="+mn-cs"/>
                        </a:rPr>
                        <a:t>Defines an input control</a:t>
                      </a:r>
                    </a:p>
                  </a:txBody>
                  <a:tcPr marL="47625" marR="47625" marT="66675" marB="66675">
                    <a:noFill/>
                  </a:tcPr>
                </a:tc>
                <a:extLst>
                  <a:ext uri="{0D108BD9-81ED-4DB2-BD59-A6C34878D82A}">
                    <a16:rowId xmlns:a16="http://schemas.microsoft.com/office/drawing/2014/main" val="10002"/>
                  </a:ext>
                </a:extLst>
              </a:tr>
              <a:tr h="370840">
                <a:tc>
                  <a:txBody>
                    <a:bodyPr/>
                    <a:lstStyle/>
                    <a:p>
                      <a:pPr fontAlgn="t"/>
                      <a:r>
                        <a:rPr lang="en-US" sz="1800" kern="1200" dirty="0">
                          <a:solidFill>
                            <a:schemeClr val="tx1"/>
                          </a:solidFill>
                          <a:latin typeface="+mn-lt"/>
                          <a:ea typeface="+mn-ea"/>
                          <a:cs typeface="+mn-cs"/>
                        </a:rPr>
                        <a:t>&lt;textarea&gt;</a:t>
                      </a:r>
                    </a:p>
                  </a:txBody>
                  <a:tcPr marL="47625" marR="47625" marT="66675" marB="66675">
                    <a:noFill/>
                  </a:tcPr>
                </a:tc>
                <a:tc>
                  <a:txBody>
                    <a:bodyPr/>
                    <a:lstStyle/>
                    <a:p>
                      <a:pPr fontAlgn="t"/>
                      <a:r>
                        <a:rPr lang="en-US" sz="1800" kern="1200" dirty="0">
                          <a:solidFill>
                            <a:schemeClr val="bg1"/>
                          </a:solidFill>
                          <a:latin typeface="+mn-lt"/>
                          <a:ea typeface="+mn-ea"/>
                          <a:cs typeface="+mn-cs"/>
                        </a:rPr>
                        <a:t>Defines a multiline input control (text area)</a:t>
                      </a:r>
                    </a:p>
                  </a:txBody>
                  <a:tcPr marL="47625" marR="47625" marT="66675" marB="66675">
                    <a:noFill/>
                  </a:tcPr>
                </a:tc>
                <a:extLst>
                  <a:ext uri="{0D108BD9-81ED-4DB2-BD59-A6C34878D82A}">
                    <a16:rowId xmlns:a16="http://schemas.microsoft.com/office/drawing/2014/main" val="10003"/>
                  </a:ext>
                </a:extLst>
              </a:tr>
              <a:tr h="370840">
                <a:tc>
                  <a:txBody>
                    <a:bodyPr/>
                    <a:lstStyle/>
                    <a:p>
                      <a:pPr fontAlgn="t"/>
                      <a:r>
                        <a:rPr lang="en-US" sz="1800" kern="1200" dirty="0">
                          <a:solidFill>
                            <a:schemeClr val="tx1"/>
                          </a:solidFill>
                          <a:latin typeface="+mn-lt"/>
                          <a:ea typeface="+mn-ea"/>
                          <a:cs typeface="+mn-cs"/>
                        </a:rPr>
                        <a:t>&lt;button&gt;</a:t>
                      </a:r>
                    </a:p>
                  </a:txBody>
                  <a:tcPr marL="47625" marR="47625" marT="66675" marB="66675">
                    <a:noFill/>
                  </a:tcPr>
                </a:tc>
                <a:tc>
                  <a:txBody>
                    <a:bodyPr/>
                    <a:lstStyle/>
                    <a:p>
                      <a:pPr fontAlgn="t"/>
                      <a:r>
                        <a:rPr lang="en-US" sz="1800" kern="1200" dirty="0">
                          <a:solidFill>
                            <a:schemeClr val="bg1"/>
                          </a:solidFill>
                          <a:latin typeface="+mn-lt"/>
                          <a:ea typeface="+mn-ea"/>
                          <a:cs typeface="+mn-cs"/>
                        </a:rPr>
                        <a:t>Defines a clickable button</a:t>
                      </a:r>
                    </a:p>
                  </a:txBody>
                  <a:tcPr marL="47625" marR="47625" marT="66675" marB="66675">
                    <a:noFill/>
                  </a:tcPr>
                </a:tc>
                <a:extLst>
                  <a:ext uri="{0D108BD9-81ED-4DB2-BD59-A6C34878D82A}">
                    <a16:rowId xmlns:a16="http://schemas.microsoft.com/office/drawing/2014/main" val="10004"/>
                  </a:ext>
                </a:extLst>
              </a:tr>
              <a:tr h="370840">
                <a:tc>
                  <a:txBody>
                    <a:bodyPr/>
                    <a:lstStyle/>
                    <a:p>
                      <a:pPr fontAlgn="t"/>
                      <a:r>
                        <a:rPr lang="en-US" sz="1800" kern="1200" dirty="0">
                          <a:solidFill>
                            <a:schemeClr val="tx1"/>
                          </a:solidFill>
                          <a:latin typeface="+mn-lt"/>
                          <a:ea typeface="+mn-ea"/>
                          <a:cs typeface="+mn-cs"/>
                        </a:rPr>
                        <a:t>&lt;select&gt;</a:t>
                      </a:r>
                    </a:p>
                  </a:txBody>
                  <a:tcPr marL="47625" marR="47625" marT="66675" marB="66675">
                    <a:noFill/>
                  </a:tcPr>
                </a:tc>
                <a:tc>
                  <a:txBody>
                    <a:bodyPr/>
                    <a:lstStyle/>
                    <a:p>
                      <a:pPr fontAlgn="t"/>
                      <a:r>
                        <a:rPr lang="en-US" sz="1800" kern="1200" dirty="0">
                          <a:solidFill>
                            <a:schemeClr val="bg1"/>
                          </a:solidFill>
                          <a:latin typeface="+mn-lt"/>
                          <a:ea typeface="+mn-ea"/>
                          <a:cs typeface="+mn-cs"/>
                        </a:rPr>
                        <a:t>Defines a drop-down list</a:t>
                      </a:r>
                    </a:p>
                  </a:txBody>
                  <a:tcPr marL="47625" marR="47625" marT="66675" marB="66675">
                    <a:noFill/>
                  </a:tcPr>
                </a:tc>
                <a:extLst>
                  <a:ext uri="{0D108BD9-81ED-4DB2-BD59-A6C34878D82A}">
                    <a16:rowId xmlns:a16="http://schemas.microsoft.com/office/drawing/2014/main" val="10005"/>
                  </a:ext>
                </a:extLst>
              </a:tr>
              <a:tr h="370840">
                <a:tc>
                  <a:txBody>
                    <a:bodyPr/>
                    <a:lstStyle/>
                    <a:p>
                      <a:pPr fontAlgn="t"/>
                      <a:r>
                        <a:rPr lang="en-US" sz="1800" kern="1200" dirty="0">
                          <a:solidFill>
                            <a:schemeClr val="tx1"/>
                          </a:solidFill>
                          <a:latin typeface="+mn-lt"/>
                          <a:ea typeface="+mn-ea"/>
                          <a:cs typeface="+mn-cs"/>
                        </a:rPr>
                        <a:t>&lt;optgroup&gt;</a:t>
                      </a:r>
                    </a:p>
                  </a:txBody>
                  <a:tcPr marL="47625" marR="47625" marT="66675" marB="66675">
                    <a:noFill/>
                  </a:tcPr>
                </a:tc>
                <a:tc>
                  <a:txBody>
                    <a:bodyPr/>
                    <a:lstStyle/>
                    <a:p>
                      <a:pPr fontAlgn="t"/>
                      <a:r>
                        <a:rPr lang="en-US" sz="1800" kern="1200" dirty="0">
                          <a:solidFill>
                            <a:schemeClr val="bg1"/>
                          </a:solidFill>
                          <a:latin typeface="+mn-lt"/>
                          <a:ea typeface="+mn-ea"/>
                          <a:cs typeface="+mn-cs"/>
                        </a:rPr>
                        <a:t>Defines a group of related options in a drop-down list</a:t>
                      </a:r>
                    </a:p>
                  </a:txBody>
                  <a:tcPr marL="47625" marR="47625" marT="66675" marB="66675">
                    <a:noFill/>
                  </a:tcPr>
                </a:tc>
                <a:extLst>
                  <a:ext uri="{0D108BD9-81ED-4DB2-BD59-A6C34878D82A}">
                    <a16:rowId xmlns:a16="http://schemas.microsoft.com/office/drawing/2014/main" val="10006"/>
                  </a:ext>
                </a:extLst>
              </a:tr>
              <a:tr h="370840">
                <a:tc>
                  <a:txBody>
                    <a:bodyPr/>
                    <a:lstStyle/>
                    <a:p>
                      <a:pPr fontAlgn="t"/>
                      <a:r>
                        <a:rPr lang="en-US" sz="1800" kern="1200" dirty="0">
                          <a:solidFill>
                            <a:schemeClr val="tx1"/>
                          </a:solidFill>
                          <a:latin typeface="+mn-lt"/>
                          <a:ea typeface="+mn-ea"/>
                          <a:cs typeface="+mn-cs"/>
                        </a:rPr>
                        <a:t>&lt;option&gt;</a:t>
                      </a:r>
                    </a:p>
                  </a:txBody>
                  <a:tcPr marL="47625" marR="47625" marT="66675" marB="66675">
                    <a:noFill/>
                  </a:tcPr>
                </a:tc>
                <a:tc>
                  <a:txBody>
                    <a:bodyPr/>
                    <a:lstStyle/>
                    <a:p>
                      <a:pPr fontAlgn="t"/>
                      <a:r>
                        <a:rPr lang="en-US" sz="1800" kern="1200" dirty="0">
                          <a:solidFill>
                            <a:schemeClr val="bg1"/>
                          </a:solidFill>
                          <a:latin typeface="+mn-lt"/>
                          <a:ea typeface="+mn-ea"/>
                          <a:cs typeface="+mn-cs"/>
                        </a:rPr>
                        <a:t>Defines an option in a drop-down list</a:t>
                      </a:r>
                    </a:p>
                  </a:txBody>
                  <a:tcPr marL="47625" marR="47625" marT="66675" marB="66675">
                    <a:noFill/>
                  </a:tcPr>
                </a:tc>
                <a:extLst>
                  <a:ext uri="{0D108BD9-81ED-4DB2-BD59-A6C34878D82A}">
                    <a16:rowId xmlns:a16="http://schemas.microsoft.com/office/drawing/2014/main" val="10007"/>
                  </a:ext>
                </a:extLst>
              </a:tr>
              <a:tr h="370840">
                <a:tc>
                  <a:txBody>
                    <a:bodyPr/>
                    <a:lstStyle/>
                    <a:p>
                      <a:pPr fontAlgn="t"/>
                      <a:r>
                        <a:rPr lang="en-US" sz="1800" kern="1200" dirty="0">
                          <a:solidFill>
                            <a:schemeClr val="tx1"/>
                          </a:solidFill>
                          <a:latin typeface="+mn-lt"/>
                          <a:ea typeface="+mn-ea"/>
                          <a:cs typeface="+mn-cs"/>
                        </a:rPr>
                        <a:t>&lt;label&gt;</a:t>
                      </a:r>
                    </a:p>
                  </a:txBody>
                  <a:tcPr marL="47625" marR="47625" marT="66675" marB="66675">
                    <a:noFill/>
                  </a:tcPr>
                </a:tc>
                <a:tc>
                  <a:txBody>
                    <a:bodyPr/>
                    <a:lstStyle/>
                    <a:p>
                      <a:pPr fontAlgn="t"/>
                      <a:r>
                        <a:rPr lang="en-US" sz="1800" kern="1200" dirty="0">
                          <a:solidFill>
                            <a:schemeClr val="bg1"/>
                          </a:solidFill>
                          <a:latin typeface="+mn-lt"/>
                          <a:ea typeface="+mn-ea"/>
                          <a:cs typeface="+mn-cs"/>
                        </a:rPr>
                        <a:t>Defines a label for an &lt;input&gt; element</a:t>
                      </a:r>
                    </a:p>
                  </a:txBody>
                  <a:tcPr marL="47625" marR="47625" marT="66675" marB="66675">
                    <a:noFill/>
                  </a:tcPr>
                </a:tc>
                <a:extLst>
                  <a:ext uri="{0D108BD9-81ED-4DB2-BD59-A6C34878D82A}">
                    <a16:rowId xmlns:a16="http://schemas.microsoft.com/office/drawing/2014/main" val="10008"/>
                  </a:ext>
                </a:extLst>
              </a:tr>
              <a:tr h="370840">
                <a:tc>
                  <a:txBody>
                    <a:bodyPr/>
                    <a:lstStyle/>
                    <a:p>
                      <a:pPr fontAlgn="t"/>
                      <a:r>
                        <a:rPr lang="en-US" sz="1800" kern="1200" dirty="0">
                          <a:solidFill>
                            <a:schemeClr val="tx1"/>
                          </a:solidFill>
                          <a:latin typeface="+mn-lt"/>
                          <a:ea typeface="+mn-ea"/>
                          <a:cs typeface="+mn-cs"/>
                        </a:rPr>
                        <a:t>&lt;fieldset&gt;</a:t>
                      </a:r>
                    </a:p>
                  </a:txBody>
                  <a:tcPr marL="47625" marR="47625" marT="66675" marB="66675">
                    <a:noFill/>
                  </a:tcPr>
                </a:tc>
                <a:tc>
                  <a:txBody>
                    <a:bodyPr/>
                    <a:lstStyle/>
                    <a:p>
                      <a:pPr fontAlgn="t"/>
                      <a:r>
                        <a:rPr lang="en-US" sz="1800" kern="1200" dirty="0">
                          <a:solidFill>
                            <a:schemeClr val="bg1"/>
                          </a:solidFill>
                          <a:latin typeface="+mn-lt"/>
                          <a:ea typeface="+mn-ea"/>
                          <a:cs typeface="+mn-cs"/>
                        </a:rPr>
                        <a:t>Groups related elements in a form</a:t>
                      </a:r>
                    </a:p>
                  </a:txBody>
                  <a:tcPr marL="47625" marR="47625" marT="66675" marB="66675">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91375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a:t>
            </a:r>
            <a:endParaRPr lang="en-US" dirty="0"/>
          </a:p>
        </p:txBody>
      </p:sp>
      <p:sp>
        <p:nvSpPr>
          <p:cNvPr id="3" name="Content Placeholder 2"/>
          <p:cNvSpPr>
            <a:spLocks noGrp="1"/>
          </p:cNvSpPr>
          <p:nvPr>
            <p:ph sz="half" idx="1"/>
          </p:nvPr>
        </p:nvSpPr>
        <p:spPr>
          <a:xfrm>
            <a:off x="457199" y="1600200"/>
            <a:ext cx="4783015" cy="4525963"/>
          </a:xfrm>
        </p:spPr>
        <p:txBody>
          <a:bodyPr>
            <a:normAutofit fontScale="85000" lnSpcReduction="20000"/>
          </a:bodyPr>
          <a:lstStyle/>
          <a:p>
            <a:r>
              <a:rPr lang="en-US" dirty="0" smtClean="0"/>
              <a:t>Internet </a:t>
            </a:r>
            <a:r>
              <a:rPr lang="en-US" dirty="0"/>
              <a:t>can be defined as the worldwide </a:t>
            </a:r>
            <a:r>
              <a:rPr lang="en-US" dirty="0">
                <a:solidFill>
                  <a:srgbClr val="FF6600"/>
                </a:solidFill>
              </a:rPr>
              <a:t>network where machines </a:t>
            </a:r>
            <a:r>
              <a:rPr lang="en-US" dirty="0"/>
              <a:t>like computers, servers, and smart devices are connected together for communication and data exchange purposes. </a:t>
            </a:r>
          </a:p>
          <a:p>
            <a:r>
              <a:rPr lang="en-US" dirty="0" smtClean="0"/>
              <a:t>Internet </a:t>
            </a:r>
            <a:r>
              <a:rPr lang="en-US" dirty="0"/>
              <a:t>is the network of networks interconnecting computing devices located </a:t>
            </a:r>
            <a:r>
              <a:rPr lang="en-US" dirty="0" smtClean="0"/>
              <a:t>throughout </a:t>
            </a:r>
            <a:r>
              <a:rPr lang="en-US" dirty="0"/>
              <a:t>the world. These networks use some communication protocols to link the network devices with each other.</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16555" y="2577681"/>
            <a:ext cx="3727445" cy="4280319"/>
          </a:xfrm>
        </p:spPr>
      </p:pic>
    </p:spTree>
    <p:extLst>
      <p:ext uri="{BB962C8B-B14F-4D97-AF65-F5344CB8AC3E}">
        <p14:creationId xmlns:p14="http://schemas.microsoft.com/office/powerpoint/2010/main" val="2081364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rgbClr val="BDCAD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417645-636618158800124958-16x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0900"/>
            <a:ext cx="9144000" cy="5143500"/>
          </a:xfrm>
          <a:prstGeom prst="rect">
            <a:avLst/>
          </a:prstGeom>
        </p:spPr>
      </p:pic>
    </p:spTree>
    <p:extLst>
      <p:ext uri="{BB962C8B-B14F-4D97-AF65-F5344CB8AC3E}">
        <p14:creationId xmlns:p14="http://schemas.microsoft.com/office/powerpoint/2010/main" val="4002250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CSS ?</a:t>
            </a:r>
            <a:endParaRPr lang="en-US" dirty="0"/>
          </a:p>
        </p:txBody>
      </p:sp>
      <p:sp>
        <p:nvSpPr>
          <p:cNvPr id="3" name="Content Placeholder 2"/>
          <p:cNvSpPr>
            <a:spLocks noGrp="1"/>
          </p:cNvSpPr>
          <p:nvPr>
            <p:ph idx="1"/>
          </p:nvPr>
        </p:nvSpPr>
        <p:spPr>
          <a:xfrm>
            <a:off x="457200" y="1600200"/>
            <a:ext cx="4978897" cy="4525963"/>
          </a:xfrm>
        </p:spPr>
        <p:txBody>
          <a:bodyPr>
            <a:normAutofit fontScale="92500" lnSpcReduction="20000"/>
          </a:bodyPr>
          <a:lstStyle/>
          <a:p>
            <a:r>
              <a:rPr lang="en-US" dirty="0"/>
              <a:t>CSS stands for </a:t>
            </a:r>
            <a:r>
              <a:rPr lang="en-US" dirty="0">
                <a:solidFill>
                  <a:srgbClr val="FF6600"/>
                </a:solidFill>
              </a:rPr>
              <a:t>Cascading Style Sheets</a:t>
            </a:r>
          </a:p>
          <a:p>
            <a:r>
              <a:rPr lang="en-US" dirty="0"/>
              <a:t>Styles define how to display HTML elements</a:t>
            </a:r>
          </a:p>
          <a:p>
            <a:r>
              <a:rPr lang="en-US" dirty="0"/>
              <a:t>Styles were added to HTML 4.0 to solve a problem</a:t>
            </a:r>
          </a:p>
          <a:p>
            <a:r>
              <a:rPr lang="en-US" dirty="0"/>
              <a:t>External Style Sheets can save a lot of work</a:t>
            </a:r>
          </a:p>
          <a:p>
            <a:r>
              <a:rPr lang="en-US" dirty="0"/>
              <a:t>External Style Sheets are stored in CSS files</a:t>
            </a:r>
          </a:p>
          <a:p>
            <a:endParaRPr lang="en-US" dirty="0"/>
          </a:p>
        </p:txBody>
      </p:sp>
      <p:pic>
        <p:nvPicPr>
          <p:cNvPr id="47108" name="Picture 4" descr="http://www.cpasitesolutions.com/cpa-websites/wp-content/uploads/2013/01/css-code.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7" y="2061615"/>
            <a:ext cx="3707903" cy="2276916"/>
          </a:xfrm>
          <a:prstGeom prst="rect">
            <a:avLst/>
          </a:prstGeom>
          <a:noFill/>
          <a:extLst>
            <a:ext uri="{909E8E84-426E-40dd-AFC4-6F175D3DCCD1}">
              <a14:hiddenFill xmlns:a14="http://schemas.microsoft.com/office/drawing/2010/main" xmlns="">
                <a:solidFill>
                  <a:srgbClr val="FFFFFF"/>
                </a:solidFill>
              </a14:hiddenFill>
            </a:ext>
          </a:extLst>
        </p:spPr>
      </p:pic>
      <p:pic>
        <p:nvPicPr>
          <p:cNvPr id="47110" name="Picture 6" descr="http://www.graphicsmonkey.net/blog/wp-content/uploads/2011/02/css.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1183" y="4379284"/>
            <a:ext cx="1567543" cy="2071565"/>
          </a:xfrm>
          <a:prstGeom prst="rect">
            <a:avLst/>
          </a:prstGeom>
          <a:noFill/>
          <a:extLst>
            <a:ext uri="{909E8E84-426E-40dd-AFC4-6F175D3DCCD1}">
              <a14:hiddenFill xmlns:a14="http://schemas.microsoft.com/office/drawing/2010/main" xmlns="">
                <a:solidFill>
                  <a:srgbClr val="FFFFFF"/>
                </a:solidFill>
              </a14:hiddenFill>
            </a:ext>
          </a:extLst>
        </p:spPr>
      </p:pic>
      <p:pic>
        <p:nvPicPr>
          <p:cNvPr id="47112" name="Picture 8" descr="css layout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22" r="19513"/>
          <a:stretch/>
        </p:blipFill>
        <p:spPr bwMode="auto">
          <a:xfrm>
            <a:off x="5436097" y="4379284"/>
            <a:ext cx="2143684" cy="207156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22904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Syntax</a:t>
            </a:r>
            <a:endParaRPr lang="en-US" dirty="0"/>
          </a:p>
        </p:txBody>
      </p:sp>
      <p:sp>
        <p:nvSpPr>
          <p:cNvPr id="7" name="Content Placeholder 6"/>
          <p:cNvSpPr>
            <a:spLocks noGrp="1"/>
          </p:cNvSpPr>
          <p:nvPr>
            <p:ph idx="1"/>
          </p:nvPr>
        </p:nvSpPr>
        <p:spPr>
          <a:xfrm>
            <a:off x="457200" y="1600200"/>
            <a:ext cx="5446713" cy="4525963"/>
          </a:xfrm>
        </p:spPr>
        <p:txBody>
          <a:bodyPr>
            <a:normAutofit fontScale="62500" lnSpcReduction="20000"/>
          </a:bodyPr>
          <a:lstStyle/>
          <a:p>
            <a:pPr>
              <a:buNone/>
            </a:pPr>
            <a:r>
              <a:rPr lang="en-US" b="1" dirty="0" smtClean="0"/>
              <a:t>Selector</a:t>
            </a:r>
            <a:endParaRPr lang="en-US" sz="4000" b="1" dirty="0" smtClean="0"/>
          </a:p>
          <a:p>
            <a:r>
              <a:rPr lang="en-US" dirty="0" smtClean="0"/>
              <a:t>all elements of a specific type, e.g. the second level headers h2</a:t>
            </a:r>
            <a:endParaRPr lang="en-US" sz="3600" dirty="0" smtClean="0"/>
          </a:p>
          <a:p>
            <a:r>
              <a:rPr lang="en-US" dirty="0" smtClean="0"/>
              <a:t>to </a:t>
            </a:r>
            <a:r>
              <a:rPr lang="en-US" dirty="0"/>
              <a:t>elements specified by attribute, in particular:</a:t>
            </a:r>
            <a:endParaRPr lang="en-US" sz="3600" dirty="0"/>
          </a:p>
          <a:p>
            <a:pPr lvl="1"/>
            <a:r>
              <a:rPr lang="en-US" i="1" dirty="0"/>
              <a:t>id: is used to specify a style for a single, unique element.</a:t>
            </a:r>
            <a:endParaRPr lang="en-US" sz="3200" dirty="0"/>
          </a:p>
          <a:p>
            <a:pPr lvl="1"/>
            <a:r>
              <a:rPr lang="en-US" i="1" dirty="0"/>
              <a:t>Class :</a:t>
            </a:r>
            <a:r>
              <a:rPr lang="en-US" dirty="0"/>
              <a:t> </a:t>
            </a:r>
            <a:r>
              <a:rPr lang="en-US" i="1" dirty="0"/>
              <a:t> is used to specify a style for a group of elements. Unlike the id selector, the class selector is most often used on several elements</a:t>
            </a:r>
            <a:r>
              <a:rPr lang="en-US" i="1" dirty="0" smtClean="0"/>
              <a:t>.</a:t>
            </a:r>
            <a:r>
              <a:rPr lang="en-US" dirty="0" smtClean="0"/>
              <a:t>.</a:t>
            </a:r>
          </a:p>
          <a:p>
            <a:pPr>
              <a:buNone/>
            </a:pPr>
            <a:r>
              <a:rPr lang="en-US" b="1" dirty="0" smtClean="0"/>
              <a:t>Declaration Block</a:t>
            </a:r>
          </a:p>
          <a:p>
            <a:pPr>
              <a:buNone/>
            </a:pPr>
            <a:r>
              <a:rPr lang="en-US" dirty="0"/>
              <a:t>A declaration block consists of a list of </a:t>
            </a:r>
            <a:r>
              <a:rPr lang="en-US" i="1" dirty="0"/>
              <a:t>declarations</a:t>
            </a:r>
            <a:r>
              <a:rPr lang="en-US" dirty="0"/>
              <a:t> in braces. Each declaration itself consists of a </a:t>
            </a:r>
            <a:r>
              <a:rPr lang="en-US" i="1" dirty="0"/>
              <a:t>property</a:t>
            </a:r>
            <a:r>
              <a:rPr lang="en-US" dirty="0"/>
              <a:t>, a colon (:), and a </a:t>
            </a:r>
            <a:r>
              <a:rPr lang="en-US" i="1" dirty="0"/>
              <a:t>value</a:t>
            </a:r>
            <a:r>
              <a:rPr lang="en-US" dirty="0"/>
              <a:t>. If there are multiple declarations in a block, a semi-colon (;) must be inserted to separate each </a:t>
            </a:r>
            <a:r>
              <a:rPr lang="en-US" dirty="0" smtClean="0"/>
              <a:t>declaration.</a:t>
            </a:r>
            <a:endParaRPr lang="en-US" dirty="0"/>
          </a:p>
        </p:txBody>
      </p:sp>
      <p:pic>
        <p:nvPicPr>
          <p:cNvPr id="8" name="Content Placeholder 3" descr="slide-13-638.jpg"/>
          <p:cNvPicPr>
            <a:picLocks noGrp="1" noChangeAspect="1"/>
          </p:cNvPicPr>
          <p:nvPr>
            <p:ph sz="half" idx="4294967295"/>
          </p:nvPr>
        </p:nvPicPr>
        <p:blipFill rotWithShape="1">
          <a:blip r:embed="rId2" cstate="print"/>
          <a:srcRect l="9869" t="32558" r="9264" b="9303"/>
          <a:stretch/>
        </p:blipFill>
        <p:spPr>
          <a:xfrm>
            <a:off x="5903913" y="2492375"/>
            <a:ext cx="3240087" cy="1800225"/>
          </a:xfrm>
        </p:spPr>
      </p:pic>
    </p:spTree>
    <p:extLst>
      <p:ext uri="{BB962C8B-B14F-4D97-AF65-F5344CB8AC3E}">
        <p14:creationId xmlns:p14="http://schemas.microsoft.com/office/powerpoint/2010/main" val="3167578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Ways to Insert CSS</a:t>
            </a:r>
            <a:endParaRPr lang="en-US" dirty="0"/>
          </a:p>
        </p:txBody>
      </p:sp>
      <p:sp>
        <p:nvSpPr>
          <p:cNvPr id="3" name="Content Placeholder 2"/>
          <p:cNvSpPr>
            <a:spLocks noGrp="1"/>
          </p:cNvSpPr>
          <p:nvPr>
            <p:ph sz="half" idx="1"/>
          </p:nvPr>
        </p:nvSpPr>
        <p:spPr>
          <a:xfrm>
            <a:off x="533400" y="1219200"/>
            <a:ext cx="6702896" cy="5181600"/>
          </a:xfrm>
        </p:spPr>
        <p:txBody>
          <a:bodyPr/>
          <a:lstStyle/>
          <a:p>
            <a:pPr lvl="0"/>
            <a:r>
              <a:rPr lang="en-US" dirty="0" smtClean="0"/>
              <a:t>External style sheet</a:t>
            </a:r>
          </a:p>
          <a:p>
            <a:pPr lvl="0"/>
            <a:endParaRPr lang="en-US" dirty="0" smtClean="0"/>
          </a:p>
          <a:p>
            <a:pPr lvl="0"/>
            <a:endParaRPr lang="en-US" dirty="0" smtClean="0"/>
          </a:p>
          <a:p>
            <a:pPr lvl="0"/>
            <a:r>
              <a:rPr lang="en-US" dirty="0" smtClean="0"/>
              <a:t>Internal style sheet</a:t>
            </a:r>
          </a:p>
          <a:p>
            <a:pPr lvl="0"/>
            <a:endParaRPr lang="en-US" dirty="0" smtClean="0"/>
          </a:p>
          <a:p>
            <a:pPr lvl="0"/>
            <a:endParaRPr lang="en-US" dirty="0" smtClean="0"/>
          </a:p>
          <a:p>
            <a:pPr lvl="0"/>
            <a:endParaRPr lang="en-US" dirty="0" smtClean="0"/>
          </a:p>
          <a:p>
            <a:pPr lvl="0"/>
            <a:endParaRPr lang="en-US" dirty="0" smtClean="0"/>
          </a:p>
          <a:p>
            <a:pPr lvl="0"/>
            <a:r>
              <a:rPr lang="en-US" dirty="0" smtClean="0"/>
              <a:t>Inline style</a:t>
            </a:r>
          </a:p>
          <a:p>
            <a:endParaRPr lang="en-US" dirty="0"/>
          </a:p>
        </p:txBody>
      </p:sp>
      <p:pic>
        <p:nvPicPr>
          <p:cNvPr id="1028" name="Picture 4"/>
          <p:cNvPicPr>
            <a:picLocks noChangeAspect="1" noChangeArrowheads="1"/>
          </p:cNvPicPr>
          <p:nvPr/>
        </p:nvPicPr>
        <p:blipFill rotWithShape="1">
          <a:blip r:embed="rId2" cstate="print"/>
          <a:srcRect l="26756" t="50984" r="52386" b="25391"/>
          <a:stretch/>
        </p:blipFill>
        <p:spPr bwMode="auto">
          <a:xfrm>
            <a:off x="971600" y="3284984"/>
            <a:ext cx="2143242" cy="1728192"/>
          </a:xfrm>
          <a:prstGeom prst="rect">
            <a:avLst/>
          </a:prstGeom>
          <a:noFill/>
          <a:ln w="9525">
            <a:noFill/>
            <a:miter lim="800000"/>
            <a:headEnd/>
            <a:tailEnd/>
          </a:ln>
        </p:spPr>
      </p:pic>
      <p:pic>
        <p:nvPicPr>
          <p:cNvPr id="1029" name="Picture 5"/>
          <p:cNvPicPr>
            <a:picLocks noChangeAspect="1" noChangeArrowheads="1"/>
          </p:cNvPicPr>
          <p:nvPr/>
        </p:nvPicPr>
        <p:blipFill rotWithShape="1">
          <a:blip r:embed="rId2" cstate="print"/>
          <a:srcRect l="26756" t="77562" r="38792" b="18501"/>
          <a:stretch/>
        </p:blipFill>
        <p:spPr bwMode="auto">
          <a:xfrm>
            <a:off x="971600" y="5877272"/>
            <a:ext cx="4482716" cy="288032"/>
          </a:xfrm>
          <a:prstGeom prst="rect">
            <a:avLst/>
          </a:prstGeom>
          <a:noFill/>
          <a:ln w="9525">
            <a:noFill/>
            <a:miter lim="800000"/>
            <a:headEnd/>
            <a:tailEnd/>
          </a:ln>
        </p:spPr>
      </p:pic>
      <p:pic>
        <p:nvPicPr>
          <p:cNvPr id="4" name="Content Placeholder 3" descr="types of css.jpg"/>
          <p:cNvPicPr>
            <a:picLocks noGrp="1" noChangeAspect="1"/>
          </p:cNvPicPr>
          <p:nvPr>
            <p:ph sz="half" idx="2"/>
          </p:nvPr>
        </p:nvPicPr>
        <p:blipFill>
          <a:blip r:embed="rId3">
            <a:extLst>
              <a:ext uri="{28A0092B-C50C-407E-A947-70E740481C1C}">
                <a14:useLocalDpi xmlns:a14="http://schemas.microsoft.com/office/drawing/2010/main" val="0"/>
              </a:ext>
            </a:extLst>
          </a:blip>
          <a:srcRect t="-70276" b="-70276"/>
          <a:stretch>
            <a:fillRect/>
          </a:stretch>
        </p:blipFill>
        <p:spPr>
          <a:xfrm>
            <a:off x="3809999" y="1045112"/>
            <a:ext cx="5186947" cy="5812888"/>
          </a:xfrm>
        </p:spPr>
      </p:pic>
      <p:pic>
        <p:nvPicPr>
          <p:cNvPr id="1030" name="Picture 6"/>
          <p:cNvPicPr>
            <a:picLocks noChangeAspect="1" noChangeArrowheads="1"/>
          </p:cNvPicPr>
          <p:nvPr/>
        </p:nvPicPr>
        <p:blipFill rotWithShape="1">
          <a:blip r:embed="rId2" cstate="print"/>
          <a:srcRect l="27309" t="36219" r="36120" b="56890"/>
          <a:stretch/>
        </p:blipFill>
        <p:spPr bwMode="auto">
          <a:xfrm>
            <a:off x="1043608" y="1844824"/>
            <a:ext cx="4758287" cy="504056"/>
          </a:xfrm>
          <a:prstGeom prst="rect">
            <a:avLst/>
          </a:prstGeom>
          <a:noFill/>
          <a:ln w="9525">
            <a:noFill/>
            <a:miter lim="800000"/>
            <a:headEnd/>
            <a:tailEnd/>
          </a:ln>
        </p:spPr>
      </p:pic>
    </p:spTree>
    <p:extLst>
      <p:ext uri="{BB962C8B-B14F-4D97-AF65-F5344CB8AC3E}">
        <p14:creationId xmlns:p14="http://schemas.microsoft.com/office/powerpoint/2010/main" val="2642485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18-wordpress-website-build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1143"/>
          </a:xfrm>
          <a:prstGeom prst="rect">
            <a:avLst/>
          </a:prstGeom>
        </p:spPr>
      </p:pic>
      <p:sp>
        <p:nvSpPr>
          <p:cNvPr id="2" name="Title 1"/>
          <p:cNvSpPr>
            <a:spLocks noGrp="1"/>
          </p:cNvSpPr>
          <p:nvPr>
            <p:ph type="title"/>
          </p:nvPr>
        </p:nvSpPr>
        <p:spPr>
          <a:xfrm>
            <a:off x="0" y="574832"/>
            <a:ext cx="9144000" cy="1417638"/>
          </a:xfrm>
          <a:solidFill>
            <a:srgbClr val="179ED7">
              <a:alpha val="38000"/>
            </a:srgbClr>
          </a:solidFill>
        </p:spPr>
        <p:txBody>
          <a:bodyPr>
            <a:normAutofit/>
          </a:bodyPr>
          <a:lstStyle/>
          <a:p>
            <a:r>
              <a:rPr lang="en-US" sz="5400" dirty="0" smtClean="0">
                <a:solidFill>
                  <a:schemeClr val="bg1"/>
                </a:solidFill>
                <a:effectLst/>
              </a:rPr>
              <a:t>Site Builders </a:t>
            </a:r>
            <a:endParaRPr lang="en-US" sz="5400" dirty="0">
              <a:solidFill>
                <a:schemeClr val="bg1"/>
              </a:solidFill>
              <a:effectLst/>
            </a:endParaRPr>
          </a:p>
        </p:txBody>
      </p:sp>
    </p:spTree>
    <p:extLst>
      <p:ext uri="{BB962C8B-B14F-4D97-AF65-F5344CB8AC3E}">
        <p14:creationId xmlns:p14="http://schemas.microsoft.com/office/powerpoint/2010/main" val="4618460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cms-development.png"/>
          <p:cNvPicPr>
            <a:picLocks noChangeAspect="1"/>
          </p:cNvPicPr>
          <p:nvPr/>
        </p:nvPicPr>
        <p:blipFill rotWithShape="1">
          <a:blip r:embed="rId2">
            <a:extLst>
              <a:ext uri="{28A0092B-C50C-407E-A947-70E740481C1C}">
                <a14:useLocalDpi xmlns:a14="http://schemas.microsoft.com/office/drawing/2010/main" val="0"/>
              </a:ext>
            </a:extLst>
          </a:blip>
          <a:srcRect l="247" t="3675" r="-40916"/>
          <a:stretch/>
        </p:blipFill>
        <p:spPr>
          <a:xfrm>
            <a:off x="4973056" y="3092145"/>
            <a:ext cx="5973010" cy="4090123"/>
          </a:xfrm>
          <a:prstGeom prst="rect">
            <a:avLst/>
          </a:prstGeom>
        </p:spPr>
      </p:pic>
      <p:sp>
        <p:nvSpPr>
          <p:cNvPr id="2" name="Title 1"/>
          <p:cNvSpPr>
            <a:spLocks noGrp="1"/>
          </p:cNvSpPr>
          <p:nvPr>
            <p:ph type="title"/>
          </p:nvPr>
        </p:nvSpPr>
        <p:spPr/>
        <p:txBody>
          <a:bodyPr/>
          <a:lstStyle/>
          <a:p>
            <a:r>
              <a:rPr lang="en-US" dirty="0"/>
              <a:t>Content Management Systems</a:t>
            </a:r>
          </a:p>
        </p:txBody>
      </p:sp>
      <p:sp>
        <p:nvSpPr>
          <p:cNvPr id="3" name="Content Placeholder 2"/>
          <p:cNvSpPr>
            <a:spLocks noGrp="1"/>
          </p:cNvSpPr>
          <p:nvPr>
            <p:ph idx="1"/>
          </p:nvPr>
        </p:nvSpPr>
        <p:spPr/>
        <p:txBody>
          <a:bodyPr>
            <a:normAutofit/>
          </a:bodyPr>
          <a:lstStyle/>
          <a:p>
            <a:r>
              <a:rPr lang="en-US" dirty="0"/>
              <a:t>A content management system (CMS) is a software application or set of related programs that are used to create and </a:t>
            </a:r>
            <a:br>
              <a:rPr lang="en-US" dirty="0"/>
            </a:br>
            <a:r>
              <a:rPr lang="en-US" dirty="0" smtClean="0"/>
              <a:t>manage </a:t>
            </a:r>
            <a:r>
              <a:rPr lang="en-US" dirty="0"/>
              <a:t>digital content. </a:t>
            </a:r>
            <a:endParaRPr lang="en-US" dirty="0" smtClean="0"/>
          </a:p>
          <a:p>
            <a:pPr lvl="1"/>
            <a:r>
              <a:rPr lang="en-US" sz="2000" dirty="0"/>
              <a:t>Better Content Management System</a:t>
            </a:r>
          </a:p>
          <a:p>
            <a:pPr lvl="1"/>
            <a:r>
              <a:rPr lang="en-US" sz="2000" dirty="0"/>
              <a:t>Consistency in Look and Feel of Website</a:t>
            </a:r>
          </a:p>
          <a:p>
            <a:pPr lvl="1"/>
            <a:r>
              <a:rPr lang="en-US" sz="2000" dirty="0"/>
              <a:t>Complete control over the Website</a:t>
            </a:r>
          </a:p>
          <a:p>
            <a:pPr lvl="1"/>
            <a:r>
              <a:rPr lang="en-US" sz="2000" dirty="0"/>
              <a:t>Updatable Anytime with Simple </a:t>
            </a:r>
            <a:r>
              <a:rPr lang="en-US" sz="2000" dirty="0" smtClean="0"/>
              <a:t/>
            </a:r>
            <a:br>
              <a:rPr lang="en-US" sz="2000" dirty="0" smtClean="0"/>
            </a:br>
            <a:r>
              <a:rPr lang="en-US" sz="2000" dirty="0" smtClean="0"/>
              <a:t>Customizations</a:t>
            </a:r>
            <a:endParaRPr lang="en-US" sz="2000" dirty="0"/>
          </a:p>
        </p:txBody>
      </p:sp>
    </p:spTree>
    <p:extLst>
      <p:ext uri="{BB962C8B-B14F-4D97-AF65-F5344CB8AC3E}">
        <p14:creationId xmlns:p14="http://schemas.microsoft.com/office/powerpoint/2010/main" val="4202271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web development</a:t>
            </a:r>
            <a:endParaRPr lang="en-US" dirty="0"/>
          </a:p>
        </p:txBody>
      </p:sp>
      <p:sp>
        <p:nvSpPr>
          <p:cNvPr id="3" name="Content Placeholder 2"/>
          <p:cNvSpPr>
            <a:spLocks noGrp="1"/>
          </p:cNvSpPr>
          <p:nvPr>
            <p:ph idx="1"/>
          </p:nvPr>
        </p:nvSpPr>
        <p:spPr/>
        <p:txBody>
          <a:bodyPr/>
          <a:lstStyle/>
          <a:p>
            <a:r>
              <a:rPr lang="en-US" dirty="0" smtClean="0"/>
              <a:t>Wordpress.com</a:t>
            </a:r>
          </a:p>
          <a:p>
            <a:r>
              <a:rPr lang="en-US" dirty="0" smtClean="0"/>
              <a:t>Site123.com</a:t>
            </a:r>
            <a:endParaRPr lang="en-US" dirty="0"/>
          </a:p>
        </p:txBody>
      </p:sp>
    </p:spTree>
    <p:extLst>
      <p:ext uri="{BB962C8B-B14F-4D97-AF65-F5344CB8AC3E}">
        <p14:creationId xmlns:p14="http://schemas.microsoft.com/office/powerpoint/2010/main" val="42920816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Design a website  in Site123.com  (10 Points)</a:t>
            </a:r>
          </a:p>
          <a:p>
            <a:r>
              <a:rPr lang="en-US" dirty="0" smtClean="0"/>
              <a:t>5 linked webpages </a:t>
            </a:r>
          </a:p>
          <a:p>
            <a:r>
              <a:rPr lang="en-US" dirty="0" smtClean="0"/>
              <a:t>Appropriate content on pages </a:t>
            </a:r>
          </a:p>
          <a:p>
            <a:endParaRPr lang="en-US" dirty="0"/>
          </a:p>
          <a:p>
            <a:endParaRPr lang="en-US" dirty="0" smtClean="0"/>
          </a:p>
        </p:txBody>
      </p:sp>
    </p:spTree>
    <p:extLst>
      <p:ext uri="{BB962C8B-B14F-4D97-AF65-F5344CB8AC3E}">
        <p14:creationId xmlns:p14="http://schemas.microsoft.com/office/powerpoint/2010/main" val="699383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5040982"/>
            <a:ext cx="7772400" cy="1470025"/>
          </a:xfrm>
        </p:spPr>
        <p:txBody>
          <a:bodyPr/>
          <a:lstStyle/>
          <a:p>
            <a:r>
              <a:rPr lang="en-US" dirty="0" smtClean="0"/>
              <a:t>Thank you</a:t>
            </a:r>
            <a:endParaRPr lang="en-US" dirty="0"/>
          </a:p>
        </p:txBody>
      </p:sp>
      <p:pic>
        <p:nvPicPr>
          <p:cNvPr id="6" name="Picture 5" descr="WallpaperStudio10-7245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62781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3).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000" y="4648200"/>
            <a:ext cx="3683000" cy="2209800"/>
          </a:xfrm>
          <a:prstGeom prst="rect">
            <a:avLst/>
          </a:prstGeom>
        </p:spPr>
      </p:pic>
      <p:sp>
        <p:nvSpPr>
          <p:cNvPr id="2" name="Title 1"/>
          <p:cNvSpPr>
            <a:spLocks noGrp="1"/>
          </p:cNvSpPr>
          <p:nvPr>
            <p:ph type="title"/>
          </p:nvPr>
        </p:nvSpPr>
        <p:spPr/>
        <p:txBody>
          <a:bodyPr/>
          <a:lstStyle/>
          <a:p>
            <a:r>
              <a:rPr lang="en-US" dirty="0" smtClean="0"/>
              <a:t>World Wide Web</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World Wide Web (WWW) is a </a:t>
            </a:r>
            <a:r>
              <a:rPr lang="en-US" dirty="0">
                <a:solidFill>
                  <a:srgbClr val="FF6600"/>
                </a:solidFill>
              </a:rPr>
              <a:t>network of online content </a:t>
            </a:r>
            <a:r>
              <a:rPr lang="en-US" dirty="0"/>
              <a:t>that is formatted in HTML and accessed via HTTP. </a:t>
            </a:r>
            <a:endParaRPr lang="en-US" dirty="0" smtClean="0"/>
          </a:p>
          <a:p>
            <a:r>
              <a:rPr lang="en-US" dirty="0" smtClean="0"/>
              <a:t>The </a:t>
            </a:r>
            <a:r>
              <a:rPr lang="en-US" dirty="0"/>
              <a:t>term refers to all the interlinked HTML pages that can be accessed over the Internet. </a:t>
            </a:r>
            <a:endParaRPr lang="en-US" dirty="0" smtClean="0"/>
          </a:p>
          <a:p>
            <a:r>
              <a:rPr lang="en-US" dirty="0" smtClean="0"/>
              <a:t>The </a:t>
            </a:r>
            <a:r>
              <a:rPr lang="en-US" dirty="0"/>
              <a:t>World Wide Web was originally designed in 1991 by Tim Berners-Lee while he was a contractor at CERN.</a:t>
            </a:r>
          </a:p>
          <a:p>
            <a:r>
              <a:rPr lang="en-US" dirty="0"/>
              <a:t>The World Wide Web is </a:t>
            </a:r>
            <a:r>
              <a:rPr lang="en-US" dirty="0" smtClean="0"/>
              <a:t>most</a:t>
            </a:r>
            <a:br>
              <a:rPr lang="en-US" dirty="0" smtClean="0"/>
            </a:br>
            <a:r>
              <a:rPr lang="en-US" dirty="0" smtClean="0"/>
              <a:t> </a:t>
            </a:r>
            <a:r>
              <a:rPr lang="en-US" dirty="0"/>
              <a:t>often referred to simply as </a:t>
            </a:r>
            <a:r>
              <a:rPr lang="en-US" dirty="0" smtClean="0"/>
              <a:t/>
            </a:r>
            <a:br>
              <a:rPr lang="en-US" dirty="0" smtClean="0"/>
            </a:br>
            <a:r>
              <a:rPr lang="en-US" dirty="0" smtClean="0"/>
              <a:t>"</a:t>
            </a:r>
            <a:r>
              <a:rPr lang="en-US" dirty="0">
                <a:solidFill>
                  <a:srgbClr val="FF6600"/>
                </a:solidFill>
              </a:rPr>
              <a:t>the Web</a:t>
            </a:r>
            <a:r>
              <a:rPr lang="en-US" dirty="0"/>
              <a:t>."</a:t>
            </a:r>
          </a:p>
        </p:txBody>
      </p:sp>
    </p:spTree>
    <p:extLst>
      <p:ext uri="{BB962C8B-B14F-4D97-AF65-F5344CB8AC3E}">
        <p14:creationId xmlns:p14="http://schemas.microsoft.com/office/powerpoint/2010/main" val="2863915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a:t>
            </a:r>
            <a:r>
              <a:rPr lang="en-US" dirty="0" err="1" smtClean="0"/>
              <a:t>vs</a:t>
            </a:r>
            <a:r>
              <a:rPr lang="en-US" dirty="0" smtClean="0"/>
              <a:t> Web</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internet is an </a:t>
            </a:r>
            <a:r>
              <a:rPr lang="en-US" dirty="0">
                <a:solidFill>
                  <a:srgbClr val="FF6600"/>
                </a:solidFill>
              </a:rPr>
              <a:t>enormous network</a:t>
            </a:r>
            <a:r>
              <a:rPr lang="en-US" dirty="0"/>
              <a:t> of billions of connected computers and other hardware devices. Each device can connect with any other device as long as they're both connected to the internet with valid IP addresses. </a:t>
            </a:r>
            <a:r>
              <a:rPr lang="en-US" dirty="0" smtClean="0"/>
              <a:t/>
            </a:r>
            <a:br>
              <a:rPr lang="en-US" dirty="0" smtClean="0"/>
            </a:br>
            <a:endParaRPr lang="en-US" dirty="0" smtClean="0"/>
          </a:p>
          <a:p>
            <a:r>
              <a:rPr lang="en-US" dirty="0"/>
              <a:t>Web, on the other hand, consists of all the </a:t>
            </a:r>
            <a:r>
              <a:rPr lang="en-US" dirty="0">
                <a:solidFill>
                  <a:srgbClr val="FF6600"/>
                </a:solidFill>
              </a:rPr>
              <a:t>web pages </a:t>
            </a:r>
            <a:r>
              <a:rPr lang="en-US" dirty="0"/>
              <a:t>you can view when you access the internet</a:t>
            </a:r>
            <a:r>
              <a:rPr lang="en-US" dirty="0" smtClean="0"/>
              <a:t>.</a:t>
            </a:r>
            <a:br>
              <a:rPr lang="en-US" dirty="0" smtClean="0"/>
            </a:br>
            <a:endParaRPr lang="en-US" dirty="0"/>
          </a:p>
          <a:p>
            <a:r>
              <a:rPr lang="en-US" dirty="0"/>
              <a:t>The internet — not the web — is also used for email, instant messages, newsgroups, and file transfers</a:t>
            </a:r>
            <a:r>
              <a:rPr lang="en-US" dirty="0" smtClean="0"/>
              <a:t>.</a:t>
            </a:r>
          </a:p>
          <a:p>
            <a:r>
              <a:rPr lang="en-US" dirty="0" smtClean="0"/>
              <a:t>In </a:t>
            </a:r>
            <a:r>
              <a:rPr lang="en-US" dirty="0"/>
              <a:t>other words, the web is just a large portion of the internet, but it isn't all of it.</a:t>
            </a:r>
          </a:p>
        </p:txBody>
      </p:sp>
    </p:spTree>
    <p:extLst>
      <p:ext uri="{BB962C8B-B14F-4D97-AF65-F5344CB8AC3E}">
        <p14:creationId xmlns:p14="http://schemas.microsoft.com/office/powerpoint/2010/main" val="24931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Name </a:t>
            </a:r>
            <a:r>
              <a:rPr lang="en-US" dirty="0" err="1" smtClean="0"/>
              <a:t>vs</a:t>
            </a:r>
            <a:r>
              <a:rPr lang="en-US" dirty="0" smtClean="0"/>
              <a:t> IP Address</a:t>
            </a:r>
            <a:endParaRPr lang="en-US" dirty="0"/>
          </a:p>
        </p:txBody>
      </p:sp>
      <p:sp>
        <p:nvSpPr>
          <p:cNvPr id="3" name="Content Placeholder 2"/>
          <p:cNvSpPr>
            <a:spLocks noGrp="1"/>
          </p:cNvSpPr>
          <p:nvPr>
            <p:ph idx="1"/>
          </p:nvPr>
        </p:nvSpPr>
        <p:spPr/>
        <p:txBody>
          <a:bodyPr>
            <a:normAutofit/>
          </a:bodyPr>
          <a:lstStyle/>
          <a:p>
            <a:r>
              <a:rPr lang="en-US" sz="2400" dirty="0"/>
              <a:t>A </a:t>
            </a:r>
            <a:r>
              <a:rPr lang="en-US" sz="2400" dirty="0">
                <a:solidFill>
                  <a:srgbClr val="FF6600"/>
                </a:solidFill>
              </a:rPr>
              <a:t>domain name </a:t>
            </a:r>
            <a:r>
              <a:rPr lang="en-US" sz="2400" dirty="0"/>
              <a:t>is your website name. A domain name is the address where Internet users can access your website. A domain name is used for finding and identifying computers on the Internet. </a:t>
            </a:r>
            <a:endParaRPr lang="en-US" sz="2400" dirty="0" smtClean="0"/>
          </a:p>
          <a:p>
            <a:r>
              <a:rPr lang="en-US" sz="2400" dirty="0" smtClean="0"/>
              <a:t>Computers </a:t>
            </a:r>
            <a:r>
              <a:rPr lang="en-US" sz="2400" dirty="0"/>
              <a:t>use </a:t>
            </a:r>
            <a:r>
              <a:rPr lang="en-US" sz="2400" dirty="0">
                <a:solidFill>
                  <a:srgbClr val="FF6600"/>
                </a:solidFill>
              </a:rPr>
              <a:t>IP addresses</a:t>
            </a:r>
            <a:r>
              <a:rPr lang="en-US" sz="2400" dirty="0"/>
              <a:t>, which are a series of number. However, it is difficult for humans to remember strings of numbers. Because of this, domain names were developed and used to identify entities on the Internet rather than using IP addresses. </a:t>
            </a:r>
          </a:p>
        </p:txBody>
      </p:sp>
      <p:pic>
        <p:nvPicPr>
          <p:cNvPr id="4" name="Picture 3" descr="images (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816" y="5152858"/>
            <a:ext cx="5448300" cy="1485900"/>
          </a:xfrm>
          <a:prstGeom prst="rect">
            <a:avLst/>
          </a:prstGeom>
        </p:spPr>
      </p:pic>
    </p:spTree>
    <p:extLst>
      <p:ext uri="{BB962C8B-B14F-4D97-AF65-F5344CB8AC3E}">
        <p14:creationId xmlns:p14="http://schemas.microsoft.com/office/powerpoint/2010/main" val="2428464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Name Server</a:t>
            </a:r>
            <a:endParaRPr lang="en-US" dirty="0"/>
          </a:p>
        </p:txBody>
      </p:sp>
      <p:pic>
        <p:nvPicPr>
          <p:cNvPr id="4" name="Content Placeholder 3" descr="what-is-a-dns-server.png"/>
          <p:cNvPicPr>
            <a:picLocks noGrp="1" noChangeAspect="1"/>
          </p:cNvPicPr>
          <p:nvPr>
            <p:ph idx="1"/>
          </p:nvPr>
        </p:nvPicPr>
        <p:blipFill>
          <a:blip r:embed="rId2">
            <a:extLst>
              <a:ext uri="{28A0092B-C50C-407E-A947-70E740481C1C}">
                <a14:useLocalDpi xmlns:a14="http://schemas.microsoft.com/office/drawing/2010/main" val="0"/>
              </a:ext>
            </a:extLst>
          </a:blip>
          <a:srcRect t="-4996" b="-4996"/>
          <a:stretch>
            <a:fillRect/>
          </a:stretch>
        </p:blipFill>
        <p:spPr>
          <a:xfrm>
            <a:off x="457200" y="1680410"/>
            <a:ext cx="8229600" cy="4525963"/>
          </a:xfrm>
        </p:spPr>
      </p:pic>
    </p:spTree>
    <p:extLst>
      <p:ext uri="{BB962C8B-B14F-4D97-AF65-F5344CB8AC3E}">
        <p14:creationId xmlns:p14="http://schemas.microsoft.com/office/powerpoint/2010/main" val="1907568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lue-internet-service-provider-concept-vector-19626269.jpg"/>
          <p:cNvPicPr>
            <a:picLocks noGrp="1" noChangeAspect="1"/>
          </p:cNvPicPr>
          <p:nvPr>
            <p:ph idx="1"/>
          </p:nvPr>
        </p:nvPicPr>
        <p:blipFill rotWithShape="1">
          <a:blip r:embed="rId2">
            <a:extLst>
              <a:ext uri="{28A0092B-C50C-407E-A947-70E740481C1C}">
                <a14:useLocalDpi xmlns:a14="http://schemas.microsoft.com/office/drawing/2010/main" val="0"/>
              </a:ext>
            </a:extLst>
          </a:blip>
          <a:srcRect l="-48189" r="-48189" b="10414"/>
          <a:stretch/>
        </p:blipFill>
        <p:spPr>
          <a:xfrm>
            <a:off x="-2030947" y="1"/>
            <a:ext cx="13024098" cy="6416842"/>
          </a:xfrm>
        </p:spPr>
      </p:pic>
    </p:spTree>
    <p:extLst>
      <p:ext uri="{BB962C8B-B14F-4D97-AF65-F5344CB8AC3E}">
        <p14:creationId xmlns:p14="http://schemas.microsoft.com/office/powerpoint/2010/main" val="1867352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 Service Provider</a:t>
            </a:r>
            <a:endParaRPr lang="en-US" dirty="0"/>
          </a:p>
        </p:txBody>
      </p:sp>
      <p:sp>
        <p:nvSpPr>
          <p:cNvPr id="3" name="Content Placeholder 2"/>
          <p:cNvSpPr>
            <a:spLocks noGrp="1"/>
          </p:cNvSpPr>
          <p:nvPr>
            <p:ph idx="1"/>
          </p:nvPr>
        </p:nvSpPr>
        <p:spPr/>
        <p:txBody>
          <a:bodyPr>
            <a:normAutofit lnSpcReduction="10000"/>
          </a:bodyPr>
          <a:lstStyle/>
          <a:p>
            <a:r>
              <a:rPr lang="en-US" dirty="0"/>
              <a:t>An Internet Service Provider (ISP) is the industry term for the company that is able to provide you with access to the Internet, typically from a computer</a:t>
            </a:r>
            <a:r>
              <a:rPr lang="en-US" dirty="0" smtClean="0"/>
              <a:t>.</a:t>
            </a:r>
          </a:p>
          <a:p>
            <a:r>
              <a:rPr lang="en-US" dirty="0"/>
              <a:t>An ISP is your gateway to the Internet and everything else you can do online. The second your connection is activated and set up, you'll be able to send emails, go shopping, do research and more.</a:t>
            </a:r>
          </a:p>
        </p:txBody>
      </p:sp>
    </p:spTree>
    <p:extLst>
      <p:ext uri="{BB962C8B-B14F-4D97-AF65-F5344CB8AC3E}">
        <p14:creationId xmlns:p14="http://schemas.microsoft.com/office/powerpoint/2010/main" val="527439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152" y="240631"/>
            <a:ext cx="9014430" cy="6510422"/>
          </a:xfrm>
        </p:spPr>
      </p:pic>
    </p:spTree>
    <p:extLst>
      <p:ext uri="{BB962C8B-B14F-4D97-AF65-F5344CB8AC3E}">
        <p14:creationId xmlns:p14="http://schemas.microsoft.com/office/powerpoint/2010/main" val="4242282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4806</TotalTime>
  <Words>769</Words>
  <Application>Microsoft Office PowerPoint</Application>
  <PresentationFormat>On-screen Show (4:3)</PresentationFormat>
  <Paragraphs>160</Paragraphs>
  <Slides>28</Slides>
  <Notes>5</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Euphemia UCAS</vt:lpstr>
      <vt:lpstr>Tahoma</vt:lpstr>
      <vt:lpstr>Wingdings</vt:lpstr>
      <vt:lpstr>Wingdings 3</vt:lpstr>
      <vt:lpstr>Office Theme</vt:lpstr>
      <vt:lpstr>PowerPoint Presentation</vt:lpstr>
      <vt:lpstr>Internet</vt:lpstr>
      <vt:lpstr>World Wide Web</vt:lpstr>
      <vt:lpstr>Internet vs Web</vt:lpstr>
      <vt:lpstr>Domain Name vs IP Address</vt:lpstr>
      <vt:lpstr>Domain Name Server</vt:lpstr>
      <vt:lpstr>PowerPoint Presentation</vt:lpstr>
      <vt:lpstr>Inter Service Provider</vt:lpstr>
      <vt:lpstr>PowerPoint Presentation</vt:lpstr>
      <vt:lpstr>PowerPoint Presentation</vt:lpstr>
      <vt:lpstr>Website MindMap</vt:lpstr>
      <vt:lpstr>PowerPoint Presentation</vt:lpstr>
      <vt:lpstr>Importance of HTML</vt:lpstr>
      <vt:lpstr>HTML: What is it?</vt:lpstr>
      <vt:lpstr>Anatomy of a Website</vt:lpstr>
      <vt:lpstr>HTML TAG SYNTAX</vt:lpstr>
      <vt:lpstr>HTML Page Structure </vt:lpstr>
      <vt:lpstr>PowerPoint Presentation</vt:lpstr>
      <vt:lpstr>PowerPoint Presentation</vt:lpstr>
      <vt:lpstr>PowerPoint Presentation</vt:lpstr>
      <vt:lpstr>What is CSS ?</vt:lpstr>
      <vt:lpstr>CSS Syntax</vt:lpstr>
      <vt:lpstr>3 Ways to Insert CSS</vt:lpstr>
      <vt:lpstr>Site Builders </vt:lpstr>
      <vt:lpstr>Content Management Systems</vt:lpstr>
      <vt:lpstr>Easy web development</vt:lpstr>
      <vt:lpstr>Assignment</vt:lpstr>
      <vt:lpstr>Thank you</vt:lpstr>
    </vt:vector>
  </TitlesOfParts>
  <Manager/>
  <Company>SMM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Sadia Marium</dc:creator>
  <cp:keywords/>
  <dc:description/>
  <cp:lastModifiedBy>Windows User</cp:lastModifiedBy>
  <cp:revision>435</cp:revision>
  <dcterms:created xsi:type="dcterms:W3CDTF">2018-08-27T15:11:11Z</dcterms:created>
  <dcterms:modified xsi:type="dcterms:W3CDTF">2021-12-01T06:54:34Z</dcterms:modified>
  <cp:category/>
</cp:coreProperties>
</file>