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95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58" r:id="rId20"/>
    <p:sldId id="259" r:id="rId21"/>
    <p:sldId id="260" r:id="rId22"/>
    <p:sldId id="261" r:id="rId23"/>
    <p:sldId id="262" r:id="rId24"/>
    <p:sldId id="263" r:id="rId25"/>
    <p:sldId id="266" r:id="rId26"/>
    <p:sldId id="269" r:id="rId27"/>
    <p:sldId id="268" r:id="rId28"/>
    <p:sldId id="270" r:id="rId29"/>
    <p:sldId id="271" r:id="rId30"/>
    <p:sldId id="276" r:id="rId31"/>
    <p:sldId id="277" r:id="rId32"/>
    <p:sldId id="296" r:id="rId33"/>
  </p:sldIdLst>
  <p:sldSz cx="9906000" cy="6858000" type="A4"/>
  <p:notesSz cx="9144000" cy="6858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FF9900"/>
    <a:srgbClr val="008000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5" autoAdjust="0"/>
  </p:normalViewPr>
  <p:slideViewPr>
    <p:cSldViewPr snapToObjects="1">
      <p:cViewPr>
        <p:scale>
          <a:sx n="73" d="100"/>
          <a:sy n="73" d="100"/>
        </p:scale>
        <p:origin x="-66" y="186"/>
      </p:cViewPr>
      <p:guideLst>
        <p:guide orient="horz" pos="2064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9327138" cy="393271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8.xml"/><Relationship Id="rId2" Type="http://schemas.openxmlformats.org/officeDocument/2006/relationships/slide" Target="slides/slide22.xml"/><Relationship Id="rId1" Type="http://schemas.openxmlformats.org/officeDocument/2006/relationships/slide" Target="slides/slide19.xml"/><Relationship Id="rId5" Type="http://schemas.openxmlformats.org/officeDocument/2006/relationships/slide" Target="slides/slide31.xml"/><Relationship Id="rId4" Type="http://schemas.openxmlformats.org/officeDocument/2006/relationships/slide" Target="slides/slide3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4625" y="514350"/>
            <a:ext cx="371475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2E6A8A5F-084C-4C06-8C4D-A9E81933874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084844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" pitchFamily="18" charset="0"/>
        <a:ea typeface="平成角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8B9BBD-3FEA-4252-9605-4A4E89C35B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DA79E-2F9E-42CC-AD90-B395642861B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870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71DF3-427C-465E-998A-7F7DF387EC8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5752D-CBF3-4E06-B9F8-157FD4B9BD2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425872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6150" y="152400"/>
            <a:ext cx="23812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9913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2BA1FB-6DA3-48CD-B7AE-CB6B14B77ED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1BA51-D0C3-4022-873D-023F9F56A1B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7403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8A10B-6D67-4AC6-BCE0-F482F05DC1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A199F-4B38-4C35-84CC-CFD1024CFE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66080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A937A-9EEF-4C29-8E8F-1FB5465E12F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A708B-B611-4661-B1C6-218632D11B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63035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686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14400"/>
            <a:ext cx="4686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B2BB6-AF26-46B7-BD50-1D062B9F03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A725E-2260-4F56-A46C-CB560B4423A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21167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DF55A-B5F4-4878-8B0F-D70D49DFE5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07E8-4792-442F-8CDF-27F42ABB01A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143271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45568-7F6C-45CF-B3B8-D65C2E8097F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B9EB3-45BD-4F1C-B366-5809D47746D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78705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5632B-D3FE-4C2C-8C5D-D65E2EBBD7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08BCD-06ED-4AD7-8C6C-992217A9B1E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41565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029EA-11ED-4F4A-A623-20BCE5566E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21C91-7B1F-4B3A-A666-8945157C27A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288022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9BC48-4527-412E-A484-F8B2A569DFA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C2577E-1AA8-4C81-BCC5-303E8C37D93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xmlns="" val="38325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9525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r>
              <a:rPr lang="en-US" altLang="ja-JP"/>
              <a:t>Kyushu Institute of Technology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482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400" b="0"/>
            </a:lvl1pPr>
          </a:lstStyle>
          <a:p>
            <a:pPr>
              <a:defRPr/>
            </a:pPr>
            <a:fld id="{B027A58E-B786-4FE5-A674-3FF2B286F78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96400" y="6400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FE4B03DA-A230-4865-BCCE-B344731BBA5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152400" y="762000"/>
            <a:ext cx="9601200" cy="76200"/>
          </a:xfrm>
          <a:prstGeom prst="rect">
            <a:avLst/>
          </a:prstGeom>
          <a:solidFill>
            <a:schemeClr val="accent1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平成角ゴシック" charset="-128"/>
          <a:ea typeface="平成角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2667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2pPr>
      <a:lvl3pPr marL="381000" indent="5334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3pPr>
      <a:lvl4pPr marL="571500" indent="80010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4pPr>
      <a:lvl5pPr marL="762000" indent="1066800" algn="l" rtl="0" eaLnBrk="0" fontAlgn="base" hangingPunct="0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5pPr>
      <a:lvl6pPr marL="12192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6pPr>
      <a:lvl7pPr marL="16764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7pPr>
      <a:lvl8pPr marL="21336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8pPr>
      <a:lvl9pPr marL="2590800" algn="l" rtl="0" fontAlgn="base">
        <a:spcBef>
          <a:spcPct val="20000"/>
        </a:spcBef>
        <a:spcAft>
          <a:spcPct val="0"/>
        </a:spcAft>
        <a:buChar char="»"/>
        <a:defRPr kumimoji="1" sz="2400">
          <a:solidFill>
            <a:schemeClr val="tx1"/>
          </a:solidFill>
          <a:latin typeface="平成明朝" charset="-128"/>
          <a:ea typeface="平成明朝" charset="-128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828800"/>
            <a:ext cx="8420100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3: Parallel Algorithm Design</a:t>
            </a:r>
          </a:p>
        </p:txBody>
      </p:sp>
      <p:sp>
        <p:nvSpPr>
          <p:cNvPr id="20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B200DB90-F327-4A99-89AF-0DB86DEA3A13}" type="slidenum">
              <a:rPr lang="en-US" altLang="ja-JP" b="0" smtClean="0"/>
              <a:pPr eaLnBrk="1" hangingPunct="1"/>
              <a:t>1</a:t>
            </a:fld>
            <a:endParaRPr lang="en-US" altLang="ja-JP" b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12000FA0-A96F-4EBA-9F5B-B800A2990DED}" type="slidenum">
              <a:rPr lang="en-US" altLang="ja-JP" b="0" smtClean="0"/>
              <a:pPr eaLnBrk="1" hangingPunct="1"/>
              <a:t>10</a:t>
            </a:fld>
            <a:endParaRPr lang="en-US" altLang="ja-JP" b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8000"/>
            <a:ext cx="9525000" cy="5410200"/>
          </a:xfrm>
        </p:spPr>
        <p:txBody>
          <a:bodyPr/>
          <a:lstStyle/>
          <a:p>
            <a:pPr marL="0" indent="0" eaLnBrk="1" hangingPunct="1"/>
            <a:r>
              <a:rPr lang="en-US" altLang="ja-JP" sz="2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(First step)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3981450" y="1962150"/>
            <a:ext cx="609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ja-JP" b="0">
                <a:solidFill>
                  <a:srgbClr val="000000"/>
                </a:solidFill>
                <a:latin typeface="細明朝体"/>
                <a:ea typeface="細明朝体"/>
                <a:cs typeface="細明朝体"/>
              </a:rPr>
              <a:t>B[3,1]</a:t>
            </a:r>
            <a:endParaRPr lang="en-US" altLang="ja-JP"/>
          </a:p>
        </p:txBody>
      </p:sp>
      <p:grpSp>
        <p:nvGrpSpPr>
          <p:cNvPr id="11269" name="Group 56"/>
          <p:cNvGrpSpPr>
            <a:grpSpLocks/>
          </p:cNvGrpSpPr>
          <p:nvPr/>
        </p:nvGrpSpPr>
        <p:grpSpPr bwMode="auto">
          <a:xfrm>
            <a:off x="1390650" y="2660650"/>
            <a:ext cx="2705100" cy="2293938"/>
            <a:chOff x="876" y="1676"/>
            <a:chExt cx="1704" cy="1445"/>
          </a:xfrm>
        </p:grpSpPr>
        <p:grpSp>
          <p:nvGrpSpPr>
            <p:cNvPr id="11322" name="Group 8"/>
            <p:cNvGrpSpPr>
              <a:grpSpLocks/>
            </p:cNvGrpSpPr>
            <p:nvPr/>
          </p:nvGrpSpPr>
          <p:grpSpPr bwMode="auto">
            <a:xfrm>
              <a:off x="1796" y="2572"/>
              <a:ext cx="784" cy="173"/>
              <a:chOff x="1796" y="2572"/>
              <a:chExt cx="784" cy="173"/>
            </a:xfrm>
          </p:grpSpPr>
          <p:sp>
            <p:nvSpPr>
              <p:cNvPr id="11370" name="Rectangle 6"/>
              <p:cNvSpPr>
                <a:spLocks noChangeArrowheads="1"/>
              </p:cNvSpPr>
              <p:nvPr/>
            </p:nvSpPr>
            <p:spPr bwMode="auto">
              <a:xfrm>
                <a:off x="219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B[0,4]</a:t>
                </a:r>
                <a:endParaRPr lang="en-US" altLang="ja-JP"/>
              </a:p>
            </p:txBody>
          </p:sp>
          <p:sp>
            <p:nvSpPr>
              <p:cNvPr id="11371" name="Rectangle 7"/>
              <p:cNvSpPr>
                <a:spLocks noChangeArrowheads="1"/>
              </p:cNvSpPr>
              <p:nvPr/>
            </p:nvSpPr>
            <p:spPr bwMode="auto">
              <a:xfrm>
                <a:off x="179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B[0,3]</a:t>
                </a:r>
                <a:endParaRPr lang="en-US" altLang="ja-JP"/>
              </a:p>
            </p:txBody>
          </p:sp>
        </p:grpSp>
        <p:grpSp>
          <p:nvGrpSpPr>
            <p:cNvPr id="11323" name="Group 11"/>
            <p:cNvGrpSpPr>
              <a:grpSpLocks/>
            </p:cNvGrpSpPr>
            <p:nvPr/>
          </p:nvGrpSpPr>
          <p:grpSpPr bwMode="auto">
            <a:xfrm>
              <a:off x="876" y="2572"/>
              <a:ext cx="784" cy="181"/>
              <a:chOff x="876" y="2572"/>
              <a:chExt cx="784" cy="181"/>
            </a:xfrm>
          </p:grpSpPr>
          <p:sp>
            <p:nvSpPr>
              <p:cNvPr id="11368" name="Rectangle 9"/>
              <p:cNvSpPr>
                <a:spLocks noChangeArrowheads="1"/>
              </p:cNvSpPr>
              <p:nvPr/>
            </p:nvSpPr>
            <p:spPr bwMode="auto">
              <a:xfrm>
                <a:off x="1276" y="2580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B[0,2]</a:t>
                </a:r>
                <a:endParaRPr lang="en-US" altLang="ja-JP"/>
              </a:p>
            </p:txBody>
          </p:sp>
          <p:sp>
            <p:nvSpPr>
              <p:cNvPr id="11369" name="Rectangle 10"/>
              <p:cNvSpPr>
                <a:spLocks noChangeArrowheads="1"/>
              </p:cNvSpPr>
              <p:nvPr/>
            </p:nvSpPr>
            <p:spPr bwMode="auto">
              <a:xfrm>
                <a:off x="87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B[0,1]</a:t>
                </a:r>
                <a:endParaRPr lang="en-US" altLang="ja-JP"/>
              </a:p>
            </p:txBody>
          </p:sp>
        </p:grpSp>
        <p:grpSp>
          <p:nvGrpSpPr>
            <p:cNvPr id="11324" name="Group 16"/>
            <p:cNvGrpSpPr>
              <a:grpSpLocks/>
            </p:cNvGrpSpPr>
            <p:nvPr/>
          </p:nvGrpSpPr>
          <p:grpSpPr bwMode="auto">
            <a:xfrm>
              <a:off x="964" y="2720"/>
              <a:ext cx="270" cy="401"/>
              <a:chOff x="964" y="2720"/>
              <a:chExt cx="270" cy="401"/>
            </a:xfrm>
          </p:grpSpPr>
          <p:grpSp>
            <p:nvGrpSpPr>
              <p:cNvPr id="11364" name="Group 14"/>
              <p:cNvGrpSpPr>
                <a:grpSpLocks/>
              </p:cNvGrpSpPr>
              <p:nvPr/>
            </p:nvGrpSpPr>
            <p:grpSpPr bwMode="auto">
              <a:xfrm>
                <a:off x="1048" y="2720"/>
                <a:ext cx="80" cy="160"/>
                <a:chOff x="1048" y="2720"/>
                <a:chExt cx="80" cy="160"/>
              </a:xfrm>
            </p:grpSpPr>
            <p:sp>
              <p:nvSpPr>
                <p:cNvPr id="11366" name="Freeform 12"/>
                <p:cNvSpPr>
                  <a:spLocks/>
                </p:cNvSpPr>
                <p:nvPr/>
              </p:nvSpPr>
              <p:spPr bwMode="auto">
                <a:xfrm>
                  <a:off x="1048" y="2720"/>
                  <a:ext cx="80" cy="104"/>
                </a:xfrm>
                <a:custGeom>
                  <a:avLst/>
                  <a:gdLst>
                    <a:gd name="T0" fmla="*/ 40 w 80"/>
                    <a:gd name="T1" fmla="*/ 0 h 104"/>
                    <a:gd name="T2" fmla="*/ 80 w 80"/>
                    <a:gd name="T3" fmla="*/ 104 h 104"/>
                    <a:gd name="T4" fmla="*/ 40 w 80"/>
                    <a:gd name="T5" fmla="*/ 104 h 104"/>
                    <a:gd name="T6" fmla="*/ 0 w 80"/>
                    <a:gd name="T7" fmla="*/ 104 h 104"/>
                    <a:gd name="T8" fmla="*/ 40 w 8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04">
                      <a:moveTo>
                        <a:pt x="40" y="0"/>
                      </a:moveTo>
                      <a:lnTo>
                        <a:pt x="80" y="104"/>
                      </a:lnTo>
                      <a:lnTo>
                        <a:pt x="40" y="104"/>
                      </a:lnTo>
                      <a:lnTo>
                        <a:pt x="0" y="10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7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88" y="2824"/>
                  <a:ext cx="1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65" name="Rectangle 15"/>
              <p:cNvSpPr>
                <a:spLocks noChangeArrowheads="1"/>
              </p:cNvSpPr>
              <p:nvPr/>
            </p:nvSpPr>
            <p:spPr bwMode="auto">
              <a:xfrm>
                <a:off x="964" y="2948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A[1]</a:t>
                </a:r>
                <a:endParaRPr lang="en-US" altLang="ja-JP"/>
              </a:p>
            </p:txBody>
          </p:sp>
        </p:grpSp>
        <p:grpSp>
          <p:nvGrpSpPr>
            <p:cNvPr id="11325" name="Group 21"/>
            <p:cNvGrpSpPr>
              <a:grpSpLocks/>
            </p:cNvGrpSpPr>
            <p:nvPr/>
          </p:nvGrpSpPr>
          <p:grpSpPr bwMode="auto">
            <a:xfrm>
              <a:off x="1348" y="2720"/>
              <a:ext cx="270" cy="401"/>
              <a:chOff x="1348" y="2720"/>
              <a:chExt cx="270" cy="401"/>
            </a:xfrm>
          </p:grpSpPr>
          <p:grpSp>
            <p:nvGrpSpPr>
              <p:cNvPr id="11360" name="Group 19"/>
              <p:cNvGrpSpPr>
                <a:grpSpLocks/>
              </p:cNvGrpSpPr>
              <p:nvPr/>
            </p:nvGrpSpPr>
            <p:grpSpPr bwMode="auto">
              <a:xfrm>
                <a:off x="1432" y="2720"/>
                <a:ext cx="80" cy="160"/>
                <a:chOff x="1432" y="2720"/>
                <a:chExt cx="80" cy="160"/>
              </a:xfrm>
            </p:grpSpPr>
            <p:sp>
              <p:nvSpPr>
                <p:cNvPr id="11362" name="Freeform 17"/>
                <p:cNvSpPr>
                  <a:spLocks/>
                </p:cNvSpPr>
                <p:nvPr/>
              </p:nvSpPr>
              <p:spPr bwMode="auto">
                <a:xfrm>
                  <a:off x="1432" y="2720"/>
                  <a:ext cx="80" cy="104"/>
                </a:xfrm>
                <a:custGeom>
                  <a:avLst/>
                  <a:gdLst>
                    <a:gd name="T0" fmla="*/ 40 w 80"/>
                    <a:gd name="T1" fmla="*/ 0 h 104"/>
                    <a:gd name="T2" fmla="*/ 80 w 80"/>
                    <a:gd name="T3" fmla="*/ 104 h 104"/>
                    <a:gd name="T4" fmla="*/ 40 w 80"/>
                    <a:gd name="T5" fmla="*/ 104 h 104"/>
                    <a:gd name="T6" fmla="*/ 0 w 80"/>
                    <a:gd name="T7" fmla="*/ 104 h 104"/>
                    <a:gd name="T8" fmla="*/ 40 w 8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04">
                      <a:moveTo>
                        <a:pt x="40" y="0"/>
                      </a:moveTo>
                      <a:lnTo>
                        <a:pt x="80" y="104"/>
                      </a:lnTo>
                      <a:lnTo>
                        <a:pt x="40" y="104"/>
                      </a:lnTo>
                      <a:lnTo>
                        <a:pt x="0" y="10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63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472" y="2824"/>
                  <a:ext cx="1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61" name="Rectangle 20"/>
              <p:cNvSpPr>
                <a:spLocks noChangeArrowheads="1"/>
              </p:cNvSpPr>
              <p:nvPr/>
            </p:nvSpPr>
            <p:spPr bwMode="auto">
              <a:xfrm>
                <a:off x="1348" y="2948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A[2]</a:t>
                </a:r>
                <a:endParaRPr lang="en-US" altLang="ja-JP"/>
              </a:p>
            </p:txBody>
          </p:sp>
        </p:grpSp>
        <p:grpSp>
          <p:nvGrpSpPr>
            <p:cNvPr id="11326" name="Group 26"/>
            <p:cNvGrpSpPr>
              <a:grpSpLocks/>
            </p:cNvGrpSpPr>
            <p:nvPr/>
          </p:nvGrpSpPr>
          <p:grpSpPr bwMode="auto">
            <a:xfrm>
              <a:off x="1892" y="2720"/>
              <a:ext cx="270" cy="401"/>
              <a:chOff x="1892" y="2720"/>
              <a:chExt cx="270" cy="401"/>
            </a:xfrm>
          </p:grpSpPr>
          <p:grpSp>
            <p:nvGrpSpPr>
              <p:cNvPr id="11356" name="Group 24"/>
              <p:cNvGrpSpPr>
                <a:grpSpLocks/>
              </p:cNvGrpSpPr>
              <p:nvPr/>
            </p:nvGrpSpPr>
            <p:grpSpPr bwMode="auto">
              <a:xfrm>
                <a:off x="1976" y="2720"/>
                <a:ext cx="80" cy="160"/>
                <a:chOff x="1976" y="2720"/>
                <a:chExt cx="80" cy="160"/>
              </a:xfrm>
            </p:grpSpPr>
            <p:sp>
              <p:nvSpPr>
                <p:cNvPr id="11358" name="Freeform 22"/>
                <p:cNvSpPr>
                  <a:spLocks/>
                </p:cNvSpPr>
                <p:nvPr/>
              </p:nvSpPr>
              <p:spPr bwMode="auto">
                <a:xfrm>
                  <a:off x="1976" y="2720"/>
                  <a:ext cx="80" cy="104"/>
                </a:xfrm>
                <a:custGeom>
                  <a:avLst/>
                  <a:gdLst>
                    <a:gd name="T0" fmla="*/ 40 w 80"/>
                    <a:gd name="T1" fmla="*/ 0 h 104"/>
                    <a:gd name="T2" fmla="*/ 80 w 80"/>
                    <a:gd name="T3" fmla="*/ 104 h 104"/>
                    <a:gd name="T4" fmla="*/ 40 w 80"/>
                    <a:gd name="T5" fmla="*/ 104 h 104"/>
                    <a:gd name="T6" fmla="*/ 0 w 80"/>
                    <a:gd name="T7" fmla="*/ 104 h 104"/>
                    <a:gd name="T8" fmla="*/ 40 w 8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04">
                      <a:moveTo>
                        <a:pt x="40" y="0"/>
                      </a:moveTo>
                      <a:lnTo>
                        <a:pt x="80" y="104"/>
                      </a:lnTo>
                      <a:lnTo>
                        <a:pt x="40" y="104"/>
                      </a:lnTo>
                      <a:lnTo>
                        <a:pt x="0" y="10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9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016" y="2824"/>
                  <a:ext cx="1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57" name="Rectangle 25"/>
              <p:cNvSpPr>
                <a:spLocks noChangeArrowheads="1"/>
              </p:cNvSpPr>
              <p:nvPr/>
            </p:nvSpPr>
            <p:spPr bwMode="auto">
              <a:xfrm>
                <a:off x="1892" y="2948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A[3]</a:t>
                </a:r>
                <a:endParaRPr lang="en-US" altLang="ja-JP"/>
              </a:p>
            </p:txBody>
          </p:sp>
        </p:grpSp>
        <p:grpSp>
          <p:nvGrpSpPr>
            <p:cNvPr id="11327" name="Group 31"/>
            <p:cNvGrpSpPr>
              <a:grpSpLocks/>
            </p:cNvGrpSpPr>
            <p:nvPr/>
          </p:nvGrpSpPr>
          <p:grpSpPr bwMode="auto">
            <a:xfrm>
              <a:off x="2276" y="2720"/>
              <a:ext cx="270" cy="401"/>
              <a:chOff x="2276" y="2720"/>
              <a:chExt cx="270" cy="401"/>
            </a:xfrm>
          </p:grpSpPr>
          <p:grpSp>
            <p:nvGrpSpPr>
              <p:cNvPr id="11352" name="Group 29"/>
              <p:cNvGrpSpPr>
                <a:grpSpLocks/>
              </p:cNvGrpSpPr>
              <p:nvPr/>
            </p:nvGrpSpPr>
            <p:grpSpPr bwMode="auto">
              <a:xfrm>
                <a:off x="2360" y="2720"/>
                <a:ext cx="80" cy="160"/>
                <a:chOff x="2360" y="2720"/>
                <a:chExt cx="80" cy="160"/>
              </a:xfrm>
            </p:grpSpPr>
            <p:sp>
              <p:nvSpPr>
                <p:cNvPr id="11354" name="Freeform 27"/>
                <p:cNvSpPr>
                  <a:spLocks/>
                </p:cNvSpPr>
                <p:nvPr/>
              </p:nvSpPr>
              <p:spPr bwMode="auto">
                <a:xfrm>
                  <a:off x="2360" y="2720"/>
                  <a:ext cx="80" cy="104"/>
                </a:xfrm>
                <a:custGeom>
                  <a:avLst/>
                  <a:gdLst>
                    <a:gd name="T0" fmla="*/ 40 w 80"/>
                    <a:gd name="T1" fmla="*/ 0 h 104"/>
                    <a:gd name="T2" fmla="*/ 80 w 80"/>
                    <a:gd name="T3" fmla="*/ 104 h 104"/>
                    <a:gd name="T4" fmla="*/ 40 w 80"/>
                    <a:gd name="T5" fmla="*/ 104 h 104"/>
                    <a:gd name="T6" fmla="*/ 0 w 80"/>
                    <a:gd name="T7" fmla="*/ 104 h 104"/>
                    <a:gd name="T8" fmla="*/ 40 w 80"/>
                    <a:gd name="T9" fmla="*/ 0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04">
                      <a:moveTo>
                        <a:pt x="40" y="0"/>
                      </a:moveTo>
                      <a:lnTo>
                        <a:pt x="80" y="104"/>
                      </a:lnTo>
                      <a:lnTo>
                        <a:pt x="40" y="104"/>
                      </a:lnTo>
                      <a:lnTo>
                        <a:pt x="0" y="10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2400" y="2824"/>
                  <a:ext cx="1" cy="5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353" name="Rectangle 30"/>
              <p:cNvSpPr>
                <a:spLocks noChangeArrowheads="1"/>
              </p:cNvSpPr>
              <p:nvPr/>
            </p:nvSpPr>
            <p:spPr bwMode="auto">
              <a:xfrm>
                <a:off x="2276" y="2948"/>
                <a:ext cx="27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A[4]</a:t>
                </a:r>
                <a:endParaRPr lang="en-US" altLang="ja-JP"/>
              </a:p>
            </p:txBody>
          </p:sp>
        </p:grpSp>
        <p:sp>
          <p:nvSpPr>
            <p:cNvPr id="11328" name="Rectangle 32"/>
            <p:cNvSpPr>
              <a:spLocks noChangeArrowheads="1"/>
            </p:cNvSpPr>
            <p:nvPr/>
          </p:nvSpPr>
          <p:spPr bwMode="auto">
            <a:xfrm>
              <a:off x="2036" y="210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B[1,2]</a:t>
              </a:r>
              <a:endParaRPr lang="en-US" altLang="ja-JP"/>
            </a:p>
          </p:txBody>
        </p:sp>
        <p:sp>
          <p:nvSpPr>
            <p:cNvPr id="11329" name="Rectangle 33"/>
            <p:cNvSpPr>
              <a:spLocks noChangeArrowheads="1"/>
            </p:cNvSpPr>
            <p:nvPr/>
          </p:nvSpPr>
          <p:spPr bwMode="auto">
            <a:xfrm>
              <a:off x="1132" y="210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B[1,1]</a:t>
              </a:r>
              <a:endParaRPr lang="en-US" altLang="ja-JP"/>
            </a:p>
          </p:txBody>
        </p:sp>
        <p:sp>
          <p:nvSpPr>
            <p:cNvPr id="11330" name="Rectangle 34"/>
            <p:cNvSpPr>
              <a:spLocks noChangeArrowheads="1"/>
            </p:cNvSpPr>
            <p:nvPr/>
          </p:nvSpPr>
          <p:spPr bwMode="auto">
            <a:xfrm>
              <a:off x="1580" y="1676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B[2,1]</a:t>
              </a:r>
              <a:endParaRPr lang="en-US" altLang="ja-JP"/>
            </a:p>
          </p:txBody>
        </p:sp>
        <p:grpSp>
          <p:nvGrpSpPr>
            <p:cNvPr id="11331" name="Group 41"/>
            <p:cNvGrpSpPr>
              <a:grpSpLocks/>
            </p:cNvGrpSpPr>
            <p:nvPr/>
          </p:nvGrpSpPr>
          <p:grpSpPr bwMode="auto">
            <a:xfrm>
              <a:off x="1088" y="2256"/>
              <a:ext cx="440" cy="296"/>
              <a:chOff x="1088" y="2256"/>
              <a:chExt cx="440" cy="296"/>
            </a:xfrm>
          </p:grpSpPr>
          <p:grpSp>
            <p:nvGrpSpPr>
              <p:cNvPr id="11346" name="Group 37"/>
              <p:cNvGrpSpPr>
                <a:grpSpLocks/>
              </p:cNvGrpSpPr>
              <p:nvPr/>
            </p:nvGrpSpPr>
            <p:grpSpPr bwMode="auto">
              <a:xfrm>
                <a:off x="1088" y="2256"/>
                <a:ext cx="192" cy="296"/>
                <a:chOff x="1088" y="2256"/>
                <a:chExt cx="192" cy="296"/>
              </a:xfrm>
            </p:grpSpPr>
            <p:sp>
              <p:nvSpPr>
                <p:cNvPr id="11350" name="Freeform 35"/>
                <p:cNvSpPr>
                  <a:spLocks/>
                </p:cNvSpPr>
                <p:nvPr/>
              </p:nvSpPr>
              <p:spPr bwMode="auto">
                <a:xfrm>
                  <a:off x="1192" y="2256"/>
                  <a:ext cx="88" cy="112"/>
                </a:xfrm>
                <a:custGeom>
                  <a:avLst/>
                  <a:gdLst>
                    <a:gd name="T0" fmla="*/ 88 w 88"/>
                    <a:gd name="T1" fmla="*/ 0 h 112"/>
                    <a:gd name="T2" fmla="*/ 64 w 88"/>
                    <a:gd name="T3" fmla="*/ 112 h 112"/>
                    <a:gd name="T4" fmla="*/ 32 w 88"/>
                    <a:gd name="T5" fmla="*/ 88 h 112"/>
                    <a:gd name="T6" fmla="*/ 0 w 88"/>
                    <a:gd name="T7" fmla="*/ 64 h 112"/>
                    <a:gd name="T8" fmla="*/ 88 w 88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8" h="112">
                      <a:moveTo>
                        <a:pt x="88" y="0"/>
                      </a:moveTo>
                      <a:lnTo>
                        <a:pt x="64" y="112"/>
                      </a:lnTo>
                      <a:lnTo>
                        <a:pt x="32" y="88"/>
                      </a:lnTo>
                      <a:lnTo>
                        <a:pt x="0" y="6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51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088" y="2344"/>
                  <a:ext cx="136" cy="2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47" name="Group 40"/>
              <p:cNvGrpSpPr>
                <a:grpSpLocks/>
              </p:cNvGrpSpPr>
              <p:nvPr/>
            </p:nvGrpSpPr>
            <p:grpSpPr bwMode="auto">
              <a:xfrm>
                <a:off x="1336" y="2256"/>
                <a:ext cx="192" cy="296"/>
                <a:chOff x="1336" y="2256"/>
                <a:chExt cx="192" cy="296"/>
              </a:xfrm>
            </p:grpSpPr>
            <p:sp>
              <p:nvSpPr>
                <p:cNvPr id="11348" name="Freeform 38"/>
                <p:cNvSpPr>
                  <a:spLocks/>
                </p:cNvSpPr>
                <p:nvPr/>
              </p:nvSpPr>
              <p:spPr bwMode="auto">
                <a:xfrm>
                  <a:off x="1336" y="2256"/>
                  <a:ext cx="88" cy="112"/>
                </a:xfrm>
                <a:custGeom>
                  <a:avLst/>
                  <a:gdLst>
                    <a:gd name="T0" fmla="*/ 0 w 88"/>
                    <a:gd name="T1" fmla="*/ 0 h 112"/>
                    <a:gd name="T2" fmla="*/ 88 w 88"/>
                    <a:gd name="T3" fmla="*/ 64 h 112"/>
                    <a:gd name="T4" fmla="*/ 56 w 88"/>
                    <a:gd name="T5" fmla="*/ 88 h 112"/>
                    <a:gd name="T6" fmla="*/ 24 w 88"/>
                    <a:gd name="T7" fmla="*/ 112 h 112"/>
                    <a:gd name="T8" fmla="*/ 0 w 88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8" h="112">
                      <a:moveTo>
                        <a:pt x="0" y="0"/>
                      </a:moveTo>
                      <a:lnTo>
                        <a:pt x="88" y="64"/>
                      </a:lnTo>
                      <a:lnTo>
                        <a:pt x="56" y="88"/>
                      </a:lnTo>
                      <a:lnTo>
                        <a:pt x="2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9" name="Line 39"/>
                <p:cNvSpPr>
                  <a:spLocks noChangeShapeType="1"/>
                </p:cNvSpPr>
                <p:nvPr/>
              </p:nvSpPr>
              <p:spPr bwMode="auto">
                <a:xfrm>
                  <a:off x="1392" y="2344"/>
                  <a:ext cx="136" cy="2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32" name="Group 48"/>
            <p:cNvGrpSpPr>
              <a:grpSpLocks/>
            </p:cNvGrpSpPr>
            <p:nvPr/>
          </p:nvGrpSpPr>
          <p:grpSpPr bwMode="auto">
            <a:xfrm>
              <a:off x="2008" y="2256"/>
              <a:ext cx="432" cy="296"/>
              <a:chOff x="2008" y="2256"/>
              <a:chExt cx="432" cy="296"/>
            </a:xfrm>
          </p:grpSpPr>
          <p:grpSp>
            <p:nvGrpSpPr>
              <p:cNvPr id="11340" name="Group 44"/>
              <p:cNvGrpSpPr>
                <a:grpSpLocks/>
              </p:cNvGrpSpPr>
              <p:nvPr/>
            </p:nvGrpSpPr>
            <p:grpSpPr bwMode="auto">
              <a:xfrm>
                <a:off x="2008" y="2256"/>
                <a:ext cx="192" cy="296"/>
                <a:chOff x="2008" y="2256"/>
                <a:chExt cx="192" cy="296"/>
              </a:xfrm>
            </p:grpSpPr>
            <p:sp>
              <p:nvSpPr>
                <p:cNvPr id="11344" name="Freeform 42"/>
                <p:cNvSpPr>
                  <a:spLocks/>
                </p:cNvSpPr>
                <p:nvPr/>
              </p:nvSpPr>
              <p:spPr bwMode="auto">
                <a:xfrm>
                  <a:off x="2112" y="2256"/>
                  <a:ext cx="88" cy="112"/>
                </a:xfrm>
                <a:custGeom>
                  <a:avLst/>
                  <a:gdLst>
                    <a:gd name="T0" fmla="*/ 88 w 88"/>
                    <a:gd name="T1" fmla="*/ 0 h 112"/>
                    <a:gd name="T2" fmla="*/ 64 w 88"/>
                    <a:gd name="T3" fmla="*/ 112 h 112"/>
                    <a:gd name="T4" fmla="*/ 32 w 88"/>
                    <a:gd name="T5" fmla="*/ 88 h 112"/>
                    <a:gd name="T6" fmla="*/ 0 w 88"/>
                    <a:gd name="T7" fmla="*/ 64 h 112"/>
                    <a:gd name="T8" fmla="*/ 88 w 88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8" h="112">
                      <a:moveTo>
                        <a:pt x="88" y="0"/>
                      </a:moveTo>
                      <a:lnTo>
                        <a:pt x="64" y="112"/>
                      </a:lnTo>
                      <a:lnTo>
                        <a:pt x="32" y="88"/>
                      </a:lnTo>
                      <a:lnTo>
                        <a:pt x="0" y="64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008" y="2344"/>
                  <a:ext cx="136" cy="2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41" name="Group 47"/>
              <p:cNvGrpSpPr>
                <a:grpSpLocks/>
              </p:cNvGrpSpPr>
              <p:nvPr/>
            </p:nvGrpSpPr>
            <p:grpSpPr bwMode="auto">
              <a:xfrm>
                <a:off x="2248" y="2256"/>
                <a:ext cx="192" cy="296"/>
                <a:chOff x="2248" y="2256"/>
                <a:chExt cx="192" cy="296"/>
              </a:xfrm>
            </p:grpSpPr>
            <p:sp>
              <p:nvSpPr>
                <p:cNvPr id="11342" name="Freeform 45"/>
                <p:cNvSpPr>
                  <a:spLocks/>
                </p:cNvSpPr>
                <p:nvPr/>
              </p:nvSpPr>
              <p:spPr bwMode="auto">
                <a:xfrm>
                  <a:off x="2248" y="2256"/>
                  <a:ext cx="88" cy="112"/>
                </a:xfrm>
                <a:custGeom>
                  <a:avLst/>
                  <a:gdLst>
                    <a:gd name="T0" fmla="*/ 0 w 88"/>
                    <a:gd name="T1" fmla="*/ 0 h 112"/>
                    <a:gd name="T2" fmla="*/ 88 w 88"/>
                    <a:gd name="T3" fmla="*/ 64 h 112"/>
                    <a:gd name="T4" fmla="*/ 56 w 88"/>
                    <a:gd name="T5" fmla="*/ 88 h 112"/>
                    <a:gd name="T6" fmla="*/ 24 w 88"/>
                    <a:gd name="T7" fmla="*/ 112 h 112"/>
                    <a:gd name="T8" fmla="*/ 0 w 88"/>
                    <a:gd name="T9" fmla="*/ 0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8" h="112">
                      <a:moveTo>
                        <a:pt x="0" y="0"/>
                      </a:moveTo>
                      <a:lnTo>
                        <a:pt x="88" y="64"/>
                      </a:lnTo>
                      <a:lnTo>
                        <a:pt x="56" y="88"/>
                      </a:lnTo>
                      <a:lnTo>
                        <a:pt x="24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43" name="Line 46"/>
                <p:cNvSpPr>
                  <a:spLocks noChangeShapeType="1"/>
                </p:cNvSpPr>
                <p:nvPr/>
              </p:nvSpPr>
              <p:spPr bwMode="auto">
                <a:xfrm>
                  <a:off x="2304" y="2344"/>
                  <a:ext cx="136" cy="20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333" name="Group 55"/>
            <p:cNvGrpSpPr>
              <a:grpSpLocks/>
            </p:cNvGrpSpPr>
            <p:nvPr/>
          </p:nvGrpSpPr>
          <p:grpSpPr bwMode="auto">
            <a:xfrm>
              <a:off x="1336" y="1824"/>
              <a:ext cx="872" cy="256"/>
              <a:chOff x="1336" y="1824"/>
              <a:chExt cx="872" cy="256"/>
            </a:xfrm>
          </p:grpSpPr>
          <p:grpSp>
            <p:nvGrpSpPr>
              <p:cNvPr id="11334" name="Group 51"/>
              <p:cNvGrpSpPr>
                <a:grpSpLocks/>
              </p:cNvGrpSpPr>
              <p:nvPr/>
            </p:nvGrpSpPr>
            <p:grpSpPr bwMode="auto">
              <a:xfrm>
                <a:off x="1336" y="1824"/>
                <a:ext cx="360" cy="256"/>
                <a:chOff x="1336" y="1824"/>
                <a:chExt cx="360" cy="256"/>
              </a:xfrm>
            </p:grpSpPr>
            <p:sp>
              <p:nvSpPr>
                <p:cNvPr id="11338" name="Freeform 49"/>
                <p:cNvSpPr>
                  <a:spLocks/>
                </p:cNvSpPr>
                <p:nvPr/>
              </p:nvSpPr>
              <p:spPr bwMode="auto">
                <a:xfrm>
                  <a:off x="1592" y="1824"/>
                  <a:ext cx="104" cy="96"/>
                </a:xfrm>
                <a:custGeom>
                  <a:avLst/>
                  <a:gdLst>
                    <a:gd name="T0" fmla="*/ 104 w 104"/>
                    <a:gd name="T1" fmla="*/ 0 h 96"/>
                    <a:gd name="T2" fmla="*/ 40 w 104"/>
                    <a:gd name="T3" fmla="*/ 96 h 96"/>
                    <a:gd name="T4" fmla="*/ 16 w 104"/>
                    <a:gd name="T5" fmla="*/ 64 h 96"/>
                    <a:gd name="T6" fmla="*/ 0 w 104"/>
                    <a:gd name="T7" fmla="*/ 24 h 96"/>
                    <a:gd name="T8" fmla="*/ 104 w 104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104" y="0"/>
                      </a:moveTo>
                      <a:lnTo>
                        <a:pt x="40" y="96"/>
                      </a:lnTo>
                      <a:lnTo>
                        <a:pt x="16" y="64"/>
                      </a:lnTo>
                      <a:lnTo>
                        <a:pt x="0" y="2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9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336" y="1888"/>
                  <a:ext cx="272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335" name="Group 54"/>
              <p:cNvGrpSpPr>
                <a:grpSpLocks/>
              </p:cNvGrpSpPr>
              <p:nvPr/>
            </p:nvGrpSpPr>
            <p:grpSpPr bwMode="auto">
              <a:xfrm>
                <a:off x="1848" y="1824"/>
                <a:ext cx="360" cy="256"/>
                <a:chOff x="1848" y="1824"/>
                <a:chExt cx="360" cy="256"/>
              </a:xfrm>
            </p:grpSpPr>
            <p:sp>
              <p:nvSpPr>
                <p:cNvPr id="11336" name="Freeform 52"/>
                <p:cNvSpPr>
                  <a:spLocks/>
                </p:cNvSpPr>
                <p:nvPr/>
              </p:nvSpPr>
              <p:spPr bwMode="auto">
                <a:xfrm>
                  <a:off x="1848" y="1824"/>
                  <a:ext cx="104" cy="96"/>
                </a:xfrm>
                <a:custGeom>
                  <a:avLst/>
                  <a:gdLst>
                    <a:gd name="T0" fmla="*/ 0 w 104"/>
                    <a:gd name="T1" fmla="*/ 0 h 96"/>
                    <a:gd name="T2" fmla="*/ 104 w 104"/>
                    <a:gd name="T3" fmla="*/ 24 h 96"/>
                    <a:gd name="T4" fmla="*/ 88 w 104"/>
                    <a:gd name="T5" fmla="*/ 64 h 96"/>
                    <a:gd name="T6" fmla="*/ 64 w 104"/>
                    <a:gd name="T7" fmla="*/ 96 h 96"/>
                    <a:gd name="T8" fmla="*/ 0 w 104"/>
                    <a:gd name="T9" fmla="*/ 0 h 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0" y="0"/>
                      </a:moveTo>
                      <a:lnTo>
                        <a:pt x="104" y="24"/>
                      </a:lnTo>
                      <a:lnTo>
                        <a:pt x="88" y="64"/>
                      </a:lnTo>
                      <a:lnTo>
                        <a:pt x="64" y="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37" name="Line 53"/>
                <p:cNvSpPr>
                  <a:spLocks noChangeShapeType="1"/>
                </p:cNvSpPr>
                <p:nvPr/>
              </p:nvSpPr>
              <p:spPr bwMode="auto">
                <a:xfrm>
                  <a:off x="1936" y="1888"/>
                  <a:ext cx="272" cy="19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1270" name="Group 100"/>
          <p:cNvGrpSpPr>
            <a:grpSpLocks/>
          </p:cNvGrpSpPr>
          <p:nvPr/>
        </p:nvGrpSpPr>
        <p:grpSpPr bwMode="auto">
          <a:xfrm>
            <a:off x="4311650" y="2660650"/>
            <a:ext cx="2705100" cy="2293938"/>
            <a:chOff x="2716" y="1676"/>
            <a:chExt cx="1704" cy="1445"/>
          </a:xfrm>
        </p:grpSpPr>
        <p:grpSp>
          <p:nvGrpSpPr>
            <p:cNvPr id="11279" name="Group 59"/>
            <p:cNvGrpSpPr>
              <a:grpSpLocks/>
            </p:cNvGrpSpPr>
            <p:nvPr/>
          </p:nvGrpSpPr>
          <p:grpSpPr bwMode="auto">
            <a:xfrm>
              <a:off x="3636" y="2572"/>
              <a:ext cx="784" cy="173"/>
              <a:chOff x="3636" y="2572"/>
              <a:chExt cx="784" cy="173"/>
            </a:xfrm>
          </p:grpSpPr>
          <p:sp>
            <p:nvSpPr>
              <p:cNvPr id="11320" name="Rectangle 57"/>
              <p:cNvSpPr>
                <a:spLocks noChangeArrowheads="1"/>
              </p:cNvSpPr>
              <p:nvPr/>
            </p:nvSpPr>
            <p:spPr bwMode="auto">
              <a:xfrm>
                <a:off x="403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B[0,8]</a:t>
                </a:r>
                <a:endParaRPr lang="en-US" altLang="ja-JP"/>
              </a:p>
            </p:txBody>
          </p:sp>
          <p:sp>
            <p:nvSpPr>
              <p:cNvPr id="11321" name="Rectangle 58"/>
              <p:cNvSpPr>
                <a:spLocks noChangeArrowheads="1"/>
              </p:cNvSpPr>
              <p:nvPr/>
            </p:nvSpPr>
            <p:spPr bwMode="auto">
              <a:xfrm>
                <a:off x="363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B[0,7]</a:t>
                </a:r>
                <a:endParaRPr lang="en-US" altLang="ja-JP"/>
              </a:p>
            </p:txBody>
          </p:sp>
        </p:grpSp>
        <p:grpSp>
          <p:nvGrpSpPr>
            <p:cNvPr id="11280" name="Group 62"/>
            <p:cNvGrpSpPr>
              <a:grpSpLocks/>
            </p:cNvGrpSpPr>
            <p:nvPr/>
          </p:nvGrpSpPr>
          <p:grpSpPr bwMode="auto">
            <a:xfrm>
              <a:off x="2716" y="2572"/>
              <a:ext cx="784" cy="173"/>
              <a:chOff x="2716" y="2572"/>
              <a:chExt cx="784" cy="173"/>
            </a:xfrm>
          </p:grpSpPr>
          <p:sp>
            <p:nvSpPr>
              <p:cNvPr id="11318" name="Rectangle 60"/>
              <p:cNvSpPr>
                <a:spLocks noChangeArrowheads="1"/>
              </p:cNvSpPr>
              <p:nvPr/>
            </p:nvSpPr>
            <p:spPr bwMode="auto">
              <a:xfrm>
                <a:off x="271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B[0,5]</a:t>
                </a:r>
                <a:endParaRPr lang="en-US" altLang="ja-JP"/>
              </a:p>
            </p:txBody>
          </p:sp>
          <p:sp>
            <p:nvSpPr>
              <p:cNvPr id="11319" name="Rectangle 61"/>
              <p:cNvSpPr>
                <a:spLocks noChangeArrowheads="1"/>
              </p:cNvSpPr>
              <p:nvPr/>
            </p:nvSpPr>
            <p:spPr bwMode="auto">
              <a:xfrm>
                <a:off x="3116" y="2572"/>
                <a:ext cx="38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B[0,6]</a:t>
                </a:r>
                <a:endParaRPr lang="en-US" altLang="ja-JP"/>
              </a:p>
            </p:txBody>
          </p:sp>
        </p:grpSp>
        <p:grpSp>
          <p:nvGrpSpPr>
            <p:cNvPr id="11281" name="Group 65"/>
            <p:cNvGrpSpPr>
              <a:grpSpLocks/>
            </p:cNvGrpSpPr>
            <p:nvPr/>
          </p:nvGrpSpPr>
          <p:grpSpPr bwMode="auto">
            <a:xfrm>
              <a:off x="2896" y="2720"/>
              <a:ext cx="80" cy="160"/>
              <a:chOff x="2896" y="2720"/>
              <a:chExt cx="80" cy="160"/>
            </a:xfrm>
          </p:grpSpPr>
          <p:sp>
            <p:nvSpPr>
              <p:cNvPr id="11316" name="Freeform 63"/>
              <p:cNvSpPr>
                <a:spLocks/>
              </p:cNvSpPr>
              <p:nvPr/>
            </p:nvSpPr>
            <p:spPr bwMode="auto">
              <a:xfrm>
                <a:off x="2896" y="2720"/>
                <a:ext cx="80" cy="104"/>
              </a:xfrm>
              <a:custGeom>
                <a:avLst/>
                <a:gdLst>
                  <a:gd name="T0" fmla="*/ 40 w 80"/>
                  <a:gd name="T1" fmla="*/ 0 h 104"/>
                  <a:gd name="T2" fmla="*/ 80 w 80"/>
                  <a:gd name="T3" fmla="*/ 104 h 104"/>
                  <a:gd name="T4" fmla="*/ 40 w 80"/>
                  <a:gd name="T5" fmla="*/ 104 h 104"/>
                  <a:gd name="T6" fmla="*/ 0 w 80"/>
                  <a:gd name="T7" fmla="*/ 104 h 104"/>
                  <a:gd name="T8" fmla="*/ 40 w 8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104">
                    <a:moveTo>
                      <a:pt x="40" y="0"/>
                    </a:moveTo>
                    <a:lnTo>
                      <a:pt x="80" y="104"/>
                    </a:lnTo>
                    <a:lnTo>
                      <a:pt x="40" y="104"/>
                    </a:lnTo>
                    <a:lnTo>
                      <a:pt x="0" y="10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7" name="Line 64"/>
              <p:cNvSpPr>
                <a:spLocks noChangeShapeType="1"/>
              </p:cNvSpPr>
              <p:nvPr/>
            </p:nvSpPr>
            <p:spPr bwMode="auto">
              <a:xfrm flipV="1">
                <a:off x="2936" y="282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2" name="Rectangle 66"/>
            <p:cNvSpPr>
              <a:spLocks noChangeArrowheads="1"/>
            </p:cNvSpPr>
            <p:nvPr/>
          </p:nvSpPr>
          <p:spPr bwMode="auto">
            <a:xfrm>
              <a:off x="2812" y="2948"/>
              <a:ext cx="2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A[5]</a:t>
              </a:r>
              <a:endParaRPr lang="en-US" altLang="ja-JP"/>
            </a:p>
          </p:txBody>
        </p:sp>
        <p:grpSp>
          <p:nvGrpSpPr>
            <p:cNvPr id="11283" name="Group 69"/>
            <p:cNvGrpSpPr>
              <a:grpSpLocks/>
            </p:cNvGrpSpPr>
            <p:nvPr/>
          </p:nvGrpSpPr>
          <p:grpSpPr bwMode="auto">
            <a:xfrm>
              <a:off x="3280" y="2720"/>
              <a:ext cx="80" cy="160"/>
              <a:chOff x="3280" y="2720"/>
              <a:chExt cx="80" cy="160"/>
            </a:xfrm>
          </p:grpSpPr>
          <p:sp>
            <p:nvSpPr>
              <p:cNvPr id="11314" name="Freeform 67"/>
              <p:cNvSpPr>
                <a:spLocks/>
              </p:cNvSpPr>
              <p:nvPr/>
            </p:nvSpPr>
            <p:spPr bwMode="auto">
              <a:xfrm>
                <a:off x="3280" y="2720"/>
                <a:ext cx="80" cy="104"/>
              </a:xfrm>
              <a:custGeom>
                <a:avLst/>
                <a:gdLst>
                  <a:gd name="T0" fmla="*/ 40 w 80"/>
                  <a:gd name="T1" fmla="*/ 0 h 104"/>
                  <a:gd name="T2" fmla="*/ 80 w 80"/>
                  <a:gd name="T3" fmla="*/ 104 h 104"/>
                  <a:gd name="T4" fmla="*/ 40 w 80"/>
                  <a:gd name="T5" fmla="*/ 104 h 104"/>
                  <a:gd name="T6" fmla="*/ 0 w 80"/>
                  <a:gd name="T7" fmla="*/ 104 h 104"/>
                  <a:gd name="T8" fmla="*/ 40 w 8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104">
                    <a:moveTo>
                      <a:pt x="40" y="0"/>
                    </a:moveTo>
                    <a:lnTo>
                      <a:pt x="80" y="104"/>
                    </a:lnTo>
                    <a:lnTo>
                      <a:pt x="40" y="104"/>
                    </a:lnTo>
                    <a:lnTo>
                      <a:pt x="0" y="10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5" name="Line 68"/>
              <p:cNvSpPr>
                <a:spLocks noChangeShapeType="1"/>
              </p:cNvSpPr>
              <p:nvPr/>
            </p:nvSpPr>
            <p:spPr bwMode="auto">
              <a:xfrm flipV="1">
                <a:off x="3320" y="282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4" name="Rectangle 70"/>
            <p:cNvSpPr>
              <a:spLocks noChangeArrowheads="1"/>
            </p:cNvSpPr>
            <p:nvPr/>
          </p:nvSpPr>
          <p:spPr bwMode="auto">
            <a:xfrm>
              <a:off x="3196" y="2948"/>
              <a:ext cx="2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A[6]</a:t>
              </a:r>
              <a:endParaRPr lang="en-US" altLang="ja-JP"/>
            </a:p>
          </p:txBody>
        </p:sp>
        <p:grpSp>
          <p:nvGrpSpPr>
            <p:cNvPr id="11285" name="Group 73"/>
            <p:cNvGrpSpPr>
              <a:grpSpLocks/>
            </p:cNvGrpSpPr>
            <p:nvPr/>
          </p:nvGrpSpPr>
          <p:grpSpPr bwMode="auto">
            <a:xfrm>
              <a:off x="3784" y="2720"/>
              <a:ext cx="80" cy="160"/>
              <a:chOff x="3784" y="2720"/>
              <a:chExt cx="80" cy="160"/>
            </a:xfrm>
          </p:grpSpPr>
          <p:sp>
            <p:nvSpPr>
              <p:cNvPr id="11312" name="Freeform 71"/>
              <p:cNvSpPr>
                <a:spLocks/>
              </p:cNvSpPr>
              <p:nvPr/>
            </p:nvSpPr>
            <p:spPr bwMode="auto">
              <a:xfrm>
                <a:off x="3784" y="2720"/>
                <a:ext cx="80" cy="104"/>
              </a:xfrm>
              <a:custGeom>
                <a:avLst/>
                <a:gdLst>
                  <a:gd name="T0" fmla="*/ 40 w 80"/>
                  <a:gd name="T1" fmla="*/ 0 h 104"/>
                  <a:gd name="T2" fmla="*/ 80 w 80"/>
                  <a:gd name="T3" fmla="*/ 104 h 104"/>
                  <a:gd name="T4" fmla="*/ 40 w 80"/>
                  <a:gd name="T5" fmla="*/ 104 h 104"/>
                  <a:gd name="T6" fmla="*/ 0 w 80"/>
                  <a:gd name="T7" fmla="*/ 104 h 104"/>
                  <a:gd name="T8" fmla="*/ 40 w 8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104">
                    <a:moveTo>
                      <a:pt x="40" y="0"/>
                    </a:moveTo>
                    <a:lnTo>
                      <a:pt x="80" y="104"/>
                    </a:lnTo>
                    <a:lnTo>
                      <a:pt x="40" y="104"/>
                    </a:lnTo>
                    <a:lnTo>
                      <a:pt x="0" y="10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3" name="Line 72"/>
              <p:cNvSpPr>
                <a:spLocks noChangeShapeType="1"/>
              </p:cNvSpPr>
              <p:nvPr/>
            </p:nvSpPr>
            <p:spPr bwMode="auto">
              <a:xfrm flipV="1">
                <a:off x="3824" y="282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6" name="Rectangle 74"/>
            <p:cNvSpPr>
              <a:spLocks noChangeArrowheads="1"/>
            </p:cNvSpPr>
            <p:nvPr/>
          </p:nvSpPr>
          <p:spPr bwMode="auto">
            <a:xfrm>
              <a:off x="3700" y="2948"/>
              <a:ext cx="2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A[7]</a:t>
              </a:r>
              <a:endParaRPr lang="en-US" altLang="ja-JP"/>
            </a:p>
          </p:txBody>
        </p:sp>
        <p:grpSp>
          <p:nvGrpSpPr>
            <p:cNvPr id="11287" name="Group 77"/>
            <p:cNvGrpSpPr>
              <a:grpSpLocks/>
            </p:cNvGrpSpPr>
            <p:nvPr/>
          </p:nvGrpSpPr>
          <p:grpSpPr bwMode="auto">
            <a:xfrm>
              <a:off x="4208" y="2720"/>
              <a:ext cx="80" cy="160"/>
              <a:chOff x="4208" y="2720"/>
              <a:chExt cx="80" cy="160"/>
            </a:xfrm>
          </p:grpSpPr>
          <p:sp>
            <p:nvSpPr>
              <p:cNvPr id="11310" name="Freeform 75"/>
              <p:cNvSpPr>
                <a:spLocks/>
              </p:cNvSpPr>
              <p:nvPr/>
            </p:nvSpPr>
            <p:spPr bwMode="auto">
              <a:xfrm>
                <a:off x="4208" y="2720"/>
                <a:ext cx="80" cy="104"/>
              </a:xfrm>
              <a:custGeom>
                <a:avLst/>
                <a:gdLst>
                  <a:gd name="T0" fmla="*/ 40 w 80"/>
                  <a:gd name="T1" fmla="*/ 0 h 104"/>
                  <a:gd name="T2" fmla="*/ 80 w 80"/>
                  <a:gd name="T3" fmla="*/ 104 h 104"/>
                  <a:gd name="T4" fmla="*/ 40 w 80"/>
                  <a:gd name="T5" fmla="*/ 104 h 104"/>
                  <a:gd name="T6" fmla="*/ 0 w 80"/>
                  <a:gd name="T7" fmla="*/ 104 h 104"/>
                  <a:gd name="T8" fmla="*/ 40 w 80"/>
                  <a:gd name="T9" fmla="*/ 0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0" h="104">
                    <a:moveTo>
                      <a:pt x="40" y="0"/>
                    </a:moveTo>
                    <a:lnTo>
                      <a:pt x="80" y="104"/>
                    </a:lnTo>
                    <a:lnTo>
                      <a:pt x="40" y="104"/>
                    </a:lnTo>
                    <a:lnTo>
                      <a:pt x="0" y="104"/>
                    </a:lnTo>
                    <a:lnTo>
                      <a:pt x="4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11" name="Line 76"/>
              <p:cNvSpPr>
                <a:spLocks noChangeShapeType="1"/>
              </p:cNvSpPr>
              <p:nvPr/>
            </p:nvSpPr>
            <p:spPr bwMode="auto">
              <a:xfrm flipV="1">
                <a:off x="4248" y="2824"/>
                <a:ext cx="1" cy="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288" name="Rectangle 78"/>
            <p:cNvSpPr>
              <a:spLocks noChangeArrowheads="1"/>
            </p:cNvSpPr>
            <p:nvPr/>
          </p:nvSpPr>
          <p:spPr bwMode="auto">
            <a:xfrm>
              <a:off x="4124" y="2948"/>
              <a:ext cx="27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A[8]</a:t>
              </a:r>
              <a:endParaRPr lang="en-US" altLang="ja-JP"/>
            </a:p>
          </p:txBody>
        </p:sp>
        <p:sp>
          <p:nvSpPr>
            <p:cNvPr id="11289" name="Rectangle 79"/>
            <p:cNvSpPr>
              <a:spLocks noChangeArrowheads="1"/>
            </p:cNvSpPr>
            <p:nvPr/>
          </p:nvSpPr>
          <p:spPr bwMode="auto">
            <a:xfrm>
              <a:off x="3844" y="210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B[1,4]</a:t>
              </a:r>
              <a:endParaRPr lang="en-US" altLang="ja-JP"/>
            </a:p>
          </p:txBody>
        </p:sp>
        <p:sp>
          <p:nvSpPr>
            <p:cNvPr id="11290" name="Rectangle 80"/>
            <p:cNvSpPr>
              <a:spLocks noChangeArrowheads="1"/>
            </p:cNvSpPr>
            <p:nvPr/>
          </p:nvSpPr>
          <p:spPr bwMode="auto">
            <a:xfrm>
              <a:off x="2940" y="2108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B[1,3]</a:t>
              </a:r>
              <a:endParaRPr lang="en-US" altLang="ja-JP"/>
            </a:p>
          </p:txBody>
        </p:sp>
        <p:sp>
          <p:nvSpPr>
            <p:cNvPr id="11291" name="Rectangle 81"/>
            <p:cNvSpPr>
              <a:spLocks noChangeArrowheads="1"/>
            </p:cNvSpPr>
            <p:nvPr/>
          </p:nvSpPr>
          <p:spPr bwMode="auto">
            <a:xfrm>
              <a:off x="3404" y="1676"/>
              <a:ext cx="3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B[2,2]</a:t>
              </a:r>
              <a:endParaRPr lang="en-US" altLang="ja-JP"/>
            </a:p>
          </p:txBody>
        </p:sp>
        <p:grpSp>
          <p:nvGrpSpPr>
            <p:cNvPr id="11292" name="Group 84"/>
            <p:cNvGrpSpPr>
              <a:grpSpLocks/>
            </p:cNvGrpSpPr>
            <p:nvPr/>
          </p:nvGrpSpPr>
          <p:grpSpPr bwMode="auto">
            <a:xfrm>
              <a:off x="2896" y="2256"/>
              <a:ext cx="192" cy="296"/>
              <a:chOff x="2896" y="2256"/>
              <a:chExt cx="192" cy="296"/>
            </a:xfrm>
          </p:grpSpPr>
          <p:sp>
            <p:nvSpPr>
              <p:cNvPr id="11308" name="Freeform 82"/>
              <p:cNvSpPr>
                <a:spLocks/>
              </p:cNvSpPr>
              <p:nvPr/>
            </p:nvSpPr>
            <p:spPr bwMode="auto">
              <a:xfrm>
                <a:off x="3000" y="2256"/>
                <a:ext cx="88" cy="112"/>
              </a:xfrm>
              <a:custGeom>
                <a:avLst/>
                <a:gdLst>
                  <a:gd name="T0" fmla="*/ 88 w 88"/>
                  <a:gd name="T1" fmla="*/ 0 h 112"/>
                  <a:gd name="T2" fmla="*/ 64 w 88"/>
                  <a:gd name="T3" fmla="*/ 112 h 112"/>
                  <a:gd name="T4" fmla="*/ 32 w 88"/>
                  <a:gd name="T5" fmla="*/ 88 h 112"/>
                  <a:gd name="T6" fmla="*/ 0 w 88"/>
                  <a:gd name="T7" fmla="*/ 64 h 112"/>
                  <a:gd name="T8" fmla="*/ 88 w 88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12">
                    <a:moveTo>
                      <a:pt x="88" y="0"/>
                    </a:moveTo>
                    <a:lnTo>
                      <a:pt x="64" y="112"/>
                    </a:lnTo>
                    <a:lnTo>
                      <a:pt x="32" y="88"/>
                    </a:lnTo>
                    <a:lnTo>
                      <a:pt x="0" y="6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9" name="Line 83"/>
              <p:cNvSpPr>
                <a:spLocks noChangeShapeType="1"/>
              </p:cNvSpPr>
              <p:nvPr/>
            </p:nvSpPr>
            <p:spPr bwMode="auto">
              <a:xfrm flipV="1">
                <a:off x="2896" y="2344"/>
                <a:ext cx="136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3" name="Group 87"/>
            <p:cNvGrpSpPr>
              <a:grpSpLocks/>
            </p:cNvGrpSpPr>
            <p:nvPr/>
          </p:nvGrpSpPr>
          <p:grpSpPr bwMode="auto">
            <a:xfrm>
              <a:off x="3144" y="2256"/>
              <a:ext cx="192" cy="296"/>
              <a:chOff x="3144" y="2256"/>
              <a:chExt cx="192" cy="296"/>
            </a:xfrm>
          </p:grpSpPr>
          <p:sp>
            <p:nvSpPr>
              <p:cNvPr id="11306" name="Freeform 85"/>
              <p:cNvSpPr>
                <a:spLocks/>
              </p:cNvSpPr>
              <p:nvPr/>
            </p:nvSpPr>
            <p:spPr bwMode="auto">
              <a:xfrm>
                <a:off x="3144" y="2256"/>
                <a:ext cx="88" cy="112"/>
              </a:xfrm>
              <a:custGeom>
                <a:avLst/>
                <a:gdLst>
                  <a:gd name="T0" fmla="*/ 0 w 88"/>
                  <a:gd name="T1" fmla="*/ 0 h 112"/>
                  <a:gd name="T2" fmla="*/ 88 w 88"/>
                  <a:gd name="T3" fmla="*/ 64 h 112"/>
                  <a:gd name="T4" fmla="*/ 56 w 88"/>
                  <a:gd name="T5" fmla="*/ 88 h 112"/>
                  <a:gd name="T6" fmla="*/ 24 w 88"/>
                  <a:gd name="T7" fmla="*/ 112 h 112"/>
                  <a:gd name="T8" fmla="*/ 0 w 88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12">
                    <a:moveTo>
                      <a:pt x="0" y="0"/>
                    </a:moveTo>
                    <a:lnTo>
                      <a:pt x="88" y="64"/>
                    </a:lnTo>
                    <a:lnTo>
                      <a:pt x="56" y="88"/>
                    </a:lnTo>
                    <a:lnTo>
                      <a:pt x="24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7" name="Line 86"/>
              <p:cNvSpPr>
                <a:spLocks noChangeShapeType="1"/>
              </p:cNvSpPr>
              <p:nvPr/>
            </p:nvSpPr>
            <p:spPr bwMode="auto">
              <a:xfrm>
                <a:off x="3200" y="2344"/>
                <a:ext cx="136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4" name="Group 90"/>
            <p:cNvGrpSpPr>
              <a:grpSpLocks/>
            </p:cNvGrpSpPr>
            <p:nvPr/>
          </p:nvGrpSpPr>
          <p:grpSpPr bwMode="auto">
            <a:xfrm>
              <a:off x="3832" y="2256"/>
              <a:ext cx="192" cy="296"/>
              <a:chOff x="3832" y="2256"/>
              <a:chExt cx="192" cy="296"/>
            </a:xfrm>
          </p:grpSpPr>
          <p:sp>
            <p:nvSpPr>
              <p:cNvPr id="11304" name="Freeform 88"/>
              <p:cNvSpPr>
                <a:spLocks/>
              </p:cNvSpPr>
              <p:nvPr/>
            </p:nvSpPr>
            <p:spPr bwMode="auto">
              <a:xfrm>
                <a:off x="3936" y="2256"/>
                <a:ext cx="88" cy="112"/>
              </a:xfrm>
              <a:custGeom>
                <a:avLst/>
                <a:gdLst>
                  <a:gd name="T0" fmla="*/ 88 w 88"/>
                  <a:gd name="T1" fmla="*/ 0 h 112"/>
                  <a:gd name="T2" fmla="*/ 64 w 88"/>
                  <a:gd name="T3" fmla="*/ 112 h 112"/>
                  <a:gd name="T4" fmla="*/ 32 w 88"/>
                  <a:gd name="T5" fmla="*/ 88 h 112"/>
                  <a:gd name="T6" fmla="*/ 0 w 88"/>
                  <a:gd name="T7" fmla="*/ 64 h 112"/>
                  <a:gd name="T8" fmla="*/ 88 w 88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12">
                    <a:moveTo>
                      <a:pt x="88" y="0"/>
                    </a:moveTo>
                    <a:lnTo>
                      <a:pt x="64" y="112"/>
                    </a:lnTo>
                    <a:lnTo>
                      <a:pt x="32" y="88"/>
                    </a:lnTo>
                    <a:lnTo>
                      <a:pt x="0" y="64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5" name="Line 89"/>
              <p:cNvSpPr>
                <a:spLocks noChangeShapeType="1"/>
              </p:cNvSpPr>
              <p:nvPr/>
            </p:nvSpPr>
            <p:spPr bwMode="auto">
              <a:xfrm flipV="1">
                <a:off x="3832" y="2344"/>
                <a:ext cx="136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5" name="Group 93"/>
            <p:cNvGrpSpPr>
              <a:grpSpLocks/>
            </p:cNvGrpSpPr>
            <p:nvPr/>
          </p:nvGrpSpPr>
          <p:grpSpPr bwMode="auto">
            <a:xfrm>
              <a:off x="4080" y="2256"/>
              <a:ext cx="192" cy="296"/>
              <a:chOff x="4080" y="2256"/>
              <a:chExt cx="192" cy="296"/>
            </a:xfrm>
          </p:grpSpPr>
          <p:sp>
            <p:nvSpPr>
              <p:cNvPr id="11302" name="Freeform 91"/>
              <p:cNvSpPr>
                <a:spLocks/>
              </p:cNvSpPr>
              <p:nvPr/>
            </p:nvSpPr>
            <p:spPr bwMode="auto">
              <a:xfrm>
                <a:off x="4080" y="2256"/>
                <a:ext cx="88" cy="112"/>
              </a:xfrm>
              <a:custGeom>
                <a:avLst/>
                <a:gdLst>
                  <a:gd name="T0" fmla="*/ 0 w 88"/>
                  <a:gd name="T1" fmla="*/ 0 h 112"/>
                  <a:gd name="T2" fmla="*/ 88 w 88"/>
                  <a:gd name="T3" fmla="*/ 64 h 112"/>
                  <a:gd name="T4" fmla="*/ 56 w 88"/>
                  <a:gd name="T5" fmla="*/ 88 h 112"/>
                  <a:gd name="T6" fmla="*/ 24 w 88"/>
                  <a:gd name="T7" fmla="*/ 112 h 112"/>
                  <a:gd name="T8" fmla="*/ 0 w 88"/>
                  <a:gd name="T9" fmla="*/ 0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12">
                    <a:moveTo>
                      <a:pt x="0" y="0"/>
                    </a:moveTo>
                    <a:lnTo>
                      <a:pt x="88" y="64"/>
                    </a:lnTo>
                    <a:lnTo>
                      <a:pt x="56" y="88"/>
                    </a:lnTo>
                    <a:lnTo>
                      <a:pt x="24" y="1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92"/>
              <p:cNvSpPr>
                <a:spLocks noChangeShapeType="1"/>
              </p:cNvSpPr>
              <p:nvPr/>
            </p:nvSpPr>
            <p:spPr bwMode="auto">
              <a:xfrm>
                <a:off x="4136" y="2344"/>
                <a:ext cx="136" cy="2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6" name="Group 96"/>
            <p:cNvGrpSpPr>
              <a:grpSpLocks/>
            </p:cNvGrpSpPr>
            <p:nvPr/>
          </p:nvGrpSpPr>
          <p:grpSpPr bwMode="auto">
            <a:xfrm>
              <a:off x="3144" y="1824"/>
              <a:ext cx="360" cy="256"/>
              <a:chOff x="3144" y="1824"/>
              <a:chExt cx="360" cy="256"/>
            </a:xfrm>
          </p:grpSpPr>
          <p:sp>
            <p:nvSpPr>
              <p:cNvPr id="11300" name="Freeform 94"/>
              <p:cNvSpPr>
                <a:spLocks/>
              </p:cNvSpPr>
              <p:nvPr/>
            </p:nvSpPr>
            <p:spPr bwMode="auto">
              <a:xfrm>
                <a:off x="3400" y="1824"/>
                <a:ext cx="104" cy="96"/>
              </a:xfrm>
              <a:custGeom>
                <a:avLst/>
                <a:gdLst>
                  <a:gd name="T0" fmla="*/ 104 w 104"/>
                  <a:gd name="T1" fmla="*/ 0 h 96"/>
                  <a:gd name="T2" fmla="*/ 40 w 104"/>
                  <a:gd name="T3" fmla="*/ 96 h 96"/>
                  <a:gd name="T4" fmla="*/ 16 w 104"/>
                  <a:gd name="T5" fmla="*/ 64 h 96"/>
                  <a:gd name="T6" fmla="*/ 0 w 104"/>
                  <a:gd name="T7" fmla="*/ 24 h 96"/>
                  <a:gd name="T8" fmla="*/ 104 w 104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104" y="0"/>
                    </a:moveTo>
                    <a:lnTo>
                      <a:pt x="40" y="96"/>
                    </a:lnTo>
                    <a:lnTo>
                      <a:pt x="16" y="64"/>
                    </a:lnTo>
                    <a:lnTo>
                      <a:pt x="0" y="2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1" name="Line 95"/>
              <p:cNvSpPr>
                <a:spLocks noChangeShapeType="1"/>
              </p:cNvSpPr>
              <p:nvPr/>
            </p:nvSpPr>
            <p:spPr bwMode="auto">
              <a:xfrm flipV="1">
                <a:off x="3144" y="1888"/>
                <a:ext cx="27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7" name="Group 99"/>
            <p:cNvGrpSpPr>
              <a:grpSpLocks/>
            </p:cNvGrpSpPr>
            <p:nvPr/>
          </p:nvGrpSpPr>
          <p:grpSpPr bwMode="auto">
            <a:xfrm>
              <a:off x="3648" y="1824"/>
              <a:ext cx="360" cy="256"/>
              <a:chOff x="3648" y="1824"/>
              <a:chExt cx="360" cy="256"/>
            </a:xfrm>
          </p:grpSpPr>
          <p:sp>
            <p:nvSpPr>
              <p:cNvPr id="11298" name="Freeform 97"/>
              <p:cNvSpPr>
                <a:spLocks/>
              </p:cNvSpPr>
              <p:nvPr/>
            </p:nvSpPr>
            <p:spPr bwMode="auto">
              <a:xfrm>
                <a:off x="3648" y="1824"/>
                <a:ext cx="104" cy="96"/>
              </a:xfrm>
              <a:custGeom>
                <a:avLst/>
                <a:gdLst>
                  <a:gd name="T0" fmla="*/ 0 w 104"/>
                  <a:gd name="T1" fmla="*/ 0 h 96"/>
                  <a:gd name="T2" fmla="*/ 104 w 104"/>
                  <a:gd name="T3" fmla="*/ 24 h 96"/>
                  <a:gd name="T4" fmla="*/ 88 w 104"/>
                  <a:gd name="T5" fmla="*/ 64 h 96"/>
                  <a:gd name="T6" fmla="*/ 64 w 104"/>
                  <a:gd name="T7" fmla="*/ 96 h 96"/>
                  <a:gd name="T8" fmla="*/ 0 w 104"/>
                  <a:gd name="T9" fmla="*/ 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96">
                    <a:moveTo>
                      <a:pt x="0" y="0"/>
                    </a:moveTo>
                    <a:lnTo>
                      <a:pt x="104" y="24"/>
                    </a:lnTo>
                    <a:lnTo>
                      <a:pt x="88" y="64"/>
                    </a:lnTo>
                    <a:lnTo>
                      <a:pt x="64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9" name="Line 98"/>
              <p:cNvSpPr>
                <a:spLocks noChangeShapeType="1"/>
              </p:cNvSpPr>
              <p:nvPr/>
            </p:nvSpPr>
            <p:spPr bwMode="auto">
              <a:xfrm>
                <a:off x="3736" y="1888"/>
                <a:ext cx="272" cy="1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71" name="Group 103"/>
          <p:cNvGrpSpPr>
            <a:grpSpLocks/>
          </p:cNvGrpSpPr>
          <p:nvPr/>
        </p:nvGrpSpPr>
        <p:grpSpPr bwMode="auto">
          <a:xfrm>
            <a:off x="2933700" y="2222500"/>
            <a:ext cx="1193800" cy="419100"/>
            <a:chOff x="1848" y="1400"/>
            <a:chExt cx="752" cy="264"/>
          </a:xfrm>
        </p:grpSpPr>
        <p:sp>
          <p:nvSpPr>
            <p:cNvPr id="11277" name="Freeform 101"/>
            <p:cNvSpPr>
              <a:spLocks/>
            </p:cNvSpPr>
            <p:nvPr/>
          </p:nvSpPr>
          <p:spPr bwMode="auto">
            <a:xfrm>
              <a:off x="2488" y="1400"/>
              <a:ext cx="112" cy="72"/>
            </a:xfrm>
            <a:custGeom>
              <a:avLst/>
              <a:gdLst>
                <a:gd name="T0" fmla="*/ 112 w 112"/>
                <a:gd name="T1" fmla="*/ 0 h 72"/>
                <a:gd name="T2" fmla="*/ 24 w 112"/>
                <a:gd name="T3" fmla="*/ 72 h 72"/>
                <a:gd name="T4" fmla="*/ 16 w 112"/>
                <a:gd name="T5" fmla="*/ 32 h 72"/>
                <a:gd name="T6" fmla="*/ 0 w 112"/>
                <a:gd name="T7" fmla="*/ 0 h 72"/>
                <a:gd name="T8" fmla="*/ 112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72">
                  <a:moveTo>
                    <a:pt x="112" y="0"/>
                  </a:moveTo>
                  <a:lnTo>
                    <a:pt x="24" y="72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8" name="Line 102"/>
            <p:cNvSpPr>
              <a:spLocks noChangeShapeType="1"/>
            </p:cNvSpPr>
            <p:nvPr/>
          </p:nvSpPr>
          <p:spPr bwMode="auto">
            <a:xfrm flipV="1">
              <a:off x="1848" y="1432"/>
              <a:ext cx="65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72" name="Group 106"/>
          <p:cNvGrpSpPr>
            <a:grpSpLocks/>
          </p:cNvGrpSpPr>
          <p:nvPr/>
        </p:nvGrpSpPr>
        <p:grpSpPr bwMode="auto">
          <a:xfrm>
            <a:off x="4457700" y="2235200"/>
            <a:ext cx="1193800" cy="419100"/>
            <a:chOff x="2808" y="1408"/>
            <a:chExt cx="752" cy="264"/>
          </a:xfrm>
        </p:grpSpPr>
        <p:sp>
          <p:nvSpPr>
            <p:cNvPr id="11275" name="Freeform 104"/>
            <p:cNvSpPr>
              <a:spLocks/>
            </p:cNvSpPr>
            <p:nvPr/>
          </p:nvSpPr>
          <p:spPr bwMode="auto">
            <a:xfrm>
              <a:off x="2808" y="1408"/>
              <a:ext cx="112" cy="72"/>
            </a:xfrm>
            <a:custGeom>
              <a:avLst/>
              <a:gdLst>
                <a:gd name="T0" fmla="*/ 0 w 112"/>
                <a:gd name="T1" fmla="*/ 0 h 72"/>
                <a:gd name="T2" fmla="*/ 112 w 112"/>
                <a:gd name="T3" fmla="*/ 0 h 72"/>
                <a:gd name="T4" fmla="*/ 96 w 112"/>
                <a:gd name="T5" fmla="*/ 32 h 72"/>
                <a:gd name="T6" fmla="*/ 88 w 112"/>
                <a:gd name="T7" fmla="*/ 72 h 72"/>
                <a:gd name="T8" fmla="*/ 0 w 112"/>
                <a:gd name="T9" fmla="*/ 0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2" h="72">
                  <a:moveTo>
                    <a:pt x="0" y="0"/>
                  </a:moveTo>
                  <a:lnTo>
                    <a:pt x="112" y="0"/>
                  </a:lnTo>
                  <a:lnTo>
                    <a:pt x="96" y="32"/>
                  </a:lnTo>
                  <a:lnTo>
                    <a:pt x="88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6" name="Line 105"/>
            <p:cNvSpPr>
              <a:spLocks noChangeShapeType="1"/>
            </p:cNvSpPr>
            <p:nvPr/>
          </p:nvSpPr>
          <p:spPr bwMode="auto">
            <a:xfrm>
              <a:off x="2904" y="1440"/>
              <a:ext cx="656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73" name="Rectangle 109"/>
          <p:cNvSpPr>
            <a:spLocks noGrp="1" noChangeArrowheads="1"/>
          </p:cNvSpPr>
          <p:nvPr>
            <p:ph type="title"/>
          </p:nvPr>
        </p:nvSpPr>
        <p:spPr>
          <a:xfrm>
            <a:off x="146050" y="1066800"/>
            <a:ext cx="9829800" cy="533400"/>
          </a:xfrm>
        </p:spPr>
        <p:txBody>
          <a:bodyPr/>
          <a:lstStyle/>
          <a:p>
            <a:pPr algn="l" eaLnBrk="1" hangingPunct="1"/>
            <a:r>
              <a:rPr lang="en-US" altLang="ja-JP" sz="2800" u="sng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(6)</a:t>
            </a:r>
          </a:p>
        </p:txBody>
      </p:sp>
      <p:sp>
        <p:nvSpPr>
          <p:cNvPr id="108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BEA5D1F0-8C4B-4AF7-B5E9-5D2470965062}" type="slidenum">
              <a:rPr lang="en-US" altLang="ja-JP" b="0" smtClean="0"/>
              <a:pPr eaLnBrk="1" hangingPunct="1"/>
              <a:t>11</a:t>
            </a:fld>
            <a:endParaRPr lang="en-US" altLang="ja-JP" b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9432925" cy="3994150"/>
          </a:xfrm>
        </p:spPr>
        <p:txBody>
          <a:bodyPr/>
          <a:lstStyle/>
          <a:p>
            <a:pPr marL="0" indent="0" eaLnBrk="1" hangingPunct="1"/>
            <a:r>
              <a:rPr lang="en-US" altLang="ja-JP" sz="2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(Second step)</a:t>
            </a:r>
          </a:p>
        </p:txBody>
      </p:sp>
      <p:grpSp>
        <p:nvGrpSpPr>
          <p:cNvPr id="12292" name="Group 55"/>
          <p:cNvGrpSpPr>
            <a:grpSpLocks/>
          </p:cNvGrpSpPr>
          <p:nvPr/>
        </p:nvGrpSpPr>
        <p:grpSpPr bwMode="auto">
          <a:xfrm>
            <a:off x="1717675" y="2940050"/>
            <a:ext cx="5715000" cy="2540000"/>
            <a:chOff x="1020" y="1284"/>
            <a:chExt cx="3600" cy="1600"/>
          </a:xfrm>
        </p:grpSpPr>
        <p:sp>
          <p:nvSpPr>
            <p:cNvPr id="12295" name="Rectangle 5"/>
            <p:cNvSpPr>
              <a:spLocks noChangeArrowheads="1"/>
            </p:cNvSpPr>
            <p:nvPr/>
          </p:nvSpPr>
          <p:spPr bwMode="auto">
            <a:xfrm>
              <a:off x="2652" y="1284"/>
              <a:ext cx="48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Ｃ</a:t>
              </a:r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[3,1]</a:t>
              </a:r>
              <a:endParaRPr lang="en-US" altLang="ja-JP"/>
            </a:p>
          </p:txBody>
        </p:sp>
        <p:grpSp>
          <p:nvGrpSpPr>
            <p:cNvPr id="12296" name="Group 10"/>
            <p:cNvGrpSpPr>
              <a:grpSpLocks/>
            </p:cNvGrpSpPr>
            <p:nvPr/>
          </p:nvGrpSpPr>
          <p:grpSpPr bwMode="auto">
            <a:xfrm>
              <a:off x="1940" y="2620"/>
              <a:ext cx="840" cy="256"/>
              <a:chOff x="1940" y="2620"/>
              <a:chExt cx="840" cy="256"/>
            </a:xfrm>
          </p:grpSpPr>
          <p:sp>
            <p:nvSpPr>
              <p:cNvPr id="12341" name="Rectangle 6"/>
              <p:cNvSpPr>
                <a:spLocks noChangeArrowheads="1"/>
              </p:cNvSpPr>
              <p:nvPr/>
            </p:nvSpPr>
            <p:spPr bwMode="auto">
              <a:xfrm>
                <a:off x="234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42" name="Rectangle 7"/>
              <p:cNvSpPr>
                <a:spLocks noChangeArrowheads="1"/>
              </p:cNvSpPr>
              <p:nvPr/>
            </p:nvSpPr>
            <p:spPr bwMode="auto">
              <a:xfrm>
                <a:off x="243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[0,4]</a:t>
                </a:r>
                <a:endParaRPr lang="en-US" altLang="ja-JP"/>
              </a:p>
            </p:txBody>
          </p:sp>
          <p:sp>
            <p:nvSpPr>
              <p:cNvPr id="12343" name="Rectangle 8"/>
              <p:cNvSpPr>
                <a:spLocks noChangeArrowheads="1"/>
              </p:cNvSpPr>
              <p:nvPr/>
            </p:nvSpPr>
            <p:spPr bwMode="auto">
              <a:xfrm>
                <a:off x="194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44" name="Rectangle 9"/>
              <p:cNvSpPr>
                <a:spLocks noChangeArrowheads="1"/>
              </p:cNvSpPr>
              <p:nvPr/>
            </p:nvSpPr>
            <p:spPr bwMode="auto">
              <a:xfrm>
                <a:off x="203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[0,3]</a:t>
                </a:r>
                <a:endParaRPr lang="en-US" altLang="ja-JP"/>
              </a:p>
            </p:txBody>
          </p:sp>
        </p:grpSp>
        <p:grpSp>
          <p:nvGrpSpPr>
            <p:cNvPr id="12297" name="Group 15"/>
            <p:cNvGrpSpPr>
              <a:grpSpLocks/>
            </p:cNvGrpSpPr>
            <p:nvPr/>
          </p:nvGrpSpPr>
          <p:grpSpPr bwMode="auto">
            <a:xfrm>
              <a:off x="1020" y="2620"/>
              <a:ext cx="840" cy="264"/>
              <a:chOff x="1020" y="2620"/>
              <a:chExt cx="840" cy="264"/>
            </a:xfrm>
          </p:grpSpPr>
          <p:sp>
            <p:nvSpPr>
              <p:cNvPr id="12337" name="Rectangle 11"/>
              <p:cNvSpPr>
                <a:spLocks noChangeArrowheads="1"/>
              </p:cNvSpPr>
              <p:nvPr/>
            </p:nvSpPr>
            <p:spPr bwMode="auto">
              <a:xfrm>
                <a:off x="1420" y="2628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38" name="Rectangle 12"/>
              <p:cNvSpPr>
                <a:spLocks noChangeArrowheads="1"/>
              </p:cNvSpPr>
              <p:nvPr/>
            </p:nvSpPr>
            <p:spPr bwMode="auto">
              <a:xfrm>
                <a:off x="1516" y="2628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[0,2]</a:t>
                </a:r>
                <a:endParaRPr lang="en-US" altLang="ja-JP"/>
              </a:p>
            </p:txBody>
          </p:sp>
          <p:sp>
            <p:nvSpPr>
              <p:cNvPr id="12339" name="Rectangle 13"/>
              <p:cNvSpPr>
                <a:spLocks noChangeArrowheads="1"/>
              </p:cNvSpPr>
              <p:nvPr/>
            </p:nvSpPr>
            <p:spPr bwMode="auto">
              <a:xfrm>
                <a:off x="102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40" name="Rectangle 14"/>
              <p:cNvSpPr>
                <a:spLocks noChangeArrowheads="1"/>
              </p:cNvSpPr>
              <p:nvPr/>
            </p:nvSpPr>
            <p:spPr bwMode="auto">
              <a:xfrm>
                <a:off x="111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[0,1]</a:t>
                </a:r>
                <a:endParaRPr lang="en-US" altLang="ja-JP"/>
              </a:p>
            </p:txBody>
          </p:sp>
        </p:grpSp>
        <p:sp>
          <p:nvSpPr>
            <p:cNvPr id="12298" name="Rectangle 16"/>
            <p:cNvSpPr>
              <a:spLocks noChangeArrowheads="1"/>
            </p:cNvSpPr>
            <p:nvPr/>
          </p:nvSpPr>
          <p:spPr bwMode="auto">
            <a:xfrm>
              <a:off x="2180" y="2156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C</a:t>
              </a:r>
              <a:endParaRPr lang="en-US" altLang="ja-JP"/>
            </a:p>
          </p:txBody>
        </p:sp>
        <p:sp>
          <p:nvSpPr>
            <p:cNvPr id="12299" name="Rectangle 17"/>
            <p:cNvSpPr>
              <a:spLocks noChangeArrowheads="1"/>
            </p:cNvSpPr>
            <p:nvPr/>
          </p:nvSpPr>
          <p:spPr bwMode="auto">
            <a:xfrm>
              <a:off x="2276" y="2156"/>
              <a:ext cx="3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[1,2]</a:t>
              </a:r>
              <a:endParaRPr lang="en-US" altLang="ja-JP"/>
            </a:p>
          </p:txBody>
        </p:sp>
        <p:sp>
          <p:nvSpPr>
            <p:cNvPr id="12300" name="Rectangle 18"/>
            <p:cNvSpPr>
              <a:spLocks noChangeArrowheads="1"/>
            </p:cNvSpPr>
            <p:nvPr/>
          </p:nvSpPr>
          <p:spPr bwMode="auto">
            <a:xfrm>
              <a:off x="1276" y="2156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C</a:t>
              </a:r>
              <a:endParaRPr lang="en-US" altLang="ja-JP"/>
            </a:p>
          </p:txBody>
        </p:sp>
        <p:sp>
          <p:nvSpPr>
            <p:cNvPr id="12301" name="Rectangle 19"/>
            <p:cNvSpPr>
              <a:spLocks noChangeArrowheads="1"/>
            </p:cNvSpPr>
            <p:nvPr/>
          </p:nvSpPr>
          <p:spPr bwMode="auto">
            <a:xfrm>
              <a:off x="1372" y="2156"/>
              <a:ext cx="3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[1,1]</a:t>
              </a:r>
              <a:endParaRPr lang="en-US" altLang="ja-JP"/>
            </a:p>
          </p:txBody>
        </p:sp>
        <p:sp>
          <p:nvSpPr>
            <p:cNvPr id="12302" name="Rectangle 20"/>
            <p:cNvSpPr>
              <a:spLocks noChangeArrowheads="1"/>
            </p:cNvSpPr>
            <p:nvPr/>
          </p:nvSpPr>
          <p:spPr bwMode="auto">
            <a:xfrm>
              <a:off x="1724" y="1724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C</a:t>
              </a:r>
              <a:endParaRPr lang="en-US" altLang="ja-JP"/>
            </a:p>
          </p:txBody>
        </p:sp>
        <p:sp>
          <p:nvSpPr>
            <p:cNvPr id="12303" name="Rectangle 21"/>
            <p:cNvSpPr>
              <a:spLocks noChangeArrowheads="1"/>
            </p:cNvSpPr>
            <p:nvPr/>
          </p:nvSpPr>
          <p:spPr bwMode="auto">
            <a:xfrm>
              <a:off x="1820" y="1724"/>
              <a:ext cx="3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[2,1]</a:t>
              </a:r>
              <a:endParaRPr lang="en-US" altLang="ja-JP"/>
            </a:p>
          </p:txBody>
        </p:sp>
        <p:grpSp>
          <p:nvGrpSpPr>
            <p:cNvPr id="12304" name="Group 24"/>
            <p:cNvGrpSpPr>
              <a:grpSpLocks/>
            </p:cNvGrpSpPr>
            <p:nvPr/>
          </p:nvGrpSpPr>
          <p:grpSpPr bwMode="auto">
            <a:xfrm>
              <a:off x="1232" y="2304"/>
              <a:ext cx="440" cy="296"/>
              <a:chOff x="1232" y="2304"/>
              <a:chExt cx="440" cy="296"/>
            </a:xfrm>
          </p:grpSpPr>
          <p:sp>
            <p:nvSpPr>
              <p:cNvPr id="12335" name="Line 22"/>
              <p:cNvSpPr>
                <a:spLocks noChangeShapeType="1"/>
              </p:cNvSpPr>
              <p:nvPr/>
            </p:nvSpPr>
            <p:spPr bwMode="auto">
              <a:xfrm flipV="1">
                <a:off x="1232" y="2304"/>
                <a:ext cx="192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6" name="Line 23"/>
              <p:cNvSpPr>
                <a:spLocks noChangeShapeType="1"/>
              </p:cNvSpPr>
              <p:nvPr/>
            </p:nvSpPr>
            <p:spPr bwMode="auto">
              <a:xfrm>
                <a:off x="1480" y="2304"/>
                <a:ext cx="192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05" name="Group 27"/>
            <p:cNvGrpSpPr>
              <a:grpSpLocks/>
            </p:cNvGrpSpPr>
            <p:nvPr/>
          </p:nvGrpSpPr>
          <p:grpSpPr bwMode="auto">
            <a:xfrm>
              <a:off x="2152" y="2304"/>
              <a:ext cx="432" cy="296"/>
              <a:chOff x="2152" y="2304"/>
              <a:chExt cx="432" cy="296"/>
            </a:xfrm>
          </p:grpSpPr>
          <p:sp>
            <p:nvSpPr>
              <p:cNvPr id="12333" name="Line 25"/>
              <p:cNvSpPr>
                <a:spLocks noChangeShapeType="1"/>
              </p:cNvSpPr>
              <p:nvPr/>
            </p:nvSpPr>
            <p:spPr bwMode="auto">
              <a:xfrm flipV="1">
                <a:off x="2152" y="2304"/>
                <a:ext cx="192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4" name="Line 26"/>
              <p:cNvSpPr>
                <a:spLocks noChangeShapeType="1"/>
              </p:cNvSpPr>
              <p:nvPr/>
            </p:nvSpPr>
            <p:spPr bwMode="auto">
              <a:xfrm>
                <a:off x="2392" y="2304"/>
                <a:ext cx="192" cy="2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06" name="Group 30"/>
            <p:cNvGrpSpPr>
              <a:grpSpLocks/>
            </p:cNvGrpSpPr>
            <p:nvPr/>
          </p:nvGrpSpPr>
          <p:grpSpPr bwMode="auto">
            <a:xfrm>
              <a:off x="1480" y="1872"/>
              <a:ext cx="872" cy="256"/>
              <a:chOff x="1480" y="1872"/>
              <a:chExt cx="872" cy="256"/>
            </a:xfrm>
          </p:grpSpPr>
          <p:sp>
            <p:nvSpPr>
              <p:cNvPr id="12331" name="Line 28"/>
              <p:cNvSpPr>
                <a:spLocks noChangeShapeType="1"/>
              </p:cNvSpPr>
              <p:nvPr/>
            </p:nvSpPr>
            <p:spPr bwMode="auto">
              <a:xfrm flipV="1">
                <a:off x="1480" y="1872"/>
                <a:ext cx="360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2" name="Line 29"/>
              <p:cNvSpPr>
                <a:spLocks noChangeShapeType="1"/>
              </p:cNvSpPr>
              <p:nvPr/>
            </p:nvSpPr>
            <p:spPr bwMode="auto">
              <a:xfrm>
                <a:off x="1992" y="1872"/>
                <a:ext cx="360" cy="25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07" name="Group 35"/>
            <p:cNvGrpSpPr>
              <a:grpSpLocks/>
            </p:cNvGrpSpPr>
            <p:nvPr/>
          </p:nvGrpSpPr>
          <p:grpSpPr bwMode="auto">
            <a:xfrm>
              <a:off x="3780" y="2620"/>
              <a:ext cx="840" cy="256"/>
              <a:chOff x="3780" y="2620"/>
              <a:chExt cx="840" cy="256"/>
            </a:xfrm>
          </p:grpSpPr>
          <p:sp>
            <p:nvSpPr>
              <p:cNvPr id="12327" name="Rectangle 31"/>
              <p:cNvSpPr>
                <a:spLocks noChangeArrowheads="1"/>
              </p:cNvSpPr>
              <p:nvPr/>
            </p:nvSpPr>
            <p:spPr bwMode="auto">
              <a:xfrm>
                <a:off x="418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28" name="Rectangle 32"/>
              <p:cNvSpPr>
                <a:spLocks noChangeArrowheads="1"/>
              </p:cNvSpPr>
              <p:nvPr/>
            </p:nvSpPr>
            <p:spPr bwMode="auto">
              <a:xfrm>
                <a:off x="427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[0,8]</a:t>
                </a:r>
                <a:endParaRPr lang="en-US" altLang="ja-JP"/>
              </a:p>
            </p:txBody>
          </p:sp>
          <p:sp>
            <p:nvSpPr>
              <p:cNvPr id="12329" name="Rectangle 33"/>
              <p:cNvSpPr>
                <a:spLocks noChangeArrowheads="1"/>
              </p:cNvSpPr>
              <p:nvPr/>
            </p:nvSpPr>
            <p:spPr bwMode="auto">
              <a:xfrm>
                <a:off x="378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30" name="Rectangle 34"/>
              <p:cNvSpPr>
                <a:spLocks noChangeArrowheads="1"/>
              </p:cNvSpPr>
              <p:nvPr/>
            </p:nvSpPr>
            <p:spPr bwMode="auto">
              <a:xfrm>
                <a:off x="387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[0,7]</a:t>
                </a:r>
                <a:endParaRPr lang="en-US" altLang="ja-JP"/>
              </a:p>
            </p:txBody>
          </p:sp>
        </p:grpSp>
        <p:grpSp>
          <p:nvGrpSpPr>
            <p:cNvPr id="12308" name="Group 40"/>
            <p:cNvGrpSpPr>
              <a:grpSpLocks/>
            </p:cNvGrpSpPr>
            <p:nvPr/>
          </p:nvGrpSpPr>
          <p:grpSpPr bwMode="auto">
            <a:xfrm>
              <a:off x="2860" y="2620"/>
              <a:ext cx="840" cy="256"/>
              <a:chOff x="2860" y="2620"/>
              <a:chExt cx="840" cy="256"/>
            </a:xfrm>
          </p:grpSpPr>
          <p:sp>
            <p:nvSpPr>
              <p:cNvPr id="12323" name="Rectangle 36"/>
              <p:cNvSpPr>
                <a:spLocks noChangeArrowheads="1"/>
              </p:cNvSpPr>
              <p:nvPr/>
            </p:nvSpPr>
            <p:spPr bwMode="auto">
              <a:xfrm>
                <a:off x="286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24" name="Rectangle 37"/>
              <p:cNvSpPr>
                <a:spLocks noChangeArrowheads="1"/>
              </p:cNvSpPr>
              <p:nvPr/>
            </p:nvSpPr>
            <p:spPr bwMode="auto">
              <a:xfrm>
                <a:off x="295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[0,5]</a:t>
                </a:r>
                <a:endParaRPr lang="en-US" altLang="ja-JP"/>
              </a:p>
            </p:txBody>
          </p:sp>
          <p:sp>
            <p:nvSpPr>
              <p:cNvPr id="12325" name="Rectangle 38"/>
              <p:cNvSpPr>
                <a:spLocks noChangeArrowheads="1"/>
              </p:cNvSpPr>
              <p:nvPr/>
            </p:nvSpPr>
            <p:spPr bwMode="auto">
              <a:xfrm>
                <a:off x="3260" y="2620"/>
                <a:ext cx="168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C</a:t>
                </a:r>
                <a:endParaRPr lang="en-US" altLang="ja-JP"/>
              </a:p>
            </p:txBody>
          </p:sp>
          <p:sp>
            <p:nvSpPr>
              <p:cNvPr id="12326" name="Rectangle 39"/>
              <p:cNvSpPr>
                <a:spLocks noChangeArrowheads="1"/>
              </p:cNvSpPr>
              <p:nvPr/>
            </p:nvSpPr>
            <p:spPr bwMode="auto">
              <a:xfrm>
                <a:off x="3356" y="2620"/>
                <a:ext cx="344" cy="2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細明朝体"/>
                    <a:ea typeface="細明朝体"/>
                    <a:cs typeface="細明朝体"/>
                  </a:rPr>
                  <a:t>[0,6]</a:t>
                </a:r>
                <a:endParaRPr lang="en-US" altLang="ja-JP"/>
              </a:p>
            </p:txBody>
          </p:sp>
        </p:grpSp>
        <p:sp>
          <p:nvSpPr>
            <p:cNvPr id="12309" name="Rectangle 41"/>
            <p:cNvSpPr>
              <a:spLocks noChangeArrowheads="1"/>
            </p:cNvSpPr>
            <p:nvPr/>
          </p:nvSpPr>
          <p:spPr bwMode="auto">
            <a:xfrm>
              <a:off x="3988" y="2156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C</a:t>
              </a:r>
              <a:endParaRPr lang="en-US" altLang="ja-JP"/>
            </a:p>
          </p:txBody>
        </p:sp>
        <p:sp>
          <p:nvSpPr>
            <p:cNvPr id="12310" name="Rectangle 42"/>
            <p:cNvSpPr>
              <a:spLocks noChangeArrowheads="1"/>
            </p:cNvSpPr>
            <p:nvPr/>
          </p:nvSpPr>
          <p:spPr bwMode="auto">
            <a:xfrm>
              <a:off x="4084" y="215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[1,4]</a:t>
              </a:r>
              <a:endParaRPr lang="en-US" altLang="ja-JP"/>
            </a:p>
          </p:txBody>
        </p:sp>
        <p:sp>
          <p:nvSpPr>
            <p:cNvPr id="12311" name="Rectangle 43"/>
            <p:cNvSpPr>
              <a:spLocks noChangeArrowheads="1"/>
            </p:cNvSpPr>
            <p:nvPr/>
          </p:nvSpPr>
          <p:spPr bwMode="auto">
            <a:xfrm>
              <a:off x="3084" y="2156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C</a:t>
              </a:r>
              <a:endParaRPr lang="en-US" altLang="ja-JP"/>
            </a:p>
          </p:txBody>
        </p:sp>
        <p:sp>
          <p:nvSpPr>
            <p:cNvPr id="12312" name="Rectangle 44"/>
            <p:cNvSpPr>
              <a:spLocks noChangeArrowheads="1"/>
            </p:cNvSpPr>
            <p:nvPr/>
          </p:nvSpPr>
          <p:spPr bwMode="auto">
            <a:xfrm>
              <a:off x="3180" y="215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[1,3]</a:t>
              </a:r>
              <a:endParaRPr lang="en-US" altLang="ja-JP"/>
            </a:p>
          </p:txBody>
        </p:sp>
        <p:sp>
          <p:nvSpPr>
            <p:cNvPr id="12313" name="Rectangle 45"/>
            <p:cNvSpPr>
              <a:spLocks noChangeArrowheads="1"/>
            </p:cNvSpPr>
            <p:nvPr/>
          </p:nvSpPr>
          <p:spPr bwMode="auto">
            <a:xfrm>
              <a:off x="3548" y="1724"/>
              <a:ext cx="168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C</a:t>
              </a:r>
              <a:endParaRPr lang="en-US" altLang="ja-JP"/>
            </a:p>
          </p:txBody>
        </p:sp>
        <p:sp>
          <p:nvSpPr>
            <p:cNvPr id="12314" name="Rectangle 46"/>
            <p:cNvSpPr>
              <a:spLocks noChangeArrowheads="1"/>
            </p:cNvSpPr>
            <p:nvPr/>
          </p:nvSpPr>
          <p:spPr bwMode="auto">
            <a:xfrm>
              <a:off x="3644" y="1724"/>
              <a:ext cx="34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細明朝体"/>
                  <a:ea typeface="細明朝体"/>
                  <a:cs typeface="細明朝体"/>
                </a:rPr>
                <a:t>[2,2]</a:t>
              </a:r>
              <a:endParaRPr lang="en-US" altLang="ja-JP"/>
            </a:p>
          </p:txBody>
        </p:sp>
        <p:sp>
          <p:nvSpPr>
            <p:cNvPr id="12315" name="Line 47"/>
            <p:cNvSpPr>
              <a:spLocks noChangeShapeType="1"/>
            </p:cNvSpPr>
            <p:nvPr/>
          </p:nvSpPr>
          <p:spPr bwMode="auto">
            <a:xfrm flipV="1">
              <a:off x="3040" y="2304"/>
              <a:ext cx="19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6" name="Line 48"/>
            <p:cNvSpPr>
              <a:spLocks noChangeShapeType="1"/>
            </p:cNvSpPr>
            <p:nvPr/>
          </p:nvSpPr>
          <p:spPr bwMode="auto">
            <a:xfrm>
              <a:off x="3288" y="2304"/>
              <a:ext cx="19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7" name="Line 49"/>
            <p:cNvSpPr>
              <a:spLocks noChangeShapeType="1"/>
            </p:cNvSpPr>
            <p:nvPr/>
          </p:nvSpPr>
          <p:spPr bwMode="auto">
            <a:xfrm flipV="1">
              <a:off x="3976" y="2304"/>
              <a:ext cx="19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Line 50"/>
            <p:cNvSpPr>
              <a:spLocks noChangeShapeType="1"/>
            </p:cNvSpPr>
            <p:nvPr/>
          </p:nvSpPr>
          <p:spPr bwMode="auto">
            <a:xfrm>
              <a:off x="4224" y="2304"/>
              <a:ext cx="192" cy="2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9" name="Line 51"/>
            <p:cNvSpPr>
              <a:spLocks noChangeShapeType="1"/>
            </p:cNvSpPr>
            <p:nvPr/>
          </p:nvSpPr>
          <p:spPr bwMode="auto">
            <a:xfrm flipV="1">
              <a:off x="3288" y="1872"/>
              <a:ext cx="36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52"/>
            <p:cNvSpPr>
              <a:spLocks noChangeShapeType="1"/>
            </p:cNvSpPr>
            <p:nvPr/>
          </p:nvSpPr>
          <p:spPr bwMode="auto">
            <a:xfrm>
              <a:off x="3792" y="1872"/>
              <a:ext cx="360" cy="2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53"/>
            <p:cNvSpPr>
              <a:spLocks noChangeShapeType="1"/>
            </p:cNvSpPr>
            <p:nvPr/>
          </p:nvSpPr>
          <p:spPr bwMode="auto">
            <a:xfrm flipV="1">
              <a:off x="1992" y="1448"/>
              <a:ext cx="752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2" name="Line 54"/>
            <p:cNvSpPr>
              <a:spLocks noChangeShapeType="1"/>
            </p:cNvSpPr>
            <p:nvPr/>
          </p:nvSpPr>
          <p:spPr bwMode="auto">
            <a:xfrm>
              <a:off x="2952" y="1456"/>
              <a:ext cx="752" cy="26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69" name="Rectangle 57"/>
          <p:cNvSpPr>
            <a:spLocks noGrp="1" noChangeArrowheads="1"/>
          </p:cNvSpPr>
          <p:nvPr>
            <p:ph type="title"/>
          </p:nvPr>
        </p:nvSpPr>
        <p:spPr>
          <a:xfrm>
            <a:off x="139700" y="914400"/>
            <a:ext cx="99822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(7)</a:t>
            </a:r>
          </a:p>
        </p:txBody>
      </p:sp>
      <p:sp>
        <p:nvSpPr>
          <p:cNvPr id="57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DA8A3C46-A10B-4383-BBAB-84321E9B0AC0}" type="slidenum">
              <a:rPr lang="en-US" altLang="ja-JP" b="0" smtClean="0"/>
              <a:pPr eaLnBrk="1" hangingPunct="1"/>
              <a:t>12</a:t>
            </a:fld>
            <a:endParaRPr lang="en-US" altLang="ja-JP" b="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448800" cy="3048000"/>
          </a:xfrm>
        </p:spPr>
        <p:txBody>
          <a:bodyPr/>
          <a:lstStyle/>
          <a:p>
            <a:pPr marL="0" indent="0" eaLnBrk="1" hangingPunct="1"/>
            <a:r>
              <a:rPr lang="en-US" altLang="ja-JP" sz="2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Analysis of the algorithm</a:t>
            </a:r>
          </a:p>
          <a:p>
            <a:pPr lvl="1" indent="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 time: </a:t>
            </a:r>
            <a:r>
              <a:rPr kumimoji="0" lang="en-US" altLang="ja-JP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loop repeated log n times and each loop can be executed in O(1) time →</a:t>
            </a:r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O(log n) time</a:t>
            </a:r>
          </a:p>
          <a:p>
            <a:pPr lvl="1" indent="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of processors: Not larger than n	→</a:t>
            </a:r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processors</a:t>
            </a:r>
          </a:p>
          <a:p>
            <a:pPr lvl="1" indent="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 up: O(n/log n)</a:t>
            </a:r>
          </a:p>
          <a:p>
            <a:pPr lvl="1" indent="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Cost: O(n log n)</a:t>
            </a:r>
          </a:p>
          <a:p>
            <a:pPr marL="0" indent="0" eaLnBrk="1" hangingPunct="1"/>
            <a:endParaRPr lang="en-US" altLang="ja-JP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1140" name="AutoShape 4"/>
          <p:cNvSpPr>
            <a:spLocks noChangeArrowheads="1"/>
          </p:cNvSpPr>
          <p:nvPr/>
        </p:nvSpPr>
        <p:spPr bwMode="auto">
          <a:xfrm>
            <a:off x="1700213" y="5181600"/>
            <a:ext cx="60960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0" lang="en-US" altLang="ja-JP" b="0">
                <a:solidFill>
                  <a:srgbClr val="000000"/>
                </a:solidFill>
                <a:latin typeface="Times New Roman" pitchFamily="18" charset="0"/>
                <a:ea typeface="平成明朝" charset="-128"/>
                <a:cs typeface="Times New Roman" pitchFamily="18" charset="0"/>
              </a:rPr>
              <a:t>It is not cost optimal since the running </a:t>
            </a:r>
          </a:p>
          <a:p>
            <a:r>
              <a:rPr kumimoji="0" lang="en-US" altLang="ja-JP" b="0">
                <a:solidFill>
                  <a:srgbClr val="000000"/>
                </a:solidFill>
                <a:latin typeface="Times New Roman" pitchFamily="18" charset="0"/>
                <a:ea typeface="平成明朝" charset="-128"/>
                <a:cs typeface="Times New Roman" pitchFamily="18" charset="0"/>
              </a:rPr>
              <a:t>time of the optimal Θ(n).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99060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(8)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A80C7F2C-F78D-4530-A226-7A12F0B2DFB3}" type="slidenum">
              <a:rPr lang="en-US" altLang="ja-JP" b="0" smtClean="0"/>
              <a:pPr eaLnBrk="1" hangingPunct="1"/>
              <a:t>13</a:t>
            </a:fld>
            <a:endParaRPr lang="en-US" altLang="ja-JP" b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52588"/>
            <a:ext cx="9601200" cy="1471612"/>
          </a:xfrm>
        </p:spPr>
        <p:txBody>
          <a:bodyPr/>
          <a:lstStyle/>
          <a:p>
            <a:pPr marL="0" indent="0" eaLnBrk="1" hangingPunct="1"/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smtClean="0">
                <a:latin typeface="Times New Roman" pitchFamily="18" charset="0"/>
                <a:cs typeface="Times New Roman" pitchFamily="18" charset="0"/>
              </a:rPr>
              <a:t>To reduce the cost, solve the problem sequentially when the size of the problem is small. </a:t>
            </a:r>
            <a:endParaRPr lang="en-US" altLang="ja-JP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/>
            <a:r>
              <a:rPr lang="ja-JP" altLang="en-US" smtClean="0">
                <a:latin typeface="Times New Roman" pitchFamily="18" charset="0"/>
                <a:cs typeface="Times New Roman" pitchFamily="18" charset="0"/>
              </a:rPr>
              <a:t>　　</a:t>
            </a:r>
            <a:endParaRPr lang="ja-JP" altLang="en-US" sz="240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311150" y="3429000"/>
            <a:ext cx="9118600" cy="1219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kumimoji="0" lang="en-US" altLang="ja-JP" b="0">
                <a:solidFill>
                  <a:srgbClr val="000000"/>
                </a:solidFill>
                <a:latin typeface="Times New Roman" pitchFamily="18" charset="0"/>
                <a:ea typeface="平成明朝" charset="-128"/>
                <a:cs typeface="Times New Roman" pitchFamily="18" charset="0"/>
              </a:rPr>
              <a:t>Accelerated cascading is used, usually, with balanced binary tree </a:t>
            </a:r>
          </a:p>
          <a:p>
            <a:r>
              <a:rPr kumimoji="0" lang="en-US" altLang="ja-JP" b="0">
                <a:solidFill>
                  <a:srgbClr val="000000"/>
                </a:solidFill>
                <a:latin typeface="Times New Roman" pitchFamily="18" charset="0"/>
                <a:ea typeface="平成明朝" charset="-128"/>
                <a:cs typeface="Times New Roman" pitchFamily="18" charset="0"/>
              </a:rPr>
              <a:t>and divide and conquer techniques. 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76200" y="1050925"/>
            <a:ext cx="3833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en-US" altLang="ja-JP" sz="3200" b="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Accelerated cascading</a:t>
            </a:r>
            <a:endParaRPr kumimoji="0" lang="en-US" sz="3200" b="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4653FF5D-FCB7-4E48-A384-F4E466F94245}" type="slidenum">
              <a:rPr lang="en-US" altLang="ja-JP" b="0" smtClean="0"/>
              <a:pPr eaLnBrk="1" hangingPunct="1"/>
              <a:t>14</a:t>
            </a:fld>
            <a:endParaRPr lang="en-US" altLang="ja-JP" b="0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90675"/>
            <a:ext cx="9448800" cy="3819525"/>
          </a:xfrm>
        </p:spPr>
        <p:txBody>
          <a:bodyPr/>
          <a:lstStyle/>
          <a:p>
            <a:pPr marL="609600" indent="-609600" eaLnBrk="1" hangingPunct="1"/>
            <a:r>
              <a:rPr kumimoji="0"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Policy for improving the algorithm </a:t>
            </a:r>
          </a:p>
          <a:p>
            <a:pPr marL="609600" indent="-609600" eaLnBrk="1" hangingPunct="1"/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make the algorithm cost optimal, we decrease the number of processors from 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/log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609600" indent="-609600" eaLnBrk="1" hangingPunct="1"/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(Note: Computing time of the algorithm is O(log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).)</a:t>
            </a:r>
          </a:p>
          <a:p>
            <a:pPr marL="609600" indent="-609600" eaLnBrk="1" hangingPunct="1"/>
            <a:r>
              <a:rPr kumimoji="0"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Steps: 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Instead of processing 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elements in parallel, divide 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elements into 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/log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groups with log</a:t>
            </a:r>
            <a:r>
              <a:rPr kumimoji="0" lang="en-US" altLang="ja-JP" sz="2400" i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elements each. </a:t>
            </a:r>
          </a:p>
          <a:p>
            <a:pPr marL="609600" indent="-609600" eaLnBrk="1" hangingPunct="1">
              <a:buFontTx/>
              <a:buAutoNum type="arabicPeriod"/>
            </a:pPr>
            <a:r>
              <a:rPr kumimoji="0" lang="en-US" altLang="ja-JP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each group assign one processor and solve the    problem for the group sequentially. 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152400" y="1066800"/>
            <a:ext cx="853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ja-JP" sz="2800" b="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Accelerated cascading for Prefix Sum problem</a:t>
            </a:r>
            <a:endParaRPr kumimoji="0" lang="en-US" sz="2800" b="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5175FF65-7448-428F-9889-75280D0BA4A4}" type="slidenum">
              <a:rPr lang="en-US" altLang="ja-JP" b="0" smtClean="0"/>
              <a:pPr eaLnBrk="1" hangingPunct="1"/>
              <a:t>15</a:t>
            </a:fld>
            <a:endParaRPr lang="en-US" altLang="ja-JP" b="0" smtClean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1422400"/>
            <a:ext cx="9525000" cy="5410200"/>
          </a:xfrm>
        </p:spPr>
        <p:txBody>
          <a:bodyPr/>
          <a:lstStyle/>
          <a:p>
            <a:pPr marL="609600" indent="-609600" eaLnBrk="1" hangingPunct="1"/>
            <a:r>
              <a:rPr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Improved algorithm Parallel-PrefixSum</a:t>
            </a:r>
          </a:p>
          <a:p>
            <a:pPr marL="838200" lvl="2" indent="-457200" eaLnBrk="1" hangingPunct="1">
              <a:buFontTx/>
              <a:buAutoNum type="arabicParenBoth"/>
            </a:pP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 n elements in A[1..n] in to n/log n groups with log n elements each. </a:t>
            </a:r>
          </a:p>
          <a:p>
            <a:pPr marL="838200" lvl="2" indent="-457200" eaLnBrk="1" hangingPunct="1"/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（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O(1) time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O(n/log n)  processors</a:t>
            </a:r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marL="838200" lvl="2" indent="-457200" eaLnBrk="1" hangingPunct="1"/>
            <a:endParaRPr kumimoji="0" lang="ja-JP" altLang="en-US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200" lvl="2" indent="-457200" eaLnBrk="1" hangingPunct="1"/>
            <a:endParaRPr kumimoji="0" lang="ja-JP" altLang="en-US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200" lvl="2" indent="-457200" eaLnBrk="1" hangingPunct="1"/>
            <a:endParaRPr kumimoji="0" lang="ja-JP" altLang="en-US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200" lvl="2" indent="-457200" eaLnBrk="1" hangingPunct="1"/>
            <a:endParaRPr kumimoji="0" lang="ja-JP" altLang="en-US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200" lvl="2" indent="-457200" eaLnBrk="1" hangingPunct="1"/>
            <a:endParaRPr kumimoji="0" lang="ja-JP" altLang="en-US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 each group one processor and find the prefix sum for each group.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O(log n) time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O(n/log n) processors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38800"/>
            <a:ext cx="51689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203200" y="838200"/>
            <a:ext cx="853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ja-JP" sz="2800" b="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Accelerated cascading for Prefix Sum problem</a:t>
            </a:r>
            <a:endParaRPr kumimoji="0" lang="en-US" sz="2800" b="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5344" name="Group 112"/>
          <p:cNvGrpSpPr>
            <a:grpSpLocks/>
          </p:cNvGrpSpPr>
          <p:nvPr/>
        </p:nvGrpSpPr>
        <p:grpSpPr bwMode="auto">
          <a:xfrm>
            <a:off x="1600200" y="3111500"/>
            <a:ext cx="6007100" cy="1587500"/>
            <a:chOff x="912" y="1632"/>
            <a:chExt cx="3784" cy="1000"/>
          </a:xfrm>
        </p:grpSpPr>
        <p:sp>
          <p:nvSpPr>
            <p:cNvPr id="16392" name="AutoShape 8"/>
            <p:cNvSpPr>
              <a:spLocks noChangeAspect="1" noChangeArrowheads="1" noTextEdit="1"/>
            </p:cNvSpPr>
            <p:nvPr/>
          </p:nvSpPr>
          <p:spPr bwMode="auto">
            <a:xfrm>
              <a:off x="1104" y="1632"/>
              <a:ext cx="3592" cy="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Rectangle 10"/>
            <p:cNvSpPr>
              <a:spLocks noChangeArrowheads="1"/>
            </p:cNvSpPr>
            <p:nvPr/>
          </p:nvSpPr>
          <p:spPr bwMode="auto">
            <a:xfrm>
              <a:off x="1548" y="1644"/>
              <a:ext cx="3032" cy="2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4" name="Rectangle 11"/>
            <p:cNvSpPr>
              <a:spLocks noChangeArrowheads="1"/>
            </p:cNvSpPr>
            <p:nvPr/>
          </p:nvSpPr>
          <p:spPr bwMode="auto">
            <a:xfrm>
              <a:off x="912" y="1680"/>
              <a:ext cx="50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A[1..n]</a:t>
              </a:r>
              <a:endParaRPr lang="en-US"/>
            </a:p>
          </p:txBody>
        </p:sp>
        <p:grpSp>
          <p:nvGrpSpPr>
            <p:cNvPr id="16395" name="Group 24"/>
            <p:cNvGrpSpPr>
              <a:grpSpLocks/>
            </p:cNvGrpSpPr>
            <p:nvPr/>
          </p:nvGrpSpPr>
          <p:grpSpPr bwMode="auto">
            <a:xfrm>
              <a:off x="1952" y="1640"/>
              <a:ext cx="865" cy="216"/>
              <a:chOff x="2000" y="1640"/>
              <a:chExt cx="865" cy="216"/>
            </a:xfrm>
          </p:grpSpPr>
          <p:sp>
            <p:nvSpPr>
              <p:cNvPr id="16483" name="Line 12"/>
              <p:cNvSpPr>
                <a:spLocks noChangeShapeType="1"/>
              </p:cNvSpPr>
              <p:nvPr/>
            </p:nvSpPr>
            <p:spPr bwMode="auto">
              <a:xfrm>
                <a:off x="2000" y="1640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13"/>
              <p:cNvSpPr>
                <a:spLocks noChangeShapeType="1"/>
              </p:cNvSpPr>
              <p:nvPr/>
            </p:nvSpPr>
            <p:spPr bwMode="auto">
              <a:xfrm>
                <a:off x="2000" y="1704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5" name="Line 14"/>
              <p:cNvSpPr>
                <a:spLocks noChangeShapeType="1"/>
              </p:cNvSpPr>
              <p:nvPr/>
            </p:nvSpPr>
            <p:spPr bwMode="auto">
              <a:xfrm>
                <a:off x="2000" y="1768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6" name="Line 15"/>
              <p:cNvSpPr>
                <a:spLocks noChangeShapeType="1"/>
              </p:cNvSpPr>
              <p:nvPr/>
            </p:nvSpPr>
            <p:spPr bwMode="auto">
              <a:xfrm>
                <a:off x="2000" y="1832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7" name="Line 16"/>
              <p:cNvSpPr>
                <a:spLocks noChangeShapeType="1"/>
              </p:cNvSpPr>
              <p:nvPr/>
            </p:nvSpPr>
            <p:spPr bwMode="auto">
              <a:xfrm>
                <a:off x="2432" y="1640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8" name="Line 17"/>
              <p:cNvSpPr>
                <a:spLocks noChangeShapeType="1"/>
              </p:cNvSpPr>
              <p:nvPr/>
            </p:nvSpPr>
            <p:spPr bwMode="auto">
              <a:xfrm>
                <a:off x="2432" y="1704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18"/>
              <p:cNvSpPr>
                <a:spLocks noChangeShapeType="1"/>
              </p:cNvSpPr>
              <p:nvPr/>
            </p:nvSpPr>
            <p:spPr bwMode="auto">
              <a:xfrm>
                <a:off x="2432" y="1768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Line 19"/>
              <p:cNvSpPr>
                <a:spLocks noChangeShapeType="1"/>
              </p:cNvSpPr>
              <p:nvPr/>
            </p:nvSpPr>
            <p:spPr bwMode="auto">
              <a:xfrm>
                <a:off x="2432" y="1832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1" name="Line 20"/>
              <p:cNvSpPr>
                <a:spLocks noChangeShapeType="1"/>
              </p:cNvSpPr>
              <p:nvPr/>
            </p:nvSpPr>
            <p:spPr bwMode="auto">
              <a:xfrm>
                <a:off x="2864" y="1640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2" name="Line 21"/>
              <p:cNvSpPr>
                <a:spLocks noChangeShapeType="1"/>
              </p:cNvSpPr>
              <p:nvPr/>
            </p:nvSpPr>
            <p:spPr bwMode="auto">
              <a:xfrm>
                <a:off x="2864" y="1704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3" name="Line 22"/>
              <p:cNvSpPr>
                <a:spLocks noChangeShapeType="1"/>
              </p:cNvSpPr>
              <p:nvPr/>
            </p:nvSpPr>
            <p:spPr bwMode="auto">
              <a:xfrm>
                <a:off x="2864" y="1768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Line 23"/>
              <p:cNvSpPr>
                <a:spLocks noChangeShapeType="1"/>
              </p:cNvSpPr>
              <p:nvPr/>
            </p:nvSpPr>
            <p:spPr bwMode="auto">
              <a:xfrm>
                <a:off x="2864" y="1832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6" name="Line 25"/>
            <p:cNvSpPr>
              <a:spLocks noChangeShapeType="1"/>
            </p:cNvSpPr>
            <p:nvPr/>
          </p:nvSpPr>
          <p:spPr bwMode="auto">
            <a:xfrm>
              <a:off x="4168" y="1640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7" name="Line 26"/>
            <p:cNvSpPr>
              <a:spLocks noChangeShapeType="1"/>
            </p:cNvSpPr>
            <p:nvPr/>
          </p:nvSpPr>
          <p:spPr bwMode="auto">
            <a:xfrm>
              <a:off x="4168" y="1704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8" name="Line 27"/>
            <p:cNvSpPr>
              <a:spLocks noChangeShapeType="1"/>
            </p:cNvSpPr>
            <p:nvPr/>
          </p:nvSpPr>
          <p:spPr bwMode="auto">
            <a:xfrm>
              <a:off x="4168" y="176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9" name="Line 28"/>
            <p:cNvSpPr>
              <a:spLocks noChangeShapeType="1"/>
            </p:cNvSpPr>
            <p:nvPr/>
          </p:nvSpPr>
          <p:spPr bwMode="auto">
            <a:xfrm>
              <a:off x="4168" y="1832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0" name="Line 29"/>
            <p:cNvSpPr>
              <a:spLocks noChangeShapeType="1"/>
            </p:cNvSpPr>
            <p:nvPr/>
          </p:nvSpPr>
          <p:spPr bwMode="auto">
            <a:xfrm>
              <a:off x="3768" y="1640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1" name="Line 30"/>
            <p:cNvSpPr>
              <a:spLocks noChangeShapeType="1"/>
            </p:cNvSpPr>
            <p:nvPr/>
          </p:nvSpPr>
          <p:spPr bwMode="auto">
            <a:xfrm>
              <a:off x="3768" y="1704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2" name="Line 31"/>
            <p:cNvSpPr>
              <a:spLocks noChangeShapeType="1"/>
            </p:cNvSpPr>
            <p:nvPr/>
          </p:nvSpPr>
          <p:spPr bwMode="auto">
            <a:xfrm>
              <a:off x="3768" y="176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3" name="Line 32"/>
            <p:cNvSpPr>
              <a:spLocks noChangeShapeType="1"/>
            </p:cNvSpPr>
            <p:nvPr/>
          </p:nvSpPr>
          <p:spPr bwMode="auto">
            <a:xfrm>
              <a:off x="3768" y="1832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Line 33"/>
            <p:cNvSpPr>
              <a:spLocks noChangeShapeType="1"/>
            </p:cNvSpPr>
            <p:nvPr/>
          </p:nvSpPr>
          <p:spPr bwMode="auto">
            <a:xfrm>
              <a:off x="3064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Line 34"/>
            <p:cNvSpPr>
              <a:spLocks noChangeShapeType="1"/>
            </p:cNvSpPr>
            <p:nvPr/>
          </p:nvSpPr>
          <p:spPr bwMode="auto">
            <a:xfrm>
              <a:off x="3128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6" name="Line 35"/>
            <p:cNvSpPr>
              <a:spLocks noChangeShapeType="1"/>
            </p:cNvSpPr>
            <p:nvPr/>
          </p:nvSpPr>
          <p:spPr bwMode="auto">
            <a:xfrm>
              <a:off x="3192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7" name="Line 36"/>
            <p:cNvSpPr>
              <a:spLocks noChangeShapeType="1"/>
            </p:cNvSpPr>
            <p:nvPr/>
          </p:nvSpPr>
          <p:spPr bwMode="auto">
            <a:xfrm>
              <a:off x="3256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8" name="Line 37"/>
            <p:cNvSpPr>
              <a:spLocks noChangeShapeType="1"/>
            </p:cNvSpPr>
            <p:nvPr/>
          </p:nvSpPr>
          <p:spPr bwMode="auto">
            <a:xfrm>
              <a:off x="3320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09" name="Line 38"/>
            <p:cNvSpPr>
              <a:spLocks noChangeShapeType="1"/>
            </p:cNvSpPr>
            <p:nvPr/>
          </p:nvSpPr>
          <p:spPr bwMode="auto">
            <a:xfrm>
              <a:off x="3384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0" name="Line 39"/>
            <p:cNvSpPr>
              <a:spLocks noChangeShapeType="1"/>
            </p:cNvSpPr>
            <p:nvPr/>
          </p:nvSpPr>
          <p:spPr bwMode="auto">
            <a:xfrm>
              <a:off x="3448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1" name="Line 40"/>
            <p:cNvSpPr>
              <a:spLocks noChangeShapeType="1"/>
            </p:cNvSpPr>
            <p:nvPr/>
          </p:nvSpPr>
          <p:spPr bwMode="auto">
            <a:xfrm>
              <a:off x="3512" y="1776"/>
              <a:ext cx="24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12" name="Line 41"/>
            <p:cNvSpPr>
              <a:spLocks noChangeShapeType="1"/>
            </p:cNvSpPr>
            <p:nvPr/>
          </p:nvSpPr>
          <p:spPr bwMode="auto">
            <a:xfrm>
              <a:off x="3576" y="1776"/>
              <a:ext cx="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413" name="Group 45"/>
            <p:cNvGrpSpPr>
              <a:grpSpLocks/>
            </p:cNvGrpSpPr>
            <p:nvPr/>
          </p:nvGrpSpPr>
          <p:grpSpPr bwMode="auto">
            <a:xfrm>
              <a:off x="1432" y="2344"/>
              <a:ext cx="424" cy="80"/>
              <a:chOff x="1480" y="2344"/>
              <a:chExt cx="424" cy="80"/>
            </a:xfrm>
          </p:grpSpPr>
          <p:sp>
            <p:nvSpPr>
              <p:cNvPr id="16480" name="Freeform 42"/>
              <p:cNvSpPr>
                <a:spLocks/>
              </p:cNvSpPr>
              <p:nvPr/>
            </p:nvSpPr>
            <p:spPr bwMode="auto">
              <a:xfrm>
                <a:off x="1480" y="2344"/>
                <a:ext cx="104" cy="80"/>
              </a:xfrm>
              <a:custGeom>
                <a:avLst/>
                <a:gdLst>
                  <a:gd name="T0" fmla="*/ 0 w 104"/>
                  <a:gd name="T1" fmla="*/ 40 h 80"/>
                  <a:gd name="T2" fmla="*/ 104 w 104"/>
                  <a:gd name="T3" fmla="*/ 0 h 80"/>
                  <a:gd name="T4" fmla="*/ 104 w 104"/>
                  <a:gd name="T5" fmla="*/ 40 h 80"/>
                  <a:gd name="T6" fmla="*/ 104 w 104"/>
                  <a:gd name="T7" fmla="*/ 80 h 80"/>
                  <a:gd name="T8" fmla="*/ 0 w 104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80">
                    <a:moveTo>
                      <a:pt x="0" y="40"/>
                    </a:moveTo>
                    <a:lnTo>
                      <a:pt x="104" y="0"/>
                    </a:lnTo>
                    <a:lnTo>
                      <a:pt x="104" y="40"/>
                    </a:lnTo>
                    <a:lnTo>
                      <a:pt x="104" y="8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1" name="Freeform 43"/>
              <p:cNvSpPr>
                <a:spLocks/>
              </p:cNvSpPr>
              <p:nvPr/>
            </p:nvSpPr>
            <p:spPr bwMode="auto">
              <a:xfrm>
                <a:off x="1800" y="2344"/>
                <a:ext cx="104" cy="80"/>
              </a:xfrm>
              <a:custGeom>
                <a:avLst/>
                <a:gdLst>
                  <a:gd name="T0" fmla="*/ 104 w 104"/>
                  <a:gd name="T1" fmla="*/ 40 h 80"/>
                  <a:gd name="T2" fmla="*/ 0 w 104"/>
                  <a:gd name="T3" fmla="*/ 80 h 80"/>
                  <a:gd name="T4" fmla="*/ 0 w 104"/>
                  <a:gd name="T5" fmla="*/ 40 h 80"/>
                  <a:gd name="T6" fmla="*/ 0 w 104"/>
                  <a:gd name="T7" fmla="*/ 0 h 80"/>
                  <a:gd name="T8" fmla="*/ 104 w 104"/>
                  <a:gd name="T9" fmla="*/ 4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4" h="80">
                    <a:moveTo>
                      <a:pt x="104" y="40"/>
                    </a:moveTo>
                    <a:lnTo>
                      <a:pt x="0" y="80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104" y="4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2" name="Line 44"/>
              <p:cNvSpPr>
                <a:spLocks noChangeShapeType="1"/>
              </p:cNvSpPr>
              <p:nvPr/>
            </p:nvSpPr>
            <p:spPr bwMode="auto">
              <a:xfrm>
                <a:off x="1584" y="2384"/>
                <a:ext cx="216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14" name="Rectangle 46"/>
            <p:cNvSpPr>
              <a:spLocks noChangeArrowheads="1"/>
            </p:cNvSpPr>
            <p:nvPr/>
          </p:nvSpPr>
          <p:spPr bwMode="auto">
            <a:xfrm>
              <a:off x="1416" y="2456"/>
              <a:ext cx="10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log n elements</a:t>
              </a:r>
              <a:endParaRPr lang="en-US"/>
            </a:p>
          </p:txBody>
        </p:sp>
        <p:grpSp>
          <p:nvGrpSpPr>
            <p:cNvPr id="16415" name="Group 51"/>
            <p:cNvGrpSpPr>
              <a:grpSpLocks/>
            </p:cNvGrpSpPr>
            <p:nvPr/>
          </p:nvGrpSpPr>
          <p:grpSpPr bwMode="auto">
            <a:xfrm>
              <a:off x="1448" y="1864"/>
              <a:ext cx="96" cy="184"/>
              <a:chOff x="1496" y="1864"/>
              <a:chExt cx="96" cy="184"/>
            </a:xfrm>
          </p:grpSpPr>
          <p:sp>
            <p:nvSpPr>
              <p:cNvPr id="16476" name="Freeform 47"/>
              <p:cNvSpPr>
                <a:spLocks/>
              </p:cNvSpPr>
              <p:nvPr/>
            </p:nvSpPr>
            <p:spPr bwMode="auto">
              <a:xfrm>
                <a:off x="1496" y="2000"/>
                <a:ext cx="40" cy="48"/>
              </a:xfrm>
              <a:custGeom>
                <a:avLst/>
                <a:gdLst>
                  <a:gd name="T0" fmla="*/ 0 w 40"/>
                  <a:gd name="T1" fmla="*/ 48 h 48"/>
                  <a:gd name="T2" fmla="*/ 8 w 40"/>
                  <a:gd name="T3" fmla="*/ 0 h 48"/>
                  <a:gd name="T4" fmla="*/ 24 w 40"/>
                  <a:gd name="T5" fmla="*/ 8 h 48"/>
                  <a:gd name="T6" fmla="*/ 40 w 40"/>
                  <a:gd name="T7" fmla="*/ 16 h 48"/>
                  <a:gd name="T8" fmla="*/ 0 w 4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0" y="48"/>
                    </a:moveTo>
                    <a:lnTo>
                      <a:pt x="8" y="0"/>
                    </a:lnTo>
                    <a:lnTo>
                      <a:pt x="24" y="8"/>
                    </a:lnTo>
                    <a:lnTo>
                      <a:pt x="40" y="1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7" name="Line 48"/>
              <p:cNvSpPr>
                <a:spLocks noChangeShapeType="1"/>
              </p:cNvSpPr>
              <p:nvPr/>
            </p:nvSpPr>
            <p:spPr bwMode="auto">
              <a:xfrm flipV="1">
                <a:off x="1520" y="1976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8" name="Line 49"/>
              <p:cNvSpPr>
                <a:spLocks noChangeShapeType="1"/>
              </p:cNvSpPr>
              <p:nvPr/>
            </p:nvSpPr>
            <p:spPr bwMode="auto">
              <a:xfrm flipV="1">
                <a:off x="1552" y="1920"/>
                <a:ext cx="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9" name="Line 50"/>
              <p:cNvSpPr>
                <a:spLocks noChangeShapeType="1"/>
              </p:cNvSpPr>
              <p:nvPr/>
            </p:nvSpPr>
            <p:spPr bwMode="auto">
              <a:xfrm flipV="1">
                <a:off x="1576" y="1864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6" name="Group 56"/>
            <p:cNvGrpSpPr>
              <a:grpSpLocks/>
            </p:cNvGrpSpPr>
            <p:nvPr/>
          </p:nvGrpSpPr>
          <p:grpSpPr bwMode="auto">
            <a:xfrm>
              <a:off x="1856" y="1864"/>
              <a:ext cx="96" cy="184"/>
              <a:chOff x="1904" y="1864"/>
              <a:chExt cx="96" cy="184"/>
            </a:xfrm>
          </p:grpSpPr>
          <p:sp>
            <p:nvSpPr>
              <p:cNvPr id="16472" name="Freeform 52"/>
              <p:cNvSpPr>
                <a:spLocks/>
              </p:cNvSpPr>
              <p:nvPr/>
            </p:nvSpPr>
            <p:spPr bwMode="auto">
              <a:xfrm>
                <a:off x="1904" y="2000"/>
                <a:ext cx="40" cy="48"/>
              </a:xfrm>
              <a:custGeom>
                <a:avLst/>
                <a:gdLst>
                  <a:gd name="T0" fmla="*/ 0 w 40"/>
                  <a:gd name="T1" fmla="*/ 48 h 48"/>
                  <a:gd name="T2" fmla="*/ 8 w 40"/>
                  <a:gd name="T3" fmla="*/ 0 h 48"/>
                  <a:gd name="T4" fmla="*/ 24 w 40"/>
                  <a:gd name="T5" fmla="*/ 8 h 48"/>
                  <a:gd name="T6" fmla="*/ 40 w 40"/>
                  <a:gd name="T7" fmla="*/ 16 h 48"/>
                  <a:gd name="T8" fmla="*/ 0 w 40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0" y="48"/>
                    </a:moveTo>
                    <a:lnTo>
                      <a:pt x="8" y="0"/>
                    </a:lnTo>
                    <a:lnTo>
                      <a:pt x="24" y="8"/>
                    </a:lnTo>
                    <a:lnTo>
                      <a:pt x="40" y="1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3" name="Line 53"/>
              <p:cNvSpPr>
                <a:spLocks noChangeShapeType="1"/>
              </p:cNvSpPr>
              <p:nvPr/>
            </p:nvSpPr>
            <p:spPr bwMode="auto">
              <a:xfrm flipV="1">
                <a:off x="1928" y="1976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4" name="Line 54"/>
              <p:cNvSpPr>
                <a:spLocks noChangeShapeType="1"/>
              </p:cNvSpPr>
              <p:nvPr/>
            </p:nvSpPr>
            <p:spPr bwMode="auto">
              <a:xfrm flipV="1">
                <a:off x="1960" y="1920"/>
                <a:ext cx="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5" name="Line 55"/>
              <p:cNvSpPr>
                <a:spLocks noChangeShapeType="1"/>
              </p:cNvSpPr>
              <p:nvPr/>
            </p:nvSpPr>
            <p:spPr bwMode="auto">
              <a:xfrm flipV="1">
                <a:off x="1984" y="1864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7" name="Group 61"/>
            <p:cNvGrpSpPr>
              <a:grpSpLocks/>
            </p:cNvGrpSpPr>
            <p:nvPr/>
          </p:nvGrpSpPr>
          <p:grpSpPr bwMode="auto">
            <a:xfrm>
              <a:off x="1928" y="1872"/>
              <a:ext cx="33" cy="176"/>
              <a:chOff x="1976" y="1872"/>
              <a:chExt cx="33" cy="176"/>
            </a:xfrm>
          </p:grpSpPr>
          <p:sp>
            <p:nvSpPr>
              <p:cNvPr id="16468" name="Freeform 57"/>
              <p:cNvSpPr>
                <a:spLocks/>
              </p:cNvSpPr>
              <p:nvPr/>
            </p:nvSpPr>
            <p:spPr bwMode="auto">
              <a:xfrm>
                <a:off x="1976" y="2000"/>
                <a:ext cx="32" cy="48"/>
              </a:xfrm>
              <a:custGeom>
                <a:avLst/>
                <a:gdLst>
                  <a:gd name="T0" fmla="*/ 8 w 32"/>
                  <a:gd name="T1" fmla="*/ 48 h 48"/>
                  <a:gd name="T2" fmla="*/ 0 w 32"/>
                  <a:gd name="T3" fmla="*/ 0 h 48"/>
                  <a:gd name="T4" fmla="*/ 16 w 32"/>
                  <a:gd name="T5" fmla="*/ 0 h 48"/>
                  <a:gd name="T6" fmla="*/ 32 w 32"/>
                  <a:gd name="T7" fmla="*/ 0 h 48"/>
                  <a:gd name="T8" fmla="*/ 8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8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9" name="Line 58"/>
              <p:cNvSpPr>
                <a:spLocks noChangeShapeType="1"/>
              </p:cNvSpPr>
              <p:nvPr/>
            </p:nvSpPr>
            <p:spPr bwMode="auto">
              <a:xfrm flipV="1">
                <a:off x="1992" y="1968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0" name="Line 59"/>
              <p:cNvSpPr>
                <a:spLocks noChangeShapeType="1"/>
              </p:cNvSpPr>
              <p:nvPr/>
            </p:nvSpPr>
            <p:spPr bwMode="auto">
              <a:xfrm flipV="1">
                <a:off x="2000" y="190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71" name="Line 60"/>
              <p:cNvSpPr>
                <a:spLocks noChangeShapeType="1"/>
              </p:cNvSpPr>
              <p:nvPr/>
            </p:nvSpPr>
            <p:spPr bwMode="auto">
              <a:xfrm>
                <a:off x="2008" y="18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8" name="Group 66"/>
            <p:cNvGrpSpPr>
              <a:grpSpLocks/>
            </p:cNvGrpSpPr>
            <p:nvPr/>
          </p:nvGrpSpPr>
          <p:grpSpPr bwMode="auto">
            <a:xfrm>
              <a:off x="2344" y="1864"/>
              <a:ext cx="41" cy="192"/>
              <a:chOff x="2392" y="1864"/>
              <a:chExt cx="41" cy="192"/>
            </a:xfrm>
          </p:grpSpPr>
          <p:sp>
            <p:nvSpPr>
              <p:cNvPr id="16464" name="Freeform 62"/>
              <p:cNvSpPr>
                <a:spLocks/>
              </p:cNvSpPr>
              <p:nvPr/>
            </p:nvSpPr>
            <p:spPr bwMode="auto">
              <a:xfrm>
                <a:off x="2392" y="2008"/>
                <a:ext cx="32" cy="48"/>
              </a:xfrm>
              <a:custGeom>
                <a:avLst/>
                <a:gdLst>
                  <a:gd name="T0" fmla="*/ 8 w 32"/>
                  <a:gd name="T1" fmla="*/ 48 h 48"/>
                  <a:gd name="T2" fmla="*/ 0 w 32"/>
                  <a:gd name="T3" fmla="*/ 0 h 48"/>
                  <a:gd name="T4" fmla="*/ 16 w 32"/>
                  <a:gd name="T5" fmla="*/ 0 h 48"/>
                  <a:gd name="T6" fmla="*/ 32 w 32"/>
                  <a:gd name="T7" fmla="*/ 0 h 48"/>
                  <a:gd name="T8" fmla="*/ 8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8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8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63"/>
              <p:cNvSpPr>
                <a:spLocks noChangeShapeType="1"/>
              </p:cNvSpPr>
              <p:nvPr/>
            </p:nvSpPr>
            <p:spPr bwMode="auto">
              <a:xfrm flipV="1">
                <a:off x="2408" y="1976"/>
                <a:ext cx="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64"/>
              <p:cNvSpPr>
                <a:spLocks noChangeShapeType="1"/>
              </p:cNvSpPr>
              <p:nvPr/>
            </p:nvSpPr>
            <p:spPr bwMode="auto">
              <a:xfrm flipV="1">
                <a:off x="2416" y="1912"/>
                <a:ext cx="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Line 65"/>
              <p:cNvSpPr>
                <a:spLocks noChangeShapeType="1"/>
              </p:cNvSpPr>
              <p:nvPr/>
            </p:nvSpPr>
            <p:spPr bwMode="auto">
              <a:xfrm flipV="1">
                <a:off x="2432" y="1864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19" name="Group 71"/>
            <p:cNvGrpSpPr>
              <a:grpSpLocks/>
            </p:cNvGrpSpPr>
            <p:nvPr/>
          </p:nvGrpSpPr>
          <p:grpSpPr bwMode="auto">
            <a:xfrm>
              <a:off x="2392" y="1856"/>
              <a:ext cx="40" cy="192"/>
              <a:chOff x="2440" y="1856"/>
              <a:chExt cx="40" cy="192"/>
            </a:xfrm>
          </p:grpSpPr>
          <p:sp>
            <p:nvSpPr>
              <p:cNvPr id="16460" name="Freeform 67"/>
              <p:cNvSpPr>
                <a:spLocks/>
              </p:cNvSpPr>
              <p:nvPr/>
            </p:nvSpPr>
            <p:spPr bwMode="auto">
              <a:xfrm>
                <a:off x="2448" y="2000"/>
                <a:ext cx="32" cy="48"/>
              </a:xfrm>
              <a:custGeom>
                <a:avLst/>
                <a:gdLst>
                  <a:gd name="T0" fmla="*/ 24 w 32"/>
                  <a:gd name="T1" fmla="*/ 48 h 48"/>
                  <a:gd name="T2" fmla="*/ 0 w 32"/>
                  <a:gd name="T3" fmla="*/ 0 h 48"/>
                  <a:gd name="T4" fmla="*/ 16 w 32"/>
                  <a:gd name="T5" fmla="*/ 0 h 48"/>
                  <a:gd name="T6" fmla="*/ 32 w 32"/>
                  <a:gd name="T7" fmla="*/ 0 h 48"/>
                  <a:gd name="T8" fmla="*/ 24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24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1" name="Line 68"/>
              <p:cNvSpPr>
                <a:spLocks noChangeShapeType="1"/>
              </p:cNvSpPr>
              <p:nvPr/>
            </p:nvSpPr>
            <p:spPr bwMode="auto">
              <a:xfrm flipH="1" flipV="1">
                <a:off x="2456" y="1968"/>
                <a:ext cx="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2" name="Line 69"/>
              <p:cNvSpPr>
                <a:spLocks noChangeShapeType="1"/>
              </p:cNvSpPr>
              <p:nvPr/>
            </p:nvSpPr>
            <p:spPr bwMode="auto">
              <a:xfrm flipH="1" flipV="1">
                <a:off x="2448" y="1904"/>
                <a:ext cx="8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3" name="Line 70"/>
              <p:cNvSpPr>
                <a:spLocks noChangeShapeType="1"/>
              </p:cNvSpPr>
              <p:nvPr/>
            </p:nvSpPr>
            <p:spPr bwMode="auto">
              <a:xfrm flipV="1">
                <a:off x="2440" y="1856"/>
                <a:ext cx="1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0" name="Group 76"/>
            <p:cNvGrpSpPr>
              <a:grpSpLocks/>
            </p:cNvGrpSpPr>
            <p:nvPr/>
          </p:nvGrpSpPr>
          <p:grpSpPr bwMode="auto">
            <a:xfrm>
              <a:off x="2816" y="1856"/>
              <a:ext cx="32" cy="200"/>
              <a:chOff x="2864" y="1856"/>
              <a:chExt cx="32" cy="200"/>
            </a:xfrm>
          </p:grpSpPr>
          <p:sp>
            <p:nvSpPr>
              <p:cNvPr id="16456" name="Freeform 72"/>
              <p:cNvSpPr>
                <a:spLocks/>
              </p:cNvSpPr>
              <p:nvPr/>
            </p:nvSpPr>
            <p:spPr bwMode="auto">
              <a:xfrm>
                <a:off x="2864" y="200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0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7" name="Line 73"/>
              <p:cNvSpPr>
                <a:spLocks noChangeShapeType="1"/>
              </p:cNvSpPr>
              <p:nvPr/>
            </p:nvSpPr>
            <p:spPr bwMode="auto">
              <a:xfrm flipV="1">
                <a:off x="2880" y="1976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8" name="Line 74"/>
              <p:cNvSpPr>
                <a:spLocks noChangeShapeType="1"/>
              </p:cNvSpPr>
              <p:nvPr/>
            </p:nvSpPr>
            <p:spPr bwMode="auto">
              <a:xfrm flipV="1">
                <a:off x="2872" y="1912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9" name="Line 75"/>
              <p:cNvSpPr>
                <a:spLocks noChangeShapeType="1"/>
              </p:cNvSpPr>
              <p:nvPr/>
            </p:nvSpPr>
            <p:spPr bwMode="auto">
              <a:xfrm flipV="1">
                <a:off x="2864" y="1856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1" name="Group 91"/>
            <p:cNvGrpSpPr>
              <a:grpSpLocks/>
            </p:cNvGrpSpPr>
            <p:nvPr/>
          </p:nvGrpSpPr>
          <p:grpSpPr bwMode="auto">
            <a:xfrm>
              <a:off x="1452" y="2052"/>
              <a:ext cx="3216" cy="224"/>
              <a:chOff x="1500" y="2052"/>
              <a:chExt cx="3216" cy="224"/>
            </a:xfrm>
          </p:grpSpPr>
          <p:sp>
            <p:nvSpPr>
              <p:cNvPr id="16442" name="Rectangle 77"/>
              <p:cNvSpPr>
                <a:spLocks noChangeArrowheads="1"/>
              </p:cNvSpPr>
              <p:nvPr/>
            </p:nvSpPr>
            <p:spPr bwMode="auto">
              <a:xfrm>
                <a:off x="1500" y="2052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3" name="Rectangle 78"/>
              <p:cNvSpPr>
                <a:spLocks noChangeArrowheads="1"/>
              </p:cNvSpPr>
              <p:nvPr/>
            </p:nvSpPr>
            <p:spPr bwMode="auto">
              <a:xfrm>
                <a:off x="1988" y="2052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Rectangle 79"/>
              <p:cNvSpPr>
                <a:spLocks noChangeArrowheads="1"/>
              </p:cNvSpPr>
              <p:nvPr/>
            </p:nvSpPr>
            <p:spPr bwMode="auto">
              <a:xfrm>
                <a:off x="2476" y="2052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5" name="Rectangle 80"/>
              <p:cNvSpPr>
                <a:spLocks noChangeArrowheads="1"/>
              </p:cNvSpPr>
              <p:nvPr/>
            </p:nvSpPr>
            <p:spPr bwMode="auto">
              <a:xfrm>
                <a:off x="3836" y="2052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6" name="Rectangle 81"/>
              <p:cNvSpPr>
                <a:spLocks noChangeArrowheads="1"/>
              </p:cNvSpPr>
              <p:nvPr/>
            </p:nvSpPr>
            <p:spPr bwMode="auto">
              <a:xfrm>
                <a:off x="4308" y="2052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7" name="Line 82"/>
              <p:cNvSpPr>
                <a:spLocks noChangeShapeType="1"/>
              </p:cNvSpPr>
              <p:nvPr/>
            </p:nvSpPr>
            <p:spPr bwMode="auto">
              <a:xfrm>
                <a:off x="3096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8" name="Line 83"/>
              <p:cNvSpPr>
                <a:spLocks noChangeShapeType="1"/>
              </p:cNvSpPr>
              <p:nvPr/>
            </p:nvSpPr>
            <p:spPr bwMode="auto">
              <a:xfrm>
                <a:off x="3160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9" name="Line 84"/>
              <p:cNvSpPr>
                <a:spLocks noChangeShapeType="1"/>
              </p:cNvSpPr>
              <p:nvPr/>
            </p:nvSpPr>
            <p:spPr bwMode="auto">
              <a:xfrm>
                <a:off x="3224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0" name="Line 85"/>
              <p:cNvSpPr>
                <a:spLocks noChangeShapeType="1"/>
              </p:cNvSpPr>
              <p:nvPr/>
            </p:nvSpPr>
            <p:spPr bwMode="auto">
              <a:xfrm>
                <a:off x="3288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1" name="Line 86"/>
              <p:cNvSpPr>
                <a:spLocks noChangeShapeType="1"/>
              </p:cNvSpPr>
              <p:nvPr/>
            </p:nvSpPr>
            <p:spPr bwMode="auto">
              <a:xfrm>
                <a:off x="3352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2" name="Line 87"/>
              <p:cNvSpPr>
                <a:spLocks noChangeShapeType="1"/>
              </p:cNvSpPr>
              <p:nvPr/>
            </p:nvSpPr>
            <p:spPr bwMode="auto">
              <a:xfrm>
                <a:off x="3416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88"/>
              <p:cNvSpPr>
                <a:spLocks noChangeShapeType="1"/>
              </p:cNvSpPr>
              <p:nvPr/>
            </p:nvSpPr>
            <p:spPr bwMode="auto">
              <a:xfrm>
                <a:off x="3480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4" name="Line 89"/>
              <p:cNvSpPr>
                <a:spLocks noChangeShapeType="1"/>
              </p:cNvSpPr>
              <p:nvPr/>
            </p:nvSpPr>
            <p:spPr bwMode="auto">
              <a:xfrm>
                <a:off x="3544" y="2160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5" name="Line 90"/>
              <p:cNvSpPr>
                <a:spLocks noChangeShapeType="1"/>
              </p:cNvSpPr>
              <p:nvPr/>
            </p:nvSpPr>
            <p:spPr bwMode="auto">
              <a:xfrm>
                <a:off x="3608" y="2160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2" name="Group 96"/>
            <p:cNvGrpSpPr>
              <a:grpSpLocks/>
            </p:cNvGrpSpPr>
            <p:nvPr/>
          </p:nvGrpSpPr>
          <p:grpSpPr bwMode="auto">
            <a:xfrm>
              <a:off x="3768" y="1872"/>
              <a:ext cx="32" cy="176"/>
              <a:chOff x="3816" y="1872"/>
              <a:chExt cx="32" cy="176"/>
            </a:xfrm>
          </p:grpSpPr>
          <p:sp>
            <p:nvSpPr>
              <p:cNvPr id="16438" name="Freeform 92"/>
              <p:cNvSpPr>
                <a:spLocks/>
              </p:cNvSpPr>
              <p:nvPr/>
            </p:nvSpPr>
            <p:spPr bwMode="auto">
              <a:xfrm>
                <a:off x="3816" y="2000"/>
                <a:ext cx="32" cy="48"/>
              </a:xfrm>
              <a:custGeom>
                <a:avLst/>
                <a:gdLst>
                  <a:gd name="T0" fmla="*/ 24 w 32"/>
                  <a:gd name="T1" fmla="*/ 48 h 48"/>
                  <a:gd name="T2" fmla="*/ 0 w 32"/>
                  <a:gd name="T3" fmla="*/ 0 h 48"/>
                  <a:gd name="T4" fmla="*/ 16 w 32"/>
                  <a:gd name="T5" fmla="*/ 0 h 48"/>
                  <a:gd name="T6" fmla="*/ 32 w 32"/>
                  <a:gd name="T7" fmla="*/ 0 h 48"/>
                  <a:gd name="T8" fmla="*/ 24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24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2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9" name="Line 93"/>
              <p:cNvSpPr>
                <a:spLocks noChangeShapeType="1"/>
              </p:cNvSpPr>
              <p:nvPr/>
            </p:nvSpPr>
            <p:spPr bwMode="auto">
              <a:xfrm flipV="1">
                <a:off x="3832" y="1968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0" name="Line 94"/>
              <p:cNvSpPr>
                <a:spLocks noChangeShapeType="1"/>
              </p:cNvSpPr>
              <p:nvPr/>
            </p:nvSpPr>
            <p:spPr bwMode="auto">
              <a:xfrm flipV="1">
                <a:off x="3824" y="1904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1" name="Line 95"/>
              <p:cNvSpPr>
                <a:spLocks noChangeShapeType="1"/>
              </p:cNvSpPr>
              <p:nvPr/>
            </p:nvSpPr>
            <p:spPr bwMode="auto">
              <a:xfrm>
                <a:off x="3816" y="187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3" name="Group 101"/>
            <p:cNvGrpSpPr>
              <a:grpSpLocks/>
            </p:cNvGrpSpPr>
            <p:nvPr/>
          </p:nvGrpSpPr>
          <p:grpSpPr bwMode="auto">
            <a:xfrm>
              <a:off x="4176" y="1856"/>
              <a:ext cx="32" cy="200"/>
              <a:chOff x="4224" y="1856"/>
              <a:chExt cx="32" cy="200"/>
            </a:xfrm>
          </p:grpSpPr>
          <p:sp>
            <p:nvSpPr>
              <p:cNvPr id="16434" name="Freeform 97"/>
              <p:cNvSpPr>
                <a:spLocks/>
              </p:cNvSpPr>
              <p:nvPr/>
            </p:nvSpPr>
            <p:spPr bwMode="auto">
              <a:xfrm>
                <a:off x="4224" y="2008"/>
                <a:ext cx="32" cy="48"/>
              </a:xfrm>
              <a:custGeom>
                <a:avLst/>
                <a:gdLst>
                  <a:gd name="T0" fmla="*/ 16 w 32"/>
                  <a:gd name="T1" fmla="*/ 48 h 48"/>
                  <a:gd name="T2" fmla="*/ 0 w 32"/>
                  <a:gd name="T3" fmla="*/ 0 h 48"/>
                  <a:gd name="T4" fmla="*/ 16 w 32"/>
                  <a:gd name="T5" fmla="*/ 0 h 48"/>
                  <a:gd name="T6" fmla="*/ 32 w 32"/>
                  <a:gd name="T7" fmla="*/ 0 h 48"/>
                  <a:gd name="T8" fmla="*/ 16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16" y="48"/>
                    </a:moveTo>
                    <a:lnTo>
                      <a:pt x="0" y="0"/>
                    </a:lnTo>
                    <a:lnTo>
                      <a:pt x="16" y="0"/>
                    </a:lnTo>
                    <a:lnTo>
                      <a:pt x="32" y="0"/>
                    </a:lnTo>
                    <a:lnTo>
                      <a:pt x="16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98"/>
              <p:cNvSpPr>
                <a:spLocks noChangeShapeType="1"/>
              </p:cNvSpPr>
              <p:nvPr/>
            </p:nvSpPr>
            <p:spPr bwMode="auto">
              <a:xfrm flipV="1">
                <a:off x="4240" y="1976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6" name="Line 99"/>
              <p:cNvSpPr>
                <a:spLocks noChangeShapeType="1"/>
              </p:cNvSpPr>
              <p:nvPr/>
            </p:nvSpPr>
            <p:spPr bwMode="auto">
              <a:xfrm flipV="1">
                <a:off x="4232" y="1912"/>
                <a:ext cx="1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7" name="Line 100"/>
              <p:cNvSpPr>
                <a:spLocks noChangeShapeType="1"/>
              </p:cNvSpPr>
              <p:nvPr/>
            </p:nvSpPr>
            <p:spPr bwMode="auto">
              <a:xfrm flipV="1">
                <a:off x="4224" y="1856"/>
                <a:ext cx="1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4" name="Group 106"/>
            <p:cNvGrpSpPr>
              <a:grpSpLocks/>
            </p:cNvGrpSpPr>
            <p:nvPr/>
          </p:nvGrpSpPr>
          <p:grpSpPr bwMode="auto">
            <a:xfrm>
              <a:off x="4576" y="1864"/>
              <a:ext cx="80" cy="176"/>
              <a:chOff x="4624" y="1864"/>
              <a:chExt cx="80" cy="176"/>
            </a:xfrm>
          </p:grpSpPr>
          <p:sp>
            <p:nvSpPr>
              <p:cNvPr id="16430" name="Freeform 102"/>
              <p:cNvSpPr>
                <a:spLocks/>
              </p:cNvSpPr>
              <p:nvPr/>
            </p:nvSpPr>
            <p:spPr bwMode="auto">
              <a:xfrm>
                <a:off x="4672" y="1992"/>
                <a:ext cx="32" cy="48"/>
              </a:xfrm>
              <a:custGeom>
                <a:avLst/>
                <a:gdLst>
                  <a:gd name="T0" fmla="*/ 32 w 32"/>
                  <a:gd name="T1" fmla="*/ 48 h 48"/>
                  <a:gd name="T2" fmla="*/ 0 w 32"/>
                  <a:gd name="T3" fmla="*/ 8 h 48"/>
                  <a:gd name="T4" fmla="*/ 16 w 32"/>
                  <a:gd name="T5" fmla="*/ 8 h 48"/>
                  <a:gd name="T6" fmla="*/ 24 w 32"/>
                  <a:gd name="T7" fmla="*/ 0 h 48"/>
                  <a:gd name="T8" fmla="*/ 32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32" y="48"/>
                    </a:moveTo>
                    <a:lnTo>
                      <a:pt x="0" y="8"/>
                    </a:lnTo>
                    <a:lnTo>
                      <a:pt x="16" y="8"/>
                    </a:lnTo>
                    <a:lnTo>
                      <a:pt x="24" y="0"/>
                    </a:lnTo>
                    <a:lnTo>
                      <a:pt x="3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1" name="Line 103"/>
              <p:cNvSpPr>
                <a:spLocks noChangeShapeType="1"/>
              </p:cNvSpPr>
              <p:nvPr/>
            </p:nvSpPr>
            <p:spPr bwMode="auto">
              <a:xfrm flipH="1" flipV="1">
                <a:off x="4672" y="1968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2" name="Line 104"/>
              <p:cNvSpPr>
                <a:spLocks noChangeShapeType="1"/>
              </p:cNvSpPr>
              <p:nvPr/>
            </p:nvSpPr>
            <p:spPr bwMode="auto">
              <a:xfrm flipH="1" flipV="1">
                <a:off x="4648" y="1912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05"/>
              <p:cNvSpPr>
                <a:spLocks noChangeShapeType="1"/>
              </p:cNvSpPr>
              <p:nvPr/>
            </p:nvSpPr>
            <p:spPr bwMode="auto">
              <a:xfrm flipH="1" flipV="1">
                <a:off x="4624" y="1864"/>
                <a:ext cx="8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425" name="Group 111"/>
            <p:cNvGrpSpPr>
              <a:grpSpLocks/>
            </p:cNvGrpSpPr>
            <p:nvPr/>
          </p:nvGrpSpPr>
          <p:grpSpPr bwMode="auto">
            <a:xfrm>
              <a:off x="4184" y="1872"/>
              <a:ext cx="88" cy="184"/>
              <a:chOff x="4232" y="1872"/>
              <a:chExt cx="88" cy="184"/>
            </a:xfrm>
          </p:grpSpPr>
          <p:sp>
            <p:nvSpPr>
              <p:cNvPr id="16426" name="Freeform 107"/>
              <p:cNvSpPr>
                <a:spLocks/>
              </p:cNvSpPr>
              <p:nvPr/>
            </p:nvSpPr>
            <p:spPr bwMode="auto">
              <a:xfrm>
                <a:off x="4288" y="2008"/>
                <a:ext cx="32" cy="48"/>
              </a:xfrm>
              <a:custGeom>
                <a:avLst/>
                <a:gdLst>
                  <a:gd name="T0" fmla="*/ 32 w 32"/>
                  <a:gd name="T1" fmla="*/ 48 h 48"/>
                  <a:gd name="T2" fmla="*/ 0 w 32"/>
                  <a:gd name="T3" fmla="*/ 8 h 48"/>
                  <a:gd name="T4" fmla="*/ 8 w 32"/>
                  <a:gd name="T5" fmla="*/ 8 h 48"/>
                  <a:gd name="T6" fmla="*/ 24 w 32"/>
                  <a:gd name="T7" fmla="*/ 0 h 48"/>
                  <a:gd name="T8" fmla="*/ 32 w 32"/>
                  <a:gd name="T9" fmla="*/ 48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48">
                    <a:moveTo>
                      <a:pt x="32" y="48"/>
                    </a:moveTo>
                    <a:lnTo>
                      <a:pt x="0" y="8"/>
                    </a:lnTo>
                    <a:lnTo>
                      <a:pt x="8" y="8"/>
                    </a:lnTo>
                    <a:lnTo>
                      <a:pt x="24" y="0"/>
                    </a:lnTo>
                    <a:lnTo>
                      <a:pt x="32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7" name="Line 108"/>
              <p:cNvSpPr>
                <a:spLocks noChangeShapeType="1"/>
              </p:cNvSpPr>
              <p:nvPr/>
            </p:nvSpPr>
            <p:spPr bwMode="auto">
              <a:xfrm flipH="1" flipV="1">
                <a:off x="4280" y="1984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8" name="Line 109"/>
              <p:cNvSpPr>
                <a:spLocks noChangeShapeType="1"/>
              </p:cNvSpPr>
              <p:nvPr/>
            </p:nvSpPr>
            <p:spPr bwMode="auto">
              <a:xfrm flipH="1" flipV="1">
                <a:off x="4256" y="1928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29" name="Line 110"/>
              <p:cNvSpPr>
                <a:spLocks noChangeShapeType="1"/>
              </p:cNvSpPr>
              <p:nvPr/>
            </p:nvSpPr>
            <p:spPr bwMode="auto">
              <a:xfrm flipH="1" flipV="1">
                <a:off x="4232" y="1872"/>
                <a:ext cx="16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1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0DB3CA79-A792-4D9F-A286-25D577ECC995}" type="slidenum">
              <a:rPr lang="en-US" altLang="ja-JP" b="0" smtClean="0"/>
              <a:pPr eaLnBrk="1" hangingPunct="1"/>
              <a:t>16</a:t>
            </a:fld>
            <a:endParaRPr lang="en-US" altLang="ja-JP" b="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1714500"/>
            <a:ext cx="9525000" cy="5410200"/>
          </a:xfrm>
        </p:spPr>
        <p:txBody>
          <a:bodyPr/>
          <a:lstStyle/>
          <a:p>
            <a:pPr lvl="2" indent="0" eaLnBrk="1" hangingPunct="1"/>
            <a:r>
              <a:rPr lang="en-US" altLang="ja-JP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Improved algorithm Parallel-PrefixSum - continue</a:t>
            </a:r>
          </a:p>
          <a:p>
            <a:pPr lvl="2" indent="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S be the set of the last element in each group (it is the sum of the group). Use algorithm Parallel-PrefixSum to find the prefix sum of S. </a:t>
            </a:r>
          </a:p>
          <a:p>
            <a:pPr lvl="2" indent="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 O(log (n/log n) ) = O(log n) time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O(n/log n) processors)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325438" y="1066800"/>
            <a:ext cx="853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ja-JP" sz="2800" b="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Accelerated cascading for Prefix Sum problem (3)</a:t>
            </a:r>
            <a:endParaRPr kumimoji="0" lang="en-US" sz="2800" b="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413" name="Group 1"/>
          <p:cNvGrpSpPr>
            <a:grpSpLocks/>
          </p:cNvGrpSpPr>
          <p:nvPr/>
        </p:nvGrpSpPr>
        <p:grpSpPr bwMode="auto">
          <a:xfrm>
            <a:off x="2225675" y="3530600"/>
            <a:ext cx="5670550" cy="2851150"/>
            <a:chOff x="1993900" y="2743200"/>
            <a:chExt cx="5670550" cy="2851150"/>
          </a:xfrm>
        </p:grpSpPr>
        <p:grpSp>
          <p:nvGrpSpPr>
            <p:cNvPr id="17415" name="Group 28"/>
            <p:cNvGrpSpPr>
              <a:grpSpLocks/>
            </p:cNvGrpSpPr>
            <p:nvPr/>
          </p:nvGrpSpPr>
          <p:grpSpPr bwMode="auto">
            <a:xfrm>
              <a:off x="2559050" y="5238750"/>
              <a:ext cx="5105400" cy="355600"/>
              <a:chOff x="1564" y="3396"/>
              <a:chExt cx="3216" cy="224"/>
            </a:xfrm>
          </p:grpSpPr>
          <p:sp>
            <p:nvSpPr>
              <p:cNvPr id="17505" name="Rectangle 9"/>
              <p:cNvSpPr>
                <a:spLocks noChangeArrowheads="1"/>
              </p:cNvSpPr>
              <p:nvPr/>
            </p:nvSpPr>
            <p:spPr bwMode="auto">
              <a:xfrm>
                <a:off x="1564" y="3396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6" name="Rectangle 10"/>
              <p:cNvSpPr>
                <a:spLocks noChangeArrowheads="1"/>
              </p:cNvSpPr>
              <p:nvPr/>
            </p:nvSpPr>
            <p:spPr bwMode="auto">
              <a:xfrm>
                <a:off x="2044" y="3396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7" name="Rectangle 11"/>
              <p:cNvSpPr>
                <a:spLocks noChangeArrowheads="1"/>
              </p:cNvSpPr>
              <p:nvPr/>
            </p:nvSpPr>
            <p:spPr bwMode="auto">
              <a:xfrm>
                <a:off x="2532" y="3396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8" name="Rectangle 12"/>
              <p:cNvSpPr>
                <a:spLocks noChangeArrowheads="1"/>
              </p:cNvSpPr>
              <p:nvPr/>
            </p:nvSpPr>
            <p:spPr bwMode="auto">
              <a:xfrm>
                <a:off x="3900" y="3396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9" name="Rectangle 13"/>
              <p:cNvSpPr>
                <a:spLocks noChangeArrowheads="1"/>
              </p:cNvSpPr>
              <p:nvPr/>
            </p:nvSpPr>
            <p:spPr bwMode="auto">
              <a:xfrm>
                <a:off x="4372" y="3396"/>
                <a:ext cx="408" cy="224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0" name="Line 14"/>
              <p:cNvSpPr>
                <a:spLocks noChangeShapeType="1"/>
              </p:cNvSpPr>
              <p:nvPr/>
            </p:nvSpPr>
            <p:spPr bwMode="auto">
              <a:xfrm>
                <a:off x="3152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1" name="Line 15"/>
              <p:cNvSpPr>
                <a:spLocks noChangeShapeType="1"/>
              </p:cNvSpPr>
              <p:nvPr/>
            </p:nvSpPr>
            <p:spPr bwMode="auto">
              <a:xfrm>
                <a:off x="3216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2" name="Line 16"/>
              <p:cNvSpPr>
                <a:spLocks noChangeShapeType="1"/>
              </p:cNvSpPr>
              <p:nvPr/>
            </p:nvSpPr>
            <p:spPr bwMode="auto">
              <a:xfrm>
                <a:off x="3280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3" name="Line 17"/>
              <p:cNvSpPr>
                <a:spLocks noChangeShapeType="1"/>
              </p:cNvSpPr>
              <p:nvPr/>
            </p:nvSpPr>
            <p:spPr bwMode="auto">
              <a:xfrm>
                <a:off x="3344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4" name="Line 18"/>
              <p:cNvSpPr>
                <a:spLocks noChangeShapeType="1"/>
              </p:cNvSpPr>
              <p:nvPr/>
            </p:nvSpPr>
            <p:spPr bwMode="auto">
              <a:xfrm>
                <a:off x="3408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5" name="Line 19"/>
              <p:cNvSpPr>
                <a:spLocks noChangeShapeType="1"/>
              </p:cNvSpPr>
              <p:nvPr/>
            </p:nvSpPr>
            <p:spPr bwMode="auto">
              <a:xfrm>
                <a:off x="3472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6" name="Line 20"/>
              <p:cNvSpPr>
                <a:spLocks noChangeShapeType="1"/>
              </p:cNvSpPr>
              <p:nvPr/>
            </p:nvSpPr>
            <p:spPr bwMode="auto">
              <a:xfrm>
                <a:off x="3536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7" name="Line 21"/>
              <p:cNvSpPr>
                <a:spLocks noChangeShapeType="1"/>
              </p:cNvSpPr>
              <p:nvPr/>
            </p:nvSpPr>
            <p:spPr bwMode="auto">
              <a:xfrm>
                <a:off x="3600" y="3496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8" name="Line 22"/>
              <p:cNvSpPr>
                <a:spLocks noChangeShapeType="1"/>
              </p:cNvSpPr>
              <p:nvPr/>
            </p:nvSpPr>
            <p:spPr bwMode="auto">
              <a:xfrm>
                <a:off x="3664" y="3496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19" name="Rectangle 23"/>
              <p:cNvSpPr>
                <a:spLocks noChangeArrowheads="1"/>
              </p:cNvSpPr>
              <p:nvPr/>
            </p:nvSpPr>
            <p:spPr bwMode="auto">
              <a:xfrm>
                <a:off x="1916" y="3396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0" name="Rectangle 24"/>
              <p:cNvSpPr>
                <a:spLocks noChangeArrowheads="1"/>
              </p:cNvSpPr>
              <p:nvPr/>
            </p:nvSpPr>
            <p:spPr bwMode="auto">
              <a:xfrm>
                <a:off x="2396" y="3396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1" name="Rectangle 25"/>
              <p:cNvSpPr>
                <a:spLocks noChangeArrowheads="1"/>
              </p:cNvSpPr>
              <p:nvPr/>
            </p:nvSpPr>
            <p:spPr bwMode="auto">
              <a:xfrm>
                <a:off x="2884" y="3396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2" name="Rectangle 26"/>
              <p:cNvSpPr>
                <a:spLocks noChangeArrowheads="1"/>
              </p:cNvSpPr>
              <p:nvPr/>
            </p:nvSpPr>
            <p:spPr bwMode="auto">
              <a:xfrm>
                <a:off x="4252" y="3396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23" name="Rectangle 27"/>
              <p:cNvSpPr>
                <a:spLocks noChangeArrowheads="1"/>
              </p:cNvSpPr>
              <p:nvPr/>
            </p:nvSpPr>
            <p:spPr bwMode="auto">
              <a:xfrm>
                <a:off x="4724" y="3396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16" name="Group 44"/>
            <p:cNvGrpSpPr>
              <a:grpSpLocks/>
            </p:cNvGrpSpPr>
            <p:nvPr/>
          </p:nvGrpSpPr>
          <p:grpSpPr bwMode="auto">
            <a:xfrm>
              <a:off x="3175000" y="4749800"/>
              <a:ext cx="4483100" cy="469900"/>
              <a:chOff x="1952" y="3088"/>
              <a:chExt cx="2824" cy="296"/>
            </a:xfrm>
          </p:grpSpPr>
          <p:grpSp>
            <p:nvGrpSpPr>
              <p:cNvPr id="17490" name="Group 31"/>
              <p:cNvGrpSpPr>
                <a:grpSpLocks/>
              </p:cNvGrpSpPr>
              <p:nvPr/>
            </p:nvGrpSpPr>
            <p:grpSpPr bwMode="auto">
              <a:xfrm>
                <a:off x="1952" y="3088"/>
                <a:ext cx="856" cy="280"/>
                <a:chOff x="1952" y="3088"/>
                <a:chExt cx="856" cy="280"/>
              </a:xfrm>
            </p:grpSpPr>
            <p:sp>
              <p:nvSpPr>
                <p:cNvPr id="17503" name="Freeform 29"/>
                <p:cNvSpPr>
                  <a:spLocks/>
                </p:cNvSpPr>
                <p:nvPr/>
              </p:nvSpPr>
              <p:spPr bwMode="auto">
                <a:xfrm>
                  <a:off x="2744" y="3088"/>
                  <a:ext cx="64" cy="64"/>
                </a:xfrm>
                <a:custGeom>
                  <a:avLst/>
                  <a:gdLst>
                    <a:gd name="T0" fmla="*/ 64 w 64"/>
                    <a:gd name="T1" fmla="*/ 16 h 64"/>
                    <a:gd name="T2" fmla="*/ 16 w 64"/>
                    <a:gd name="T3" fmla="*/ 64 h 64"/>
                    <a:gd name="T4" fmla="*/ 8 w 64"/>
                    <a:gd name="T5" fmla="*/ 32 h 64"/>
                    <a:gd name="T6" fmla="*/ 0 w 64"/>
                    <a:gd name="T7" fmla="*/ 0 h 64"/>
                    <a:gd name="T8" fmla="*/ 64 w 64"/>
                    <a:gd name="T9" fmla="*/ 16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64" y="16"/>
                      </a:moveTo>
                      <a:lnTo>
                        <a:pt x="16" y="64"/>
                      </a:lnTo>
                      <a:lnTo>
                        <a:pt x="8" y="32"/>
                      </a:lnTo>
                      <a:lnTo>
                        <a:pt x="0" y="0"/>
                      </a:lnTo>
                      <a:lnTo>
                        <a:pt x="64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4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1952" y="3120"/>
                  <a:ext cx="800" cy="24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91" name="Group 34"/>
              <p:cNvGrpSpPr>
                <a:grpSpLocks/>
              </p:cNvGrpSpPr>
              <p:nvPr/>
            </p:nvGrpSpPr>
            <p:grpSpPr bwMode="auto">
              <a:xfrm>
                <a:off x="2432" y="3120"/>
                <a:ext cx="512" cy="264"/>
                <a:chOff x="2432" y="3120"/>
                <a:chExt cx="512" cy="264"/>
              </a:xfrm>
            </p:grpSpPr>
            <p:sp>
              <p:nvSpPr>
                <p:cNvPr id="17501" name="Freeform 32"/>
                <p:cNvSpPr>
                  <a:spLocks/>
                </p:cNvSpPr>
                <p:nvPr/>
              </p:nvSpPr>
              <p:spPr bwMode="auto">
                <a:xfrm>
                  <a:off x="2880" y="3120"/>
                  <a:ext cx="64" cy="56"/>
                </a:xfrm>
                <a:custGeom>
                  <a:avLst/>
                  <a:gdLst>
                    <a:gd name="T0" fmla="*/ 64 w 64"/>
                    <a:gd name="T1" fmla="*/ 0 h 56"/>
                    <a:gd name="T2" fmla="*/ 32 w 64"/>
                    <a:gd name="T3" fmla="*/ 56 h 56"/>
                    <a:gd name="T4" fmla="*/ 16 w 64"/>
                    <a:gd name="T5" fmla="*/ 24 h 56"/>
                    <a:gd name="T6" fmla="*/ 0 w 64"/>
                    <a:gd name="T7" fmla="*/ 0 h 56"/>
                    <a:gd name="T8" fmla="*/ 64 w 64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56">
                      <a:moveTo>
                        <a:pt x="64" y="0"/>
                      </a:moveTo>
                      <a:lnTo>
                        <a:pt x="32" y="56"/>
                      </a:lnTo>
                      <a:lnTo>
                        <a:pt x="16" y="24"/>
                      </a:lnTo>
                      <a:lnTo>
                        <a:pt x="0" y="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2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432" y="3144"/>
                  <a:ext cx="464" cy="2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92" name="Group 37"/>
              <p:cNvGrpSpPr>
                <a:grpSpLocks/>
              </p:cNvGrpSpPr>
              <p:nvPr/>
            </p:nvGrpSpPr>
            <p:grpSpPr bwMode="auto">
              <a:xfrm>
                <a:off x="2936" y="3136"/>
                <a:ext cx="176" cy="232"/>
                <a:chOff x="2936" y="3136"/>
                <a:chExt cx="176" cy="232"/>
              </a:xfrm>
            </p:grpSpPr>
            <p:sp>
              <p:nvSpPr>
                <p:cNvPr id="17499" name="Freeform 35"/>
                <p:cNvSpPr>
                  <a:spLocks/>
                </p:cNvSpPr>
                <p:nvPr/>
              </p:nvSpPr>
              <p:spPr bwMode="auto">
                <a:xfrm>
                  <a:off x="3056" y="3136"/>
                  <a:ext cx="56" cy="64"/>
                </a:xfrm>
                <a:custGeom>
                  <a:avLst/>
                  <a:gdLst>
                    <a:gd name="T0" fmla="*/ 56 w 56"/>
                    <a:gd name="T1" fmla="*/ 0 h 64"/>
                    <a:gd name="T2" fmla="*/ 48 w 56"/>
                    <a:gd name="T3" fmla="*/ 64 h 64"/>
                    <a:gd name="T4" fmla="*/ 24 w 56"/>
                    <a:gd name="T5" fmla="*/ 48 h 64"/>
                    <a:gd name="T6" fmla="*/ 0 w 56"/>
                    <a:gd name="T7" fmla="*/ 24 h 64"/>
                    <a:gd name="T8" fmla="*/ 56 w 56"/>
                    <a:gd name="T9" fmla="*/ 0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56" h="64">
                      <a:moveTo>
                        <a:pt x="56" y="0"/>
                      </a:moveTo>
                      <a:lnTo>
                        <a:pt x="48" y="64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00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2936" y="3184"/>
                  <a:ext cx="144" cy="18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93" name="Group 40"/>
              <p:cNvGrpSpPr>
                <a:grpSpLocks/>
              </p:cNvGrpSpPr>
              <p:nvPr/>
            </p:nvGrpSpPr>
            <p:grpSpPr bwMode="auto">
              <a:xfrm>
                <a:off x="3792" y="3128"/>
                <a:ext cx="496" cy="256"/>
                <a:chOff x="3792" y="3128"/>
                <a:chExt cx="496" cy="256"/>
              </a:xfrm>
            </p:grpSpPr>
            <p:sp>
              <p:nvSpPr>
                <p:cNvPr id="17497" name="Freeform 38"/>
                <p:cNvSpPr>
                  <a:spLocks/>
                </p:cNvSpPr>
                <p:nvPr/>
              </p:nvSpPr>
              <p:spPr bwMode="auto">
                <a:xfrm>
                  <a:off x="3792" y="3128"/>
                  <a:ext cx="64" cy="56"/>
                </a:xfrm>
                <a:custGeom>
                  <a:avLst/>
                  <a:gdLst>
                    <a:gd name="T0" fmla="*/ 0 w 64"/>
                    <a:gd name="T1" fmla="*/ 0 h 56"/>
                    <a:gd name="T2" fmla="*/ 64 w 64"/>
                    <a:gd name="T3" fmla="*/ 0 h 56"/>
                    <a:gd name="T4" fmla="*/ 48 w 64"/>
                    <a:gd name="T5" fmla="*/ 24 h 56"/>
                    <a:gd name="T6" fmla="*/ 32 w 64"/>
                    <a:gd name="T7" fmla="*/ 56 h 56"/>
                    <a:gd name="T8" fmla="*/ 0 w 64"/>
                    <a:gd name="T9" fmla="*/ 0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56">
                      <a:moveTo>
                        <a:pt x="0" y="0"/>
                      </a:moveTo>
                      <a:lnTo>
                        <a:pt x="64" y="0"/>
                      </a:lnTo>
                      <a:lnTo>
                        <a:pt x="48" y="24"/>
                      </a:lnTo>
                      <a:lnTo>
                        <a:pt x="32" y="5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8" name="Line 39"/>
                <p:cNvSpPr>
                  <a:spLocks noChangeShapeType="1"/>
                </p:cNvSpPr>
                <p:nvPr/>
              </p:nvSpPr>
              <p:spPr bwMode="auto">
                <a:xfrm>
                  <a:off x="3840" y="3152"/>
                  <a:ext cx="448" cy="2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494" name="Group 43"/>
              <p:cNvGrpSpPr>
                <a:grpSpLocks/>
              </p:cNvGrpSpPr>
              <p:nvPr/>
            </p:nvGrpSpPr>
            <p:grpSpPr bwMode="auto">
              <a:xfrm>
                <a:off x="3936" y="3112"/>
                <a:ext cx="840" cy="264"/>
                <a:chOff x="3936" y="3112"/>
                <a:chExt cx="840" cy="264"/>
              </a:xfrm>
            </p:grpSpPr>
            <p:sp>
              <p:nvSpPr>
                <p:cNvPr id="17495" name="Freeform 41"/>
                <p:cNvSpPr>
                  <a:spLocks/>
                </p:cNvSpPr>
                <p:nvPr/>
              </p:nvSpPr>
              <p:spPr bwMode="auto">
                <a:xfrm>
                  <a:off x="3936" y="3112"/>
                  <a:ext cx="64" cy="64"/>
                </a:xfrm>
                <a:custGeom>
                  <a:avLst/>
                  <a:gdLst>
                    <a:gd name="T0" fmla="*/ 0 w 64"/>
                    <a:gd name="T1" fmla="*/ 16 h 64"/>
                    <a:gd name="T2" fmla="*/ 64 w 64"/>
                    <a:gd name="T3" fmla="*/ 0 h 64"/>
                    <a:gd name="T4" fmla="*/ 56 w 64"/>
                    <a:gd name="T5" fmla="*/ 32 h 64"/>
                    <a:gd name="T6" fmla="*/ 48 w 64"/>
                    <a:gd name="T7" fmla="*/ 64 h 64"/>
                    <a:gd name="T8" fmla="*/ 0 w 64"/>
                    <a:gd name="T9" fmla="*/ 16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4" h="64">
                      <a:moveTo>
                        <a:pt x="0" y="16"/>
                      </a:moveTo>
                      <a:lnTo>
                        <a:pt x="64" y="0"/>
                      </a:lnTo>
                      <a:lnTo>
                        <a:pt x="56" y="32"/>
                      </a:lnTo>
                      <a:lnTo>
                        <a:pt x="48" y="64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96" name="Line 42"/>
                <p:cNvSpPr>
                  <a:spLocks noChangeShapeType="1"/>
                </p:cNvSpPr>
                <p:nvPr/>
              </p:nvSpPr>
              <p:spPr bwMode="auto">
                <a:xfrm>
                  <a:off x="3992" y="3144"/>
                  <a:ext cx="784" cy="23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417" name="Group 59"/>
            <p:cNvGrpSpPr>
              <a:grpSpLocks/>
            </p:cNvGrpSpPr>
            <p:nvPr/>
          </p:nvGrpSpPr>
          <p:grpSpPr bwMode="auto">
            <a:xfrm>
              <a:off x="4489450" y="4400550"/>
              <a:ext cx="1905000" cy="355600"/>
              <a:chOff x="2780" y="2868"/>
              <a:chExt cx="1200" cy="224"/>
            </a:xfrm>
          </p:grpSpPr>
          <p:sp>
            <p:nvSpPr>
              <p:cNvPr id="17476" name="Line 45"/>
              <p:cNvSpPr>
                <a:spLocks noChangeShapeType="1"/>
              </p:cNvSpPr>
              <p:nvPr/>
            </p:nvSpPr>
            <p:spPr bwMode="auto">
              <a:xfrm>
                <a:off x="3184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7" name="Line 46"/>
              <p:cNvSpPr>
                <a:spLocks noChangeShapeType="1"/>
              </p:cNvSpPr>
              <p:nvPr/>
            </p:nvSpPr>
            <p:spPr bwMode="auto">
              <a:xfrm>
                <a:off x="3248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8" name="Line 47"/>
              <p:cNvSpPr>
                <a:spLocks noChangeShapeType="1"/>
              </p:cNvSpPr>
              <p:nvPr/>
            </p:nvSpPr>
            <p:spPr bwMode="auto">
              <a:xfrm>
                <a:off x="3312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9" name="Line 48"/>
              <p:cNvSpPr>
                <a:spLocks noChangeShapeType="1"/>
              </p:cNvSpPr>
              <p:nvPr/>
            </p:nvSpPr>
            <p:spPr bwMode="auto">
              <a:xfrm>
                <a:off x="3376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0" name="Line 49"/>
              <p:cNvSpPr>
                <a:spLocks noChangeShapeType="1"/>
              </p:cNvSpPr>
              <p:nvPr/>
            </p:nvSpPr>
            <p:spPr bwMode="auto">
              <a:xfrm>
                <a:off x="3440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1" name="Line 50"/>
              <p:cNvSpPr>
                <a:spLocks noChangeShapeType="1"/>
              </p:cNvSpPr>
              <p:nvPr/>
            </p:nvSpPr>
            <p:spPr bwMode="auto">
              <a:xfrm>
                <a:off x="3504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2" name="Line 51"/>
              <p:cNvSpPr>
                <a:spLocks noChangeShapeType="1"/>
              </p:cNvSpPr>
              <p:nvPr/>
            </p:nvSpPr>
            <p:spPr bwMode="auto">
              <a:xfrm>
                <a:off x="3568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3" name="Line 52"/>
              <p:cNvSpPr>
                <a:spLocks noChangeShapeType="1"/>
              </p:cNvSpPr>
              <p:nvPr/>
            </p:nvSpPr>
            <p:spPr bwMode="auto">
              <a:xfrm>
                <a:off x="3632" y="2984"/>
                <a:ext cx="24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4" name="Line 53"/>
              <p:cNvSpPr>
                <a:spLocks noChangeShapeType="1"/>
              </p:cNvSpPr>
              <p:nvPr/>
            </p:nvSpPr>
            <p:spPr bwMode="auto">
              <a:xfrm>
                <a:off x="3696" y="2984"/>
                <a:ext cx="8" cy="1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5" name="Rectangle 54"/>
              <p:cNvSpPr>
                <a:spLocks noChangeArrowheads="1"/>
              </p:cNvSpPr>
              <p:nvPr/>
            </p:nvSpPr>
            <p:spPr bwMode="auto">
              <a:xfrm>
                <a:off x="2780" y="2868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6" name="Rectangle 55"/>
              <p:cNvSpPr>
                <a:spLocks noChangeArrowheads="1"/>
              </p:cNvSpPr>
              <p:nvPr/>
            </p:nvSpPr>
            <p:spPr bwMode="auto">
              <a:xfrm>
                <a:off x="2924" y="2868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7" name="Rectangle 56"/>
              <p:cNvSpPr>
                <a:spLocks noChangeArrowheads="1"/>
              </p:cNvSpPr>
              <p:nvPr/>
            </p:nvSpPr>
            <p:spPr bwMode="auto">
              <a:xfrm>
                <a:off x="3068" y="2868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8" name="Rectangle 57"/>
              <p:cNvSpPr>
                <a:spLocks noChangeArrowheads="1"/>
              </p:cNvSpPr>
              <p:nvPr/>
            </p:nvSpPr>
            <p:spPr bwMode="auto">
              <a:xfrm>
                <a:off x="3772" y="2868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89" name="Rectangle 58"/>
              <p:cNvSpPr>
                <a:spLocks noChangeArrowheads="1"/>
              </p:cNvSpPr>
              <p:nvPr/>
            </p:nvSpPr>
            <p:spPr bwMode="auto">
              <a:xfrm>
                <a:off x="3924" y="2868"/>
                <a:ext cx="56" cy="224"/>
              </a:xfrm>
              <a:prstGeom prst="rect">
                <a:avLst/>
              </a:prstGeom>
              <a:blipFill dpi="0" rotWithShape="0">
                <a:blip r:embed="rId2" cstate="print"/>
                <a:srcRect/>
                <a:tile tx="0" ty="0" sx="100000" sy="100000" flip="none" algn="tl"/>
              </a:blip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18" name="Group 62"/>
            <p:cNvGrpSpPr>
              <a:grpSpLocks/>
            </p:cNvGrpSpPr>
            <p:nvPr/>
          </p:nvGrpSpPr>
          <p:grpSpPr bwMode="auto">
            <a:xfrm>
              <a:off x="4470400" y="4152900"/>
              <a:ext cx="101600" cy="241300"/>
              <a:chOff x="2768" y="2712"/>
              <a:chExt cx="64" cy="152"/>
            </a:xfrm>
          </p:grpSpPr>
          <p:sp>
            <p:nvSpPr>
              <p:cNvPr id="17474" name="Freeform 60"/>
              <p:cNvSpPr>
                <a:spLocks/>
              </p:cNvSpPr>
              <p:nvPr/>
            </p:nvSpPr>
            <p:spPr bwMode="auto">
              <a:xfrm>
                <a:off x="2768" y="2712"/>
                <a:ext cx="64" cy="56"/>
              </a:xfrm>
              <a:custGeom>
                <a:avLst/>
                <a:gdLst>
                  <a:gd name="T0" fmla="*/ 32 w 64"/>
                  <a:gd name="T1" fmla="*/ 0 h 56"/>
                  <a:gd name="T2" fmla="*/ 64 w 64"/>
                  <a:gd name="T3" fmla="*/ 56 h 56"/>
                  <a:gd name="T4" fmla="*/ 32 w 64"/>
                  <a:gd name="T5" fmla="*/ 56 h 56"/>
                  <a:gd name="T6" fmla="*/ 0 w 64"/>
                  <a:gd name="T7" fmla="*/ 56 h 56"/>
                  <a:gd name="T8" fmla="*/ 32 w 64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32" y="0"/>
                    </a:moveTo>
                    <a:lnTo>
                      <a:pt x="64" y="56"/>
                    </a:lnTo>
                    <a:lnTo>
                      <a:pt x="32" y="56"/>
                    </a:lnTo>
                    <a:lnTo>
                      <a:pt x="0" y="5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5" name="Line 61"/>
              <p:cNvSpPr>
                <a:spLocks noChangeShapeType="1"/>
              </p:cNvSpPr>
              <p:nvPr/>
            </p:nvSpPr>
            <p:spPr bwMode="auto">
              <a:xfrm flipV="1">
                <a:off x="2800" y="2768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19" name="Group 65"/>
            <p:cNvGrpSpPr>
              <a:grpSpLocks/>
            </p:cNvGrpSpPr>
            <p:nvPr/>
          </p:nvGrpSpPr>
          <p:grpSpPr bwMode="auto">
            <a:xfrm>
              <a:off x="4673600" y="4152900"/>
              <a:ext cx="101600" cy="241300"/>
              <a:chOff x="2896" y="2712"/>
              <a:chExt cx="64" cy="152"/>
            </a:xfrm>
          </p:grpSpPr>
          <p:sp>
            <p:nvSpPr>
              <p:cNvPr id="17472" name="Freeform 63"/>
              <p:cNvSpPr>
                <a:spLocks/>
              </p:cNvSpPr>
              <p:nvPr/>
            </p:nvSpPr>
            <p:spPr bwMode="auto">
              <a:xfrm>
                <a:off x="2896" y="2712"/>
                <a:ext cx="64" cy="56"/>
              </a:xfrm>
              <a:custGeom>
                <a:avLst/>
                <a:gdLst>
                  <a:gd name="T0" fmla="*/ 32 w 64"/>
                  <a:gd name="T1" fmla="*/ 0 h 56"/>
                  <a:gd name="T2" fmla="*/ 64 w 64"/>
                  <a:gd name="T3" fmla="*/ 56 h 56"/>
                  <a:gd name="T4" fmla="*/ 32 w 64"/>
                  <a:gd name="T5" fmla="*/ 56 h 56"/>
                  <a:gd name="T6" fmla="*/ 0 w 64"/>
                  <a:gd name="T7" fmla="*/ 56 h 56"/>
                  <a:gd name="T8" fmla="*/ 32 w 64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32" y="0"/>
                    </a:moveTo>
                    <a:lnTo>
                      <a:pt x="64" y="56"/>
                    </a:lnTo>
                    <a:lnTo>
                      <a:pt x="32" y="56"/>
                    </a:lnTo>
                    <a:lnTo>
                      <a:pt x="0" y="5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Line 64"/>
              <p:cNvSpPr>
                <a:spLocks noChangeShapeType="1"/>
              </p:cNvSpPr>
              <p:nvPr/>
            </p:nvSpPr>
            <p:spPr bwMode="auto">
              <a:xfrm flipV="1">
                <a:off x="2928" y="2768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20" name="Group 68"/>
            <p:cNvGrpSpPr>
              <a:grpSpLocks/>
            </p:cNvGrpSpPr>
            <p:nvPr/>
          </p:nvGrpSpPr>
          <p:grpSpPr bwMode="auto">
            <a:xfrm>
              <a:off x="4927600" y="4152900"/>
              <a:ext cx="101600" cy="241300"/>
              <a:chOff x="3056" y="2712"/>
              <a:chExt cx="64" cy="152"/>
            </a:xfrm>
          </p:grpSpPr>
          <p:sp>
            <p:nvSpPr>
              <p:cNvPr id="17470" name="Freeform 66"/>
              <p:cNvSpPr>
                <a:spLocks/>
              </p:cNvSpPr>
              <p:nvPr/>
            </p:nvSpPr>
            <p:spPr bwMode="auto">
              <a:xfrm>
                <a:off x="3056" y="2712"/>
                <a:ext cx="64" cy="56"/>
              </a:xfrm>
              <a:custGeom>
                <a:avLst/>
                <a:gdLst>
                  <a:gd name="T0" fmla="*/ 32 w 64"/>
                  <a:gd name="T1" fmla="*/ 0 h 56"/>
                  <a:gd name="T2" fmla="*/ 64 w 64"/>
                  <a:gd name="T3" fmla="*/ 56 h 56"/>
                  <a:gd name="T4" fmla="*/ 32 w 64"/>
                  <a:gd name="T5" fmla="*/ 56 h 56"/>
                  <a:gd name="T6" fmla="*/ 0 w 64"/>
                  <a:gd name="T7" fmla="*/ 56 h 56"/>
                  <a:gd name="T8" fmla="*/ 32 w 64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32" y="0"/>
                    </a:moveTo>
                    <a:lnTo>
                      <a:pt x="64" y="56"/>
                    </a:lnTo>
                    <a:lnTo>
                      <a:pt x="32" y="56"/>
                    </a:lnTo>
                    <a:lnTo>
                      <a:pt x="0" y="5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Line 67"/>
              <p:cNvSpPr>
                <a:spLocks noChangeShapeType="1"/>
              </p:cNvSpPr>
              <p:nvPr/>
            </p:nvSpPr>
            <p:spPr bwMode="auto">
              <a:xfrm flipV="1">
                <a:off x="3088" y="2768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21" name="Group 71"/>
            <p:cNvGrpSpPr>
              <a:grpSpLocks/>
            </p:cNvGrpSpPr>
            <p:nvPr/>
          </p:nvGrpSpPr>
          <p:grpSpPr bwMode="auto">
            <a:xfrm>
              <a:off x="6045200" y="4152900"/>
              <a:ext cx="101600" cy="241300"/>
              <a:chOff x="3760" y="2712"/>
              <a:chExt cx="64" cy="152"/>
            </a:xfrm>
          </p:grpSpPr>
          <p:sp>
            <p:nvSpPr>
              <p:cNvPr id="17468" name="Freeform 69"/>
              <p:cNvSpPr>
                <a:spLocks/>
              </p:cNvSpPr>
              <p:nvPr/>
            </p:nvSpPr>
            <p:spPr bwMode="auto">
              <a:xfrm>
                <a:off x="3760" y="2712"/>
                <a:ext cx="64" cy="56"/>
              </a:xfrm>
              <a:custGeom>
                <a:avLst/>
                <a:gdLst>
                  <a:gd name="T0" fmla="*/ 32 w 64"/>
                  <a:gd name="T1" fmla="*/ 0 h 56"/>
                  <a:gd name="T2" fmla="*/ 64 w 64"/>
                  <a:gd name="T3" fmla="*/ 56 h 56"/>
                  <a:gd name="T4" fmla="*/ 32 w 64"/>
                  <a:gd name="T5" fmla="*/ 56 h 56"/>
                  <a:gd name="T6" fmla="*/ 0 w 64"/>
                  <a:gd name="T7" fmla="*/ 56 h 56"/>
                  <a:gd name="T8" fmla="*/ 32 w 64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32" y="0"/>
                    </a:moveTo>
                    <a:lnTo>
                      <a:pt x="64" y="56"/>
                    </a:lnTo>
                    <a:lnTo>
                      <a:pt x="32" y="56"/>
                    </a:lnTo>
                    <a:lnTo>
                      <a:pt x="0" y="5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9" name="Line 70"/>
              <p:cNvSpPr>
                <a:spLocks noChangeShapeType="1"/>
              </p:cNvSpPr>
              <p:nvPr/>
            </p:nvSpPr>
            <p:spPr bwMode="auto">
              <a:xfrm flipV="1">
                <a:off x="3792" y="2768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22" name="Group 74"/>
            <p:cNvGrpSpPr>
              <a:grpSpLocks/>
            </p:cNvGrpSpPr>
            <p:nvPr/>
          </p:nvGrpSpPr>
          <p:grpSpPr bwMode="auto">
            <a:xfrm>
              <a:off x="6286500" y="4152900"/>
              <a:ext cx="101600" cy="241300"/>
              <a:chOff x="3912" y="2712"/>
              <a:chExt cx="64" cy="152"/>
            </a:xfrm>
          </p:grpSpPr>
          <p:sp>
            <p:nvSpPr>
              <p:cNvPr id="17466" name="Freeform 72"/>
              <p:cNvSpPr>
                <a:spLocks/>
              </p:cNvSpPr>
              <p:nvPr/>
            </p:nvSpPr>
            <p:spPr bwMode="auto">
              <a:xfrm>
                <a:off x="3912" y="2712"/>
                <a:ext cx="64" cy="56"/>
              </a:xfrm>
              <a:custGeom>
                <a:avLst/>
                <a:gdLst>
                  <a:gd name="T0" fmla="*/ 32 w 64"/>
                  <a:gd name="T1" fmla="*/ 0 h 56"/>
                  <a:gd name="T2" fmla="*/ 64 w 64"/>
                  <a:gd name="T3" fmla="*/ 56 h 56"/>
                  <a:gd name="T4" fmla="*/ 32 w 64"/>
                  <a:gd name="T5" fmla="*/ 56 h 56"/>
                  <a:gd name="T6" fmla="*/ 0 w 64"/>
                  <a:gd name="T7" fmla="*/ 56 h 56"/>
                  <a:gd name="T8" fmla="*/ 32 w 64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32" y="0"/>
                    </a:moveTo>
                    <a:lnTo>
                      <a:pt x="64" y="56"/>
                    </a:lnTo>
                    <a:lnTo>
                      <a:pt x="32" y="56"/>
                    </a:lnTo>
                    <a:lnTo>
                      <a:pt x="0" y="56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7" name="Line 73"/>
              <p:cNvSpPr>
                <a:spLocks noChangeShapeType="1"/>
              </p:cNvSpPr>
              <p:nvPr/>
            </p:nvSpPr>
            <p:spPr bwMode="auto">
              <a:xfrm flipV="1">
                <a:off x="3944" y="2768"/>
                <a:ext cx="1" cy="9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23" name="AutoShape 75"/>
            <p:cNvSpPr>
              <a:spLocks noChangeArrowheads="1"/>
            </p:cNvSpPr>
            <p:nvPr/>
          </p:nvSpPr>
          <p:spPr bwMode="auto">
            <a:xfrm>
              <a:off x="4451350" y="3917950"/>
              <a:ext cx="368300" cy="241300"/>
            </a:xfrm>
            <a:prstGeom prst="roundRect">
              <a:avLst>
                <a:gd name="adj" fmla="val 425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AutoShape 76"/>
            <p:cNvSpPr>
              <a:spLocks noChangeArrowheads="1"/>
            </p:cNvSpPr>
            <p:nvPr/>
          </p:nvSpPr>
          <p:spPr bwMode="auto">
            <a:xfrm>
              <a:off x="4933950" y="3905250"/>
              <a:ext cx="368300" cy="241300"/>
            </a:xfrm>
            <a:prstGeom prst="roundRect">
              <a:avLst>
                <a:gd name="adj" fmla="val 425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AutoShape 77"/>
            <p:cNvSpPr>
              <a:spLocks noChangeArrowheads="1"/>
            </p:cNvSpPr>
            <p:nvPr/>
          </p:nvSpPr>
          <p:spPr bwMode="auto">
            <a:xfrm>
              <a:off x="6013450" y="3892550"/>
              <a:ext cx="368300" cy="241300"/>
            </a:xfrm>
            <a:prstGeom prst="roundRect">
              <a:avLst>
                <a:gd name="adj" fmla="val 425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78"/>
            <p:cNvSpPr>
              <a:spLocks noChangeShapeType="1"/>
            </p:cNvSpPr>
            <p:nvPr/>
          </p:nvSpPr>
          <p:spPr bwMode="auto">
            <a:xfrm>
              <a:off x="5397500" y="40259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79"/>
            <p:cNvSpPr>
              <a:spLocks noChangeShapeType="1"/>
            </p:cNvSpPr>
            <p:nvPr/>
          </p:nvSpPr>
          <p:spPr bwMode="auto">
            <a:xfrm>
              <a:off x="5499100" y="40259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80"/>
            <p:cNvSpPr>
              <a:spLocks noChangeShapeType="1"/>
            </p:cNvSpPr>
            <p:nvPr/>
          </p:nvSpPr>
          <p:spPr bwMode="auto">
            <a:xfrm>
              <a:off x="5600700" y="40259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81"/>
            <p:cNvSpPr>
              <a:spLocks noChangeShapeType="1"/>
            </p:cNvSpPr>
            <p:nvPr/>
          </p:nvSpPr>
          <p:spPr bwMode="auto">
            <a:xfrm>
              <a:off x="5702300" y="40259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Line 82"/>
            <p:cNvSpPr>
              <a:spLocks noChangeShapeType="1"/>
            </p:cNvSpPr>
            <p:nvPr/>
          </p:nvSpPr>
          <p:spPr bwMode="auto">
            <a:xfrm>
              <a:off x="5803900" y="40259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AutoShape 83"/>
            <p:cNvSpPr>
              <a:spLocks noChangeArrowheads="1"/>
            </p:cNvSpPr>
            <p:nvPr/>
          </p:nvSpPr>
          <p:spPr bwMode="auto">
            <a:xfrm>
              <a:off x="4692650" y="3524250"/>
              <a:ext cx="368300" cy="241300"/>
            </a:xfrm>
            <a:prstGeom prst="roundRect">
              <a:avLst>
                <a:gd name="adj" fmla="val 425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32" name="Group 86"/>
            <p:cNvGrpSpPr>
              <a:grpSpLocks/>
            </p:cNvGrpSpPr>
            <p:nvPr/>
          </p:nvGrpSpPr>
          <p:grpSpPr bwMode="auto">
            <a:xfrm>
              <a:off x="4673600" y="3784600"/>
              <a:ext cx="139700" cy="114300"/>
              <a:chOff x="2896" y="2480"/>
              <a:chExt cx="88" cy="72"/>
            </a:xfrm>
          </p:grpSpPr>
          <p:sp>
            <p:nvSpPr>
              <p:cNvPr id="17464" name="Freeform 84"/>
              <p:cNvSpPr>
                <a:spLocks/>
              </p:cNvSpPr>
              <p:nvPr/>
            </p:nvSpPr>
            <p:spPr bwMode="auto">
              <a:xfrm>
                <a:off x="2920" y="2480"/>
                <a:ext cx="64" cy="64"/>
              </a:xfrm>
              <a:custGeom>
                <a:avLst/>
                <a:gdLst>
                  <a:gd name="T0" fmla="*/ 64 w 64"/>
                  <a:gd name="T1" fmla="*/ 0 h 64"/>
                  <a:gd name="T2" fmla="*/ 40 w 64"/>
                  <a:gd name="T3" fmla="*/ 64 h 64"/>
                  <a:gd name="T4" fmla="*/ 24 w 64"/>
                  <a:gd name="T5" fmla="*/ 32 h 64"/>
                  <a:gd name="T6" fmla="*/ 0 w 64"/>
                  <a:gd name="T7" fmla="*/ 8 h 64"/>
                  <a:gd name="T8" fmla="*/ 64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64" y="0"/>
                    </a:moveTo>
                    <a:lnTo>
                      <a:pt x="40" y="64"/>
                    </a:lnTo>
                    <a:lnTo>
                      <a:pt x="24" y="32"/>
                    </a:lnTo>
                    <a:lnTo>
                      <a:pt x="0" y="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5" name="Line 85"/>
              <p:cNvSpPr>
                <a:spLocks noChangeShapeType="1"/>
              </p:cNvSpPr>
              <p:nvPr/>
            </p:nvSpPr>
            <p:spPr bwMode="auto">
              <a:xfrm flipV="1">
                <a:off x="2896" y="2512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3" name="Group 89"/>
            <p:cNvGrpSpPr>
              <a:grpSpLocks/>
            </p:cNvGrpSpPr>
            <p:nvPr/>
          </p:nvGrpSpPr>
          <p:grpSpPr bwMode="auto">
            <a:xfrm>
              <a:off x="4940300" y="3771900"/>
              <a:ext cx="139700" cy="114300"/>
              <a:chOff x="3064" y="2472"/>
              <a:chExt cx="88" cy="72"/>
            </a:xfrm>
          </p:grpSpPr>
          <p:sp>
            <p:nvSpPr>
              <p:cNvPr id="17462" name="Freeform 87"/>
              <p:cNvSpPr>
                <a:spLocks/>
              </p:cNvSpPr>
              <p:nvPr/>
            </p:nvSpPr>
            <p:spPr bwMode="auto">
              <a:xfrm>
                <a:off x="3064" y="2472"/>
                <a:ext cx="64" cy="64"/>
              </a:xfrm>
              <a:custGeom>
                <a:avLst/>
                <a:gdLst>
                  <a:gd name="T0" fmla="*/ 0 w 64"/>
                  <a:gd name="T1" fmla="*/ 0 h 64"/>
                  <a:gd name="T2" fmla="*/ 64 w 64"/>
                  <a:gd name="T3" fmla="*/ 8 h 64"/>
                  <a:gd name="T4" fmla="*/ 40 w 64"/>
                  <a:gd name="T5" fmla="*/ 32 h 64"/>
                  <a:gd name="T6" fmla="*/ 24 w 64"/>
                  <a:gd name="T7" fmla="*/ 64 h 64"/>
                  <a:gd name="T8" fmla="*/ 0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0"/>
                    </a:moveTo>
                    <a:lnTo>
                      <a:pt x="64" y="8"/>
                    </a:lnTo>
                    <a:lnTo>
                      <a:pt x="40" y="32"/>
                    </a:lnTo>
                    <a:lnTo>
                      <a:pt x="24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3" name="Line 88"/>
              <p:cNvSpPr>
                <a:spLocks noChangeShapeType="1"/>
              </p:cNvSpPr>
              <p:nvPr/>
            </p:nvSpPr>
            <p:spPr bwMode="auto">
              <a:xfrm>
                <a:off x="3104" y="2504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34" name="Group 92"/>
            <p:cNvGrpSpPr>
              <a:grpSpLocks/>
            </p:cNvGrpSpPr>
            <p:nvPr/>
          </p:nvGrpSpPr>
          <p:grpSpPr bwMode="auto">
            <a:xfrm>
              <a:off x="6083300" y="3746500"/>
              <a:ext cx="139700" cy="114300"/>
              <a:chOff x="3784" y="2456"/>
              <a:chExt cx="88" cy="72"/>
            </a:xfrm>
          </p:grpSpPr>
          <p:sp>
            <p:nvSpPr>
              <p:cNvPr id="17460" name="Freeform 90"/>
              <p:cNvSpPr>
                <a:spLocks/>
              </p:cNvSpPr>
              <p:nvPr/>
            </p:nvSpPr>
            <p:spPr bwMode="auto">
              <a:xfrm>
                <a:off x="3784" y="2456"/>
                <a:ext cx="64" cy="64"/>
              </a:xfrm>
              <a:custGeom>
                <a:avLst/>
                <a:gdLst>
                  <a:gd name="T0" fmla="*/ 0 w 64"/>
                  <a:gd name="T1" fmla="*/ 0 h 64"/>
                  <a:gd name="T2" fmla="*/ 64 w 64"/>
                  <a:gd name="T3" fmla="*/ 8 h 64"/>
                  <a:gd name="T4" fmla="*/ 40 w 64"/>
                  <a:gd name="T5" fmla="*/ 32 h 64"/>
                  <a:gd name="T6" fmla="*/ 24 w 64"/>
                  <a:gd name="T7" fmla="*/ 64 h 64"/>
                  <a:gd name="T8" fmla="*/ 0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0"/>
                    </a:moveTo>
                    <a:lnTo>
                      <a:pt x="64" y="8"/>
                    </a:lnTo>
                    <a:lnTo>
                      <a:pt x="40" y="32"/>
                    </a:lnTo>
                    <a:lnTo>
                      <a:pt x="24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1" name="Line 91"/>
              <p:cNvSpPr>
                <a:spLocks noChangeShapeType="1"/>
              </p:cNvSpPr>
              <p:nvPr/>
            </p:nvSpPr>
            <p:spPr bwMode="auto">
              <a:xfrm>
                <a:off x="3824" y="2488"/>
                <a:ext cx="48" cy="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5" name="Line 93"/>
            <p:cNvSpPr>
              <a:spLocks noChangeShapeType="1"/>
            </p:cNvSpPr>
            <p:nvPr/>
          </p:nvSpPr>
          <p:spPr bwMode="auto">
            <a:xfrm>
              <a:off x="5245100" y="36322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94"/>
            <p:cNvSpPr>
              <a:spLocks noChangeShapeType="1"/>
            </p:cNvSpPr>
            <p:nvPr/>
          </p:nvSpPr>
          <p:spPr bwMode="auto">
            <a:xfrm>
              <a:off x="5346700" y="36322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Line 95"/>
            <p:cNvSpPr>
              <a:spLocks noChangeShapeType="1"/>
            </p:cNvSpPr>
            <p:nvPr/>
          </p:nvSpPr>
          <p:spPr bwMode="auto">
            <a:xfrm>
              <a:off x="5448300" y="36322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Line 96"/>
            <p:cNvSpPr>
              <a:spLocks noChangeShapeType="1"/>
            </p:cNvSpPr>
            <p:nvPr/>
          </p:nvSpPr>
          <p:spPr bwMode="auto">
            <a:xfrm>
              <a:off x="5549900" y="36322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Line 97"/>
            <p:cNvSpPr>
              <a:spLocks noChangeShapeType="1"/>
            </p:cNvSpPr>
            <p:nvPr/>
          </p:nvSpPr>
          <p:spPr bwMode="auto">
            <a:xfrm>
              <a:off x="5651500" y="3632200"/>
              <a:ext cx="38100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AutoShape 98"/>
            <p:cNvSpPr>
              <a:spLocks noChangeArrowheads="1"/>
            </p:cNvSpPr>
            <p:nvPr/>
          </p:nvSpPr>
          <p:spPr bwMode="auto">
            <a:xfrm>
              <a:off x="5797550" y="3498850"/>
              <a:ext cx="368300" cy="241300"/>
            </a:xfrm>
            <a:prstGeom prst="roundRect">
              <a:avLst>
                <a:gd name="adj" fmla="val 425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AutoShape 99"/>
            <p:cNvSpPr>
              <a:spLocks noChangeArrowheads="1"/>
            </p:cNvSpPr>
            <p:nvPr/>
          </p:nvSpPr>
          <p:spPr bwMode="auto">
            <a:xfrm>
              <a:off x="5276850" y="2876550"/>
              <a:ext cx="368300" cy="241300"/>
            </a:xfrm>
            <a:prstGeom prst="roundRect">
              <a:avLst>
                <a:gd name="adj" fmla="val 42500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442" name="Group 106"/>
            <p:cNvGrpSpPr>
              <a:grpSpLocks/>
            </p:cNvGrpSpPr>
            <p:nvPr/>
          </p:nvGrpSpPr>
          <p:grpSpPr bwMode="auto">
            <a:xfrm>
              <a:off x="5524500" y="3136900"/>
              <a:ext cx="406400" cy="342900"/>
              <a:chOff x="3432" y="2072"/>
              <a:chExt cx="256" cy="216"/>
            </a:xfrm>
          </p:grpSpPr>
          <p:sp>
            <p:nvSpPr>
              <p:cNvPr id="17454" name="Freeform 100"/>
              <p:cNvSpPr>
                <a:spLocks/>
              </p:cNvSpPr>
              <p:nvPr/>
            </p:nvSpPr>
            <p:spPr bwMode="auto">
              <a:xfrm>
                <a:off x="3432" y="2072"/>
                <a:ext cx="64" cy="64"/>
              </a:xfrm>
              <a:custGeom>
                <a:avLst/>
                <a:gdLst>
                  <a:gd name="T0" fmla="*/ 0 w 64"/>
                  <a:gd name="T1" fmla="*/ 0 h 64"/>
                  <a:gd name="T2" fmla="*/ 64 w 64"/>
                  <a:gd name="T3" fmla="*/ 8 h 64"/>
                  <a:gd name="T4" fmla="*/ 40 w 64"/>
                  <a:gd name="T5" fmla="*/ 40 h 64"/>
                  <a:gd name="T6" fmla="*/ 24 w 64"/>
                  <a:gd name="T7" fmla="*/ 64 h 64"/>
                  <a:gd name="T8" fmla="*/ 0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0"/>
                    </a:moveTo>
                    <a:lnTo>
                      <a:pt x="64" y="8"/>
                    </a:lnTo>
                    <a:lnTo>
                      <a:pt x="40" y="40"/>
                    </a:lnTo>
                    <a:lnTo>
                      <a:pt x="24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5" name="Freeform 101"/>
              <p:cNvSpPr>
                <a:spLocks/>
              </p:cNvSpPr>
              <p:nvPr/>
            </p:nvSpPr>
            <p:spPr bwMode="auto">
              <a:xfrm>
                <a:off x="3624" y="2224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0 w 64"/>
                  <a:gd name="T3" fmla="*/ 56 h 64"/>
                  <a:gd name="T4" fmla="*/ 24 w 64"/>
                  <a:gd name="T5" fmla="*/ 24 h 64"/>
                  <a:gd name="T6" fmla="*/ 40 w 64"/>
                  <a:gd name="T7" fmla="*/ 0 h 64"/>
                  <a:gd name="T8" fmla="*/ 64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64" y="64"/>
                    </a:moveTo>
                    <a:lnTo>
                      <a:pt x="0" y="56"/>
                    </a:lnTo>
                    <a:lnTo>
                      <a:pt x="24" y="24"/>
                    </a:lnTo>
                    <a:lnTo>
                      <a:pt x="40" y="0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6" name="Line 102"/>
              <p:cNvSpPr>
                <a:spLocks noChangeShapeType="1"/>
              </p:cNvSpPr>
              <p:nvPr/>
            </p:nvSpPr>
            <p:spPr bwMode="auto">
              <a:xfrm flipH="1" flipV="1">
                <a:off x="3624" y="2232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7" name="Line 103"/>
              <p:cNvSpPr>
                <a:spLocks noChangeShapeType="1"/>
              </p:cNvSpPr>
              <p:nvPr/>
            </p:nvSpPr>
            <p:spPr bwMode="auto">
              <a:xfrm flipH="1" flipV="1">
                <a:off x="3576" y="2192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8" name="Line 104"/>
              <p:cNvSpPr>
                <a:spLocks noChangeShapeType="1"/>
              </p:cNvSpPr>
              <p:nvPr/>
            </p:nvSpPr>
            <p:spPr bwMode="auto">
              <a:xfrm flipH="1" flipV="1">
                <a:off x="3520" y="2152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9" name="Line 105"/>
              <p:cNvSpPr>
                <a:spLocks noChangeShapeType="1"/>
              </p:cNvSpPr>
              <p:nvPr/>
            </p:nvSpPr>
            <p:spPr bwMode="auto">
              <a:xfrm flipH="1" flipV="1">
                <a:off x="3472" y="2112"/>
                <a:ext cx="24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7443" name="Group 114"/>
            <p:cNvGrpSpPr>
              <a:grpSpLocks/>
            </p:cNvGrpSpPr>
            <p:nvPr/>
          </p:nvGrpSpPr>
          <p:grpSpPr bwMode="auto">
            <a:xfrm>
              <a:off x="4889500" y="3124200"/>
              <a:ext cx="469900" cy="381000"/>
              <a:chOff x="3032" y="2064"/>
              <a:chExt cx="296" cy="240"/>
            </a:xfrm>
          </p:grpSpPr>
          <p:sp>
            <p:nvSpPr>
              <p:cNvPr id="17447" name="Freeform 107"/>
              <p:cNvSpPr>
                <a:spLocks/>
              </p:cNvSpPr>
              <p:nvPr/>
            </p:nvSpPr>
            <p:spPr bwMode="auto">
              <a:xfrm>
                <a:off x="3032" y="2240"/>
                <a:ext cx="64" cy="64"/>
              </a:xfrm>
              <a:custGeom>
                <a:avLst/>
                <a:gdLst>
                  <a:gd name="T0" fmla="*/ 0 w 64"/>
                  <a:gd name="T1" fmla="*/ 64 h 64"/>
                  <a:gd name="T2" fmla="*/ 24 w 64"/>
                  <a:gd name="T3" fmla="*/ 0 h 64"/>
                  <a:gd name="T4" fmla="*/ 40 w 64"/>
                  <a:gd name="T5" fmla="*/ 32 h 64"/>
                  <a:gd name="T6" fmla="*/ 64 w 64"/>
                  <a:gd name="T7" fmla="*/ 56 h 64"/>
                  <a:gd name="T8" fmla="*/ 0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0" y="64"/>
                    </a:moveTo>
                    <a:lnTo>
                      <a:pt x="24" y="0"/>
                    </a:lnTo>
                    <a:lnTo>
                      <a:pt x="40" y="32"/>
                    </a:lnTo>
                    <a:lnTo>
                      <a:pt x="64" y="56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8" name="Freeform 108"/>
              <p:cNvSpPr>
                <a:spLocks/>
              </p:cNvSpPr>
              <p:nvPr/>
            </p:nvSpPr>
            <p:spPr bwMode="auto">
              <a:xfrm>
                <a:off x="3264" y="2064"/>
                <a:ext cx="64" cy="64"/>
              </a:xfrm>
              <a:custGeom>
                <a:avLst/>
                <a:gdLst>
                  <a:gd name="T0" fmla="*/ 64 w 64"/>
                  <a:gd name="T1" fmla="*/ 0 h 64"/>
                  <a:gd name="T2" fmla="*/ 40 w 64"/>
                  <a:gd name="T3" fmla="*/ 64 h 64"/>
                  <a:gd name="T4" fmla="*/ 24 w 64"/>
                  <a:gd name="T5" fmla="*/ 32 h 64"/>
                  <a:gd name="T6" fmla="*/ 0 w 64"/>
                  <a:gd name="T7" fmla="*/ 8 h 64"/>
                  <a:gd name="T8" fmla="*/ 64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64" y="0"/>
                    </a:moveTo>
                    <a:lnTo>
                      <a:pt x="40" y="64"/>
                    </a:lnTo>
                    <a:lnTo>
                      <a:pt x="24" y="32"/>
                    </a:lnTo>
                    <a:lnTo>
                      <a:pt x="0" y="8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9" name="Line 109"/>
              <p:cNvSpPr>
                <a:spLocks noChangeShapeType="1"/>
              </p:cNvSpPr>
              <p:nvPr/>
            </p:nvSpPr>
            <p:spPr bwMode="auto">
              <a:xfrm flipV="1">
                <a:off x="3072" y="2248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0" name="Line 110"/>
              <p:cNvSpPr>
                <a:spLocks noChangeShapeType="1"/>
              </p:cNvSpPr>
              <p:nvPr/>
            </p:nvSpPr>
            <p:spPr bwMode="auto">
              <a:xfrm flipV="1">
                <a:off x="3120" y="2208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1" name="Line 111"/>
              <p:cNvSpPr>
                <a:spLocks noChangeShapeType="1"/>
              </p:cNvSpPr>
              <p:nvPr/>
            </p:nvSpPr>
            <p:spPr bwMode="auto">
              <a:xfrm flipV="1">
                <a:off x="3168" y="2168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2" name="Line 112"/>
              <p:cNvSpPr>
                <a:spLocks noChangeShapeType="1"/>
              </p:cNvSpPr>
              <p:nvPr/>
            </p:nvSpPr>
            <p:spPr bwMode="auto">
              <a:xfrm flipV="1">
                <a:off x="3224" y="2128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53" name="Line 113"/>
              <p:cNvSpPr>
                <a:spLocks noChangeShapeType="1"/>
              </p:cNvSpPr>
              <p:nvPr/>
            </p:nvSpPr>
            <p:spPr bwMode="auto">
              <a:xfrm flipV="1">
                <a:off x="3272" y="2096"/>
                <a:ext cx="16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44" name="AutoShape 115"/>
            <p:cNvSpPr>
              <a:spLocks noChangeArrowheads="1"/>
            </p:cNvSpPr>
            <p:nvPr/>
          </p:nvSpPr>
          <p:spPr bwMode="auto">
            <a:xfrm>
              <a:off x="3886200" y="2743200"/>
              <a:ext cx="3111500" cy="1574800"/>
            </a:xfrm>
            <a:prstGeom prst="roundRect">
              <a:avLst>
                <a:gd name="adj" fmla="val 11111"/>
              </a:avLst>
            </a:prstGeom>
            <a:noFill/>
            <a:ln w="254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116"/>
            <p:cNvSpPr>
              <a:spLocks noChangeArrowheads="1"/>
            </p:cNvSpPr>
            <p:nvPr/>
          </p:nvSpPr>
          <p:spPr bwMode="auto">
            <a:xfrm>
              <a:off x="1993900" y="3225800"/>
              <a:ext cx="19399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Algorithm </a:t>
              </a:r>
            </a:p>
            <a:p>
              <a:r>
                <a:rPr lang="en-US" sz="2000" b="0"/>
                <a:t>Parallel-PrefixSum</a:t>
              </a:r>
            </a:p>
          </p:txBody>
        </p:sp>
        <p:sp>
          <p:nvSpPr>
            <p:cNvPr id="17446" name="Rectangle 118"/>
            <p:cNvSpPr>
              <a:spLocks noChangeArrowheads="1"/>
            </p:cNvSpPr>
            <p:nvPr/>
          </p:nvSpPr>
          <p:spPr bwMode="auto">
            <a:xfrm>
              <a:off x="2590800" y="4419600"/>
              <a:ext cx="1381125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b="0"/>
                <a:t>Last element </a:t>
              </a:r>
            </a:p>
            <a:p>
              <a:r>
                <a:rPr lang="en-US" sz="2000" b="0"/>
                <a:t>in each group</a:t>
              </a:r>
            </a:p>
          </p:txBody>
        </p:sp>
      </p:grpSp>
      <p:sp>
        <p:nvSpPr>
          <p:cNvPr id="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9BEC1F1E-ED25-45DA-B328-6C713015E1E7}" type="slidenum">
              <a:rPr lang="en-US" altLang="ja-JP" b="0" smtClean="0"/>
              <a:pPr eaLnBrk="1" hangingPunct="1"/>
              <a:t>17</a:t>
            </a:fld>
            <a:endParaRPr lang="en-US" altLang="ja-JP" b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614488"/>
            <a:ext cx="9156700" cy="1814512"/>
          </a:xfrm>
        </p:spPr>
        <p:txBody>
          <a:bodyPr/>
          <a:lstStyle/>
          <a:p>
            <a:pPr lvl="2" indent="0" eaLnBrk="1" hangingPunct="1"/>
            <a:r>
              <a:rPr lang="en-US" altLang="ja-JP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Improved algorithm Parallel-PrefixSum - continue</a:t>
            </a:r>
            <a:endParaRPr kumimoji="0" lang="en-US" altLang="ja-JP" smtClean="0">
              <a:solidFill>
                <a:srgbClr val="000000"/>
              </a:solidFill>
            </a:endParaRPr>
          </a:p>
          <a:p>
            <a:pPr lvl="2" indent="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 the prefix sum of S to find the prefix sum of  the input       </a:t>
            </a:r>
          </a:p>
          <a:p>
            <a:pPr lvl="2" indent="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A[1..n]. </a:t>
            </a:r>
          </a:p>
          <a:p>
            <a:pPr lvl="2" indent="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O(log n) time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O(n/log n) processor</a:t>
            </a:r>
            <a:r>
              <a:rPr kumimoji="0" lang="ja-JP" altLang="en-US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18436" name="Group 1"/>
          <p:cNvGrpSpPr>
            <a:grpSpLocks/>
          </p:cNvGrpSpPr>
          <p:nvPr/>
        </p:nvGrpSpPr>
        <p:grpSpPr bwMode="auto">
          <a:xfrm>
            <a:off x="1930400" y="4127500"/>
            <a:ext cx="5397500" cy="1244600"/>
            <a:chOff x="2057400" y="2286000"/>
            <a:chExt cx="5397500" cy="1244600"/>
          </a:xfrm>
        </p:grpSpPr>
        <p:sp>
          <p:nvSpPr>
            <p:cNvPr id="18439" name="AutoShape 5"/>
            <p:cNvSpPr>
              <a:spLocks noChangeAspect="1" noChangeArrowheads="1" noTextEdit="1"/>
            </p:cNvSpPr>
            <p:nvPr/>
          </p:nvSpPr>
          <p:spPr bwMode="auto">
            <a:xfrm>
              <a:off x="2286000" y="2286000"/>
              <a:ext cx="5168900" cy="124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0" name="Line 7"/>
            <p:cNvSpPr>
              <a:spLocks noChangeShapeType="1"/>
            </p:cNvSpPr>
            <p:nvPr/>
          </p:nvSpPr>
          <p:spPr bwMode="auto">
            <a:xfrm>
              <a:off x="44577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1" name="Line 8"/>
            <p:cNvSpPr>
              <a:spLocks noChangeShapeType="1"/>
            </p:cNvSpPr>
            <p:nvPr/>
          </p:nvSpPr>
          <p:spPr bwMode="auto">
            <a:xfrm>
              <a:off x="45593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2" name="Line 9"/>
            <p:cNvSpPr>
              <a:spLocks noChangeShapeType="1"/>
            </p:cNvSpPr>
            <p:nvPr/>
          </p:nvSpPr>
          <p:spPr bwMode="auto">
            <a:xfrm>
              <a:off x="46609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Line 10"/>
            <p:cNvSpPr>
              <a:spLocks noChangeShapeType="1"/>
            </p:cNvSpPr>
            <p:nvPr/>
          </p:nvSpPr>
          <p:spPr bwMode="auto">
            <a:xfrm>
              <a:off x="47625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>
              <a:off x="48641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5" name="Line 12"/>
            <p:cNvSpPr>
              <a:spLocks noChangeShapeType="1"/>
            </p:cNvSpPr>
            <p:nvPr/>
          </p:nvSpPr>
          <p:spPr bwMode="auto">
            <a:xfrm>
              <a:off x="49657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6" name="Line 13"/>
            <p:cNvSpPr>
              <a:spLocks noChangeShapeType="1"/>
            </p:cNvSpPr>
            <p:nvPr/>
          </p:nvSpPr>
          <p:spPr bwMode="auto">
            <a:xfrm>
              <a:off x="50673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7" name="Line 14"/>
            <p:cNvSpPr>
              <a:spLocks noChangeShapeType="1"/>
            </p:cNvSpPr>
            <p:nvPr/>
          </p:nvSpPr>
          <p:spPr bwMode="auto">
            <a:xfrm>
              <a:off x="5168900" y="25400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8" name="Line 15"/>
            <p:cNvSpPr>
              <a:spLocks noChangeShapeType="1"/>
            </p:cNvSpPr>
            <p:nvPr/>
          </p:nvSpPr>
          <p:spPr bwMode="auto">
            <a:xfrm>
              <a:off x="5270500" y="2540000"/>
              <a:ext cx="127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9" name="Rectangle 16"/>
            <p:cNvSpPr>
              <a:spLocks noChangeArrowheads="1"/>
            </p:cNvSpPr>
            <p:nvPr/>
          </p:nvSpPr>
          <p:spPr bwMode="auto">
            <a:xfrm>
              <a:off x="3816350" y="2355850"/>
              <a:ext cx="88900" cy="3556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0" name="Rectangle 17"/>
            <p:cNvSpPr>
              <a:spLocks noChangeArrowheads="1"/>
            </p:cNvSpPr>
            <p:nvPr/>
          </p:nvSpPr>
          <p:spPr bwMode="auto">
            <a:xfrm>
              <a:off x="4044950" y="2355850"/>
              <a:ext cx="88900" cy="3556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1" name="Rectangle 18"/>
            <p:cNvSpPr>
              <a:spLocks noChangeArrowheads="1"/>
            </p:cNvSpPr>
            <p:nvPr/>
          </p:nvSpPr>
          <p:spPr bwMode="auto">
            <a:xfrm>
              <a:off x="4273550" y="2355850"/>
              <a:ext cx="88900" cy="3556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2" name="Rectangle 19"/>
            <p:cNvSpPr>
              <a:spLocks noChangeArrowheads="1"/>
            </p:cNvSpPr>
            <p:nvPr/>
          </p:nvSpPr>
          <p:spPr bwMode="auto">
            <a:xfrm>
              <a:off x="5378450" y="2355850"/>
              <a:ext cx="88900" cy="3556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3" name="Rectangle 20"/>
            <p:cNvSpPr>
              <a:spLocks noChangeArrowheads="1"/>
            </p:cNvSpPr>
            <p:nvPr/>
          </p:nvSpPr>
          <p:spPr bwMode="auto">
            <a:xfrm>
              <a:off x="5632450" y="2355850"/>
              <a:ext cx="88900" cy="355600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4" name="Rectangle 21"/>
            <p:cNvSpPr>
              <a:spLocks noChangeArrowheads="1"/>
            </p:cNvSpPr>
            <p:nvPr/>
          </p:nvSpPr>
          <p:spPr bwMode="auto">
            <a:xfrm>
              <a:off x="2057400" y="2438400"/>
              <a:ext cx="11669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ＭＳ 明朝" pitchFamily="49" charset="-128"/>
                  <a:cs typeface="Times New Roman" pitchFamily="18" charset="0"/>
                </a:rPr>
                <a:t>Result of (3)</a:t>
              </a:r>
              <a:endParaRPr lang="en-US">
                <a:latin typeface="Times New Roman" pitchFamily="18" charset="0"/>
                <a:ea typeface="ＭＳ 明朝" pitchFamily="49" charset="-128"/>
                <a:cs typeface="Times New Roman" pitchFamily="18" charset="0"/>
              </a:endParaRPr>
            </a:p>
          </p:txBody>
        </p:sp>
        <p:sp>
          <p:nvSpPr>
            <p:cNvPr id="18455" name="Rectangle 22"/>
            <p:cNvSpPr>
              <a:spLocks noChangeArrowheads="1"/>
            </p:cNvSpPr>
            <p:nvPr/>
          </p:nvSpPr>
          <p:spPr bwMode="auto">
            <a:xfrm>
              <a:off x="2305050" y="3130550"/>
              <a:ext cx="647700" cy="355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6" name="Rectangle 23"/>
            <p:cNvSpPr>
              <a:spLocks noChangeArrowheads="1"/>
            </p:cNvSpPr>
            <p:nvPr/>
          </p:nvSpPr>
          <p:spPr bwMode="auto">
            <a:xfrm>
              <a:off x="3067050" y="3130550"/>
              <a:ext cx="647700" cy="355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7" name="Rectangle 24"/>
            <p:cNvSpPr>
              <a:spLocks noChangeArrowheads="1"/>
            </p:cNvSpPr>
            <p:nvPr/>
          </p:nvSpPr>
          <p:spPr bwMode="auto">
            <a:xfrm>
              <a:off x="3841750" y="3130550"/>
              <a:ext cx="647700" cy="355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8" name="Rectangle 25"/>
            <p:cNvSpPr>
              <a:spLocks noChangeArrowheads="1"/>
            </p:cNvSpPr>
            <p:nvPr/>
          </p:nvSpPr>
          <p:spPr bwMode="auto">
            <a:xfrm>
              <a:off x="6013450" y="3130550"/>
              <a:ext cx="647700" cy="355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9" name="Rectangle 26"/>
            <p:cNvSpPr>
              <a:spLocks noChangeArrowheads="1"/>
            </p:cNvSpPr>
            <p:nvPr/>
          </p:nvSpPr>
          <p:spPr bwMode="auto">
            <a:xfrm>
              <a:off x="6762750" y="3130550"/>
              <a:ext cx="647700" cy="3556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0" name="Line 27"/>
            <p:cNvSpPr>
              <a:spLocks noChangeShapeType="1"/>
            </p:cNvSpPr>
            <p:nvPr/>
          </p:nvSpPr>
          <p:spPr bwMode="auto">
            <a:xfrm>
              <a:off x="48260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1" name="Line 28"/>
            <p:cNvSpPr>
              <a:spLocks noChangeShapeType="1"/>
            </p:cNvSpPr>
            <p:nvPr/>
          </p:nvSpPr>
          <p:spPr bwMode="auto">
            <a:xfrm>
              <a:off x="49276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2" name="Line 29"/>
            <p:cNvSpPr>
              <a:spLocks noChangeShapeType="1"/>
            </p:cNvSpPr>
            <p:nvPr/>
          </p:nvSpPr>
          <p:spPr bwMode="auto">
            <a:xfrm>
              <a:off x="50292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3" name="Line 30"/>
            <p:cNvSpPr>
              <a:spLocks noChangeShapeType="1"/>
            </p:cNvSpPr>
            <p:nvPr/>
          </p:nvSpPr>
          <p:spPr bwMode="auto">
            <a:xfrm>
              <a:off x="51308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4" name="Line 31"/>
            <p:cNvSpPr>
              <a:spLocks noChangeShapeType="1"/>
            </p:cNvSpPr>
            <p:nvPr/>
          </p:nvSpPr>
          <p:spPr bwMode="auto">
            <a:xfrm>
              <a:off x="52324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5" name="Line 32"/>
            <p:cNvSpPr>
              <a:spLocks noChangeShapeType="1"/>
            </p:cNvSpPr>
            <p:nvPr/>
          </p:nvSpPr>
          <p:spPr bwMode="auto">
            <a:xfrm>
              <a:off x="53340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33"/>
            <p:cNvSpPr>
              <a:spLocks noChangeShapeType="1"/>
            </p:cNvSpPr>
            <p:nvPr/>
          </p:nvSpPr>
          <p:spPr bwMode="auto">
            <a:xfrm>
              <a:off x="54356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34"/>
            <p:cNvSpPr>
              <a:spLocks noChangeShapeType="1"/>
            </p:cNvSpPr>
            <p:nvPr/>
          </p:nvSpPr>
          <p:spPr bwMode="auto">
            <a:xfrm>
              <a:off x="5537200" y="3289300"/>
              <a:ext cx="381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5"/>
            <p:cNvSpPr>
              <a:spLocks noChangeShapeType="1"/>
            </p:cNvSpPr>
            <p:nvPr/>
          </p:nvSpPr>
          <p:spPr bwMode="auto">
            <a:xfrm>
              <a:off x="5638800" y="3289300"/>
              <a:ext cx="12700" cy="1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9" name="Group 38"/>
            <p:cNvGrpSpPr>
              <a:grpSpLocks/>
            </p:cNvGrpSpPr>
            <p:nvPr/>
          </p:nvGrpSpPr>
          <p:grpSpPr bwMode="auto">
            <a:xfrm>
              <a:off x="3073400" y="2717800"/>
              <a:ext cx="774700" cy="406400"/>
              <a:chOff x="1888" y="1712"/>
              <a:chExt cx="488" cy="256"/>
            </a:xfrm>
          </p:grpSpPr>
          <p:sp>
            <p:nvSpPr>
              <p:cNvPr id="18493" name="Freeform 36"/>
              <p:cNvSpPr>
                <a:spLocks/>
              </p:cNvSpPr>
              <p:nvPr/>
            </p:nvSpPr>
            <p:spPr bwMode="auto">
              <a:xfrm>
                <a:off x="1888" y="1912"/>
                <a:ext cx="64" cy="56"/>
              </a:xfrm>
              <a:custGeom>
                <a:avLst/>
                <a:gdLst>
                  <a:gd name="T0" fmla="*/ 0 w 64"/>
                  <a:gd name="T1" fmla="*/ 56 h 56"/>
                  <a:gd name="T2" fmla="*/ 32 w 64"/>
                  <a:gd name="T3" fmla="*/ 0 h 56"/>
                  <a:gd name="T4" fmla="*/ 48 w 64"/>
                  <a:gd name="T5" fmla="*/ 32 h 56"/>
                  <a:gd name="T6" fmla="*/ 64 w 64"/>
                  <a:gd name="T7" fmla="*/ 56 h 56"/>
                  <a:gd name="T8" fmla="*/ 0 w 64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0" y="56"/>
                    </a:moveTo>
                    <a:lnTo>
                      <a:pt x="32" y="0"/>
                    </a:lnTo>
                    <a:lnTo>
                      <a:pt x="48" y="32"/>
                    </a:lnTo>
                    <a:lnTo>
                      <a:pt x="64" y="56"/>
                    </a:lnTo>
                    <a:lnTo>
                      <a:pt x="0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4" name="Line 37"/>
              <p:cNvSpPr>
                <a:spLocks noChangeShapeType="1"/>
              </p:cNvSpPr>
              <p:nvPr/>
            </p:nvSpPr>
            <p:spPr bwMode="auto">
              <a:xfrm flipV="1">
                <a:off x="1936" y="1712"/>
                <a:ext cx="440" cy="2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70" name="Group 41"/>
            <p:cNvGrpSpPr>
              <a:grpSpLocks/>
            </p:cNvGrpSpPr>
            <p:nvPr/>
          </p:nvGrpSpPr>
          <p:grpSpPr bwMode="auto">
            <a:xfrm>
              <a:off x="3860800" y="2717800"/>
              <a:ext cx="228600" cy="393700"/>
              <a:chOff x="2384" y="1712"/>
              <a:chExt cx="144" cy="248"/>
            </a:xfrm>
          </p:grpSpPr>
          <p:sp>
            <p:nvSpPr>
              <p:cNvPr id="18491" name="Freeform 39"/>
              <p:cNvSpPr>
                <a:spLocks/>
              </p:cNvSpPr>
              <p:nvPr/>
            </p:nvSpPr>
            <p:spPr bwMode="auto">
              <a:xfrm>
                <a:off x="2384" y="1896"/>
                <a:ext cx="56" cy="64"/>
              </a:xfrm>
              <a:custGeom>
                <a:avLst/>
                <a:gdLst>
                  <a:gd name="T0" fmla="*/ 0 w 56"/>
                  <a:gd name="T1" fmla="*/ 64 h 64"/>
                  <a:gd name="T2" fmla="*/ 0 w 56"/>
                  <a:gd name="T3" fmla="*/ 0 h 64"/>
                  <a:gd name="T4" fmla="*/ 32 w 56"/>
                  <a:gd name="T5" fmla="*/ 16 h 64"/>
                  <a:gd name="T6" fmla="*/ 56 w 56"/>
                  <a:gd name="T7" fmla="*/ 32 h 64"/>
                  <a:gd name="T8" fmla="*/ 0 w 5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64">
                    <a:moveTo>
                      <a:pt x="0" y="64"/>
                    </a:moveTo>
                    <a:lnTo>
                      <a:pt x="0" y="0"/>
                    </a:lnTo>
                    <a:lnTo>
                      <a:pt x="32" y="16"/>
                    </a:lnTo>
                    <a:lnTo>
                      <a:pt x="56" y="3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2" name="Line 40"/>
              <p:cNvSpPr>
                <a:spLocks noChangeShapeType="1"/>
              </p:cNvSpPr>
              <p:nvPr/>
            </p:nvSpPr>
            <p:spPr bwMode="auto">
              <a:xfrm flipV="1">
                <a:off x="2416" y="1712"/>
                <a:ext cx="112" cy="2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71" name="Group 47"/>
            <p:cNvGrpSpPr>
              <a:grpSpLocks/>
            </p:cNvGrpSpPr>
            <p:nvPr/>
          </p:nvGrpSpPr>
          <p:grpSpPr bwMode="auto">
            <a:xfrm>
              <a:off x="4330700" y="2730500"/>
              <a:ext cx="279400" cy="381000"/>
              <a:chOff x="2680" y="1720"/>
              <a:chExt cx="176" cy="240"/>
            </a:xfrm>
          </p:grpSpPr>
          <p:sp>
            <p:nvSpPr>
              <p:cNvPr id="18486" name="Freeform 42"/>
              <p:cNvSpPr>
                <a:spLocks/>
              </p:cNvSpPr>
              <p:nvPr/>
            </p:nvSpPr>
            <p:spPr bwMode="auto">
              <a:xfrm>
                <a:off x="2800" y="1896"/>
                <a:ext cx="56" cy="64"/>
              </a:xfrm>
              <a:custGeom>
                <a:avLst/>
                <a:gdLst>
                  <a:gd name="T0" fmla="*/ 56 w 56"/>
                  <a:gd name="T1" fmla="*/ 64 h 64"/>
                  <a:gd name="T2" fmla="*/ 0 w 56"/>
                  <a:gd name="T3" fmla="*/ 40 h 64"/>
                  <a:gd name="T4" fmla="*/ 24 w 56"/>
                  <a:gd name="T5" fmla="*/ 16 h 64"/>
                  <a:gd name="T6" fmla="*/ 48 w 56"/>
                  <a:gd name="T7" fmla="*/ 0 h 64"/>
                  <a:gd name="T8" fmla="*/ 56 w 56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64">
                    <a:moveTo>
                      <a:pt x="56" y="64"/>
                    </a:moveTo>
                    <a:lnTo>
                      <a:pt x="0" y="40"/>
                    </a:lnTo>
                    <a:lnTo>
                      <a:pt x="24" y="16"/>
                    </a:lnTo>
                    <a:lnTo>
                      <a:pt x="48" y="0"/>
                    </a:lnTo>
                    <a:lnTo>
                      <a:pt x="56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7" name="Line 43"/>
              <p:cNvSpPr>
                <a:spLocks noChangeShapeType="1"/>
              </p:cNvSpPr>
              <p:nvPr/>
            </p:nvSpPr>
            <p:spPr bwMode="auto">
              <a:xfrm>
                <a:off x="2680" y="1720"/>
                <a:ext cx="16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8" name="Line 44"/>
              <p:cNvSpPr>
                <a:spLocks noChangeShapeType="1"/>
              </p:cNvSpPr>
              <p:nvPr/>
            </p:nvSpPr>
            <p:spPr bwMode="auto">
              <a:xfrm>
                <a:off x="2720" y="1768"/>
                <a:ext cx="16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9" name="Line 45"/>
              <p:cNvSpPr>
                <a:spLocks noChangeShapeType="1"/>
              </p:cNvSpPr>
              <p:nvPr/>
            </p:nvSpPr>
            <p:spPr bwMode="auto">
              <a:xfrm>
                <a:off x="2760" y="1824"/>
                <a:ext cx="16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90" name="Line 46"/>
              <p:cNvSpPr>
                <a:spLocks noChangeShapeType="1"/>
              </p:cNvSpPr>
              <p:nvPr/>
            </p:nvSpPr>
            <p:spPr bwMode="auto">
              <a:xfrm>
                <a:off x="2792" y="1872"/>
                <a:ext cx="24" cy="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72" name="Group 50"/>
            <p:cNvGrpSpPr>
              <a:grpSpLocks/>
            </p:cNvGrpSpPr>
            <p:nvPr/>
          </p:nvGrpSpPr>
          <p:grpSpPr bwMode="auto">
            <a:xfrm>
              <a:off x="5410200" y="2705100"/>
              <a:ext cx="1333500" cy="431800"/>
              <a:chOff x="3360" y="1704"/>
              <a:chExt cx="840" cy="272"/>
            </a:xfrm>
          </p:grpSpPr>
          <p:sp>
            <p:nvSpPr>
              <p:cNvPr id="18484" name="Freeform 48"/>
              <p:cNvSpPr>
                <a:spLocks/>
              </p:cNvSpPr>
              <p:nvPr/>
            </p:nvSpPr>
            <p:spPr bwMode="auto">
              <a:xfrm>
                <a:off x="4136" y="1912"/>
                <a:ext cx="64" cy="64"/>
              </a:xfrm>
              <a:custGeom>
                <a:avLst/>
                <a:gdLst>
                  <a:gd name="T0" fmla="*/ 64 w 64"/>
                  <a:gd name="T1" fmla="*/ 48 h 64"/>
                  <a:gd name="T2" fmla="*/ 0 w 64"/>
                  <a:gd name="T3" fmla="*/ 64 h 64"/>
                  <a:gd name="T4" fmla="*/ 8 w 64"/>
                  <a:gd name="T5" fmla="*/ 32 h 64"/>
                  <a:gd name="T6" fmla="*/ 16 w 64"/>
                  <a:gd name="T7" fmla="*/ 0 h 64"/>
                  <a:gd name="T8" fmla="*/ 64 w 64"/>
                  <a:gd name="T9" fmla="*/ 48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64" y="48"/>
                    </a:moveTo>
                    <a:lnTo>
                      <a:pt x="0" y="64"/>
                    </a:lnTo>
                    <a:lnTo>
                      <a:pt x="8" y="32"/>
                    </a:lnTo>
                    <a:lnTo>
                      <a:pt x="16" y="0"/>
                    </a:lnTo>
                    <a:lnTo>
                      <a:pt x="64" y="4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5" name="Line 49"/>
              <p:cNvSpPr>
                <a:spLocks noChangeShapeType="1"/>
              </p:cNvSpPr>
              <p:nvPr/>
            </p:nvSpPr>
            <p:spPr bwMode="auto">
              <a:xfrm>
                <a:off x="3360" y="1704"/>
                <a:ext cx="784" cy="2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473" name="Group 60"/>
            <p:cNvGrpSpPr>
              <a:grpSpLocks/>
            </p:cNvGrpSpPr>
            <p:nvPr/>
          </p:nvGrpSpPr>
          <p:grpSpPr bwMode="auto">
            <a:xfrm>
              <a:off x="5219700" y="2705100"/>
              <a:ext cx="774700" cy="406400"/>
              <a:chOff x="3240" y="1704"/>
              <a:chExt cx="488" cy="256"/>
            </a:xfrm>
          </p:grpSpPr>
          <p:sp>
            <p:nvSpPr>
              <p:cNvPr id="18475" name="Freeform 51"/>
              <p:cNvSpPr>
                <a:spLocks/>
              </p:cNvSpPr>
              <p:nvPr/>
            </p:nvSpPr>
            <p:spPr bwMode="auto">
              <a:xfrm>
                <a:off x="3664" y="1904"/>
                <a:ext cx="64" cy="56"/>
              </a:xfrm>
              <a:custGeom>
                <a:avLst/>
                <a:gdLst>
                  <a:gd name="T0" fmla="*/ 64 w 64"/>
                  <a:gd name="T1" fmla="*/ 56 h 56"/>
                  <a:gd name="T2" fmla="*/ 0 w 64"/>
                  <a:gd name="T3" fmla="*/ 56 h 56"/>
                  <a:gd name="T4" fmla="*/ 16 w 64"/>
                  <a:gd name="T5" fmla="*/ 32 h 56"/>
                  <a:gd name="T6" fmla="*/ 32 w 64"/>
                  <a:gd name="T7" fmla="*/ 0 h 56"/>
                  <a:gd name="T8" fmla="*/ 64 w 64"/>
                  <a:gd name="T9" fmla="*/ 56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56">
                    <a:moveTo>
                      <a:pt x="64" y="56"/>
                    </a:moveTo>
                    <a:lnTo>
                      <a:pt x="0" y="56"/>
                    </a:lnTo>
                    <a:lnTo>
                      <a:pt x="16" y="32"/>
                    </a:lnTo>
                    <a:lnTo>
                      <a:pt x="32" y="0"/>
                    </a:lnTo>
                    <a:lnTo>
                      <a:pt x="64" y="56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6" name="Line 52"/>
              <p:cNvSpPr>
                <a:spLocks noChangeShapeType="1"/>
              </p:cNvSpPr>
              <p:nvPr/>
            </p:nvSpPr>
            <p:spPr bwMode="auto">
              <a:xfrm>
                <a:off x="3240" y="170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7" name="Line 53"/>
              <p:cNvSpPr>
                <a:spLocks noChangeShapeType="1"/>
              </p:cNvSpPr>
              <p:nvPr/>
            </p:nvSpPr>
            <p:spPr bwMode="auto">
              <a:xfrm>
                <a:off x="3296" y="1736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8" name="Line 54"/>
              <p:cNvSpPr>
                <a:spLocks noChangeShapeType="1"/>
              </p:cNvSpPr>
              <p:nvPr/>
            </p:nvSpPr>
            <p:spPr bwMode="auto">
              <a:xfrm>
                <a:off x="3352" y="176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79" name="Line 55"/>
              <p:cNvSpPr>
                <a:spLocks noChangeShapeType="1"/>
              </p:cNvSpPr>
              <p:nvPr/>
            </p:nvSpPr>
            <p:spPr bwMode="auto">
              <a:xfrm>
                <a:off x="3408" y="179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0" name="Line 56"/>
              <p:cNvSpPr>
                <a:spLocks noChangeShapeType="1"/>
              </p:cNvSpPr>
              <p:nvPr/>
            </p:nvSpPr>
            <p:spPr bwMode="auto">
              <a:xfrm>
                <a:off x="3464" y="1824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1" name="Line 57"/>
              <p:cNvSpPr>
                <a:spLocks noChangeShapeType="1"/>
              </p:cNvSpPr>
              <p:nvPr/>
            </p:nvSpPr>
            <p:spPr bwMode="auto">
              <a:xfrm>
                <a:off x="3520" y="1856"/>
                <a:ext cx="32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2" name="Line 58"/>
              <p:cNvSpPr>
                <a:spLocks noChangeShapeType="1"/>
              </p:cNvSpPr>
              <p:nvPr/>
            </p:nvSpPr>
            <p:spPr bwMode="auto">
              <a:xfrm>
                <a:off x="3576" y="1880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83" name="Line 59"/>
              <p:cNvSpPr>
                <a:spLocks noChangeShapeType="1"/>
              </p:cNvSpPr>
              <p:nvPr/>
            </p:nvSpPr>
            <p:spPr bwMode="auto">
              <a:xfrm>
                <a:off x="3632" y="1912"/>
                <a:ext cx="32" cy="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474" name="AutoShape 61"/>
            <p:cNvSpPr>
              <a:spLocks noChangeArrowheads="1"/>
            </p:cNvSpPr>
            <p:nvPr/>
          </p:nvSpPr>
          <p:spPr bwMode="auto">
            <a:xfrm>
              <a:off x="3524250" y="2305050"/>
              <a:ext cx="2565400" cy="495300"/>
            </a:xfrm>
            <a:prstGeom prst="roundRect">
              <a:avLst>
                <a:gd name="adj" fmla="val 2125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7343" name="Rectangle 63"/>
          <p:cNvSpPr>
            <a:spLocks noChangeArrowheads="1"/>
          </p:cNvSpPr>
          <p:nvPr/>
        </p:nvSpPr>
        <p:spPr bwMode="auto">
          <a:xfrm>
            <a:off x="311150" y="1066800"/>
            <a:ext cx="853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ja-JP" sz="2800" b="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Accelerated cascading for Prefix Sum problem (4)</a:t>
            </a:r>
            <a:endParaRPr kumimoji="0" lang="en-US" sz="2800" b="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15A9CB72-7A4B-4E16-A497-675D9554FACF}" type="slidenum">
              <a:rPr lang="en-US" altLang="ja-JP" b="0" smtClean="0"/>
              <a:pPr eaLnBrk="1" hangingPunct="1"/>
              <a:t>18</a:t>
            </a:fld>
            <a:endParaRPr lang="en-US" altLang="ja-JP" b="0" smtClean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1482725"/>
            <a:ext cx="9525000" cy="5410200"/>
          </a:xfrm>
        </p:spPr>
        <p:txBody>
          <a:bodyPr/>
          <a:lstStyle/>
          <a:p>
            <a:pPr lvl="1" indent="0" eaLnBrk="1" hangingPunct="1">
              <a:buFontTx/>
              <a:buNone/>
              <a:defRPr/>
            </a:pPr>
            <a:r>
              <a:rPr kumimoji="0" lang="en-US" altLang="ja-JP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Analysis of the improved algorithm </a:t>
            </a:r>
          </a:p>
          <a:p>
            <a:pPr lvl="1" indent="0" eaLnBrk="1" hangingPunct="1">
              <a:buFontTx/>
              <a:buNone/>
              <a:defRPr/>
            </a:pPr>
            <a:r>
              <a:rPr kumimoji="0" lang="en-US" altLang="ja-JP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Computing time and the number of processors</a:t>
            </a:r>
            <a:r>
              <a:rPr kumimoji="0" lang="ja-JP" altLang="en-US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kumimoji="0" lang="ja-JP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</a:p>
          <a:p>
            <a:pPr lvl="2" indent="0" eaLnBrk="1" hangingPunct="1">
              <a:defRPr/>
            </a:pP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step: O(log n) time, O(n/log n) </a:t>
            </a:r>
          </a:p>
          <a:p>
            <a:pPr lvl="2" indent="0" eaLnBrk="1" hangingPunct="1">
              <a:defRPr/>
            </a:pP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→  Totally, O(log n) time, O(n/log n) </a:t>
            </a:r>
            <a:r>
              <a:rPr kumimoji="0" lang="en-US" altLang="ja-JP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processors</a:t>
            </a:r>
            <a:endParaRPr kumimoji="0" lang="en-US" altLang="ja-JP" sz="1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defRPr/>
            </a:pPr>
            <a:endParaRPr kumimoji="0" lang="en-US" altLang="ja-JP" sz="1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ja-JP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Speed up = O(n/log n)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ja-JP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</a:t>
            </a:r>
            <a:r>
              <a:rPr kumimoji="0" lang="ja-JP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　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O(log n × n/log n) = O(n)</a:t>
            </a:r>
          </a:p>
          <a:p>
            <a:pPr marL="0" indent="0" eaLnBrk="1" hangingPunct="1">
              <a:defRPr/>
            </a:pP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8314" name="Group 10"/>
          <p:cNvGrpSpPr>
            <a:grpSpLocks/>
          </p:cNvGrpSpPr>
          <p:nvPr/>
        </p:nvGrpSpPr>
        <p:grpSpPr bwMode="auto">
          <a:xfrm>
            <a:off x="1435100" y="4791075"/>
            <a:ext cx="7175500" cy="1828800"/>
            <a:chOff x="1008" y="2784"/>
            <a:chExt cx="4416" cy="1392"/>
          </a:xfrm>
        </p:grpSpPr>
        <p:sp>
          <p:nvSpPr>
            <p:cNvPr id="98308" name="AutoShape 4"/>
            <p:cNvSpPr>
              <a:spLocks noChangeArrowheads="1"/>
            </p:cNvSpPr>
            <p:nvPr/>
          </p:nvSpPr>
          <p:spPr bwMode="auto">
            <a:xfrm>
              <a:off x="1008" y="2784"/>
              <a:ext cx="4416" cy="13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080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marL="342900" indent="-342900">
                <a:buFont typeface="Wingdings" pitchFamily="2" charset="2"/>
                <a:buChar char="Ø"/>
                <a:defRPr/>
              </a:pPr>
              <a:r>
                <a:rPr kumimoji="0" lang="ja-JP" altLang="en-US" b="0" dirty="0">
                  <a:solidFill>
                    <a:srgbClr val="000000"/>
                  </a:solidFill>
                  <a:latin typeface="平成明朝" charset="-128"/>
                  <a:ea typeface="平成明朝" charset="-128"/>
                </a:rPr>
                <a:t>　</a:t>
              </a:r>
              <a:r>
                <a:rPr kumimoji="0" lang="en-US" altLang="ja-JP" b="0" dirty="0">
                  <a:solidFill>
                    <a:srgbClr val="00000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It is cost optimal.</a:t>
              </a:r>
            </a:p>
            <a:p>
              <a:pPr marL="342900" indent="-342900">
                <a:buFont typeface="Wingdings" pitchFamily="2" charset="2"/>
                <a:buChar char="Ø"/>
                <a:defRPr/>
              </a:pPr>
              <a:r>
                <a:rPr kumimoji="0" lang="ja-JP" altLang="en-US" b="0" dirty="0">
                  <a:solidFill>
                    <a:srgbClr val="00000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　</a:t>
              </a:r>
              <a:r>
                <a:rPr kumimoji="0" lang="en-US" altLang="ja-JP" b="0" dirty="0">
                  <a:solidFill>
                    <a:srgbClr val="00000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It is also time optimal</a:t>
              </a:r>
            </a:p>
            <a:p>
              <a:pPr>
                <a:defRPr/>
              </a:pPr>
              <a:r>
                <a:rPr kumimoji="0" lang="en-US" altLang="ja-JP" b="0" dirty="0">
                  <a:solidFill>
                    <a:srgbClr val="00000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      ( Don’t show the proof here)</a:t>
              </a:r>
            </a:p>
            <a:p>
              <a:pPr>
                <a:defRPr/>
              </a:pPr>
              <a:r>
                <a:rPr kumimoji="0" lang="ja-JP" altLang="en-US" b="0" dirty="0">
                  <a:solidFill>
                    <a:srgbClr val="00000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        　    </a:t>
              </a:r>
              <a:r>
                <a:rPr kumimoji="0" lang="en-US" altLang="ja-JP" b="0" dirty="0">
                  <a:solidFill>
                    <a:srgbClr val="00000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It is optimal algorithm.</a:t>
              </a:r>
            </a:p>
          </p:txBody>
        </p:sp>
        <p:sp>
          <p:nvSpPr>
            <p:cNvPr id="19464" name="AutoShape 5"/>
            <p:cNvSpPr>
              <a:spLocks noChangeArrowheads="1"/>
            </p:cNvSpPr>
            <p:nvPr/>
          </p:nvSpPr>
          <p:spPr bwMode="auto">
            <a:xfrm>
              <a:off x="1157" y="3817"/>
              <a:ext cx="432" cy="144"/>
            </a:xfrm>
            <a:prstGeom prst="rightArrow">
              <a:avLst>
                <a:gd name="adj1" fmla="val 50000"/>
                <a:gd name="adj2" fmla="val 75000"/>
              </a:avLst>
            </a:prstGeom>
            <a:solidFill>
              <a:srgbClr val="00B050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76200" y="914400"/>
            <a:ext cx="85344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0" lang="en-US" altLang="ja-JP" sz="2800" b="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Accelerated cascading for Prefix Sum problem (5)</a:t>
            </a:r>
            <a:endParaRPr kumimoji="0" lang="en-US" sz="2800" b="0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04776C5A-2504-4AE6-A631-E08095ECB052}" type="slidenum">
              <a:rPr lang="en-US" altLang="ja-JP" b="0" smtClean="0"/>
              <a:pPr eaLnBrk="1" hangingPunct="1"/>
              <a:t>19</a:t>
            </a:fld>
            <a:endParaRPr lang="en-US" altLang="ja-JP" b="0" smtClean="0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228600" y="63246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endParaRPr lang="en-US" b="0">
              <a:ea typeface="平成明朝" charset="-128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20675" y="1593850"/>
            <a:ext cx="8077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81000" lvl="2">
              <a:spcBef>
                <a:spcPct val="20000"/>
              </a:spcBef>
            </a:pP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(1)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　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2 divide and conquer</a:t>
            </a:r>
          </a:p>
          <a:p>
            <a:pPr marL="381000" lvl="2">
              <a:spcBef>
                <a:spcPct val="20000"/>
              </a:spcBef>
            </a:pP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(2)  n  divide and conquer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（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ε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＜１）</a:t>
            </a:r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1371600" y="1989138"/>
            <a:ext cx="304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/>
              <a:t>ε</a:t>
            </a:r>
          </a:p>
        </p:txBody>
      </p:sp>
      <p:sp>
        <p:nvSpPr>
          <p:cNvPr id="20486" name="Text Box 11"/>
          <p:cNvSpPr txBox="1">
            <a:spLocks noChangeArrowheads="1"/>
          </p:cNvSpPr>
          <p:nvPr/>
        </p:nvSpPr>
        <p:spPr bwMode="auto">
          <a:xfrm>
            <a:off x="633413" y="1084263"/>
            <a:ext cx="662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u="sng"/>
              <a:t>Divide and conquer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9BD5AE26-A368-4723-80B1-A06857911CE7}" type="slidenum">
              <a:rPr lang="en-US" altLang="ja-JP" b="0" smtClean="0"/>
              <a:pPr eaLnBrk="1" hangingPunct="1"/>
              <a:t>2</a:t>
            </a:fld>
            <a:endParaRPr lang="en-US" altLang="ja-JP" b="0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9563100" cy="3124200"/>
          </a:xfrm>
        </p:spPr>
        <p:txBody>
          <a:bodyPr/>
          <a:lstStyle/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en-US" altLang="ja-JP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Balanced </a:t>
            </a:r>
            <a:r>
              <a:rPr kumimoji="0" lang="en-US" altLang="ja-JP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tree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en-US" altLang="ja-JP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Pointer </a:t>
            </a:r>
            <a:r>
              <a:rPr kumimoji="0" lang="en-US" altLang="ja-JP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jumping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en-US" altLang="ja-JP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Accelerated </a:t>
            </a:r>
            <a:r>
              <a:rPr kumimoji="0" lang="en-US" altLang="ja-JP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cascading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en-US" altLang="ja-JP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 </a:t>
            </a:r>
            <a:r>
              <a:rPr kumimoji="0" lang="en-US" altLang="ja-JP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conquer</a:t>
            </a:r>
            <a:endParaRPr kumimoji="0" lang="en-US" altLang="ja-JP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en-US" altLang="ja-JP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Pipelining</a:t>
            </a:r>
            <a:endParaRPr kumimoji="0" lang="en-US" altLang="ja-JP" u="sng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kumimoji="0" lang="en-US" altLang="ja-JP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Multi-level </a:t>
            </a:r>
            <a:r>
              <a:rPr kumimoji="0" lang="en-US" altLang="ja-JP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</a:p>
          <a:p>
            <a:pPr lvl="1" indent="0" eaLnBrk="1" hangingPunct="1">
              <a:buFontTx/>
              <a:buNone/>
              <a:defRPr/>
            </a:pPr>
            <a:r>
              <a:rPr kumimoji="0" lang="ja-JP" altLang="en-US" dirty="0">
                <a:solidFill>
                  <a:srgbClr val="000000"/>
                </a:solidFill>
              </a:rPr>
              <a:t>　</a:t>
            </a:r>
            <a:r>
              <a:rPr kumimoji="0" lang="en-US" altLang="ja-JP" dirty="0">
                <a:solidFill>
                  <a:srgbClr val="000000"/>
                </a:solidFill>
              </a:rPr>
              <a:t>. . . . 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9220200" cy="685800"/>
          </a:xfrm>
        </p:spPr>
        <p:txBody>
          <a:bodyPr/>
          <a:lstStyle/>
          <a:p>
            <a:pPr lvl="1" eaLnBrk="1" hangingPunct="1">
              <a:defRPr/>
            </a:pPr>
            <a:r>
              <a:rPr kumimoji="0" lang="en-US" altLang="ja-JP" sz="32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Techniques of Parallel Algorithm Design</a:t>
            </a:r>
            <a:endParaRPr lang="en-US" sz="3200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028C642D-A295-4D76-8904-E5E9992A1EEA}" type="slidenum">
              <a:rPr lang="en-US" altLang="ja-JP" b="0" smtClean="0"/>
              <a:pPr eaLnBrk="1" hangingPunct="1"/>
              <a:t>20</a:t>
            </a:fld>
            <a:endParaRPr lang="en-US" altLang="ja-JP" b="0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47700" lvl="1" indent="-457200" eaLnBrk="1" hangingPunct="1">
              <a:buFontTx/>
              <a:buNone/>
            </a:pPr>
            <a:r>
              <a:rPr kumimoji="0" lang="en-US" altLang="ja-JP" u="sng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Divide and conquer technique</a:t>
            </a:r>
          </a:p>
          <a:p>
            <a:pPr marL="647700" lvl="1" indent="-45720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 known technique in algorithm design</a:t>
            </a:r>
          </a:p>
          <a:p>
            <a:pPr marL="647700" lvl="1" indent="-45720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Solving problems recursively</a:t>
            </a:r>
          </a:p>
          <a:p>
            <a:pPr marL="647700" lvl="1" indent="-457200" eaLnBrk="1" hangingPunct="1"/>
            <a:r>
              <a:rPr kumimoji="0" lang="ja-JP" alt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 very often in both sequential and parallel </a:t>
            </a:r>
          </a:p>
          <a:p>
            <a:pPr marL="647700" lvl="1" indent="-457200" eaLnBrk="1" hangingPunct="1">
              <a:buFontTx/>
              <a:buNone/>
            </a:pP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algorithms</a:t>
            </a:r>
          </a:p>
          <a:p>
            <a:pPr marL="647700" lvl="1" indent="-457200" eaLnBrk="1" hangingPunct="1"/>
            <a:endParaRPr kumimoji="0" lang="en-US" altLang="ja-JP" smtClean="0">
              <a:solidFill>
                <a:srgbClr val="000000"/>
              </a:solidFill>
            </a:endParaRPr>
          </a:p>
          <a:p>
            <a:pPr marL="609600" indent="-609600" eaLnBrk="1" hangingPunct="1"/>
            <a:r>
              <a:rPr lang="en-US" altLang="ja-JP" sz="2400" u="sng" smtClean="0">
                <a:solidFill>
                  <a:srgbClr val="00B050"/>
                </a:solidFill>
              </a:rPr>
              <a:t> </a:t>
            </a:r>
            <a:r>
              <a:rPr lang="en-US" altLang="ja-JP" sz="2400" u="sng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 to divide and conquer</a:t>
            </a:r>
            <a:r>
              <a:rPr lang="en-US" altLang="ja-JP" u="sng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838200" lvl="2" indent="-457200" eaLnBrk="1" hangingPunct="1">
              <a:buFontTx/>
              <a:buAutoNum type="arabicParenBoth"/>
            </a:pPr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Dividing step: dividing the problem into a number of subproblems.</a:t>
            </a:r>
          </a:p>
          <a:p>
            <a:pPr marL="838200" lvl="2" indent="-457200" eaLnBrk="1" hangingPunct="1">
              <a:buFontTx/>
              <a:buAutoNum type="arabicParenBoth"/>
            </a:pPr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Conquering step: solving each subproblem recursively.</a:t>
            </a:r>
          </a:p>
          <a:p>
            <a:pPr marL="838200" lvl="2" indent="-457200" eaLnBrk="1" hangingPunct="1"/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(3) Merging step: merging the solutions of subproblems to the solution of the original problem.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106698A0-5EB3-4DE2-992B-BECD87DC2A58}" type="slidenum">
              <a:rPr lang="en-US" altLang="ja-JP" b="0" smtClean="0"/>
              <a:pPr eaLnBrk="1" hangingPunct="1"/>
              <a:t>21</a:t>
            </a:fld>
            <a:endParaRPr lang="en-US" altLang="ja-JP" b="0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en-US" altLang="ja-JP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Convex hull problem</a:t>
            </a:r>
          </a:p>
          <a:p>
            <a:pPr lvl="2" indent="0" eaLnBrk="1" hangingPunct="1">
              <a:defRPr/>
            </a:pPr>
            <a:r>
              <a:rPr lang="en-US" altLang="ja-JP" sz="2000" u="sng" dirty="0" smtClean="0">
                <a:latin typeface="Times New Roman" pitchFamily="18" charset="0"/>
                <a:ea typeface="平成角ゴシック" charset="-128"/>
                <a:cs typeface="Times New Roman" pitchFamily="18" charset="0"/>
              </a:rPr>
              <a:t>Input: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a set of n points in the plane.</a:t>
            </a:r>
          </a:p>
          <a:p>
            <a:pPr lvl="2" indent="0" eaLnBrk="1" hangingPunct="1">
              <a:defRPr/>
            </a:pPr>
            <a:r>
              <a:rPr lang="en-US" altLang="ja-JP" sz="2000" u="sng" dirty="0" smtClean="0">
                <a:latin typeface="Times New Roman" pitchFamily="18" charset="0"/>
                <a:ea typeface="平成角ゴシック" charset="-128"/>
                <a:cs typeface="Times New Roman" pitchFamily="18" charset="0"/>
              </a:rPr>
              <a:t>Output:</a:t>
            </a:r>
            <a:r>
              <a:rPr lang="en-US" altLang="ja-JP" sz="2000" dirty="0" smtClean="0">
                <a:latin typeface="Times New Roman" pitchFamily="18" charset="0"/>
                <a:ea typeface="平成角ゴシック" charset="-128"/>
                <a:cs typeface="Times New Roman" pitchFamily="18" charset="0"/>
              </a:rPr>
              <a:t> the smallest convex polygon which contains all  points of the  </a:t>
            </a:r>
          </a:p>
          <a:p>
            <a:pPr lvl="2" indent="0" eaLnBrk="1" hangingPunct="1">
              <a:defRPr/>
            </a:pPr>
            <a:r>
              <a:rPr lang="en-US" altLang="ja-JP" sz="2000" dirty="0" smtClean="0">
                <a:latin typeface="Times New Roman" pitchFamily="18" charset="0"/>
                <a:ea typeface="平成角ゴシック" charset="-128"/>
                <a:cs typeface="Times New Roman" pitchFamily="18" charset="0"/>
              </a:rPr>
              <a:t>            input. (The convex polygon is represented by the list of its </a:t>
            </a:r>
          </a:p>
          <a:p>
            <a:pPr lvl="2" indent="0" eaLnBrk="1" hangingPunct="1">
              <a:defRPr/>
            </a:pPr>
            <a:r>
              <a:rPr lang="en-US" altLang="ja-JP" sz="2000" dirty="0" smtClean="0">
                <a:latin typeface="Times New Roman" pitchFamily="18" charset="0"/>
                <a:ea typeface="平成角ゴシック" charset="-128"/>
                <a:cs typeface="Times New Roman" pitchFamily="18" charset="0"/>
              </a:rPr>
              <a:t>            vertices in order of clockwise.)</a:t>
            </a:r>
          </a:p>
          <a:p>
            <a:pPr lvl="2" indent="0" eaLnBrk="1" hangingPunct="1"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Basic problems in computational geometry.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A lot of applications. 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Solved in O(</a:t>
            </a:r>
            <a:r>
              <a:rPr lang="en-US" altLang="ja-JP" sz="2000" dirty="0" err="1" smtClean="0">
                <a:latin typeface="Times New Roman" pitchFamily="18" charset="0"/>
                <a:cs typeface="Times New Roman" pitchFamily="18" charset="0"/>
              </a:rPr>
              <a:t>nlogn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) time sequentially.</a:t>
            </a:r>
          </a:p>
          <a:p>
            <a:pPr lvl="1" indent="0" eaLnBrk="1" hangingPunct="1">
              <a:buFontTx/>
              <a:buNone/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buFontTx/>
              <a:buNone/>
              <a:defRPr/>
            </a:pP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the following we only consider </a:t>
            </a:r>
          </a:p>
          <a:p>
            <a:pPr lvl="1" indent="0" eaLnBrk="1" hangingPunct="1">
              <a:buFontTx/>
              <a:buNone/>
              <a:defRPr/>
            </a:pP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the upper convex hull. </a:t>
            </a:r>
          </a:p>
          <a:p>
            <a:pPr lvl="1" indent="0" eaLnBrk="1" hangingPunct="1">
              <a:buFontTx/>
              <a:buNone/>
              <a:defRPr/>
            </a:pPr>
            <a:r>
              <a:rPr lang="ja-JP" alt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Upper convex hull: ( P</a:t>
            </a:r>
            <a:r>
              <a:rPr lang="en-US" altLang="ja-JP" sz="2000" b="1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="1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="1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="1" baseline="-250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ja-JP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) </a:t>
            </a:r>
            <a:r>
              <a:rPr lang="ja-JP" altLang="en-US" sz="20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grpSp>
        <p:nvGrpSpPr>
          <p:cNvPr id="22532" name="Group 85"/>
          <p:cNvGrpSpPr>
            <a:grpSpLocks/>
          </p:cNvGrpSpPr>
          <p:nvPr/>
        </p:nvGrpSpPr>
        <p:grpSpPr bwMode="auto">
          <a:xfrm>
            <a:off x="5103813" y="3581400"/>
            <a:ext cx="4802187" cy="3032125"/>
            <a:chOff x="3215" y="2256"/>
            <a:chExt cx="3025" cy="1910"/>
          </a:xfrm>
        </p:grpSpPr>
        <p:grpSp>
          <p:nvGrpSpPr>
            <p:cNvPr id="22534" name="Group 83"/>
            <p:cNvGrpSpPr>
              <a:grpSpLocks/>
            </p:cNvGrpSpPr>
            <p:nvPr/>
          </p:nvGrpSpPr>
          <p:grpSpPr bwMode="auto">
            <a:xfrm>
              <a:off x="3215" y="2256"/>
              <a:ext cx="3025" cy="1910"/>
              <a:chOff x="3215" y="2256"/>
              <a:chExt cx="3025" cy="1910"/>
            </a:xfrm>
          </p:grpSpPr>
          <p:sp>
            <p:nvSpPr>
              <p:cNvPr id="22536" name="Oval 7"/>
              <p:cNvSpPr>
                <a:spLocks noChangeArrowheads="1"/>
              </p:cNvSpPr>
              <p:nvPr/>
            </p:nvSpPr>
            <p:spPr bwMode="auto">
              <a:xfrm>
                <a:off x="4100" y="2741"/>
                <a:ext cx="171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Oval 8"/>
              <p:cNvSpPr>
                <a:spLocks noChangeArrowheads="1"/>
              </p:cNvSpPr>
              <p:nvPr/>
            </p:nvSpPr>
            <p:spPr bwMode="auto">
              <a:xfrm>
                <a:off x="5573" y="2747"/>
                <a:ext cx="171" cy="14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Oval 9"/>
              <p:cNvSpPr>
                <a:spLocks noChangeArrowheads="1"/>
              </p:cNvSpPr>
              <p:nvPr/>
            </p:nvSpPr>
            <p:spPr bwMode="auto">
              <a:xfrm>
                <a:off x="5456" y="3315"/>
                <a:ext cx="171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Oval 10"/>
              <p:cNvSpPr>
                <a:spLocks noChangeArrowheads="1"/>
              </p:cNvSpPr>
              <p:nvPr/>
            </p:nvSpPr>
            <p:spPr bwMode="auto">
              <a:xfrm>
                <a:off x="4637" y="3447"/>
                <a:ext cx="172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Oval 11"/>
              <p:cNvSpPr>
                <a:spLocks noChangeArrowheads="1"/>
              </p:cNvSpPr>
              <p:nvPr/>
            </p:nvSpPr>
            <p:spPr bwMode="auto">
              <a:xfrm>
                <a:off x="4396" y="3058"/>
                <a:ext cx="171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Oval 12"/>
              <p:cNvSpPr>
                <a:spLocks noChangeArrowheads="1"/>
              </p:cNvSpPr>
              <p:nvPr/>
            </p:nvSpPr>
            <p:spPr bwMode="auto">
              <a:xfrm>
                <a:off x="3874" y="2305"/>
                <a:ext cx="171" cy="14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Oval 13"/>
              <p:cNvSpPr>
                <a:spLocks noChangeArrowheads="1"/>
              </p:cNvSpPr>
              <p:nvPr/>
            </p:nvSpPr>
            <p:spPr bwMode="auto">
              <a:xfrm>
                <a:off x="5900" y="3058"/>
                <a:ext cx="171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Oval 14"/>
              <p:cNvSpPr>
                <a:spLocks noChangeArrowheads="1"/>
              </p:cNvSpPr>
              <p:nvPr/>
            </p:nvSpPr>
            <p:spPr bwMode="auto">
              <a:xfrm>
                <a:off x="3390" y="2906"/>
                <a:ext cx="172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Oval 15"/>
              <p:cNvSpPr>
                <a:spLocks noChangeArrowheads="1"/>
              </p:cNvSpPr>
              <p:nvPr/>
            </p:nvSpPr>
            <p:spPr bwMode="auto">
              <a:xfrm>
                <a:off x="4988" y="2879"/>
                <a:ext cx="172" cy="14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Oval 16"/>
              <p:cNvSpPr>
                <a:spLocks noChangeArrowheads="1"/>
              </p:cNvSpPr>
              <p:nvPr/>
            </p:nvSpPr>
            <p:spPr bwMode="auto">
              <a:xfrm>
                <a:off x="5767" y="2523"/>
                <a:ext cx="172" cy="14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6" name="Freeform 17"/>
              <p:cNvSpPr>
                <a:spLocks/>
              </p:cNvSpPr>
              <p:nvPr/>
            </p:nvSpPr>
            <p:spPr bwMode="auto">
              <a:xfrm>
                <a:off x="3464" y="2968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Freeform 18"/>
              <p:cNvSpPr>
                <a:spLocks/>
              </p:cNvSpPr>
              <p:nvPr/>
            </p:nvSpPr>
            <p:spPr bwMode="auto">
              <a:xfrm>
                <a:off x="3542" y="3001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8" name="Freeform 19"/>
              <p:cNvSpPr>
                <a:spLocks/>
              </p:cNvSpPr>
              <p:nvPr/>
            </p:nvSpPr>
            <p:spPr bwMode="auto">
              <a:xfrm>
                <a:off x="3620" y="3034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Freeform 20"/>
              <p:cNvSpPr>
                <a:spLocks/>
              </p:cNvSpPr>
              <p:nvPr/>
            </p:nvSpPr>
            <p:spPr bwMode="auto">
              <a:xfrm>
                <a:off x="3690" y="3067"/>
                <a:ext cx="63" cy="33"/>
              </a:xfrm>
              <a:custGeom>
                <a:avLst/>
                <a:gdLst>
                  <a:gd name="T0" fmla="*/ 8 w 64"/>
                  <a:gd name="T1" fmla="*/ 0 h 40"/>
                  <a:gd name="T2" fmla="*/ 62 w 64"/>
                  <a:gd name="T3" fmla="*/ 17 h 40"/>
                  <a:gd name="T4" fmla="*/ 54 w 64"/>
                  <a:gd name="T5" fmla="*/ 27 h 40"/>
                  <a:gd name="T6" fmla="*/ 0 w 64"/>
                  <a:gd name="T7" fmla="*/ 11 h 40"/>
                  <a:gd name="T8" fmla="*/ 8 w 6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0">
                    <a:moveTo>
                      <a:pt x="8" y="0"/>
                    </a:moveTo>
                    <a:lnTo>
                      <a:pt x="64" y="24"/>
                    </a:lnTo>
                    <a:lnTo>
                      <a:pt x="56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0" name="Freeform 21"/>
              <p:cNvSpPr>
                <a:spLocks/>
              </p:cNvSpPr>
              <p:nvPr/>
            </p:nvSpPr>
            <p:spPr bwMode="auto">
              <a:xfrm>
                <a:off x="3768" y="3100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Freeform 22"/>
              <p:cNvSpPr>
                <a:spLocks/>
              </p:cNvSpPr>
              <p:nvPr/>
            </p:nvSpPr>
            <p:spPr bwMode="auto">
              <a:xfrm>
                <a:off x="3846" y="3133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Freeform 23"/>
              <p:cNvSpPr>
                <a:spLocks/>
              </p:cNvSpPr>
              <p:nvPr/>
            </p:nvSpPr>
            <p:spPr bwMode="auto">
              <a:xfrm>
                <a:off x="3924" y="3166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Freeform 24"/>
              <p:cNvSpPr>
                <a:spLocks/>
              </p:cNvSpPr>
              <p:nvPr/>
            </p:nvSpPr>
            <p:spPr bwMode="auto">
              <a:xfrm>
                <a:off x="3994" y="3199"/>
                <a:ext cx="63" cy="33"/>
              </a:xfrm>
              <a:custGeom>
                <a:avLst/>
                <a:gdLst>
                  <a:gd name="T0" fmla="*/ 8 w 64"/>
                  <a:gd name="T1" fmla="*/ 0 h 40"/>
                  <a:gd name="T2" fmla="*/ 62 w 64"/>
                  <a:gd name="T3" fmla="*/ 17 h 40"/>
                  <a:gd name="T4" fmla="*/ 54 w 64"/>
                  <a:gd name="T5" fmla="*/ 27 h 40"/>
                  <a:gd name="T6" fmla="*/ 0 w 64"/>
                  <a:gd name="T7" fmla="*/ 11 h 40"/>
                  <a:gd name="T8" fmla="*/ 8 w 64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0">
                    <a:moveTo>
                      <a:pt x="8" y="0"/>
                    </a:moveTo>
                    <a:lnTo>
                      <a:pt x="64" y="24"/>
                    </a:lnTo>
                    <a:lnTo>
                      <a:pt x="56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Freeform 25"/>
              <p:cNvSpPr>
                <a:spLocks/>
              </p:cNvSpPr>
              <p:nvPr/>
            </p:nvSpPr>
            <p:spPr bwMode="auto">
              <a:xfrm>
                <a:off x="4072" y="3232"/>
                <a:ext cx="55" cy="40"/>
              </a:xfrm>
              <a:custGeom>
                <a:avLst/>
                <a:gdLst>
                  <a:gd name="T0" fmla="*/ 8 w 56"/>
                  <a:gd name="T1" fmla="*/ 0 h 48"/>
                  <a:gd name="T2" fmla="*/ 54 w 56"/>
                  <a:gd name="T3" fmla="*/ 23 h 48"/>
                  <a:gd name="T4" fmla="*/ 46 w 56"/>
                  <a:gd name="T5" fmla="*/ 33 h 48"/>
                  <a:gd name="T6" fmla="*/ 0 w 56"/>
                  <a:gd name="T7" fmla="*/ 11 h 48"/>
                  <a:gd name="T8" fmla="*/ 8 w 5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8" y="0"/>
                    </a:moveTo>
                    <a:lnTo>
                      <a:pt x="56" y="32"/>
                    </a:lnTo>
                    <a:lnTo>
                      <a:pt x="48" y="48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Freeform 26"/>
              <p:cNvSpPr>
                <a:spLocks/>
              </p:cNvSpPr>
              <p:nvPr/>
            </p:nvSpPr>
            <p:spPr bwMode="auto">
              <a:xfrm>
                <a:off x="4150" y="3265"/>
                <a:ext cx="55" cy="40"/>
              </a:xfrm>
              <a:custGeom>
                <a:avLst/>
                <a:gdLst>
                  <a:gd name="T0" fmla="*/ 8 w 56"/>
                  <a:gd name="T1" fmla="*/ 0 h 48"/>
                  <a:gd name="T2" fmla="*/ 54 w 56"/>
                  <a:gd name="T3" fmla="*/ 23 h 48"/>
                  <a:gd name="T4" fmla="*/ 46 w 56"/>
                  <a:gd name="T5" fmla="*/ 33 h 48"/>
                  <a:gd name="T6" fmla="*/ 0 w 56"/>
                  <a:gd name="T7" fmla="*/ 11 h 48"/>
                  <a:gd name="T8" fmla="*/ 8 w 5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8" y="0"/>
                    </a:moveTo>
                    <a:lnTo>
                      <a:pt x="56" y="32"/>
                    </a:lnTo>
                    <a:lnTo>
                      <a:pt x="48" y="48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Freeform 27"/>
              <p:cNvSpPr>
                <a:spLocks/>
              </p:cNvSpPr>
              <p:nvPr/>
            </p:nvSpPr>
            <p:spPr bwMode="auto">
              <a:xfrm>
                <a:off x="4228" y="3298"/>
                <a:ext cx="55" cy="40"/>
              </a:xfrm>
              <a:custGeom>
                <a:avLst/>
                <a:gdLst>
                  <a:gd name="T0" fmla="*/ 8 w 56"/>
                  <a:gd name="T1" fmla="*/ 0 h 48"/>
                  <a:gd name="T2" fmla="*/ 54 w 56"/>
                  <a:gd name="T3" fmla="*/ 23 h 48"/>
                  <a:gd name="T4" fmla="*/ 46 w 56"/>
                  <a:gd name="T5" fmla="*/ 33 h 48"/>
                  <a:gd name="T6" fmla="*/ 0 w 56"/>
                  <a:gd name="T7" fmla="*/ 11 h 48"/>
                  <a:gd name="T8" fmla="*/ 8 w 5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8" y="0"/>
                    </a:moveTo>
                    <a:lnTo>
                      <a:pt x="56" y="32"/>
                    </a:lnTo>
                    <a:lnTo>
                      <a:pt x="48" y="48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Freeform 28"/>
              <p:cNvSpPr>
                <a:spLocks/>
              </p:cNvSpPr>
              <p:nvPr/>
            </p:nvSpPr>
            <p:spPr bwMode="auto">
              <a:xfrm>
                <a:off x="4306" y="3331"/>
                <a:ext cx="55" cy="40"/>
              </a:xfrm>
              <a:custGeom>
                <a:avLst/>
                <a:gdLst>
                  <a:gd name="T0" fmla="*/ 8 w 56"/>
                  <a:gd name="T1" fmla="*/ 0 h 48"/>
                  <a:gd name="T2" fmla="*/ 54 w 56"/>
                  <a:gd name="T3" fmla="*/ 23 h 48"/>
                  <a:gd name="T4" fmla="*/ 46 w 56"/>
                  <a:gd name="T5" fmla="*/ 33 h 48"/>
                  <a:gd name="T6" fmla="*/ 0 w 56"/>
                  <a:gd name="T7" fmla="*/ 11 h 48"/>
                  <a:gd name="T8" fmla="*/ 8 w 56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8" y="0"/>
                    </a:moveTo>
                    <a:lnTo>
                      <a:pt x="56" y="32"/>
                    </a:lnTo>
                    <a:lnTo>
                      <a:pt x="48" y="48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Freeform 29"/>
              <p:cNvSpPr>
                <a:spLocks/>
              </p:cNvSpPr>
              <p:nvPr/>
            </p:nvSpPr>
            <p:spPr bwMode="auto">
              <a:xfrm>
                <a:off x="4376" y="3364"/>
                <a:ext cx="63" cy="40"/>
              </a:xfrm>
              <a:custGeom>
                <a:avLst/>
                <a:gdLst>
                  <a:gd name="T0" fmla="*/ 8 w 64"/>
                  <a:gd name="T1" fmla="*/ 0 h 48"/>
                  <a:gd name="T2" fmla="*/ 62 w 64"/>
                  <a:gd name="T3" fmla="*/ 23 h 48"/>
                  <a:gd name="T4" fmla="*/ 54 w 64"/>
                  <a:gd name="T5" fmla="*/ 33 h 48"/>
                  <a:gd name="T6" fmla="*/ 0 w 64"/>
                  <a:gd name="T7" fmla="*/ 11 h 48"/>
                  <a:gd name="T8" fmla="*/ 8 w 64"/>
                  <a:gd name="T9" fmla="*/ 0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48">
                    <a:moveTo>
                      <a:pt x="8" y="0"/>
                    </a:moveTo>
                    <a:lnTo>
                      <a:pt x="64" y="32"/>
                    </a:lnTo>
                    <a:lnTo>
                      <a:pt x="56" y="48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Freeform 30"/>
              <p:cNvSpPr>
                <a:spLocks/>
              </p:cNvSpPr>
              <p:nvPr/>
            </p:nvSpPr>
            <p:spPr bwMode="auto">
              <a:xfrm>
                <a:off x="4454" y="3404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Freeform 31"/>
              <p:cNvSpPr>
                <a:spLocks/>
              </p:cNvSpPr>
              <p:nvPr/>
            </p:nvSpPr>
            <p:spPr bwMode="auto">
              <a:xfrm>
                <a:off x="4532" y="3437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Freeform 32"/>
              <p:cNvSpPr>
                <a:spLocks/>
              </p:cNvSpPr>
              <p:nvPr/>
            </p:nvSpPr>
            <p:spPr bwMode="auto">
              <a:xfrm>
                <a:off x="4610" y="3470"/>
                <a:ext cx="55" cy="33"/>
              </a:xfrm>
              <a:custGeom>
                <a:avLst/>
                <a:gdLst>
                  <a:gd name="T0" fmla="*/ 8 w 56"/>
                  <a:gd name="T1" fmla="*/ 0 h 40"/>
                  <a:gd name="T2" fmla="*/ 54 w 56"/>
                  <a:gd name="T3" fmla="*/ 17 h 40"/>
                  <a:gd name="T4" fmla="*/ 46 w 56"/>
                  <a:gd name="T5" fmla="*/ 27 h 40"/>
                  <a:gd name="T6" fmla="*/ 0 w 56"/>
                  <a:gd name="T7" fmla="*/ 11 h 40"/>
                  <a:gd name="T8" fmla="*/ 8 w 56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0">
                    <a:moveTo>
                      <a:pt x="8" y="0"/>
                    </a:moveTo>
                    <a:lnTo>
                      <a:pt x="56" y="24"/>
                    </a:lnTo>
                    <a:lnTo>
                      <a:pt x="48" y="40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Freeform 33"/>
              <p:cNvSpPr>
                <a:spLocks/>
              </p:cNvSpPr>
              <p:nvPr/>
            </p:nvSpPr>
            <p:spPr bwMode="auto">
              <a:xfrm>
                <a:off x="4680" y="3503"/>
                <a:ext cx="47" cy="26"/>
              </a:xfrm>
              <a:custGeom>
                <a:avLst/>
                <a:gdLst>
                  <a:gd name="T0" fmla="*/ 8 w 48"/>
                  <a:gd name="T1" fmla="*/ 0 h 32"/>
                  <a:gd name="T2" fmla="*/ 46 w 48"/>
                  <a:gd name="T3" fmla="*/ 11 h 32"/>
                  <a:gd name="T4" fmla="*/ 38 w 48"/>
                  <a:gd name="T5" fmla="*/ 21 h 32"/>
                  <a:gd name="T6" fmla="*/ 0 w 48"/>
                  <a:gd name="T7" fmla="*/ 11 h 32"/>
                  <a:gd name="T8" fmla="*/ 8 w 48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32">
                    <a:moveTo>
                      <a:pt x="8" y="0"/>
                    </a:moveTo>
                    <a:lnTo>
                      <a:pt x="48" y="16"/>
                    </a:lnTo>
                    <a:lnTo>
                      <a:pt x="40" y="32"/>
                    </a:lnTo>
                    <a:lnTo>
                      <a:pt x="0" y="16"/>
                    </a:lnTo>
                    <a:lnTo>
                      <a:pt x="8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Freeform 34"/>
              <p:cNvSpPr>
                <a:spLocks/>
              </p:cNvSpPr>
              <p:nvPr/>
            </p:nvSpPr>
            <p:spPr bwMode="auto">
              <a:xfrm>
                <a:off x="4696" y="3509"/>
                <a:ext cx="62" cy="20"/>
              </a:xfrm>
              <a:custGeom>
                <a:avLst/>
                <a:gdLst>
                  <a:gd name="T0" fmla="*/ 0 w 64"/>
                  <a:gd name="T1" fmla="*/ 6 h 24"/>
                  <a:gd name="T2" fmla="*/ 52 w 64"/>
                  <a:gd name="T3" fmla="*/ 0 h 24"/>
                  <a:gd name="T4" fmla="*/ 60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Freeform 35"/>
              <p:cNvSpPr>
                <a:spLocks/>
              </p:cNvSpPr>
              <p:nvPr/>
            </p:nvSpPr>
            <p:spPr bwMode="auto">
              <a:xfrm>
                <a:off x="4782" y="3496"/>
                <a:ext cx="62" cy="20"/>
              </a:xfrm>
              <a:custGeom>
                <a:avLst/>
                <a:gdLst>
                  <a:gd name="T0" fmla="*/ 0 w 64"/>
                  <a:gd name="T1" fmla="*/ 6 h 24"/>
                  <a:gd name="T2" fmla="*/ 52 w 64"/>
                  <a:gd name="T3" fmla="*/ 0 h 24"/>
                  <a:gd name="T4" fmla="*/ 60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Freeform 36"/>
              <p:cNvSpPr>
                <a:spLocks/>
              </p:cNvSpPr>
              <p:nvPr/>
            </p:nvSpPr>
            <p:spPr bwMode="auto">
              <a:xfrm>
                <a:off x="4867" y="3483"/>
                <a:ext cx="63" cy="20"/>
              </a:xfrm>
              <a:custGeom>
                <a:avLst/>
                <a:gdLst>
                  <a:gd name="T0" fmla="*/ 0 w 64"/>
                  <a:gd name="T1" fmla="*/ 6 h 24"/>
                  <a:gd name="T2" fmla="*/ 54 w 64"/>
                  <a:gd name="T3" fmla="*/ 0 h 24"/>
                  <a:gd name="T4" fmla="*/ 62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6" name="Freeform 37"/>
              <p:cNvSpPr>
                <a:spLocks/>
              </p:cNvSpPr>
              <p:nvPr/>
            </p:nvSpPr>
            <p:spPr bwMode="auto">
              <a:xfrm>
                <a:off x="4945" y="3470"/>
                <a:ext cx="63" cy="20"/>
              </a:xfrm>
              <a:custGeom>
                <a:avLst/>
                <a:gdLst>
                  <a:gd name="T0" fmla="*/ 0 w 64"/>
                  <a:gd name="T1" fmla="*/ 6 h 24"/>
                  <a:gd name="T2" fmla="*/ 54 w 64"/>
                  <a:gd name="T3" fmla="*/ 0 h 24"/>
                  <a:gd name="T4" fmla="*/ 62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7" name="Freeform 38"/>
              <p:cNvSpPr>
                <a:spLocks/>
              </p:cNvSpPr>
              <p:nvPr/>
            </p:nvSpPr>
            <p:spPr bwMode="auto">
              <a:xfrm>
                <a:off x="5031" y="3457"/>
                <a:ext cx="62" cy="19"/>
              </a:xfrm>
              <a:custGeom>
                <a:avLst/>
                <a:gdLst>
                  <a:gd name="T0" fmla="*/ 0 w 64"/>
                  <a:gd name="T1" fmla="*/ 5 h 24"/>
                  <a:gd name="T2" fmla="*/ 52 w 64"/>
                  <a:gd name="T3" fmla="*/ 0 h 24"/>
                  <a:gd name="T4" fmla="*/ 60 w 64"/>
                  <a:gd name="T5" fmla="*/ 10 h 24"/>
                  <a:gd name="T6" fmla="*/ 8 w 64"/>
                  <a:gd name="T7" fmla="*/ 15 h 24"/>
                  <a:gd name="T8" fmla="*/ 0 w 64"/>
                  <a:gd name="T9" fmla="*/ 5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8" name="Freeform 39"/>
              <p:cNvSpPr>
                <a:spLocks/>
              </p:cNvSpPr>
              <p:nvPr/>
            </p:nvSpPr>
            <p:spPr bwMode="auto">
              <a:xfrm>
                <a:off x="5117" y="3443"/>
                <a:ext cx="62" cy="27"/>
              </a:xfrm>
              <a:custGeom>
                <a:avLst/>
                <a:gdLst>
                  <a:gd name="T0" fmla="*/ 0 w 64"/>
                  <a:gd name="T1" fmla="*/ 12 h 32"/>
                  <a:gd name="T2" fmla="*/ 52 w 64"/>
                  <a:gd name="T3" fmla="*/ 0 h 32"/>
                  <a:gd name="T4" fmla="*/ 60 w 64"/>
                  <a:gd name="T5" fmla="*/ 12 h 32"/>
                  <a:gd name="T6" fmla="*/ 8 w 64"/>
                  <a:gd name="T7" fmla="*/ 23 h 32"/>
                  <a:gd name="T8" fmla="*/ 0 w 64"/>
                  <a:gd name="T9" fmla="*/ 1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32">
                    <a:moveTo>
                      <a:pt x="0" y="16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32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9" name="Freeform 40"/>
              <p:cNvSpPr>
                <a:spLocks/>
              </p:cNvSpPr>
              <p:nvPr/>
            </p:nvSpPr>
            <p:spPr bwMode="auto">
              <a:xfrm>
                <a:off x="5202" y="3437"/>
                <a:ext cx="63" cy="20"/>
              </a:xfrm>
              <a:custGeom>
                <a:avLst/>
                <a:gdLst>
                  <a:gd name="T0" fmla="*/ 0 w 64"/>
                  <a:gd name="T1" fmla="*/ 6 h 24"/>
                  <a:gd name="T2" fmla="*/ 54 w 64"/>
                  <a:gd name="T3" fmla="*/ 0 h 24"/>
                  <a:gd name="T4" fmla="*/ 62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0" name="Freeform 41"/>
              <p:cNvSpPr>
                <a:spLocks/>
              </p:cNvSpPr>
              <p:nvPr/>
            </p:nvSpPr>
            <p:spPr bwMode="auto">
              <a:xfrm>
                <a:off x="5288" y="3424"/>
                <a:ext cx="63" cy="19"/>
              </a:xfrm>
              <a:custGeom>
                <a:avLst/>
                <a:gdLst>
                  <a:gd name="T0" fmla="*/ 0 w 64"/>
                  <a:gd name="T1" fmla="*/ 5 h 24"/>
                  <a:gd name="T2" fmla="*/ 54 w 64"/>
                  <a:gd name="T3" fmla="*/ 0 h 24"/>
                  <a:gd name="T4" fmla="*/ 62 w 64"/>
                  <a:gd name="T5" fmla="*/ 10 h 24"/>
                  <a:gd name="T6" fmla="*/ 8 w 64"/>
                  <a:gd name="T7" fmla="*/ 15 h 24"/>
                  <a:gd name="T8" fmla="*/ 0 w 64"/>
                  <a:gd name="T9" fmla="*/ 5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1" name="Freeform 42"/>
              <p:cNvSpPr>
                <a:spLocks/>
              </p:cNvSpPr>
              <p:nvPr/>
            </p:nvSpPr>
            <p:spPr bwMode="auto">
              <a:xfrm>
                <a:off x="5374" y="3410"/>
                <a:ext cx="62" cy="20"/>
              </a:xfrm>
              <a:custGeom>
                <a:avLst/>
                <a:gdLst>
                  <a:gd name="T0" fmla="*/ 0 w 64"/>
                  <a:gd name="T1" fmla="*/ 6 h 24"/>
                  <a:gd name="T2" fmla="*/ 52 w 64"/>
                  <a:gd name="T3" fmla="*/ 0 h 24"/>
                  <a:gd name="T4" fmla="*/ 60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2" name="Freeform 43"/>
              <p:cNvSpPr>
                <a:spLocks/>
              </p:cNvSpPr>
              <p:nvPr/>
            </p:nvSpPr>
            <p:spPr bwMode="auto">
              <a:xfrm>
                <a:off x="5452" y="3397"/>
                <a:ext cx="62" cy="20"/>
              </a:xfrm>
              <a:custGeom>
                <a:avLst/>
                <a:gdLst>
                  <a:gd name="T0" fmla="*/ 0 w 64"/>
                  <a:gd name="T1" fmla="*/ 6 h 24"/>
                  <a:gd name="T2" fmla="*/ 52 w 64"/>
                  <a:gd name="T3" fmla="*/ 0 h 24"/>
                  <a:gd name="T4" fmla="*/ 60 w 64"/>
                  <a:gd name="T5" fmla="*/ 11 h 24"/>
                  <a:gd name="T6" fmla="*/ 8 w 64"/>
                  <a:gd name="T7" fmla="*/ 17 h 24"/>
                  <a:gd name="T8" fmla="*/ 0 w 64"/>
                  <a:gd name="T9" fmla="*/ 6 h 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24">
                    <a:moveTo>
                      <a:pt x="0" y="8"/>
                    </a:moveTo>
                    <a:lnTo>
                      <a:pt x="56" y="0"/>
                    </a:lnTo>
                    <a:lnTo>
                      <a:pt x="64" y="16"/>
                    </a:lnTo>
                    <a:lnTo>
                      <a:pt x="8" y="24"/>
                    </a:lnTo>
                    <a:lnTo>
                      <a:pt x="0" y="8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3" name="Freeform 44"/>
              <p:cNvSpPr>
                <a:spLocks/>
              </p:cNvSpPr>
              <p:nvPr/>
            </p:nvSpPr>
            <p:spPr bwMode="auto">
              <a:xfrm>
                <a:off x="5538" y="3391"/>
                <a:ext cx="15" cy="13"/>
              </a:xfrm>
              <a:custGeom>
                <a:avLst/>
                <a:gdLst>
                  <a:gd name="T0" fmla="*/ 0 w 16"/>
                  <a:gd name="T1" fmla="*/ 0 h 16"/>
                  <a:gd name="T2" fmla="*/ 8 w 16"/>
                  <a:gd name="T3" fmla="*/ 0 h 16"/>
                  <a:gd name="T4" fmla="*/ 14 w 16"/>
                  <a:gd name="T5" fmla="*/ 11 h 16"/>
                  <a:gd name="T6" fmla="*/ 8 w 16"/>
                  <a:gd name="T7" fmla="*/ 11 h 16"/>
                  <a:gd name="T8" fmla="*/ 0 w 16"/>
                  <a:gd name="T9" fmla="*/ 0 h 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0" y="0"/>
                    </a:moveTo>
                    <a:lnTo>
                      <a:pt x="8" y="0"/>
                    </a:lnTo>
                    <a:lnTo>
                      <a:pt x="16" y="16"/>
                    </a:lnTo>
                    <a:lnTo>
                      <a:pt x="8" y="16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4" name="Freeform 45"/>
              <p:cNvSpPr>
                <a:spLocks/>
              </p:cNvSpPr>
              <p:nvPr/>
            </p:nvSpPr>
            <p:spPr bwMode="auto">
              <a:xfrm>
                <a:off x="5538" y="3351"/>
                <a:ext cx="54" cy="40"/>
              </a:xfrm>
              <a:custGeom>
                <a:avLst/>
                <a:gdLst>
                  <a:gd name="T0" fmla="*/ 0 w 56"/>
                  <a:gd name="T1" fmla="*/ 23 h 48"/>
                  <a:gd name="T2" fmla="*/ 44 w 56"/>
                  <a:gd name="T3" fmla="*/ 0 h 48"/>
                  <a:gd name="T4" fmla="*/ 52 w 56"/>
                  <a:gd name="T5" fmla="*/ 11 h 48"/>
                  <a:gd name="T6" fmla="*/ 8 w 56"/>
                  <a:gd name="T7" fmla="*/ 33 h 48"/>
                  <a:gd name="T8" fmla="*/ 0 w 56"/>
                  <a:gd name="T9" fmla="*/ 23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0" y="32"/>
                    </a:moveTo>
                    <a:lnTo>
                      <a:pt x="48" y="0"/>
                    </a:lnTo>
                    <a:lnTo>
                      <a:pt x="56" y="16"/>
                    </a:lnTo>
                    <a:lnTo>
                      <a:pt x="8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5" name="Freeform 46"/>
              <p:cNvSpPr>
                <a:spLocks/>
              </p:cNvSpPr>
              <p:nvPr/>
            </p:nvSpPr>
            <p:spPr bwMode="auto">
              <a:xfrm>
                <a:off x="5608" y="3312"/>
                <a:ext cx="54" cy="39"/>
              </a:xfrm>
              <a:custGeom>
                <a:avLst/>
                <a:gdLst>
                  <a:gd name="T0" fmla="*/ 0 w 56"/>
                  <a:gd name="T1" fmla="*/ 21 h 48"/>
                  <a:gd name="T2" fmla="*/ 44 w 56"/>
                  <a:gd name="T3" fmla="*/ 0 h 48"/>
                  <a:gd name="T4" fmla="*/ 52 w 56"/>
                  <a:gd name="T5" fmla="*/ 11 h 48"/>
                  <a:gd name="T6" fmla="*/ 8 w 56"/>
                  <a:gd name="T7" fmla="*/ 32 h 48"/>
                  <a:gd name="T8" fmla="*/ 0 w 56"/>
                  <a:gd name="T9" fmla="*/ 21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0" y="32"/>
                    </a:moveTo>
                    <a:lnTo>
                      <a:pt x="48" y="0"/>
                    </a:lnTo>
                    <a:lnTo>
                      <a:pt x="56" y="16"/>
                    </a:lnTo>
                    <a:lnTo>
                      <a:pt x="8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6" name="Freeform 47"/>
              <p:cNvSpPr>
                <a:spLocks/>
              </p:cNvSpPr>
              <p:nvPr/>
            </p:nvSpPr>
            <p:spPr bwMode="auto">
              <a:xfrm>
                <a:off x="5678" y="3272"/>
                <a:ext cx="54" cy="40"/>
              </a:xfrm>
              <a:custGeom>
                <a:avLst/>
                <a:gdLst>
                  <a:gd name="T0" fmla="*/ 0 w 56"/>
                  <a:gd name="T1" fmla="*/ 23 h 48"/>
                  <a:gd name="T2" fmla="*/ 44 w 56"/>
                  <a:gd name="T3" fmla="*/ 0 h 48"/>
                  <a:gd name="T4" fmla="*/ 52 w 56"/>
                  <a:gd name="T5" fmla="*/ 11 h 48"/>
                  <a:gd name="T6" fmla="*/ 8 w 56"/>
                  <a:gd name="T7" fmla="*/ 33 h 48"/>
                  <a:gd name="T8" fmla="*/ 0 w 56"/>
                  <a:gd name="T9" fmla="*/ 23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0" y="32"/>
                    </a:moveTo>
                    <a:lnTo>
                      <a:pt x="48" y="0"/>
                    </a:lnTo>
                    <a:lnTo>
                      <a:pt x="56" y="16"/>
                    </a:lnTo>
                    <a:lnTo>
                      <a:pt x="8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7" name="Freeform 48"/>
              <p:cNvSpPr>
                <a:spLocks/>
              </p:cNvSpPr>
              <p:nvPr/>
            </p:nvSpPr>
            <p:spPr bwMode="auto">
              <a:xfrm>
                <a:off x="5748" y="3232"/>
                <a:ext cx="55" cy="40"/>
              </a:xfrm>
              <a:custGeom>
                <a:avLst/>
                <a:gdLst>
                  <a:gd name="T0" fmla="*/ 0 w 56"/>
                  <a:gd name="T1" fmla="*/ 23 h 48"/>
                  <a:gd name="T2" fmla="*/ 46 w 56"/>
                  <a:gd name="T3" fmla="*/ 0 h 48"/>
                  <a:gd name="T4" fmla="*/ 54 w 56"/>
                  <a:gd name="T5" fmla="*/ 11 h 48"/>
                  <a:gd name="T6" fmla="*/ 8 w 56"/>
                  <a:gd name="T7" fmla="*/ 33 h 48"/>
                  <a:gd name="T8" fmla="*/ 0 w 56"/>
                  <a:gd name="T9" fmla="*/ 23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6" h="48">
                    <a:moveTo>
                      <a:pt x="0" y="32"/>
                    </a:moveTo>
                    <a:lnTo>
                      <a:pt x="48" y="0"/>
                    </a:lnTo>
                    <a:lnTo>
                      <a:pt x="56" y="16"/>
                    </a:lnTo>
                    <a:lnTo>
                      <a:pt x="8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8" name="Freeform 49"/>
              <p:cNvSpPr>
                <a:spLocks/>
              </p:cNvSpPr>
              <p:nvPr/>
            </p:nvSpPr>
            <p:spPr bwMode="auto">
              <a:xfrm>
                <a:off x="5826" y="3193"/>
                <a:ext cx="47" cy="33"/>
              </a:xfrm>
              <a:custGeom>
                <a:avLst/>
                <a:gdLst>
                  <a:gd name="T0" fmla="*/ 0 w 48"/>
                  <a:gd name="T1" fmla="*/ 17 h 40"/>
                  <a:gd name="T2" fmla="*/ 38 w 48"/>
                  <a:gd name="T3" fmla="*/ 0 h 40"/>
                  <a:gd name="T4" fmla="*/ 46 w 48"/>
                  <a:gd name="T5" fmla="*/ 11 h 40"/>
                  <a:gd name="T6" fmla="*/ 8 w 48"/>
                  <a:gd name="T7" fmla="*/ 27 h 40"/>
                  <a:gd name="T8" fmla="*/ 0 w 48"/>
                  <a:gd name="T9" fmla="*/ 17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40">
                    <a:moveTo>
                      <a:pt x="0" y="24"/>
                    </a:moveTo>
                    <a:lnTo>
                      <a:pt x="40" y="0"/>
                    </a:lnTo>
                    <a:lnTo>
                      <a:pt x="48" y="16"/>
                    </a:lnTo>
                    <a:lnTo>
                      <a:pt x="8" y="40"/>
                    </a:lnTo>
                    <a:lnTo>
                      <a:pt x="0" y="24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9" name="Freeform 50"/>
              <p:cNvSpPr>
                <a:spLocks/>
              </p:cNvSpPr>
              <p:nvPr/>
            </p:nvSpPr>
            <p:spPr bwMode="auto">
              <a:xfrm>
                <a:off x="5896" y="3147"/>
                <a:ext cx="47" cy="39"/>
              </a:xfrm>
              <a:custGeom>
                <a:avLst/>
                <a:gdLst>
                  <a:gd name="T0" fmla="*/ 0 w 48"/>
                  <a:gd name="T1" fmla="*/ 21 h 48"/>
                  <a:gd name="T2" fmla="*/ 38 w 48"/>
                  <a:gd name="T3" fmla="*/ 0 h 48"/>
                  <a:gd name="T4" fmla="*/ 46 w 48"/>
                  <a:gd name="T5" fmla="*/ 11 h 48"/>
                  <a:gd name="T6" fmla="*/ 8 w 48"/>
                  <a:gd name="T7" fmla="*/ 32 h 48"/>
                  <a:gd name="T8" fmla="*/ 0 w 48"/>
                  <a:gd name="T9" fmla="*/ 21 h 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48">
                    <a:moveTo>
                      <a:pt x="0" y="32"/>
                    </a:moveTo>
                    <a:lnTo>
                      <a:pt x="40" y="0"/>
                    </a:lnTo>
                    <a:lnTo>
                      <a:pt x="48" y="16"/>
                    </a:lnTo>
                    <a:lnTo>
                      <a:pt x="8" y="48"/>
                    </a:lnTo>
                    <a:lnTo>
                      <a:pt x="0" y="32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0" name="Freeform 51"/>
              <p:cNvSpPr>
                <a:spLocks/>
              </p:cNvSpPr>
              <p:nvPr/>
            </p:nvSpPr>
            <p:spPr bwMode="auto">
              <a:xfrm>
                <a:off x="5966" y="3120"/>
                <a:ext cx="31" cy="27"/>
              </a:xfrm>
              <a:custGeom>
                <a:avLst/>
                <a:gdLst>
                  <a:gd name="T0" fmla="*/ 0 w 32"/>
                  <a:gd name="T1" fmla="*/ 12 h 32"/>
                  <a:gd name="T2" fmla="*/ 22 w 32"/>
                  <a:gd name="T3" fmla="*/ 0 h 32"/>
                  <a:gd name="T4" fmla="*/ 30 w 32"/>
                  <a:gd name="T5" fmla="*/ 12 h 32"/>
                  <a:gd name="T6" fmla="*/ 8 w 32"/>
                  <a:gd name="T7" fmla="*/ 23 h 32"/>
                  <a:gd name="T8" fmla="*/ 0 w 32"/>
                  <a:gd name="T9" fmla="*/ 12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lnTo>
                      <a:pt x="24" y="0"/>
                    </a:lnTo>
                    <a:lnTo>
                      <a:pt x="32" y="16"/>
                    </a:lnTo>
                    <a:lnTo>
                      <a:pt x="8" y="32"/>
                    </a:lnTo>
                    <a:lnTo>
                      <a:pt x="0" y="16"/>
                    </a:lnTo>
                    <a:close/>
                  </a:path>
                </a:pathLst>
              </a:custGeom>
              <a:blipFill dpi="0" rotWithShape="0">
                <a:blip r:embed="rId2" cstate="print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1" name="Rectangle 52"/>
              <p:cNvSpPr>
                <a:spLocks noChangeArrowheads="1"/>
              </p:cNvSpPr>
              <p:nvPr/>
            </p:nvSpPr>
            <p:spPr bwMode="auto">
              <a:xfrm>
                <a:off x="5943" y="2381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82" name="Rectangle 53"/>
              <p:cNvSpPr>
                <a:spLocks noChangeArrowheads="1"/>
              </p:cNvSpPr>
              <p:nvPr/>
            </p:nvSpPr>
            <p:spPr bwMode="auto">
              <a:xfrm>
                <a:off x="6021" y="243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 sz="2400"/>
              </a:p>
            </p:txBody>
          </p:sp>
          <p:sp>
            <p:nvSpPr>
              <p:cNvPr id="22583" name="Rectangle 54"/>
              <p:cNvSpPr>
                <a:spLocks noChangeArrowheads="1"/>
              </p:cNvSpPr>
              <p:nvPr/>
            </p:nvSpPr>
            <p:spPr bwMode="auto">
              <a:xfrm>
                <a:off x="5428" y="272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84" name="Rectangle 55"/>
              <p:cNvSpPr>
                <a:spLocks noChangeArrowheads="1"/>
              </p:cNvSpPr>
              <p:nvPr/>
            </p:nvSpPr>
            <p:spPr bwMode="auto">
              <a:xfrm>
                <a:off x="5506" y="277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2585" name="Rectangle 56"/>
              <p:cNvSpPr>
                <a:spLocks noChangeArrowheads="1"/>
              </p:cNvSpPr>
              <p:nvPr/>
            </p:nvSpPr>
            <p:spPr bwMode="auto">
              <a:xfrm>
                <a:off x="5608" y="342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86" name="Rectangle 57"/>
              <p:cNvSpPr>
                <a:spLocks noChangeArrowheads="1"/>
              </p:cNvSpPr>
              <p:nvPr/>
            </p:nvSpPr>
            <p:spPr bwMode="auto">
              <a:xfrm>
                <a:off x="5686" y="347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3</a:t>
                </a:r>
                <a:endParaRPr lang="en-US" altLang="ja-JP" sz="2400"/>
              </a:p>
            </p:txBody>
          </p:sp>
          <p:sp>
            <p:nvSpPr>
              <p:cNvPr id="22587" name="Rectangle 58"/>
              <p:cNvSpPr>
                <a:spLocks noChangeArrowheads="1"/>
              </p:cNvSpPr>
              <p:nvPr/>
            </p:nvSpPr>
            <p:spPr bwMode="auto">
              <a:xfrm>
                <a:off x="3215" y="291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88" name="Rectangle 59"/>
              <p:cNvSpPr>
                <a:spLocks noChangeArrowheads="1"/>
              </p:cNvSpPr>
              <p:nvPr/>
            </p:nvSpPr>
            <p:spPr bwMode="auto">
              <a:xfrm>
                <a:off x="3293" y="2968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9</a:t>
                </a:r>
                <a:endParaRPr lang="en-US" altLang="ja-JP" sz="2400"/>
              </a:p>
            </p:txBody>
          </p:sp>
          <p:sp>
            <p:nvSpPr>
              <p:cNvPr id="22589" name="Rectangle 60"/>
              <p:cNvSpPr>
                <a:spLocks noChangeArrowheads="1"/>
              </p:cNvSpPr>
              <p:nvPr/>
            </p:nvSpPr>
            <p:spPr bwMode="auto">
              <a:xfrm>
                <a:off x="4969" y="2698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90" name="Rectangle 61"/>
              <p:cNvSpPr>
                <a:spLocks noChangeArrowheads="1"/>
              </p:cNvSpPr>
              <p:nvPr/>
            </p:nvSpPr>
            <p:spPr bwMode="auto">
              <a:xfrm>
                <a:off x="5047" y="275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4</a:t>
                </a:r>
                <a:endParaRPr lang="en-US" altLang="ja-JP" sz="2400"/>
              </a:p>
            </p:txBody>
          </p:sp>
          <p:sp>
            <p:nvSpPr>
              <p:cNvPr id="22591" name="Rectangle 62"/>
              <p:cNvSpPr>
                <a:spLocks noChangeArrowheads="1"/>
              </p:cNvSpPr>
              <p:nvPr/>
            </p:nvSpPr>
            <p:spPr bwMode="auto">
              <a:xfrm>
                <a:off x="4704" y="3655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92" name="Rectangle 63"/>
              <p:cNvSpPr>
                <a:spLocks noChangeArrowheads="1"/>
              </p:cNvSpPr>
              <p:nvPr/>
            </p:nvSpPr>
            <p:spPr bwMode="auto">
              <a:xfrm>
                <a:off x="4782" y="3707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5</a:t>
                </a:r>
                <a:endParaRPr lang="en-US" altLang="ja-JP" sz="2400"/>
              </a:p>
            </p:txBody>
          </p:sp>
          <p:sp>
            <p:nvSpPr>
              <p:cNvPr id="22593" name="Rectangle 64"/>
              <p:cNvSpPr>
                <a:spLocks noChangeArrowheads="1"/>
              </p:cNvSpPr>
              <p:nvPr/>
            </p:nvSpPr>
            <p:spPr bwMode="auto">
              <a:xfrm>
                <a:off x="4563" y="2909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94" name="Rectangle 65"/>
              <p:cNvSpPr>
                <a:spLocks noChangeArrowheads="1"/>
              </p:cNvSpPr>
              <p:nvPr/>
            </p:nvSpPr>
            <p:spPr bwMode="auto">
              <a:xfrm>
                <a:off x="4641" y="296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6</a:t>
                </a:r>
                <a:endParaRPr lang="en-US" altLang="ja-JP" sz="2400"/>
              </a:p>
            </p:txBody>
          </p:sp>
          <p:sp>
            <p:nvSpPr>
              <p:cNvPr id="22595" name="Rectangle 66"/>
              <p:cNvSpPr>
                <a:spLocks noChangeArrowheads="1"/>
              </p:cNvSpPr>
              <p:nvPr/>
            </p:nvSpPr>
            <p:spPr bwMode="auto">
              <a:xfrm>
                <a:off x="4244" y="259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96" name="Rectangle 67"/>
              <p:cNvSpPr>
                <a:spLocks noChangeArrowheads="1"/>
              </p:cNvSpPr>
              <p:nvPr/>
            </p:nvSpPr>
            <p:spPr bwMode="auto">
              <a:xfrm>
                <a:off x="4322" y="2645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7</a:t>
                </a:r>
                <a:endParaRPr lang="en-US" altLang="ja-JP" sz="2400"/>
              </a:p>
            </p:txBody>
          </p:sp>
          <p:sp>
            <p:nvSpPr>
              <p:cNvPr id="22597" name="Rectangle 68"/>
              <p:cNvSpPr>
                <a:spLocks noChangeArrowheads="1"/>
              </p:cNvSpPr>
              <p:nvPr/>
            </p:nvSpPr>
            <p:spPr bwMode="auto">
              <a:xfrm>
                <a:off x="3714" y="225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598" name="Rectangle 69"/>
              <p:cNvSpPr>
                <a:spLocks noChangeArrowheads="1"/>
              </p:cNvSpPr>
              <p:nvPr/>
            </p:nvSpPr>
            <p:spPr bwMode="auto">
              <a:xfrm>
                <a:off x="3792" y="2309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8</a:t>
                </a:r>
                <a:endParaRPr lang="en-US" altLang="ja-JP" sz="2400"/>
              </a:p>
            </p:txBody>
          </p:sp>
          <p:sp>
            <p:nvSpPr>
              <p:cNvPr id="22599" name="Rectangle 70"/>
              <p:cNvSpPr>
                <a:spLocks noChangeArrowheads="1"/>
              </p:cNvSpPr>
              <p:nvPr/>
            </p:nvSpPr>
            <p:spPr bwMode="auto">
              <a:xfrm>
                <a:off x="6107" y="3048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 sz="2400"/>
              </a:p>
            </p:txBody>
          </p:sp>
          <p:sp>
            <p:nvSpPr>
              <p:cNvPr id="22600" name="Rectangle 71"/>
              <p:cNvSpPr>
                <a:spLocks noChangeArrowheads="1"/>
              </p:cNvSpPr>
              <p:nvPr/>
            </p:nvSpPr>
            <p:spPr bwMode="auto">
              <a:xfrm>
                <a:off x="6184" y="310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0</a:t>
                </a:r>
                <a:endParaRPr lang="en-US" altLang="ja-JP" sz="2400"/>
              </a:p>
            </p:txBody>
          </p:sp>
          <p:sp>
            <p:nvSpPr>
              <p:cNvPr id="22601" name="Rectangle 72"/>
              <p:cNvSpPr>
                <a:spLocks noChangeArrowheads="1"/>
              </p:cNvSpPr>
              <p:nvPr/>
            </p:nvSpPr>
            <p:spPr bwMode="auto">
              <a:xfrm>
                <a:off x="3870" y="3958"/>
                <a:ext cx="20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Output: ( P ,P ,P ,P ,P ,P )</a:t>
                </a:r>
                <a:endParaRPr lang="en-US" altLang="ja-JP" sz="2400"/>
              </a:p>
            </p:txBody>
          </p:sp>
          <p:sp>
            <p:nvSpPr>
              <p:cNvPr id="22602" name="Rectangle 73"/>
              <p:cNvSpPr>
                <a:spLocks noChangeArrowheads="1"/>
              </p:cNvSpPr>
              <p:nvPr/>
            </p:nvSpPr>
            <p:spPr bwMode="auto">
              <a:xfrm>
                <a:off x="4641" y="3958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 </a:t>
                </a:r>
                <a:endParaRPr lang="en-US" altLang="ja-JP" sz="2400"/>
              </a:p>
            </p:txBody>
          </p:sp>
          <p:grpSp>
            <p:nvGrpSpPr>
              <p:cNvPr id="22603" name="Group 74"/>
              <p:cNvGrpSpPr>
                <a:grpSpLocks/>
              </p:cNvGrpSpPr>
              <p:nvPr/>
            </p:nvGrpSpPr>
            <p:grpSpPr bwMode="auto">
              <a:xfrm>
                <a:off x="4704" y="4032"/>
                <a:ext cx="1069" cy="134"/>
                <a:chOff x="2712" y="3448"/>
                <a:chExt cx="1097" cy="162"/>
              </a:xfrm>
            </p:grpSpPr>
            <p:sp>
              <p:nvSpPr>
                <p:cNvPr id="22606" name="Rectangle 75"/>
                <p:cNvSpPr>
                  <a:spLocks noChangeArrowheads="1"/>
                </p:cNvSpPr>
                <p:nvPr/>
              </p:nvSpPr>
              <p:spPr bwMode="auto">
                <a:xfrm>
                  <a:off x="2712" y="3448"/>
                  <a:ext cx="57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1400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0</a:t>
                  </a:r>
                  <a:endParaRPr lang="en-US" altLang="ja-JP" sz="2400"/>
                </a:p>
              </p:txBody>
            </p:sp>
            <p:sp>
              <p:nvSpPr>
                <p:cNvPr id="22607" name="Rectangle 76"/>
                <p:cNvSpPr>
                  <a:spLocks noChangeArrowheads="1"/>
                </p:cNvSpPr>
                <p:nvPr/>
              </p:nvSpPr>
              <p:spPr bwMode="auto">
                <a:xfrm>
                  <a:off x="2920" y="3448"/>
                  <a:ext cx="58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1400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3</a:t>
                  </a:r>
                  <a:endParaRPr lang="en-US" altLang="ja-JP" sz="2400"/>
                </a:p>
              </p:txBody>
            </p:sp>
            <p:sp>
              <p:nvSpPr>
                <p:cNvPr id="22608" name="Rectangle 77"/>
                <p:cNvSpPr>
                  <a:spLocks noChangeArrowheads="1"/>
                </p:cNvSpPr>
                <p:nvPr/>
              </p:nvSpPr>
              <p:spPr bwMode="auto">
                <a:xfrm>
                  <a:off x="3128" y="3448"/>
                  <a:ext cx="57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1400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5</a:t>
                  </a:r>
                  <a:endParaRPr lang="en-US" altLang="ja-JP" sz="2400"/>
                </a:p>
              </p:txBody>
            </p:sp>
            <p:sp>
              <p:nvSpPr>
                <p:cNvPr id="22609" name="Rectangle 78"/>
                <p:cNvSpPr>
                  <a:spLocks noChangeArrowheads="1"/>
                </p:cNvSpPr>
                <p:nvPr/>
              </p:nvSpPr>
              <p:spPr bwMode="auto">
                <a:xfrm>
                  <a:off x="3336" y="3448"/>
                  <a:ext cx="57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1400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9</a:t>
                  </a:r>
                  <a:endParaRPr lang="en-US" altLang="ja-JP" sz="2400"/>
                </a:p>
              </p:txBody>
            </p:sp>
            <p:sp>
              <p:nvSpPr>
                <p:cNvPr id="22610" name="Rectangle 79"/>
                <p:cNvSpPr>
                  <a:spLocks noChangeArrowheads="1"/>
                </p:cNvSpPr>
                <p:nvPr/>
              </p:nvSpPr>
              <p:spPr bwMode="auto">
                <a:xfrm>
                  <a:off x="3544" y="3448"/>
                  <a:ext cx="58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1400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8</a:t>
                  </a:r>
                  <a:endParaRPr lang="en-US" altLang="ja-JP" sz="2400"/>
                </a:p>
              </p:txBody>
            </p:sp>
            <p:sp>
              <p:nvSpPr>
                <p:cNvPr id="22611" name="Rectangle 80"/>
                <p:cNvSpPr>
                  <a:spLocks noChangeArrowheads="1"/>
                </p:cNvSpPr>
                <p:nvPr/>
              </p:nvSpPr>
              <p:spPr bwMode="auto">
                <a:xfrm>
                  <a:off x="3752" y="3448"/>
                  <a:ext cx="57" cy="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sz="1400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1</a:t>
                  </a:r>
                  <a:endParaRPr lang="en-US" altLang="ja-JP" sz="2400"/>
                </a:p>
              </p:txBody>
            </p:sp>
          </p:grpSp>
          <p:sp>
            <p:nvSpPr>
              <p:cNvPr id="22604" name="Rectangle 81"/>
              <p:cNvSpPr>
                <a:spLocks noChangeArrowheads="1"/>
              </p:cNvSpPr>
              <p:nvPr/>
            </p:nvSpPr>
            <p:spPr bwMode="auto">
              <a:xfrm>
                <a:off x="3525" y="3478"/>
                <a:ext cx="12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Lower convex hull</a:t>
                </a:r>
                <a:endParaRPr lang="en-US" altLang="ja-JP" sz="2400"/>
              </a:p>
            </p:txBody>
          </p:sp>
          <p:sp>
            <p:nvSpPr>
              <p:cNvPr id="22605" name="Rectangle 82"/>
              <p:cNvSpPr>
                <a:spLocks noChangeArrowheads="1"/>
              </p:cNvSpPr>
              <p:nvPr/>
            </p:nvSpPr>
            <p:spPr bwMode="auto">
              <a:xfrm>
                <a:off x="4750" y="2256"/>
                <a:ext cx="122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Upper convex hull</a:t>
                </a:r>
                <a:endParaRPr lang="en-US" altLang="ja-JP" sz="2400"/>
              </a:p>
            </p:txBody>
          </p:sp>
        </p:grpSp>
        <p:sp>
          <p:nvSpPr>
            <p:cNvPr id="22535" name="Freeform 84"/>
            <p:cNvSpPr>
              <a:spLocks/>
            </p:cNvSpPr>
            <p:nvPr/>
          </p:nvSpPr>
          <p:spPr bwMode="auto">
            <a:xfrm>
              <a:off x="3504" y="2400"/>
              <a:ext cx="2496" cy="720"/>
            </a:xfrm>
            <a:custGeom>
              <a:avLst/>
              <a:gdLst>
                <a:gd name="T0" fmla="*/ 0 w 2496"/>
                <a:gd name="T1" fmla="*/ 528 h 720"/>
                <a:gd name="T2" fmla="*/ 432 w 2496"/>
                <a:gd name="T3" fmla="*/ 0 h 720"/>
                <a:gd name="T4" fmla="*/ 2352 w 2496"/>
                <a:gd name="T5" fmla="*/ 192 h 720"/>
                <a:gd name="T6" fmla="*/ 2496 w 2496"/>
                <a:gd name="T7" fmla="*/ 720 h 7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6" h="720">
                  <a:moveTo>
                    <a:pt x="0" y="528"/>
                  </a:moveTo>
                  <a:lnTo>
                    <a:pt x="432" y="0"/>
                  </a:lnTo>
                  <a:lnTo>
                    <a:pt x="2352" y="192"/>
                  </a:lnTo>
                  <a:lnTo>
                    <a:pt x="2496" y="7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D684C3BE-2A51-461C-BD51-FFF03975A19F}" type="slidenum">
              <a:rPr lang="en-US" altLang="ja-JP" b="0" smtClean="0"/>
              <a:pPr eaLnBrk="1" hangingPunct="1"/>
              <a:t>22</a:t>
            </a:fld>
            <a:endParaRPr lang="en-US" altLang="ja-JP" b="0" smtClean="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852488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Merging of two upper convex hulls</a:t>
            </a:r>
          </a:p>
        </p:txBody>
      </p:sp>
      <p:grpSp>
        <p:nvGrpSpPr>
          <p:cNvPr id="23556" name="Group 99"/>
          <p:cNvGrpSpPr>
            <a:grpSpLocks/>
          </p:cNvGrpSpPr>
          <p:nvPr/>
        </p:nvGrpSpPr>
        <p:grpSpPr bwMode="auto">
          <a:xfrm>
            <a:off x="1404938" y="2106613"/>
            <a:ext cx="5359400" cy="2003425"/>
            <a:chOff x="768" y="1016"/>
            <a:chExt cx="3376" cy="1262"/>
          </a:xfrm>
        </p:grpSpPr>
        <p:sp>
          <p:nvSpPr>
            <p:cNvPr id="23562" name="Oval 6"/>
            <p:cNvSpPr>
              <a:spLocks noChangeArrowheads="1"/>
            </p:cNvSpPr>
            <p:nvPr/>
          </p:nvSpPr>
          <p:spPr bwMode="auto">
            <a:xfrm>
              <a:off x="1092" y="1452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Oval 7"/>
            <p:cNvSpPr>
              <a:spLocks noChangeArrowheads="1"/>
            </p:cNvSpPr>
            <p:nvPr/>
          </p:nvSpPr>
          <p:spPr bwMode="auto">
            <a:xfrm>
              <a:off x="3636" y="1700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Oval 8"/>
            <p:cNvSpPr>
              <a:spLocks noChangeArrowheads="1"/>
            </p:cNvSpPr>
            <p:nvPr/>
          </p:nvSpPr>
          <p:spPr bwMode="auto">
            <a:xfrm>
              <a:off x="2932" y="1532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Oval 9"/>
            <p:cNvSpPr>
              <a:spLocks noChangeArrowheads="1"/>
            </p:cNvSpPr>
            <p:nvPr/>
          </p:nvSpPr>
          <p:spPr bwMode="auto">
            <a:xfrm>
              <a:off x="2140" y="2092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Oval 10"/>
            <p:cNvSpPr>
              <a:spLocks noChangeArrowheads="1"/>
            </p:cNvSpPr>
            <p:nvPr/>
          </p:nvSpPr>
          <p:spPr bwMode="auto">
            <a:xfrm>
              <a:off x="2068" y="1468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Oval 11"/>
            <p:cNvSpPr>
              <a:spLocks noChangeArrowheads="1"/>
            </p:cNvSpPr>
            <p:nvPr/>
          </p:nvSpPr>
          <p:spPr bwMode="auto">
            <a:xfrm>
              <a:off x="1444" y="1188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Oval 12"/>
            <p:cNvSpPr>
              <a:spLocks noChangeArrowheads="1"/>
            </p:cNvSpPr>
            <p:nvPr/>
          </p:nvSpPr>
          <p:spPr bwMode="auto">
            <a:xfrm>
              <a:off x="3748" y="2092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Oval 13"/>
            <p:cNvSpPr>
              <a:spLocks noChangeArrowheads="1"/>
            </p:cNvSpPr>
            <p:nvPr/>
          </p:nvSpPr>
          <p:spPr bwMode="auto">
            <a:xfrm>
              <a:off x="940" y="1908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Oval 14"/>
            <p:cNvSpPr>
              <a:spLocks noChangeArrowheads="1"/>
            </p:cNvSpPr>
            <p:nvPr/>
          </p:nvSpPr>
          <p:spPr bwMode="auto">
            <a:xfrm>
              <a:off x="2588" y="1876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Oval 15"/>
            <p:cNvSpPr>
              <a:spLocks noChangeArrowheads="1"/>
            </p:cNvSpPr>
            <p:nvPr/>
          </p:nvSpPr>
          <p:spPr bwMode="auto">
            <a:xfrm>
              <a:off x="3388" y="1452"/>
              <a:ext cx="176" cy="176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Rectangle 16"/>
            <p:cNvSpPr>
              <a:spLocks noChangeArrowheads="1"/>
            </p:cNvSpPr>
            <p:nvPr/>
          </p:nvSpPr>
          <p:spPr bwMode="auto">
            <a:xfrm>
              <a:off x="768" y="187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73" name="Rectangle 17"/>
            <p:cNvSpPr>
              <a:spLocks noChangeArrowheads="1"/>
            </p:cNvSpPr>
            <p:nvPr/>
          </p:nvSpPr>
          <p:spPr bwMode="auto">
            <a:xfrm>
              <a:off x="840" y="193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</a:t>
              </a:r>
              <a:endParaRPr lang="en-US" altLang="ja-JP" sz="2400"/>
            </a:p>
          </p:txBody>
        </p:sp>
        <p:sp>
          <p:nvSpPr>
            <p:cNvPr id="23574" name="Rectangle 18"/>
            <p:cNvSpPr>
              <a:spLocks noChangeArrowheads="1"/>
            </p:cNvSpPr>
            <p:nvPr/>
          </p:nvSpPr>
          <p:spPr bwMode="auto">
            <a:xfrm>
              <a:off x="968" y="129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75" name="Rectangle 19"/>
            <p:cNvSpPr>
              <a:spLocks noChangeArrowheads="1"/>
            </p:cNvSpPr>
            <p:nvPr/>
          </p:nvSpPr>
          <p:spPr bwMode="auto">
            <a:xfrm>
              <a:off x="1040" y="136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2</a:t>
              </a:r>
              <a:endParaRPr lang="en-US" altLang="ja-JP" sz="2400"/>
            </a:p>
          </p:txBody>
        </p:sp>
        <p:sp>
          <p:nvSpPr>
            <p:cNvPr id="23576" name="Rectangle 20"/>
            <p:cNvSpPr>
              <a:spLocks noChangeArrowheads="1"/>
            </p:cNvSpPr>
            <p:nvPr/>
          </p:nvSpPr>
          <p:spPr bwMode="auto">
            <a:xfrm>
              <a:off x="1480" y="136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77" name="Rectangle 21"/>
            <p:cNvSpPr>
              <a:spLocks noChangeArrowheads="1"/>
            </p:cNvSpPr>
            <p:nvPr/>
          </p:nvSpPr>
          <p:spPr bwMode="auto">
            <a:xfrm>
              <a:off x="1552" y="143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3</a:t>
              </a:r>
              <a:endParaRPr lang="en-US" altLang="ja-JP" sz="2400"/>
            </a:p>
          </p:txBody>
        </p:sp>
        <p:sp>
          <p:nvSpPr>
            <p:cNvPr id="23578" name="Rectangle 22"/>
            <p:cNvSpPr>
              <a:spLocks noChangeArrowheads="1"/>
            </p:cNvSpPr>
            <p:nvPr/>
          </p:nvSpPr>
          <p:spPr bwMode="auto">
            <a:xfrm>
              <a:off x="3808" y="152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79" name="Rectangle 23"/>
            <p:cNvSpPr>
              <a:spLocks noChangeArrowheads="1"/>
            </p:cNvSpPr>
            <p:nvPr/>
          </p:nvSpPr>
          <p:spPr bwMode="auto">
            <a:xfrm>
              <a:off x="3880" y="159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9</a:t>
              </a:r>
              <a:endParaRPr lang="en-US" altLang="ja-JP" sz="2400"/>
            </a:p>
          </p:txBody>
        </p:sp>
        <p:sp>
          <p:nvSpPr>
            <p:cNvPr id="23580" name="Rectangle 24"/>
            <p:cNvSpPr>
              <a:spLocks noChangeArrowheads="1"/>
            </p:cNvSpPr>
            <p:nvPr/>
          </p:nvSpPr>
          <p:spPr bwMode="auto">
            <a:xfrm>
              <a:off x="1944" y="157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81" name="Rectangle 25"/>
            <p:cNvSpPr>
              <a:spLocks noChangeArrowheads="1"/>
            </p:cNvSpPr>
            <p:nvPr/>
          </p:nvSpPr>
          <p:spPr bwMode="auto">
            <a:xfrm>
              <a:off x="2016" y="1640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4</a:t>
              </a:r>
              <a:endParaRPr lang="en-US" altLang="ja-JP" sz="2400"/>
            </a:p>
          </p:txBody>
        </p:sp>
        <p:sp>
          <p:nvSpPr>
            <p:cNvPr id="23582" name="Rectangle 26"/>
            <p:cNvSpPr>
              <a:spLocks noChangeArrowheads="1"/>
            </p:cNvSpPr>
            <p:nvPr/>
          </p:nvSpPr>
          <p:spPr bwMode="auto">
            <a:xfrm>
              <a:off x="1968" y="207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83" name="Rectangle 27"/>
            <p:cNvSpPr>
              <a:spLocks noChangeArrowheads="1"/>
            </p:cNvSpPr>
            <p:nvPr/>
          </p:nvSpPr>
          <p:spPr bwMode="auto">
            <a:xfrm>
              <a:off x="2040" y="213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5</a:t>
              </a:r>
              <a:endParaRPr lang="en-US" altLang="ja-JP" sz="2400"/>
            </a:p>
          </p:txBody>
        </p:sp>
        <p:sp>
          <p:nvSpPr>
            <p:cNvPr id="23584" name="Rectangle 28"/>
            <p:cNvSpPr>
              <a:spLocks noChangeArrowheads="1"/>
            </p:cNvSpPr>
            <p:nvPr/>
          </p:nvSpPr>
          <p:spPr bwMode="auto">
            <a:xfrm>
              <a:off x="2632" y="167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85" name="Rectangle 29"/>
            <p:cNvSpPr>
              <a:spLocks noChangeArrowheads="1"/>
            </p:cNvSpPr>
            <p:nvPr/>
          </p:nvSpPr>
          <p:spPr bwMode="auto">
            <a:xfrm>
              <a:off x="2704" y="173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6</a:t>
              </a:r>
              <a:endParaRPr lang="en-US" altLang="ja-JP" sz="2400"/>
            </a:p>
          </p:txBody>
        </p:sp>
        <p:sp>
          <p:nvSpPr>
            <p:cNvPr id="23586" name="Rectangle 30"/>
            <p:cNvSpPr>
              <a:spLocks noChangeArrowheads="1"/>
            </p:cNvSpPr>
            <p:nvPr/>
          </p:nvSpPr>
          <p:spPr bwMode="auto">
            <a:xfrm>
              <a:off x="3016" y="1728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87" name="Rectangle 31"/>
            <p:cNvSpPr>
              <a:spLocks noChangeArrowheads="1"/>
            </p:cNvSpPr>
            <p:nvPr/>
          </p:nvSpPr>
          <p:spPr bwMode="auto">
            <a:xfrm>
              <a:off x="3088" y="179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7</a:t>
              </a:r>
              <a:endParaRPr lang="en-US" altLang="ja-JP" sz="2400"/>
            </a:p>
          </p:txBody>
        </p:sp>
        <p:sp>
          <p:nvSpPr>
            <p:cNvPr id="23588" name="Rectangle 32"/>
            <p:cNvSpPr>
              <a:spLocks noChangeArrowheads="1"/>
            </p:cNvSpPr>
            <p:nvPr/>
          </p:nvSpPr>
          <p:spPr bwMode="auto">
            <a:xfrm>
              <a:off x="3376" y="159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89" name="Rectangle 33"/>
            <p:cNvSpPr>
              <a:spLocks noChangeArrowheads="1"/>
            </p:cNvSpPr>
            <p:nvPr/>
          </p:nvSpPr>
          <p:spPr bwMode="auto">
            <a:xfrm>
              <a:off x="3448" y="1656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8</a:t>
              </a:r>
              <a:endParaRPr lang="en-US" altLang="ja-JP" sz="2400"/>
            </a:p>
          </p:txBody>
        </p:sp>
        <p:sp>
          <p:nvSpPr>
            <p:cNvPr id="23590" name="Rectangle 34"/>
            <p:cNvSpPr>
              <a:spLocks noChangeArrowheads="1"/>
            </p:cNvSpPr>
            <p:nvPr/>
          </p:nvSpPr>
          <p:spPr bwMode="auto">
            <a:xfrm>
              <a:off x="3504" y="208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p</a:t>
              </a:r>
              <a:endParaRPr lang="en-US" altLang="ja-JP" sz="2400"/>
            </a:p>
          </p:txBody>
        </p:sp>
        <p:sp>
          <p:nvSpPr>
            <p:cNvPr id="23591" name="Rectangle 35"/>
            <p:cNvSpPr>
              <a:spLocks noChangeArrowheads="1"/>
            </p:cNvSpPr>
            <p:nvPr/>
          </p:nvSpPr>
          <p:spPr bwMode="auto">
            <a:xfrm>
              <a:off x="3576" y="2144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10</a:t>
              </a:r>
              <a:endParaRPr lang="en-US" altLang="ja-JP" sz="2400"/>
            </a:p>
          </p:txBody>
        </p:sp>
        <p:sp>
          <p:nvSpPr>
            <p:cNvPr id="23592" name="Line 52"/>
            <p:cNvSpPr>
              <a:spLocks noChangeShapeType="1"/>
            </p:cNvSpPr>
            <p:nvPr/>
          </p:nvSpPr>
          <p:spPr bwMode="auto">
            <a:xfrm flipV="1">
              <a:off x="1024" y="1536"/>
              <a:ext cx="176" cy="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3" name="Line 53"/>
            <p:cNvSpPr>
              <a:spLocks noChangeShapeType="1"/>
            </p:cNvSpPr>
            <p:nvPr/>
          </p:nvSpPr>
          <p:spPr bwMode="auto">
            <a:xfrm>
              <a:off x="1536" y="1264"/>
              <a:ext cx="616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4" name="Line 54"/>
            <p:cNvSpPr>
              <a:spLocks noChangeShapeType="1"/>
            </p:cNvSpPr>
            <p:nvPr/>
          </p:nvSpPr>
          <p:spPr bwMode="auto">
            <a:xfrm>
              <a:off x="2160" y="1520"/>
              <a:ext cx="88" cy="6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5" name="Line 55"/>
            <p:cNvSpPr>
              <a:spLocks noChangeShapeType="1"/>
            </p:cNvSpPr>
            <p:nvPr/>
          </p:nvSpPr>
          <p:spPr bwMode="auto">
            <a:xfrm flipV="1">
              <a:off x="2672" y="1624"/>
              <a:ext cx="344" cy="3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6" name="Line 56"/>
            <p:cNvSpPr>
              <a:spLocks noChangeShapeType="1"/>
            </p:cNvSpPr>
            <p:nvPr/>
          </p:nvSpPr>
          <p:spPr bwMode="auto">
            <a:xfrm>
              <a:off x="3736" y="1800"/>
              <a:ext cx="128" cy="43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7" name="Line 57"/>
            <p:cNvSpPr>
              <a:spLocks noChangeShapeType="1"/>
            </p:cNvSpPr>
            <p:nvPr/>
          </p:nvSpPr>
          <p:spPr bwMode="auto">
            <a:xfrm flipV="1">
              <a:off x="1192" y="1272"/>
              <a:ext cx="336" cy="2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8" name="Line 58"/>
            <p:cNvSpPr>
              <a:spLocks noChangeShapeType="1"/>
            </p:cNvSpPr>
            <p:nvPr/>
          </p:nvSpPr>
          <p:spPr bwMode="auto">
            <a:xfrm flipV="1">
              <a:off x="3024" y="1536"/>
              <a:ext cx="456" cy="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99" name="Line 59"/>
            <p:cNvSpPr>
              <a:spLocks noChangeShapeType="1"/>
            </p:cNvSpPr>
            <p:nvPr/>
          </p:nvSpPr>
          <p:spPr bwMode="auto">
            <a:xfrm>
              <a:off x="3504" y="1552"/>
              <a:ext cx="208" cy="25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0" name="Line 60"/>
            <p:cNvSpPr>
              <a:spLocks noChangeShapeType="1"/>
            </p:cNvSpPr>
            <p:nvPr/>
          </p:nvSpPr>
          <p:spPr bwMode="auto">
            <a:xfrm>
              <a:off x="1536" y="1200"/>
              <a:ext cx="192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1" name="Rectangle 83"/>
            <p:cNvSpPr>
              <a:spLocks noChangeArrowheads="1"/>
            </p:cNvSpPr>
            <p:nvPr/>
          </p:nvSpPr>
          <p:spPr bwMode="auto">
            <a:xfrm>
              <a:off x="1984" y="1016"/>
              <a:ext cx="1304" cy="2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02" name="Rectangle 84"/>
            <p:cNvSpPr>
              <a:spLocks noChangeArrowheads="1"/>
            </p:cNvSpPr>
            <p:nvPr/>
          </p:nvSpPr>
          <p:spPr bwMode="auto">
            <a:xfrm>
              <a:off x="1984" y="1032"/>
              <a:ext cx="21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Common upper tangent = (p ,p )</a:t>
              </a:r>
              <a:endParaRPr lang="en-US" altLang="ja-JP" sz="2400"/>
            </a:p>
          </p:txBody>
        </p:sp>
        <p:sp>
          <p:nvSpPr>
            <p:cNvPr id="23603" name="Rectangle 85"/>
            <p:cNvSpPr>
              <a:spLocks noChangeArrowheads="1"/>
            </p:cNvSpPr>
            <p:nvPr/>
          </p:nvSpPr>
          <p:spPr bwMode="auto">
            <a:xfrm>
              <a:off x="3792" y="110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3</a:t>
              </a:r>
              <a:endParaRPr lang="en-US" altLang="ja-JP" sz="2400"/>
            </a:p>
          </p:txBody>
        </p:sp>
        <p:sp>
          <p:nvSpPr>
            <p:cNvPr id="23604" name="Rectangle 87"/>
            <p:cNvSpPr>
              <a:spLocks noChangeArrowheads="1"/>
            </p:cNvSpPr>
            <p:nvPr/>
          </p:nvSpPr>
          <p:spPr bwMode="auto">
            <a:xfrm flipH="1">
              <a:off x="3984" y="1104"/>
              <a:ext cx="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8</a:t>
              </a:r>
              <a:endParaRPr lang="en-US" altLang="ja-JP" sz="2400"/>
            </a:p>
          </p:txBody>
        </p:sp>
      </p:grpSp>
      <p:sp>
        <p:nvSpPr>
          <p:cNvPr id="23557" name="Text Box 93"/>
          <p:cNvSpPr txBox="1">
            <a:spLocks noChangeArrowheads="1"/>
          </p:cNvSpPr>
          <p:nvPr/>
        </p:nvSpPr>
        <p:spPr bwMode="auto">
          <a:xfrm>
            <a:off x="407988" y="1438275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b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Finding the upper common tangent</a:t>
            </a:r>
          </a:p>
        </p:txBody>
      </p:sp>
      <p:grpSp>
        <p:nvGrpSpPr>
          <p:cNvPr id="23558" name="Group 97"/>
          <p:cNvGrpSpPr>
            <a:grpSpLocks/>
          </p:cNvGrpSpPr>
          <p:nvPr/>
        </p:nvGrpSpPr>
        <p:grpSpPr bwMode="auto">
          <a:xfrm>
            <a:off x="1143000" y="4267200"/>
            <a:ext cx="6324600" cy="1219200"/>
            <a:chOff x="432" y="2400"/>
            <a:chExt cx="3984" cy="768"/>
          </a:xfrm>
        </p:grpSpPr>
        <p:sp>
          <p:nvSpPr>
            <p:cNvPr id="23560" name="Text Box 94"/>
            <p:cNvSpPr txBox="1">
              <a:spLocks noChangeArrowheads="1"/>
            </p:cNvSpPr>
            <p:nvPr/>
          </p:nvSpPr>
          <p:spPr bwMode="auto">
            <a:xfrm>
              <a:off x="720" y="2544"/>
              <a:ext cx="36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0"/>
                <a:t>It is known that common tangents can be found in O(log n) time sequentially.</a:t>
              </a:r>
            </a:p>
          </p:txBody>
        </p:sp>
        <p:sp>
          <p:nvSpPr>
            <p:cNvPr id="23561" name="AutoShape 96"/>
            <p:cNvSpPr>
              <a:spLocks noChangeArrowheads="1"/>
            </p:cNvSpPr>
            <p:nvPr/>
          </p:nvSpPr>
          <p:spPr bwMode="auto">
            <a:xfrm>
              <a:off x="432" y="2400"/>
              <a:ext cx="3984" cy="76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en-US" b="0">
                <a:solidFill>
                  <a:srgbClr val="000000"/>
                </a:solidFill>
                <a:latin typeface="平成明朝" charset="-128"/>
                <a:ea typeface="平成明朝" charset="-128"/>
              </a:endParaRPr>
            </a:p>
          </p:txBody>
        </p:sp>
      </p:grpSp>
      <p:sp>
        <p:nvSpPr>
          <p:cNvPr id="52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47EE646D-F961-415A-9847-4E982337558A}" type="slidenum">
              <a:rPr lang="en-US" altLang="ja-JP" b="0" smtClean="0"/>
              <a:pPr eaLnBrk="1" hangingPunct="1"/>
              <a:t>23</a:t>
            </a:fld>
            <a:endParaRPr lang="en-US" altLang="ja-JP" b="0" smtClean="0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90600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divide and conquer (1)</a:t>
            </a:r>
            <a:r>
              <a:rPr lang="ja-JP" alt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9525000" cy="4419600"/>
          </a:xfrm>
        </p:spPr>
        <p:txBody>
          <a:bodyPr/>
          <a:lstStyle/>
          <a:p>
            <a:pPr marL="609600" indent="-609600" eaLnBrk="1" hangingPunct="1"/>
            <a:r>
              <a:rPr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Outline of the algorithm Parallel-UpperConvexHull</a:t>
            </a:r>
          </a:p>
          <a:p>
            <a:pPr marL="838200" lvl="2" indent="-457200" eaLnBrk="1" hangingPunct="1">
              <a:lnSpc>
                <a:spcPct val="150000"/>
              </a:lnSpc>
            </a:pPr>
            <a:r>
              <a:rPr lang="en-US" altLang="ja-JP" sz="2000" u="sng" smtClean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Sort all the points according to their x coordinates, and let the result is the sequence (p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, ... , 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838200" lvl="2" indent="-457200"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If the size of sequence is 2, return the sequence. </a:t>
            </a:r>
          </a:p>
          <a:p>
            <a:pPr marL="838200" lvl="2" indent="-457200" eaLnBrk="1" hangingPunct="1">
              <a:lnSpc>
                <a:spcPct val="150000"/>
              </a:lnSpc>
              <a:buFontTx/>
              <a:buAutoNum type="arabicParenBoth"/>
            </a:pP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Divide (p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, ... , p</a:t>
            </a:r>
            <a:r>
              <a:rPr lang="en-US" altLang="ja-JP" sz="2000" baseline="-2500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) to the left half part and the right half part, and find the upper convex hull of each recursively.</a:t>
            </a:r>
          </a:p>
          <a:p>
            <a:pPr marL="838200" lvl="2" indent="-457200" eaLnBrk="1" hangingPunct="1">
              <a:lnSpc>
                <a:spcPct val="150000"/>
              </a:lnSpc>
            </a:pP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(3) Find the upper common tangent of two upper convex hulls obtained in (2), and output the solution of the problem. 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7350" y="6248400"/>
            <a:ext cx="609600" cy="457200"/>
          </a:xfrm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EAA13A6D-860F-40A2-9CCD-8F6FDF91D7EA}" type="slidenum">
              <a:rPr lang="en-US" altLang="ja-JP" b="0" smtClean="0"/>
              <a:pPr eaLnBrk="1" hangingPunct="1"/>
              <a:t>24</a:t>
            </a:fld>
            <a:endParaRPr lang="en-US" altLang="ja-JP" b="0" smtClean="0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685800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divide and conquer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75" y="1295400"/>
            <a:ext cx="9525000" cy="5410200"/>
          </a:xfrm>
        </p:spPr>
        <p:txBody>
          <a:bodyPr/>
          <a:lstStyle/>
          <a:p>
            <a:pPr marL="0" indent="0" eaLnBrk="1" hangingPunct="1"/>
            <a:r>
              <a:rPr lang="en-US" altLang="ja-JP" sz="28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How 2 divide and conquer works</a:t>
            </a:r>
          </a:p>
        </p:txBody>
      </p:sp>
      <p:pic>
        <p:nvPicPr>
          <p:cNvPr id="2560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11350"/>
            <a:ext cx="50419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606" name="AutoShape 5"/>
          <p:cNvSpPr>
            <a:spLocks noChangeArrowheads="1"/>
          </p:cNvSpPr>
          <p:nvPr/>
        </p:nvSpPr>
        <p:spPr bwMode="auto">
          <a:xfrm>
            <a:off x="5719763" y="1944688"/>
            <a:ext cx="35814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ja-JP" sz="2000" b="0"/>
              <a:t>Find the upper common</a:t>
            </a:r>
          </a:p>
          <a:p>
            <a:r>
              <a:rPr lang="en-US" altLang="ja-JP" sz="2000" b="0"/>
              <a:t>tangent for two upper convex </a:t>
            </a:r>
          </a:p>
          <a:p>
            <a:r>
              <a:rPr lang="en-US" altLang="ja-JP" sz="2000" b="0"/>
              <a:t>hulls of two vertices each.</a:t>
            </a:r>
          </a:p>
        </p:txBody>
      </p:sp>
      <p:sp>
        <p:nvSpPr>
          <p:cNvPr id="25607" name="AutoShape 6"/>
          <p:cNvSpPr>
            <a:spLocks noChangeArrowheads="1"/>
          </p:cNvSpPr>
          <p:nvPr/>
        </p:nvSpPr>
        <p:spPr bwMode="auto">
          <a:xfrm>
            <a:off x="5722938" y="3733800"/>
            <a:ext cx="35814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ja-JP" b="0"/>
              <a:t>Find the upper common</a:t>
            </a:r>
          </a:p>
          <a:p>
            <a:r>
              <a:rPr lang="en-US" altLang="ja-JP" b="0"/>
              <a:t>tangent for two upper convex </a:t>
            </a:r>
          </a:p>
          <a:p>
            <a:r>
              <a:rPr lang="en-US" altLang="ja-JP" b="0"/>
              <a:t>hulls of four vertices each.</a:t>
            </a:r>
            <a:endParaRPr lang="en-US" altLang="ja-JP" sz="2400" b="0"/>
          </a:p>
        </p:txBody>
      </p:sp>
      <p:sp>
        <p:nvSpPr>
          <p:cNvPr id="25608" name="AutoShape 7"/>
          <p:cNvSpPr>
            <a:spLocks noChangeArrowheads="1"/>
          </p:cNvSpPr>
          <p:nvPr/>
        </p:nvSpPr>
        <p:spPr bwMode="auto">
          <a:xfrm>
            <a:off x="5722938" y="5537200"/>
            <a:ext cx="35814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n-US" altLang="ja-JP" b="0"/>
              <a:t>Find the upper common</a:t>
            </a:r>
          </a:p>
          <a:p>
            <a:r>
              <a:rPr lang="en-US" altLang="ja-JP" b="0"/>
              <a:t>tangent for two upper convex </a:t>
            </a:r>
          </a:p>
          <a:p>
            <a:r>
              <a:rPr lang="en-US" altLang="ja-JP" b="0"/>
              <a:t>hulls of eight vertices each.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28600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AD2BC824-0FFC-4AB3-A7FD-B08B2D05F2CA}" type="slidenum">
              <a:rPr lang="en-US" altLang="ja-JP" b="0" smtClean="0"/>
              <a:pPr eaLnBrk="1" hangingPunct="1"/>
              <a:t>25</a:t>
            </a:fld>
            <a:endParaRPr lang="en-US" altLang="ja-JP" b="0" smtClean="0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3213" y="914400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 divide and conquer</a:t>
            </a:r>
            <a:r>
              <a:rPr lang="ja-JP" alt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（３）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1371600"/>
            <a:ext cx="9525000" cy="5410200"/>
          </a:xfrm>
        </p:spPr>
        <p:txBody>
          <a:bodyPr/>
          <a:lstStyle/>
          <a:p>
            <a:pPr lvl="1" indent="0" eaLnBrk="1" hangingPunct="1">
              <a:buFontTx/>
              <a:buNone/>
              <a:defRPr/>
            </a:pPr>
            <a:r>
              <a:rPr lang="en-US" altLang="ja-JP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Recursive execution </a:t>
            </a:r>
            <a:endParaRPr lang="en-US" altLang="ja-JP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When the problem is divide once, the size of the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subproblem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becomes half. </a:t>
            </a:r>
          </a:p>
          <a:p>
            <a:pPr marL="533400" lvl="1" indent="-342900" eaLnBrk="1" hangingPunct="1">
              <a:buFont typeface="Wingdings" pitchFamily="2" charset="2"/>
              <a:buChar char="§"/>
              <a:defRPr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Suppose the size of the </a:t>
            </a:r>
            <a:r>
              <a:rPr lang="en-US" altLang="ja-JP" dirty="0" err="1" smtClean="0">
                <a:latin typeface="Times New Roman" pitchFamily="18" charset="0"/>
                <a:cs typeface="Times New Roman" pitchFamily="18" charset="0"/>
              </a:rPr>
              <a:t>subproblems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becomes 2 when the </a:t>
            </a:r>
          </a:p>
          <a:p>
            <a:pPr lvl="1" indent="0" eaLnBrk="1" hangingPunct="1">
              <a:buFontTx/>
              <a:buNone/>
              <a:defRPr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   problem is divided k times. </a:t>
            </a:r>
          </a:p>
          <a:p>
            <a:pPr lvl="1" indent="0" eaLnBrk="1" hangingPunct="1">
              <a:buFontTx/>
              <a:buNone/>
              <a:defRPr/>
            </a:pP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	n/2</a:t>
            </a:r>
            <a:r>
              <a:rPr lang="en-US" altLang="ja-JP" baseline="30000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= 2</a:t>
            </a:r>
            <a:r>
              <a:rPr lang="ja-JP" altLang="en-US" dirty="0" smtClean="0">
                <a:latin typeface="Times New Roman" pitchFamily="18" charset="0"/>
                <a:cs typeface="Times New Roman" pitchFamily="18" charset="0"/>
              </a:rPr>
              <a:t>　⇒　	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k = log</a:t>
            </a:r>
            <a:r>
              <a:rPr lang="en-US" altLang="ja-JP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dirty="0" smtClean="0">
                <a:latin typeface="Times New Roman" pitchFamily="18" charset="0"/>
                <a:cs typeface="Times New Roman" pitchFamily="18" charset="0"/>
              </a:rPr>
              <a:t> n - 1</a:t>
            </a:r>
          </a:p>
        </p:txBody>
      </p:sp>
      <p:grpSp>
        <p:nvGrpSpPr>
          <p:cNvPr id="26629" name="Group 111"/>
          <p:cNvGrpSpPr>
            <a:grpSpLocks/>
          </p:cNvGrpSpPr>
          <p:nvPr/>
        </p:nvGrpSpPr>
        <p:grpSpPr bwMode="auto">
          <a:xfrm>
            <a:off x="2062163" y="4148138"/>
            <a:ext cx="4752975" cy="2498725"/>
            <a:chOff x="1296" y="2168"/>
            <a:chExt cx="2993" cy="1573"/>
          </a:xfrm>
        </p:grpSpPr>
        <p:sp>
          <p:nvSpPr>
            <p:cNvPr id="26631" name="Rectangle 5"/>
            <p:cNvSpPr>
              <a:spLocks noChangeArrowheads="1"/>
            </p:cNvSpPr>
            <p:nvPr/>
          </p:nvSpPr>
          <p:spPr bwMode="auto">
            <a:xfrm>
              <a:off x="3280" y="218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</a:t>
              </a:r>
              <a:endParaRPr lang="en-US" altLang="ja-JP" sz="2400"/>
            </a:p>
          </p:txBody>
        </p:sp>
        <p:sp>
          <p:nvSpPr>
            <p:cNvPr id="26632" name="Rectangle 6"/>
            <p:cNvSpPr>
              <a:spLocks noChangeArrowheads="1"/>
            </p:cNvSpPr>
            <p:nvPr/>
          </p:nvSpPr>
          <p:spPr bwMode="auto">
            <a:xfrm>
              <a:off x="3672" y="2480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n/2 </a:t>
              </a:r>
              <a:endParaRPr lang="en-US" altLang="ja-JP" sz="2400"/>
            </a:p>
          </p:txBody>
        </p:sp>
        <p:sp>
          <p:nvSpPr>
            <p:cNvPr id="26633" name="Line 7"/>
            <p:cNvSpPr>
              <a:spLocks noChangeShapeType="1"/>
            </p:cNvSpPr>
            <p:nvPr/>
          </p:nvSpPr>
          <p:spPr bwMode="auto">
            <a:xfrm flipV="1">
              <a:off x="2928" y="2320"/>
              <a:ext cx="336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Line 8"/>
            <p:cNvSpPr>
              <a:spLocks noChangeShapeType="1"/>
            </p:cNvSpPr>
            <p:nvPr/>
          </p:nvSpPr>
          <p:spPr bwMode="auto">
            <a:xfrm>
              <a:off x="3408" y="2320"/>
              <a:ext cx="368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Rectangle 9"/>
            <p:cNvSpPr>
              <a:spLocks noChangeArrowheads="1"/>
            </p:cNvSpPr>
            <p:nvPr/>
          </p:nvSpPr>
          <p:spPr bwMode="auto">
            <a:xfrm>
              <a:off x="2752" y="2496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n/2 </a:t>
              </a:r>
              <a:endParaRPr lang="en-US" altLang="ja-JP" sz="2400"/>
            </a:p>
          </p:txBody>
        </p:sp>
        <p:sp>
          <p:nvSpPr>
            <p:cNvPr id="26636" name="Line 10"/>
            <p:cNvSpPr>
              <a:spLocks noChangeShapeType="1"/>
            </p:cNvSpPr>
            <p:nvPr/>
          </p:nvSpPr>
          <p:spPr bwMode="auto">
            <a:xfrm flipV="1">
              <a:off x="2568" y="2632"/>
              <a:ext cx="288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11"/>
            <p:cNvSpPr>
              <a:spLocks noChangeShapeType="1"/>
            </p:cNvSpPr>
            <p:nvPr/>
          </p:nvSpPr>
          <p:spPr bwMode="auto">
            <a:xfrm>
              <a:off x="2904" y="2640"/>
              <a:ext cx="136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2"/>
            <p:cNvSpPr>
              <a:spLocks noChangeShapeType="1"/>
            </p:cNvSpPr>
            <p:nvPr/>
          </p:nvSpPr>
          <p:spPr bwMode="auto">
            <a:xfrm flipV="1">
              <a:off x="3600" y="2640"/>
              <a:ext cx="184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3"/>
            <p:cNvSpPr>
              <a:spLocks noChangeShapeType="1"/>
            </p:cNvSpPr>
            <p:nvPr/>
          </p:nvSpPr>
          <p:spPr bwMode="auto">
            <a:xfrm>
              <a:off x="3856" y="2640"/>
              <a:ext cx="26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Rectangle 14"/>
            <p:cNvSpPr>
              <a:spLocks noChangeArrowheads="1"/>
            </p:cNvSpPr>
            <p:nvPr/>
          </p:nvSpPr>
          <p:spPr bwMode="auto">
            <a:xfrm>
              <a:off x="2368" y="2824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n/4 </a:t>
              </a:r>
              <a:endParaRPr lang="en-US" altLang="ja-JP" sz="2400"/>
            </a:p>
          </p:txBody>
        </p:sp>
        <p:sp>
          <p:nvSpPr>
            <p:cNvPr id="26641" name="Rectangle 15"/>
            <p:cNvSpPr>
              <a:spLocks noChangeArrowheads="1"/>
            </p:cNvSpPr>
            <p:nvPr/>
          </p:nvSpPr>
          <p:spPr bwMode="auto">
            <a:xfrm>
              <a:off x="2928" y="284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n/4 </a:t>
              </a:r>
              <a:endParaRPr lang="en-US" altLang="ja-JP" sz="2400"/>
            </a:p>
          </p:txBody>
        </p:sp>
        <p:sp>
          <p:nvSpPr>
            <p:cNvPr id="26642" name="Rectangle 16"/>
            <p:cNvSpPr>
              <a:spLocks noChangeArrowheads="1"/>
            </p:cNvSpPr>
            <p:nvPr/>
          </p:nvSpPr>
          <p:spPr bwMode="auto">
            <a:xfrm>
              <a:off x="3424" y="2840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n/4</a:t>
              </a:r>
              <a:endParaRPr lang="en-US" altLang="ja-JP" sz="2400"/>
            </a:p>
          </p:txBody>
        </p:sp>
        <p:sp>
          <p:nvSpPr>
            <p:cNvPr id="26643" name="Rectangle 17"/>
            <p:cNvSpPr>
              <a:spLocks noChangeArrowheads="1"/>
            </p:cNvSpPr>
            <p:nvPr/>
          </p:nvSpPr>
          <p:spPr bwMode="auto">
            <a:xfrm>
              <a:off x="3984" y="2816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n/4</a:t>
              </a:r>
              <a:endParaRPr lang="en-US" altLang="ja-JP" sz="2400"/>
            </a:p>
          </p:txBody>
        </p:sp>
        <p:sp>
          <p:nvSpPr>
            <p:cNvPr id="26644" name="Line 18"/>
            <p:cNvSpPr>
              <a:spLocks noChangeShapeType="1"/>
            </p:cNvSpPr>
            <p:nvPr/>
          </p:nvSpPr>
          <p:spPr bwMode="auto">
            <a:xfrm flipH="1">
              <a:off x="2392" y="3000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9"/>
            <p:cNvSpPr>
              <a:spLocks noChangeShapeType="1"/>
            </p:cNvSpPr>
            <p:nvPr/>
          </p:nvSpPr>
          <p:spPr bwMode="auto">
            <a:xfrm flipH="1">
              <a:off x="2368" y="3040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20"/>
            <p:cNvSpPr>
              <a:spLocks noChangeShapeType="1"/>
            </p:cNvSpPr>
            <p:nvPr/>
          </p:nvSpPr>
          <p:spPr bwMode="auto">
            <a:xfrm flipH="1">
              <a:off x="2344" y="308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7" name="Line 21"/>
            <p:cNvSpPr>
              <a:spLocks noChangeShapeType="1"/>
            </p:cNvSpPr>
            <p:nvPr/>
          </p:nvSpPr>
          <p:spPr bwMode="auto">
            <a:xfrm flipH="1">
              <a:off x="2320" y="312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Line 22"/>
            <p:cNvSpPr>
              <a:spLocks noChangeShapeType="1"/>
            </p:cNvSpPr>
            <p:nvPr/>
          </p:nvSpPr>
          <p:spPr bwMode="auto">
            <a:xfrm flipH="1">
              <a:off x="2288" y="3160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49" name="Line 23"/>
            <p:cNvSpPr>
              <a:spLocks noChangeShapeType="1"/>
            </p:cNvSpPr>
            <p:nvPr/>
          </p:nvSpPr>
          <p:spPr bwMode="auto">
            <a:xfrm flipH="1">
              <a:off x="2264" y="3200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Line 24"/>
            <p:cNvSpPr>
              <a:spLocks noChangeShapeType="1"/>
            </p:cNvSpPr>
            <p:nvPr/>
          </p:nvSpPr>
          <p:spPr bwMode="auto">
            <a:xfrm>
              <a:off x="2536" y="299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1" name="Line 25"/>
            <p:cNvSpPr>
              <a:spLocks noChangeShapeType="1"/>
            </p:cNvSpPr>
            <p:nvPr/>
          </p:nvSpPr>
          <p:spPr bwMode="auto">
            <a:xfrm>
              <a:off x="2560" y="303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26"/>
            <p:cNvSpPr>
              <a:spLocks noChangeShapeType="1"/>
            </p:cNvSpPr>
            <p:nvPr/>
          </p:nvSpPr>
          <p:spPr bwMode="auto">
            <a:xfrm>
              <a:off x="2584" y="307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3" name="Line 27"/>
            <p:cNvSpPr>
              <a:spLocks noChangeShapeType="1"/>
            </p:cNvSpPr>
            <p:nvPr/>
          </p:nvSpPr>
          <p:spPr bwMode="auto">
            <a:xfrm>
              <a:off x="2608" y="3120"/>
              <a:ext cx="8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Line 28"/>
            <p:cNvSpPr>
              <a:spLocks noChangeShapeType="1"/>
            </p:cNvSpPr>
            <p:nvPr/>
          </p:nvSpPr>
          <p:spPr bwMode="auto">
            <a:xfrm>
              <a:off x="2632" y="316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5" name="Line 29"/>
            <p:cNvSpPr>
              <a:spLocks noChangeShapeType="1"/>
            </p:cNvSpPr>
            <p:nvPr/>
          </p:nvSpPr>
          <p:spPr bwMode="auto">
            <a:xfrm>
              <a:off x="2656" y="3200"/>
              <a:ext cx="1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30"/>
            <p:cNvSpPr>
              <a:spLocks noChangeShapeType="1"/>
            </p:cNvSpPr>
            <p:nvPr/>
          </p:nvSpPr>
          <p:spPr bwMode="auto">
            <a:xfrm flipH="1">
              <a:off x="2984" y="300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31"/>
            <p:cNvSpPr>
              <a:spLocks noChangeShapeType="1"/>
            </p:cNvSpPr>
            <p:nvPr/>
          </p:nvSpPr>
          <p:spPr bwMode="auto">
            <a:xfrm flipH="1">
              <a:off x="2968" y="304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32"/>
            <p:cNvSpPr>
              <a:spLocks noChangeShapeType="1"/>
            </p:cNvSpPr>
            <p:nvPr/>
          </p:nvSpPr>
          <p:spPr bwMode="auto">
            <a:xfrm flipH="1">
              <a:off x="2952" y="308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33"/>
            <p:cNvSpPr>
              <a:spLocks noChangeShapeType="1"/>
            </p:cNvSpPr>
            <p:nvPr/>
          </p:nvSpPr>
          <p:spPr bwMode="auto">
            <a:xfrm flipH="1">
              <a:off x="2936" y="313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34"/>
            <p:cNvSpPr>
              <a:spLocks noChangeShapeType="1"/>
            </p:cNvSpPr>
            <p:nvPr/>
          </p:nvSpPr>
          <p:spPr bwMode="auto">
            <a:xfrm flipH="1">
              <a:off x="2920" y="318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35"/>
            <p:cNvSpPr>
              <a:spLocks noChangeShapeType="1"/>
            </p:cNvSpPr>
            <p:nvPr/>
          </p:nvSpPr>
          <p:spPr bwMode="auto">
            <a:xfrm flipH="1">
              <a:off x="2904" y="322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36"/>
            <p:cNvSpPr>
              <a:spLocks noChangeShapeType="1"/>
            </p:cNvSpPr>
            <p:nvPr/>
          </p:nvSpPr>
          <p:spPr bwMode="auto">
            <a:xfrm>
              <a:off x="3104" y="301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Line 37"/>
            <p:cNvSpPr>
              <a:spLocks noChangeShapeType="1"/>
            </p:cNvSpPr>
            <p:nvPr/>
          </p:nvSpPr>
          <p:spPr bwMode="auto">
            <a:xfrm>
              <a:off x="3120" y="306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4" name="Line 38"/>
            <p:cNvSpPr>
              <a:spLocks noChangeShapeType="1"/>
            </p:cNvSpPr>
            <p:nvPr/>
          </p:nvSpPr>
          <p:spPr bwMode="auto">
            <a:xfrm>
              <a:off x="3136" y="310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5" name="Line 39"/>
            <p:cNvSpPr>
              <a:spLocks noChangeShapeType="1"/>
            </p:cNvSpPr>
            <p:nvPr/>
          </p:nvSpPr>
          <p:spPr bwMode="auto">
            <a:xfrm>
              <a:off x="3152" y="3152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6" name="Line 40"/>
            <p:cNvSpPr>
              <a:spLocks noChangeShapeType="1"/>
            </p:cNvSpPr>
            <p:nvPr/>
          </p:nvSpPr>
          <p:spPr bwMode="auto">
            <a:xfrm>
              <a:off x="3160" y="320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7" name="Line 41"/>
            <p:cNvSpPr>
              <a:spLocks noChangeShapeType="1"/>
            </p:cNvSpPr>
            <p:nvPr/>
          </p:nvSpPr>
          <p:spPr bwMode="auto">
            <a:xfrm flipH="1">
              <a:off x="3520" y="301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8" name="Line 42"/>
            <p:cNvSpPr>
              <a:spLocks noChangeShapeType="1"/>
            </p:cNvSpPr>
            <p:nvPr/>
          </p:nvSpPr>
          <p:spPr bwMode="auto">
            <a:xfrm flipH="1">
              <a:off x="3496" y="305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9" name="Line 43"/>
            <p:cNvSpPr>
              <a:spLocks noChangeShapeType="1"/>
            </p:cNvSpPr>
            <p:nvPr/>
          </p:nvSpPr>
          <p:spPr bwMode="auto">
            <a:xfrm flipH="1">
              <a:off x="3472" y="3104"/>
              <a:ext cx="8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0" name="Line 44"/>
            <p:cNvSpPr>
              <a:spLocks noChangeShapeType="1"/>
            </p:cNvSpPr>
            <p:nvPr/>
          </p:nvSpPr>
          <p:spPr bwMode="auto">
            <a:xfrm flipH="1">
              <a:off x="3448" y="3144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1" name="Line 45"/>
            <p:cNvSpPr>
              <a:spLocks noChangeShapeType="1"/>
            </p:cNvSpPr>
            <p:nvPr/>
          </p:nvSpPr>
          <p:spPr bwMode="auto">
            <a:xfrm flipH="1">
              <a:off x="3432" y="318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2" name="Line 46"/>
            <p:cNvSpPr>
              <a:spLocks noChangeShapeType="1"/>
            </p:cNvSpPr>
            <p:nvPr/>
          </p:nvSpPr>
          <p:spPr bwMode="auto">
            <a:xfrm>
              <a:off x="3608" y="300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3" name="Line 47"/>
            <p:cNvSpPr>
              <a:spLocks noChangeShapeType="1"/>
            </p:cNvSpPr>
            <p:nvPr/>
          </p:nvSpPr>
          <p:spPr bwMode="auto">
            <a:xfrm>
              <a:off x="3624" y="304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4" name="Line 48"/>
            <p:cNvSpPr>
              <a:spLocks noChangeShapeType="1"/>
            </p:cNvSpPr>
            <p:nvPr/>
          </p:nvSpPr>
          <p:spPr bwMode="auto">
            <a:xfrm>
              <a:off x="3640" y="3088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5" name="Line 49"/>
            <p:cNvSpPr>
              <a:spLocks noChangeShapeType="1"/>
            </p:cNvSpPr>
            <p:nvPr/>
          </p:nvSpPr>
          <p:spPr bwMode="auto">
            <a:xfrm>
              <a:off x="3648" y="313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6" name="Line 50"/>
            <p:cNvSpPr>
              <a:spLocks noChangeShapeType="1"/>
            </p:cNvSpPr>
            <p:nvPr/>
          </p:nvSpPr>
          <p:spPr bwMode="auto">
            <a:xfrm>
              <a:off x="3664" y="318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7" name="Line 51"/>
            <p:cNvSpPr>
              <a:spLocks noChangeShapeType="1"/>
            </p:cNvSpPr>
            <p:nvPr/>
          </p:nvSpPr>
          <p:spPr bwMode="auto">
            <a:xfrm>
              <a:off x="3680" y="323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8" name="Line 52"/>
            <p:cNvSpPr>
              <a:spLocks noChangeShapeType="1"/>
            </p:cNvSpPr>
            <p:nvPr/>
          </p:nvSpPr>
          <p:spPr bwMode="auto">
            <a:xfrm flipH="1">
              <a:off x="4072" y="299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79" name="Line 53"/>
            <p:cNvSpPr>
              <a:spLocks noChangeShapeType="1"/>
            </p:cNvSpPr>
            <p:nvPr/>
          </p:nvSpPr>
          <p:spPr bwMode="auto">
            <a:xfrm flipH="1">
              <a:off x="4040" y="303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0" name="Line 54"/>
            <p:cNvSpPr>
              <a:spLocks noChangeShapeType="1"/>
            </p:cNvSpPr>
            <p:nvPr/>
          </p:nvSpPr>
          <p:spPr bwMode="auto">
            <a:xfrm flipH="1">
              <a:off x="4016" y="3064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1" name="Line 55"/>
            <p:cNvSpPr>
              <a:spLocks noChangeShapeType="1"/>
            </p:cNvSpPr>
            <p:nvPr/>
          </p:nvSpPr>
          <p:spPr bwMode="auto">
            <a:xfrm flipH="1">
              <a:off x="3984" y="3104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2" name="Line 56"/>
            <p:cNvSpPr>
              <a:spLocks noChangeShapeType="1"/>
            </p:cNvSpPr>
            <p:nvPr/>
          </p:nvSpPr>
          <p:spPr bwMode="auto">
            <a:xfrm flipH="1">
              <a:off x="3952" y="3144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3" name="Line 57"/>
            <p:cNvSpPr>
              <a:spLocks noChangeShapeType="1"/>
            </p:cNvSpPr>
            <p:nvPr/>
          </p:nvSpPr>
          <p:spPr bwMode="auto">
            <a:xfrm flipH="1">
              <a:off x="3928" y="3184"/>
              <a:ext cx="8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4" name="Line 58"/>
            <p:cNvSpPr>
              <a:spLocks noChangeShapeType="1"/>
            </p:cNvSpPr>
            <p:nvPr/>
          </p:nvSpPr>
          <p:spPr bwMode="auto">
            <a:xfrm>
              <a:off x="3912" y="321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5" name="Line 59"/>
            <p:cNvSpPr>
              <a:spLocks noChangeShapeType="1"/>
            </p:cNvSpPr>
            <p:nvPr/>
          </p:nvSpPr>
          <p:spPr bwMode="auto">
            <a:xfrm>
              <a:off x="4152" y="299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6" name="Line 60"/>
            <p:cNvSpPr>
              <a:spLocks noChangeShapeType="1"/>
            </p:cNvSpPr>
            <p:nvPr/>
          </p:nvSpPr>
          <p:spPr bwMode="auto">
            <a:xfrm>
              <a:off x="4176" y="303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7" name="Line 61"/>
            <p:cNvSpPr>
              <a:spLocks noChangeShapeType="1"/>
            </p:cNvSpPr>
            <p:nvPr/>
          </p:nvSpPr>
          <p:spPr bwMode="auto">
            <a:xfrm>
              <a:off x="4208" y="307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8" name="Line 62"/>
            <p:cNvSpPr>
              <a:spLocks noChangeShapeType="1"/>
            </p:cNvSpPr>
            <p:nvPr/>
          </p:nvSpPr>
          <p:spPr bwMode="auto">
            <a:xfrm>
              <a:off x="4232" y="311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89" name="Line 63"/>
            <p:cNvSpPr>
              <a:spLocks noChangeShapeType="1"/>
            </p:cNvSpPr>
            <p:nvPr/>
          </p:nvSpPr>
          <p:spPr bwMode="auto">
            <a:xfrm>
              <a:off x="4264" y="3152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0" name="Line 64"/>
            <p:cNvSpPr>
              <a:spLocks noChangeShapeType="1"/>
            </p:cNvSpPr>
            <p:nvPr/>
          </p:nvSpPr>
          <p:spPr bwMode="auto">
            <a:xfrm>
              <a:off x="4288" y="3184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1" name="Line 65"/>
            <p:cNvSpPr>
              <a:spLocks noChangeShapeType="1"/>
            </p:cNvSpPr>
            <p:nvPr/>
          </p:nvSpPr>
          <p:spPr bwMode="auto">
            <a:xfrm>
              <a:off x="3328" y="3264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2" name="Line 66"/>
            <p:cNvSpPr>
              <a:spLocks noChangeShapeType="1"/>
            </p:cNvSpPr>
            <p:nvPr/>
          </p:nvSpPr>
          <p:spPr bwMode="auto">
            <a:xfrm>
              <a:off x="3328" y="3312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3" name="Line 67"/>
            <p:cNvSpPr>
              <a:spLocks noChangeShapeType="1"/>
            </p:cNvSpPr>
            <p:nvPr/>
          </p:nvSpPr>
          <p:spPr bwMode="auto">
            <a:xfrm>
              <a:off x="3328" y="3360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4" name="Line 68"/>
            <p:cNvSpPr>
              <a:spLocks noChangeShapeType="1"/>
            </p:cNvSpPr>
            <p:nvPr/>
          </p:nvSpPr>
          <p:spPr bwMode="auto">
            <a:xfrm>
              <a:off x="3328" y="3408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5" name="Line 69"/>
            <p:cNvSpPr>
              <a:spLocks noChangeShapeType="1"/>
            </p:cNvSpPr>
            <p:nvPr/>
          </p:nvSpPr>
          <p:spPr bwMode="auto">
            <a:xfrm>
              <a:off x="3328" y="3456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96" name="Line 70"/>
            <p:cNvSpPr>
              <a:spLocks noChangeShapeType="1"/>
            </p:cNvSpPr>
            <p:nvPr/>
          </p:nvSpPr>
          <p:spPr bwMode="auto">
            <a:xfrm>
              <a:off x="3328" y="3504"/>
              <a:ext cx="1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97" name="Group 102"/>
            <p:cNvGrpSpPr>
              <a:grpSpLocks/>
            </p:cNvGrpSpPr>
            <p:nvPr/>
          </p:nvGrpSpPr>
          <p:grpSpPr bwMode="auto">
            <a:xfrm>
              <a:off x="2008" y="3480"/>
              <a:ext cx="1728" cy="261"/>
              <a:chOff x="2008" y="3480"/>
              <a:chExt cx="1728" cy="261"/>
            </a:xfrm>
          </p:grpSpPr>
          <p:grpSp>
            <p:nvGrpSpPr>
              <p:cNvPr id="26706" name="Group 75"/>
              <p:cNvGrpSpPr>
                <a:grpSpLocks/>
              </p:cNvGrpSpPr>
              <p:nvPr/>
            </p:nvGrpSpPr>
            <p:grpSpPr bwMode="auto">
              <a:xfrm>
                <a:off x="3000" y="3480"/>
                <a:ext cx="232" cy="261"/>
                <a:chOff x="3000" y="3480"/>
                <a:chExt cx="232" cy="261"/>
              </a:xfrm>
            </p:grpSpPr>
            <p:sp>
              <p:nvSpPr>
                <p:cNvPr id="26733" name="Rectangle 71"/>
                <p:cNvSpPr>
                  <a:spLocks noChangeArrowheads="1"/>
                </p:cNvSpPr>
                <p:nvPr/>
              </p:nvSpPr>
              <p:spPr bwMode="auto">
                <a:xfrm>
                  <a:off x="3000" y="3568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2</a:t>
                  </a:r>
                  <a:endParaRPr lang="en-US" altLang="ja-JP" sz="2400"/>
                </a:p>
              </p:txBody>
            </p:sp>
            <p:sp>
              <p:nvSpPr>
                <p:cNvPr id="26734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048" y="3480"/>
                  <a:ext cx="64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5" name="Line 73"/>
                <p:cNvSpPr>
                  <a:spLocks noChangeShapeType="1"/>
                </p:cNvSpPr>
                <p:nvPr/>
              </p:nvSpPr>
              <p:spPr bwMode="auto">
                <a:xfrm>
                  <a:off x="3136" y="3504"/>
                  <a:ext cx="40" cy="10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6" name="Rectangle 74"/>
                <p:cNvSpPr>
                  <a:spLocks noChangeArrowheads="1"/>
                </p:cNvSpPr>
                <p:nvPr/>
              </p:nvSpPr>
              <p:spPr bwMode="auto">
                <a:xfrm>
                  <a:off x="3160" y="3560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2</a:t>
                  </a:r>
                  <a:endParaRPr lang="en-US" altLang="ja-JP" sz="2400"/>
                </a:p>
              </p:txBody>
            </p:sp>
          </p:grpSp>
          <p:grpSp>
            <p:nvGrpSpPr>
              <p:cNvPr id="26707" name="Group 80"/>
              <p:cNvGrpSpPr>
                <a:grpSpLocks/>
              </p:cNvGrpSpPr>
              <p:nvPr/>
            </p:nvGrpSpPr>
            <p:grpSpPr bwMode="auto">
              <a:xfrm>
                <a:off x="2008" y="3480"/>
                <a:ext cx="240" cy="261"/>
                <a:chOff x="2008" y="3480"/>
                <a:chExt cx="240" cy="261"/>
              </a:xfrm>
            </p:grpSpPr>
            <p:sp>
              <p:nvSpPr>
                <p:cNvPr id="26729" name="Rectangle 76"/>
                <p:cNvSpPr>
                  <a:spLocks noChangeArrowheads="1"/>
                </p:cNvSpPr>
                <p:nvPr/>
              </p:nvSpPr>
              <p:spPr bwMode="auto">
                <a:xfrm>
                  <a:off x="2008" y="3568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2</a:t>
                  </a:r>
                  <a:endParaRPr lang="en-US" altLang="ja-JP" sz="2400"/>
                </a:p>
              </p:txBody>
            </p:sp>
            <p:sp>
              <p:nvSpPr>
                <p:cNvPr id="26730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064" y="3480"/>
                  <a:ext cx="64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1" name="Line 78"/>
                <p:cNvSpPr>
                  <a:spLocks noChangeShapeType="1"/>
                </p:cNvSpPr>
                <p:nvPr/>
              </p:nvSpPr>
              <p:spPr bwMode="auto">
                <a:xfrm>
                  <a:off x="2152" y="3504"/>
                  <a:ext cx="40" cy="10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32" name="Rectangle 79"/>
                <p:cNvSpPr>
                  <a:spLocks noChangeArrowheads="1"/>
                </p:cNvSpPr>
                <p:nvPr/>
              </p:nvSpPr>
              <p:spPr bwMode="auto">
                <a:xfrm>
                  <a:off x="2176" y="3560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2</a:t>
                  </a:r>
                  <a:endParaRPr lang="en-US" altLang="ja-JP" sz="2400"/>
                </a:p>
              </p:txBody>
            </p:sp>
          </p:grpSp>
          <p:grpSp>
            <p:nvGrpSpPr>
              <p:cNvPr id="26708" name="Group 85"/>
              <p:cNvGrpSpPr>
                <a:grpSpLocks/>
              </p:cNvGrpSpPr>
              <p:nvPr/>
            </p:nvGrpSpPr>
            <p:grpSpPr bwMode="auto">
              <a:xfrm>
                <a:off x="2304" y="3480"/>
                <a:ext cx="240" cy="261"/>
                <a:chOff x="2304" y="3480"/>
                <a:chExt cx="240" cy="261"/>
              </a:xfrm>
            </p:grpSpPr>
            <p:sp>
              <p:nvSpPr>
                <p:cNvPr id="26725" name="Rectangle 81"/>
                <p:cNvSpPr>
                  <a:spLocks noChangeArrowheads="1"/>
                </p:cNvSpPr>
                <p:nvPr/>
              </p:nvSpPr>
              <p:spPr bwMode="auto">
                <a:xfrm>
                  <a:off x="2304" y="3568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2</a:t>
                  </a:r>
                  <a:endParaRPr lang="en-US" altLang="ja-JP" sz="2400"/>
                </a:p>
              </p:txBody>
            </p:sp>
            <p:sp>
              <p:nvSpPr>
                <p:cNvPr id="26726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352" y="3480"/>
                  <a:ext cx="72" cy="12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7" name="Line 83"/>
                <p:cNvSpPr>
                  <a:spLocks noChangeShapeType="1"/>
                </p:cNvSpPr>
                <p:nvPr/>
              </p:nvSpPr>
              <p:spPr bwMode="auto">
                <a:xfrm>
                  <a:off x="2440" y="3504"/>
                  <a:ext cx="48" cy="10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28" name="Rectangle 84"/>
                <p:cNvSpPr>
                  <a:spLocks noChangeArrowheads="1"/>
                </p:cNvSpPr>
                <p:nvPr/>
              </p:nvSpPr>
              <p:spPr bwMode="auto">
                <a:xfrm>
                  <a:off x="2472" y="3560"/>
                  <a:ext cx="72" cy="17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r>
                    <a:rPr lang="en-US" altLang="ja-JP" b="0">
                      <a:solidFill>
                        <a:srgbClr val="000000"/>
                      </a:solidFill>
                      <a:latin typeface="ＭＳ 明朝" pitchFamily="49" charset="-128"/>
                      <a:ea typeface="ＭＳ 明朝" pitchFamily="49" charset="-128"/>
                    </a:rPr>
                    <a:t>2</a:t>
                  </a:r>
                  <a:endParaRPr lang="en-US" altLang="ja-JP" sz="2400"/>
                </a:p>
              </p:txBody>
            </p:sp>
          </p:grpSp>
          <p:sp>
            <p:nvSpPr>
              <p:cNvPr id="26709" name="Line 86"/>
              <p:cNvSpPr>
                <a:spLocks noChangeShapeType="1"/>
              </p:cNvSpPr>
              <p:nvPr/>
            </p:nvSpPr>
            <p:spPr bwMode="auto">
              <a:xfrm flipH="1">
                <a:off x="2928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0" name="Line 87"/>
              <p:cNvSpPr>
                <a:spLocks noChangeShapeType="1"/>
              </p:cNvSpPr>
              <p:nvPr/>
            </p:nvSpPr>
            <p:spPr bwMode="auto">
              <a:xfrm flipH="1">
                <a:off x="2880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1" name="Line 88"/>
              <p:cNvSpPr>
                <a:spLocks noChangeShapeType="1"/>
              </p:cNvSpPr>
              <p:nvPr/>
            </p:nvSpPr>
            <p:spPr bwMode="auto">
              <a:xfrm flipH="1">
                <a:off x="2832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2" name="Line 89"/>
              <p:cNvSpPr>
                <a:spLocks noChangeShapeType="1"/>
              </p:cNvSpPr>
              <p:nvPr/>
            </p:nvSpPr>
            <p:spPr bwMode="auto">
              <a:xfrm flipH="1">
                <a:off x="2784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3" name="Line 90"/>
              <p:cNvSpPr>
                <a:spLocks noChangeShapeType="1"/>
              </p:cNvSpPr>
              <p:nvPr/>
            </p:nvSpPr>
            <p:spPr bwMode="auto">
              <a:xfrm flipH="1">
                <a:off x="2736" y="359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4" name="Line 91"/>
              <p:cNvSpPr>
                <a:spLocks noChangeShapeType="1"/>
              </p:cNvSpPr>
              <p:nvPr/>
            </p:nvSpPr>
            <p:spPr bwMode="auto">
              <a:xfrm flipH="1">
                <a:off x="2688" y="359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5" name="Line 92"/>
              <p:cNvSpPr>
                <a:spLocks noChangeShapeType="1"/>
              </p:cNvSpPr>
              <p:nvPr/>
            </p:nvSpPr>
            <p:spPr bwMode="auto">
              <a:xfrm flipH="1">
                <a:off x="2640" y="359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6" name="Line 93"/>
              <p:cNvSpPr>
                <a:spLocks noChangeShapeType="1"/>
              </p:cNvSpPr>
              <p:nvPr/>
            </p:nvSpPr>
            <p:spPr bwMode="auto">
              <a:xfrm>
                <a:off x="2616" y="35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7" name="Line 94"/>
              <p:cNvSpPr>
                <a:spLocks noChangeShapeType="1"/>
              </p:cNvSpPr>
              <p:nvPr/>
            </p:nvSpPr>
            <p:spPr bwMode="auto">
              <a:xfrm flipH="1">
                <a:off x="3712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8" name="Line 95"/>
              <p:cNvSpPr>
                <a:spLocks noChangeShapeType="1"/>
              </p:cNvSpPr>
              <p:nvPr/>
            </p:nvSpPr>
            <p:spPr bwMode="auto">
              <a:xfrm flipH="1">
                <a:off x="3664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19" name="Line 96"/>
              <p:cNvSpPr>
                <a:spLocks noChangeShapeType="1"/>
              </p:cNvSpPr>
              <p:nvPr/>
            </p:nvSpPr>
            <p:spPr bwMode="auto">
              <a:xfrm flipH="1">
                <a:off x="3616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0" name="Line 97"/>
              <p:cNvSpPr>
                <a:spLocks noChangeShapeType="1"/>
              </p:cNvSpPr>
              <p:nvPr/>
            </p:nvSpPr>
            <p:spPr bwMode="auto">
              <a:xfrm flipH="1">
                <a:off x="3568" y="3600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1" name="Line 98"/>
              <p:cNvSpPr>
                <a:spLocks noChangeShapeType="1"/>
              </p:cNvSpPr>
              <p:nvPr/>
            </p:nvSpPr>
            <p:spPr bwMode="auto">
              <a:xfrm flipH="1">
                <a:off x="3520" y="359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2" name="Line 99"/>
              <p:cNvSpPr>
                <a:spLocks noChangeShapeType="1"/>
              </p:cNvSpPr>
              <p:nvPr/>
            </p:nvSpPr>
            <p:spPr bwMode="auto">
              <a:xfrm flipH="1">
                <a:off x="3472" y="359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3" name="Line 100"/>
              <p:cNvSpPr>
                <a:spLocks noChangeShapeType="1"/>
              </p:cNvSpPr>
              <p:nvPr/>
            </p:nvSpPr>
            <p:spPr bwMode="auto">
              <a:xfrm flipH="1">
                <a:off x="3424" y="3592"/>
                <a:ext cx="24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24" name="Line 101"/>
              <p:cNvSpPr>
                <a:spLocks noChangeShapeType="1"/>
              </p:cNvSpPr>
              <p:nvPr/>
            </p:nvSpPr>
            <p:spPr bwMode="auto">
              <a:xfrm>
                <a:off x="3400" y="3592"/>
                <a:ext cx="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698" name="Group 106"/>
            <p:cNvGrpSpPr>
              <a:grpSpLocks/>
            </p:cNvGrpSpPr>
            <p:nvPr/>
          </p:nvGrpSpPr>
          <p:grpSpPr bwMode="auto">
            <a:xfrm>
              <a:off x="1848" y="2168"/>
              <a:ext cx="64" cy="1488"/>
              <a:chOff x="1848" y="2168"/>
              <a:chExt cx="64" cy="1488"/>
            </a:xfrm>
          </p:grpSpPr>
          <p:sp>
            <p:nvSpPr>
              <p:cNvPr id="26703" name="Freeform 103"/>
              <p:cNvSpPr>
                <a:spLocks/>
              </p:cNvSpPr>
              <p:nvPr/>
            </p:nvSpPr>
            <p:spPr bwMode="auto">
              <a:xfrm>
                <a:off x="1848" y="3592"/>
                <a:ext cx="64" cy="64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0 h 64"/>
                  <a:gd name="T4" fmla="*/ 32 w 64"/>
                  <a:gd name="T5" fmla="*/ 0 h 64"/>
                  <a:gd name="T6" fmla="*/ 64 w 64"/>
                  <a:gd name="T7" fmla="*/ 0 h 64"/>
                  <a:gd name="T8" fmla="*/ 32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4" name="Freeform 104"/>
              <p:cNvSpPr>
                <a:spLocks/>
              </p:cNvSpPr>
              <p:nvPr/>
            </p:nvSpPr>
            <p:spPr bwMode="auto">
              <a:xfrm>
                <a:off x="1848" y="2168"/>
                <a:ext cx="64" cy="64"/>
              </a:xfrm>
              <a:custGeom>
                <a:avLst/>
                <a:gdLst>
                  <a:gd name="T0" fmla="*/ 32 w 64"/>
                  <a:gd name="T1" fmla="*/ 0 h 64"/>
                  <a:gd name="T2" fmla="*/ 64 w 64"/>
                  <a:gd name="T3" fmla="*/ 64 h 64"/>
                  <a:gd name="T4" fmla="*/ 32 w 64"/>
                  <a:gd name="T5" fmla="*/ 64 h 64"/>
                  <a:gd name="T6" fmla="*/ 0 w 64"/>
                  <a:gd name="T7" fmla="*/ 64 h 64"/>
                  <a:gd name="T8" fmla="*/ 32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64" y="64"/>
                    </a:lnTo>
                    <a:lnTo>
                      <a:pt x="32" y="64"/>
                    </a:lnTo>
                    <a:lnTo>
                      <a:pt x="0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705" name="Line 105"/>
              <p:cNvSpPr>
                <a:spLocks noChangeShapeType="1"/>
              </p:cNvSpPr>
              <p:nvPr/>
            </p:nvSpPr>
            <p:spPr bwMode="auto">
              <a:xfrm flipV="1">
                <a:off x="1880" y="2232"/>
                <a:ext cx="1" cy="13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99" name="Rectangle 107"/>
            <p:cNvSpPr>
              <a:spLocks noChangeArrowheads="1"/>
            </p:cNvSpPr>
            <p:nvPr/>
          </p:nvSpPr>
          <p:spPr bwMode="auto">
            <a:xfrm>
              <a:off x="1296" y="2688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Height= </a:t>
              </a:r>
              <a:endParaRPr lang="en-US" altLang="ja-JP" sz="2400"/>
            </a:p>
          </p:txBody>
        </p:sp>
        <p:sp>
          <p:nvSpPr>
            <p:cNvPr id="26700" name="Rectangle 108"/>
            <p:cNvSpPr>
              <a:spLocks noChangeArrowheads="1"/>
            </p:cNvSpPr>
            <p:nvPr/>
          </p:nvSpPr>
          <p:spPr bwMode="auto">
            <a:xfrm>
              <a:off x="1448" y="2848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log</a:t>
              </a:r>
              <a:endParaRPr lang="en-US" altLang="ja-JP" sz="2400"/>
            </a:p>
          </p:txBody>
        </p:sp>
        <p:sp>
          <p:nvSpPr>
            <p:cNvPr id="26701" name="Rectangle 109"/>
            <p:cNvSpPr>
              <a:spLocks noChangeArrowheads="1"/>
            </p:cNvSpPr>
            <p:nvPr/>
          </p:nvSpPr>
          <p:spPr bwMode="auto">
            <a:xfrm>
              <a:off x="1680" y="292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400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2</a:t>
              </a:r>
              <a:endParaRPr lang="en-US" altLang="ja-JP" sz="2400"/>
            </a:p>
          </p:txBody>
        </p:sp>
        <p:sp>
          <p:nvSpPr>
            <p:cNvPr id="26702" name="Rectangle 110"/>
            <p:cNvSpPr>
              <a:spLocks noChangeArrowheads="1"/>
            </p:cNvSpPr>
            <p:nvPr/>
          </p:nvSpPr>
          <p:spPr bwMode="auto">
            <a:xfrm>
              <a:off x="1688" y="2848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</a:t>
              </a:r>
              <a:endParaRPr lang="en-US" altLang="ja-JP" sz="2400"/>
            </a:p>
          </p:txBody>
        </p:sp>
      </p:grpSp>
      <p:sp>
        <p:nvSpPr>
          <p:cNvPr id="112" name="Rectangle 2"/>
          <p:cNvSpPr txBox="1">
            <a:spLocks noChangeArrowheads="1"/>
          </p:cNvSpPr>
          <p:nvPr/>
        </p:nvSpPr>
        <p:spPr bwMode="auto">
          <a:xfrm>
            <a:off x="258763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0C6B9516-9486-487D-95CC-E7A18CBF5E09}" type="slidenum">
              <a:rPr lang="en-US" altLang="ja-JP" b="0" smtClean="0"/>
              <a:pPr eaLnBrk="1" hangingPunct="1"/>
              <a:t>26</a:t>
            </a:fld>
            <a:endParaRPr lang="en-US" altLang="ja-JP" b="0" smtClean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11288"/>
            <a:ext cx="9525000" cy="5410200"/>
          </a:xfrm>
        </p:spPr>
        <p:txBody>
          <a:bodyPr/>
          <a:lstStyle/>
          <a:p>
            <a:pPr marL="0" indent="0" eaLnBrk="1" hangingPunct="1"/>
            <a:r>
              <a:rPr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Complexity of the algorithm</a:t>
            </a:r>
            <a:endParaRPr lang="en-US" altLang="ja-JP" sz="2800" b="1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/>
            <a:endParaRPr lang="en-US" altLang="ja-JP" sz="2000" smtClean="0"/>
          </a:p>
          <a:p>
            <a:pPr lvl="2" indent="0" eaLnBrk="1" hangingPunct="1"/>
            <a:endParaRPr lang="en-US" altLang="ja-JP" sz="2000" smtClean="0"/>
          </a:p>
          <a:p>
            <a:pPr lvl="2" indent="0" eaLnBrk="1" hangingPunct="1"/>
            <a:endParaRPr lang="en-US" altLang="ja-JP" sz="2000" smtClean="0"/>
          </a:p>
          <a:p>
            <a:pPr lvl="2" indent="0" eaLnBrk="1" hangingPunct="1"/>
            <a:endParaRPr lang="en-US" altLang="ja-JP" sz="2000" smtClean="0"/>
          </a:p>
          <a:p>
            <a:pPr lvl="2" indent="0" eaLnBrk="1" hangingPunct="1"/>
            <a:endParaRPr lang="en-US" altLang="ja-JP" sz="2000" smtClean="0"/>
          </a:p>
          <a:p>
            <a:pPr lvl="2" indent="0" eaLnBrk="1" hangingPunct="1"/>
            <a:endParaRPr lang="en-US" altLang="ja-JP" sz="2000" smtClean="0"/>
          </a:p>
          <a:p>
            <a:pPr lvl="2" indent="0" eaLnBrk="1" hangingPunct="1"/>
            <a:r>
              <a:rPr lang="en-US" altLang="ja-JP" sz="20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ja-JP" altLang="en-US" sz="20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　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O(log n) time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n processors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</a:t>
            </a:r>
          </a:p>
          <a:p>
            <a:pPr lvl="2" indent="0" eaLnBrk="1" hangingPunct="1"/>
            <a:r>
              <a:rPr lang="en-US" altLang="ja-JP" sz="20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Steps (1)〜(3)</a:t>
            </a:r>
            <a:r>
              <a:rPr lang="ja-JP" altLang="en-US" sz="20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each step runs O(log n) time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use n/2 processors</a:t>
            </a:r>
          </a:p>
          <a:p>
            <a:pPr lvl="1" indent="0" eaLnBrk="1" hangingPunct="1">
              <a:buFontTx/>
              <a:buNone/>
            </a:pP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     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T(n) = T(n/2) + O(log n)   Therefore, T(n) = O(log  n)</a:t>
            </a:r>
          </a:p>
          <a:p>
            <a:pPr lvl="2" indent="0" eaLnBrk="1" hangingPunct="1"/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∴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The algorithm runs in </a:t>
            </a:r>
            <a:r>
              <a:rPr lang="en-US" altLang="ja-JP" sz="2000" b="1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O(log  n) time using O(n) processors. </a:t>
            </a:r>
            <a:endParaRPr lang="en-US" altLang="ja-JP" sz="200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Computational model: 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There is no concurrent access</a:t>
            </a:r>
            <a:r>
              <a:rPr lang="ja-JP" altLang="en-US" sz="2000" smtClean="0">
                <a:latin typeface="Times New Roman" pitchFamily="18" charset="0"/>
                <a:cs typeface="Times New Roman" pitchFamily="18" charset="0"/>
              </a:rPr>
              <a:t>　⇒　</a:t>
            </a:r>
            <a:r>
              <a:rPr lang="en-US" altLang="ja-JP" sz="2000" smtClean="0">
                <a:latin typeface="Times New Roman" pitchFamily="18" charset="0"/>
                <a:cs typeface="Times New Roman" pitchFamily="18" charset="0"/>
              </a:rPr>
              <a:t>EREW PRAM</a:t>
            </a: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25" y="762000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ja-JP" altLang="en-US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２</a:t>
            </a:r>
            <a:r>
              <a:rPr lang="en-US" altLang="ja-JP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 (4)</a:t>
            </a:r>
          </a:p>
        </p:txBody>
      </p:sp>
      <p:sp>
        <p:nvSpPr>
          <p:cNvPr id="27653" name="AutoShape 5"/>
          <p:cNvSpPr>
            <a:spLocks noChangeArrowheads="1"/>
          </p:cNvSpPr>
          <p:nvPr/>
        </p:nvSpPr>
        <p:spPr bwMode="auto">
          <a:xfrm>
            <a:off x="96838" y="1889125"/>
            <a:ext cx="9296400" cy="209708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457200" indent="-457200"/>
            <a:r>
              <a:rPr lang="en-US" altLang="ja-JP" sz="2000" b="0" u="sng">
                <a:latin typeface="Times New Roman" pitchFamily="18" charset="0"/>
                <a:ea typeface="平成明朝" charset="-128"/>
                <a:cs typeface="Times New Roman" pitchFamily="18" charset="0"/>
              </a:rPr>
              <a:t>Proprocessing</a:t>
            </a:r>
            <a:r>
              <a:rPr lang="ja-JP" altLang="en-US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　</a:t>
            </a:r>
            <a:r>
              <a:rPr lang="en-US" altLang="ja-JP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Sort the sequence of the points according to their x coordinates.</a:t>
            </a:r>
          </a:p>
          <a:p>
            <a:pPr marL="457200" indent="-457200">
              <a:buFontTx/>
              <a:buAutoNum type="arabicParenBoth"/>
            </a:pPr>
            <a:r>
              <a:rPr lang="en-US" altLang="ja-JP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If the size of the sequence is 2, return the sequence. </a:t>
            </a:r>
          </a:p>
          <a:p>
            <a:pPr marL="457200" indent="-457200">
              <a:buFontTx/>
              <a:buAutoNum type="arabicParenBoth"/>
            </a:pPr>
            <a:r>
              <a:rPr lang="en-US" altLang="ja-JP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Divide the sequence into the left half part and the right half part,</a:t>
            </a:r>
          </a:p>
          <a:p>
            <a:pPr marL="457200" indent="-457200"/>
            <a:r>
              <a:rPr lang="en-US" altLang="ja-JP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      and find the upper convex hull of each recursively. </a:t>
            </a:r>
          </a:p>
          <a:p>
            <a:pPr marL="457200" indent="-457200">
              <a:lnSpc>
                <a:spcPct val="130000"/>
              </a:lnSpc>
              <a:buFontTx/>
              <a:buAutoNum type="arabicParenBoth" startAt="3"/>
            </a:pPr>
            <a:r>
              <a:rPr lang="en-US" altLang="ja-JP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Find the upper common tangent of two upper convex hulls obtained in (2), </a:t>
            </a:r>
          </a:p>
          <a:p>
            <a:pPr marL="457200" indent="-457200">
              <a:lnSpc>
                <a:spcPct val="130000"/>
              </a:lnSpc>
            </a:pPr>
            <a:r>
              <a:rPr lang="en-US" altLang="ja-JP" sz="2000" b="0">
                <a:latin typeface="Times New Roman" pitchFamily="18" charset="0"/>
                <a:ea typeface="平成明朝" charset="-128"/>
                <a:cs typeface="Times New Roman" pitchFamily="18" charset="0"/>
              </a:rPr>
              <a:t>      and output the upper convex hull of the sequence. </a:t>
            </a:r>
            <a:endParaRPr kumimoji="0" lang="en-US" altLang="ja-JP" sz="2000" b="0">
              <a:solidFill>
                <a:srgbClr val="000000"/>
              </a:solidFill>
              <a:latin typeface="Times New Roman" pitchFamily="18" charset="0"/>
              <a:ea typeface="平成明朝" charset="-128"/>
              <a:cs typeface="Times New Roman" pitchFamily="18" charset="0"/>
            </a:endParaRPr>
          </a:p>
        </p:txBody>
      </p:sp>
      <p:sp>
        <p:nvSpPr>
          <p:cNvPr id="109576" name="Text Box 8"/>
          <p:cNvSpPr txBox="1">
            <a:spLocks noChangeArrowheads="1"/>
          </p:cNvSpPr>
          <p:nvPr/>
        </p:nvSpPr>
        <p:spPr bwMode="auto">
          <a:xfrm>
            <a:off x="5945188" y="47053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/>
              <a:t>2</a:t>
            </a:r>
          </a:p>
        </p:txBody>
      </p:sp>
      <p:sp>
        <p:nvSpPr>
          <p:cNvPr id="109577" name="Text Box 9"/>
          <p:cNvSpPr txBox="1">
            <a:spLocks noChangeArrowheads="1"/>
          </p:cNvSpPr>
          <p:nvPr/>
        </p:nvSpPr>
        <p:spPr bwMode="auto">
          <a:xfrm>
            <a:off x="3735388" y="506095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solidFill>
                  <a:srgbClr val="CC0000"/>
                </a:solidFill>
              </a:rPr>
              <a:t>2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58763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9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9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9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DBA72125-CB79-46D4-9BD1-D68A5314F556}" type="slidenum">
              <a:rPr lang="en-US" altLang="ja-JP" b="0" smtClean="0"/>
              <a:pPr eaLnBrk="1" hangingPunct="1"/>
              <a:t>27</a:t>
            </a:fld>
            <a:endParaRPr lang="en-US" altLang="ja-JP" b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000" y="1333500"/>
            <a:ext cx="9525000" cy="54102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ja-JP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Finding the complexity of the algorithm from recursive tree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Computing time</a:t>
            </a: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defRPr/>
            </a:pPr>
            <a:endParaRPr lang="en-US" altLang="ja-JP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defRPr/>
            </a:pPr>
            <a:endParaRPr lang="en-US" altLang="ja-JP" sz="28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US" altLang="ja-JP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Number of processors</a:t>
            </a:r>
          </a:p>
          <a:p>
            <a:pPr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At the level of the leaves, n/2 processors are used at the same time. ⇒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n/2 processors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0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2divide and conquer (5)</a:t>
            </a:r>
          </a:p>
        </p:txBody>
      </p:sp>
      <p:sp>
        <p:nvSpPr>
          <p:cNvPr id="28677" name="Rectangle 365"/>
          <p:cNvSpPr>
            <a:spLocks noChangeArrowheads="1"/>
          </p:cNvSpPr>
          <p:nvPr/>
        </p:nvSpPr>
        <p:spPr bwMode="auto">
          <a:xfrm>
            <a:off x="3479800" y="21971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28678" name="Rectangle 447"/>
          <p:cNvSpPr>
            <a:spLocks noChangeArrowheads="1"/>
          </p:cNvSpPr>
          <p:nvPr/>
        </p:nvSpPr>
        <p:spPr bwMode="auto">
          <a:xfrm>
            <a:off x="3175000" y="43180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28679" name="Rectangle 451"/>
          <p:cNvSpPr>
            <a:spLocks noChangeArrowheads="1"/>
          </p:cNvSpPr>
          <p:nvPr/>
        </p:nvSpPr>
        <p:spPr bwMode="auto">
          <a:xfrm>
            <a:off x="3429000" y="43180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28680" name="Rectangle 454"/>
          <p:cNvSpPr>
            <a:spLocks noChangeArrowheads="1"/>
          </p:cNvSpPr>
          <p:nvPr/>
        </p:nvSpPr>
        <p:spPr bwMode="auto">
          <a:xfrm>
            <a:off x="1600200" y="43180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28681" name="Rectangle 458"/>
          <p:cNvSpPr>
            <a:spLocks noChangeArrowheads="1"/>
          </p:cNvSpPr>
          <p:nvPr/>
        </p:nvSpPr>
        <p:spPr bwMode="auto">
          <a:xfrm>
            <a:off x="1866900" y="43180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28682" name="Rectangle 461"/>
          <p:cNvSpPr>
            <a:spLocks noChangeArrowheads="1"/>
          </p:cNvSpPr>
          <p:nvPr/>
        </p:nvSpPr>
        <p:spPr bwMode="auto">
          <a:xfrm>
            <a:off x="2070100" y="43180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sp>
        <p:nvSpPr>
          <p:cNvPr id="28683" name="Rectangle 465"/>
          <p:cNvSpPr>
            <a:spLocks noChangeArrowheads="1"/>
          </p:cNvSpPr>
          <p:nvPr/>
        </p:nvSpPr>
        <p:spPr bwMode="auto">
          <a:xfrm>
            <a:off x="2336800" y="4318000"/>
            <a:ext cx="15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400"/>
          </a:p>
        </p:txBody>
      </p:sp>
      <p:grpSp>
        <p:nvGrpSpPr>
          <p:cNvPr id="28684" name="Group 517"/>
          <p:cNvGrpSpPr>
            <a:grpSpLocks/>
          </p:cNvGrpSpPr>
          <p:nvPr/>
        </p:nvGrpSpPr>
        <p:grpSpPr bwMode="auto">
          <a:xfrm>
            <a:off x="1206500" y="2141538"/>
            <a:ext cx="6477000" cy="3263900"/>
            <a:chOff x="768" y="1104"/>
            <a:chExt cx="4080" cy="2055"/>
          </a:xfrm>
        </p:grpSpPr>
        <p:sp>
          <p:nvSpPr>
            <p:cNvPr id="28691" name="Rectangle 364"/>
            <p:cNvSpPr>
              <a:spLocks noChangeArrowheads="1"/>
            </p:cNvSpPr>
            <p:nvPr/>
          </p:nvSpPr>
          <p:spPr bwMode="auto">
            <a:xfrm>
              <a:off x="2128" y="1320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sz="2400"/>
            </a:p>
          </p:txBody>
        </p:sp>
        <p:sp>
          <p:nvSpPr>
            <p:cNvPr id="28692" name="Rectangle 366"/>
            <p:cNvSpPr>
              <a:spLocks noChangeArrowheads="1"/>
            </p:cNvSpPr>
            <p:nvPr/>
          </p:nvSpPr>
          <p:spPr bwMode="auto">
            <a:xfrm>
              <a:off x="2112" y="13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n</a:t>
              </a:r>
              <a:endParaRPr lang="en-US" altLang="ja-JP" sz="2400"/>
            </a:p>
          </p:txBody>
        </p:sp>
        <p:sp>
          <p:nvSpPr>
            <p:cNvPr id="28693" name="Rectangle 369"/>
            <p:cNvSpPr>
              <a:spLocks noChangeArrowheads="1"/>
            </p:cNvSpPr>
            <p:nvPr/>
          </p:nvSpPr>
          <p:spPr bwMode="auto">
            <a:xfrm>
              <a:off x="2496" y="1632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n/2 </a:t>
              </a:r>
              <a:endParaRPr lang="en-US" altLang="ja-JP" sz="2400"/>
            </a:p>
          </p:txBody>
        </p:sp>
        <p:sp>
          <p:nvSpPr>
            <p:cNvPr id="28694" name="Line 370"/>
            <p:cNvSpPr>
              <a:spLocks noChangeShapeType="1"/>
            </p:cNvSpPr>
            <p:nvPr/>
          </p:nvSpPr>
          <p:spPr bwMode="auto">
            <a:xfrm flipV="1">
              <a:off x="1776" y="1456"/>
              <a:ext cx="336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5" name="Line 371"/>
            <p:cNvSpPr>
              <a:spLocks noChangeShapeType="1"/>
            </p:cNvSpPr>
            <p:nvPr/>
          </p:nvSpPr>
          <p:spPr bwMode="auto">
            <a:xfrm>
              <a:off x="2256" y="1456"/>
              <a:ext cx="368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6" name="Rectangle 374"/>
            <p:cNvSpPr>
              <a:spLocks noChangeArrowheads="1"/>
            </p:cNvSpPr>
            <p:nvPr/>
          </p:nvSpPr>
          <p:spPr bwMode="auto">
            <a:xfrm>
              <a:off x="1536" y="1632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n/2 </a:t>
              </a:r>
              <a:endParaRPr lang="en-US" altLang="ja-JP" sz="2400"/>
            </a:p>
          </p:txBody>
        </p:sp>
        <p:sp>
          <p:nvSpPr>
            <p:cNvPr id="28697" name="Line 375"/>
            <p:cNvSpPr>
              <a:spLocks noChangeShapeType="1"/>
            </p:cNvSpPr>
            <p:nvPr/>
          </p:nvSpPr>
          <p:spPr bwMode="auto">
            <a:xfrm flipV="1">
              <a:off x="1416" y="1768"/>
              <a:ext cx="288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8" name="Line 376"/>
            <p:cNvSpPr>
              <a:spLocks noChangeShapeType="1"/>
            </p:cNvSpPr>
            <p:nvPr/>
          </p:nvSpPr>
          <p:spPr bwMode="auto">
            <a:xfrm>
              <a:off x="1752" y="1776"/>
              <a:ext cx="136" cy="1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9" name="Line 377"/>
            <p:cNvSpPr>
              <a:spLocks noChangeShapeType="1"/>
            </p:cNvSpPr>
            <p:nvPr/>
          </p:nvSpPr>
          <p:spPr bwMode="auto">
            <a:xfrm flipV="1">
              <a:off x="2448" y="1776"/>
              <a:ext cx="184" cy="16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0" name="Line 378"/>
            <p:cNvSpPr>
              <a:spLocks noChangeShapeType="1"/>
            </p:cNvSpPr>
            <p:nvPr/>
          </p:nvSpPr>
          <p:spPr bwMode="auto">
            <a:xfrm>
              <a:off x="2704" y="1776"/>
              <a:ext cx="26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1" name="Rectangle 381"/>
            <p:cNvSpPr>
              <a:spLocks noChangeArrowheads="1"/>
            </p:cNvSpPr>
            <p:nvPr/>
          </p:nvSpPr>
          <p:spPr bwMode="auto">
            <a:xfrm>
              <a:off x="1152" y="1968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n/4 </a:t>
              </a:r>
              <a:endParaRPr lang="en-US" altLang="ja-JP" sz="2400"/>
            </a:p>
          </p:txBody>
        </p:sp>
        <p:sp>
          <p:nvSpPr>
            <p:cNvPr id="28702" name="Rectangle 384"/>
            <p:cNvSpPr>
              <a:spLocks noChangeArrowheads="1"/>
            </p:cNvSpPr>
            <p:nvPr/>
          </p:nvSpPr>
          <p:spPr bwMode="auto">
            <a:xfrm>
              <a:off x="1728" y="1968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n/4 </a:t>
              </a:r>
              <a:endParaRPr lang="en-US" altLang="ja-JP" sz="2400"/>
            </a:p>
          </p:txBody>
        </p:sp>
        <p:sp>
          <p:nvSpPr>
            <p:cNvPr id="28703" name="Rectangle 387"/>
            <p:cNvSpPr>
              <a:spLocks noChangeArrowheads="1"/>
            </p:cNvSpPr>
            <p:nvPr/>
          </p:nvSpPr>
          <p:spPr bwMode="auto">
            <a:xfrm>
              <a:off x="2304" y="196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n/4</a:t>
              </a:r>
              <a:endParaRPr lang="en-US" altLang="ja-JP" sz="2400"/>
            </a:p>
          </p:txBody>
        </p:sp>
        <p:sp>
          <p:nvSpPr>
            <p:cNvPr id="28704" name="Rectangle 390"/>
            <p:cNvSpPr>
              <a:spLocks noChangeArrowheads="1"/>
            </p:cNvSpPr>
            <p:nvPr/>
          </p:nvSpPr>
          <p:spPr bwMode="auto">
            <a:xfrm>
              <a:off x="2832" y="1968"/>
              <a:ext cx="2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 n/4</a:t>
              </a:r>
              <a:endParaRPr lang="en-US" altLang="ja-JP" sz="2400"/>
            </a:p>
          </p:txBody>
        </p:sp>
        <p:sp>
          <p:nvSpPr>
            <p:cNvPr id="28705" name="Line 391"/>
            <p:cNvSpPr>
              <a:spLocks noChangeShapeType="1"/>
            </p:cNvSpPr>
            <p:nvPr/>
          </p:nvSpPr>
          <p:spPr bwMode="auto">
            <a:xfrm flipH="1">
              <a:off x="1240" y="2136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6" name="Line 392"/>
            <p:cNvSpPr>
              <a:spLocks noChangeShapeType="1"/>
            </p:cNvSpPr>
            <p:nvPr/>
          </p:nvSpPr>
          <p:spPr bwMode="auto">
            <a:xfrm flipH="1">
              <a:off x="1216" y="2176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7" name="Line 393"/>
            <p:cNvSpPr>
              <a:spLocks noChangeShapeType="1"/>
            </p:cNvSpPr>
            <p:nvPr/>
          </p:nvSpPr>
          <p:spPr bwMode="auto">
            <a:xfrm flipH="1">
              <a:off x="1192" y="221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8" name="Line 394"/>
            <p:cNvSpPr>
              <a:spLocks noChangeShapeType="1"/>
            </p:cNvSpPr>
            <p:nvPr/>
          </p:nvSpPr>
          <p:spPr bwMode="auto">
            <a:xfrm flipH="1">
              <a:off x="1168" y="225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9" name="Line 395"/>
            <p:cNvSpPr>
              <a:spLocks noChangeShapeType="1"/>
            </p:cNvSpPr>
            <p:nvPr/>
          </p:nvSpPr>
          <p:spPr bwMode="auto">
            <a:xfrm flipH="1">
              <a:off x="1136" y="2296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0" name="Line 396"/>
            <p:cNvSpPr>
              <a:spLocks noChangeShapeType="1"/>
            </p:cNvSpPr>
            <p:nvPr/>
          </p:nvSpPr>
          <p:spPr bwMode="auto">
            <a:xfrm flipH="1">
              <a:off x="1112" y="2336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1" name="Line 397"/>
            <p:cNvSpPr>
              <a:spLocks noChangeShapeType="1"/>
            </p:cNvSpPr>
            <p:nvPr/>
          </p:nvSpPr>
          <p:spPr bwMode="auto">
            <a:xfrm>
              <a:off x="1384" y="212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2" name="Line 398"/>
            <p:cNvSpPr>
              <a:spLocks noChangeShapeType="1"/>
            </p:cNvSpPr>
            <p:nvPr/>
          </p:nvSpPr>
          <p:spPr bwMode="auto">
            <a:xfrm>
              <a:off x="1408" y="216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3" name="Line 399"/>
            <p:cNvSpPr>
              <a:spLocks noChangeShapeType="1"/>
            </p:cNvSpPr>
            <p:nvPr/>
          </p:nvSpPr>
          <p:spPr bwMode="auto">
            <a:xfrm>
              <a:off x="1432" y="220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4" name="Line 400"/>
            <p:cNvSpPr>
              <a:spLocks noChangeShapeType="1"/>
            </p:cNvSpPr>
            <p:nvPr/>
          </p:nvSpPr>
          <p:spPr bwMode="auto">
            <a:xfrm>
              <a:off x="1456" y="2256"/>
              <a:ext cx="8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5" name="Line 401"/>
            <p:cNvSpPr>
              <a:spLocks noChangeShapeType="1"/>
            </p:cNvSpPr>
            <p:nvPr/>
          </p:nvSpPr>
          <p:spPr bwMode="auto">
            <a:xfrm>
              <a:off x="1480" y="229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6" name="Line 402"/>
            <p:cNvSpPr>
              <a:spLocks noChangeShapeType="1"/>
            </p:cNvSpPr>
            <p:nvPr/>
          </p:nvSpPr>
          <p:spPr bwMode="auto">
            <a:xfrm>
              <a:off x="1504" y="2336"/>
              <a:ext cx="1" cy="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7" name="Line 403"/>
            <p:cNvSpPr>
              <a:spLocks noChangeShapeType="1"/>
            </p:cNvSpPr>
            <p:nvPr/>
          </p:nvSpPr>
          <p:spPr bwMode="auto">
            <a:xfrm flipH="1">
              <a:off x="1832" y="213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8" name="Line 404"/>
            <p:cNvSpPr>
              <a:spLocks noChangeShapeType="1"/>
            </p:cNvSpPr>
            <p:nvPr/>
          </p:nvSpPr>
          <p:spPr bwMode="auto">
            <a:xfrm flipH="1">
              <a:off x="1816" y="218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19" name="Line 405"/>
            <p:cNvSpPr>
              <a:spLocks noChangeShapeType="1"/>
            </p:cNvSpPr>
            <p:nvPr/>
          </p:nvSpPr>
          <p:spPr bwMode="auto">
            <a:xfrm flipH="1">
              <a:off x="1800" y="222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0" name="Line 406"/>
            <p:cNvSpPr>
              <a:spLocks noChangeShapeType="1"/>
            </p:cNvSpPr>
            <p:nvPr/>
          </p:nvSpPr>
          <p:spPr bwMode="auto">
            <a:xfrm flipH="1">
              <a:off x="1784" y="227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1" name="Line 407"/>
            <p:cNvSpPr>
              <a:spLocks noChangeShapeType="1"/>
            </p:cNvSpPr>
            <p:nvPr/>
          </p:nvSpPr>
          <p:spPr bwMode="auto">
            <a:xfrm flipH="1">
              <a:off x="1768" y="232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2" name="Line 408"/>
            <p:cNvSpPr>
              <a:spLocks noChangeShapeType="1"/>
            </p:cNvSpPr>
            <p:nvPr/>
          </p:nvSpPr>
          <p:spPr bwMode="auto">
            <a:xfrm flipH="1">
              <a:off x="1752" y="236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3" name="Line 409"/>
            <p:cNvSpPr>
              <a:spLocks noChangeShapeType="1"/>
            </p:cNvSpPr>
            <p:nvPr/>
          </p:nvSpPr>
          <p:spPr bwMode="auto">
            <a:xfrm>
              <a:off x="1952" y="214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4" name="Line 410"/>
            <p:cNvSpPr>
              <a:spLocks noChangeShapeType="1"/>
            </p:cNvSpPr>
            <p:nvPr/>
          </p:nvSpPr>
          <p:spPr bwMode="auto">
            <a:xfrm>
              <a:off x="1968" y="219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5" name="Line 411"/>
            <p:cNvSpPr>
              <a:spLocks noChangeShapeType="1"/>
            </p:cNvSpPr>
            <p:nvPr/>
          </p:nvSpPr>
          <p:spPr bwMode="auto">
            <a:xfrm>
              <a:off x="1984" y="2232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6" name="Line 412"/>
            <p:cNvSpPr>
              <a:spLocks noChangeShapeType="1"/>
            </p:cNvSpPr>
            <p:nvPr/>
          </p:nvSpPr>
          <p:spPr bwMode="auto">
            <a:xfrm>
              <a:off x="1992" y="228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7" name="Line 413"/>
            <p:cNvSpPr>
              <a:spLocks noChangeShapeType="1"/>
            </p:cNvSpPr>
            <p:nvPr/>
          </p:nvSpPr>
          <p:spPr bwMode="auto">
            <a:xfrm>
              <a:off x="2008" y="2328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8" name="Line 414"/>
            <p:cNvSpPr>
              <a:spLocks noChangeShapeType="1"/>
            </p:cNvSpPr>
            <p:nvPr/>
          </p:nvSpPr>
          <p:spPr bwMode="auto">
            <a:xfrm>
              <a:off x="2024" y="2376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29" name="Line 415"/>
            <p:cNvSpPr>
              <a:spLocks noChangeShapeType="1"/>
            </p:cNvSpPr>
            <p:nvPr/>
          </p:nvSpPr>
          <p:spPr bwMode="auto">
            <a:xfrm flipH="1">
              <a:off x="2368" y="215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0" name="Line 416"/>
            <p:cNvSpPr>
              <a:spLocks noChangeShapeType="1"/>
            </p:cNvSpPr>
            <p:nvPr/>
          </p:nvSpPr>
          <p:spPr bwMode="auto">
            <a:xfrm flipH="1">
              <a:off x="2344" y="219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1" name="Line 417"/>
            <p:cNvSpPr>
              <a:spLocks noChangeShapeType="1"/>
            </p:cNvSpPr>
            <p:nvPr/>
          </p:nvSpPr>
          <p:spPr bwMode="auto">
            <a:xfrm flipH="1">
              <a:off x="2320" y="2240"/>
              <a:ext cx="8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2" name="Line 418"/>
            <p:cNvSpPr>
              <a:spLocks noChangeShapeType="1"/>
            </p:cNvSpPr>
            <p:nvPr/>
          </p:nvSpPr>
          <p:spPr bwMode="auto">
            <a:xfrm flipH="1">
              <a:off x="2296" y="2280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3" name="Line 419"/>
            <p:cNvSpPr>
              <a:spLocks noChangeShapeType="1"/>
            </p:cNvSpPr>
            <p:nvPr/>
          </p:nvSpPr>
          <p:spPr bwMode="auto">
            <a:xfrm flipH="1">
              <a:off x="2280" y="232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4" name="Line 420"/>
            <p:cNvSpPr>
              <a:spLocks noChangeShapeType="1"/>
            </p:cNvSpPr>
            <p:nvPr/>
          </p:nvSpPr>
          <p:spPr bwMode="auto">
            <a:xfrm>
              <a:off x="2456" y="2136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5" name="Line 421"/>
            <p:cNvSpPr>
              <a:spLocks noChangeShapeType="1"/>
            </p:cNvSpPr>
            <p:nvPr/>
          </p:nvSpPr>
          <p:spPr bwMode="auto">
            <a:xfrm>
              <a:off x="2472" y="2184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6" name="Line 422"/>
            <p:cNvSpPr>
              <a:spLocks noChangeShapeType="1"/>
            </p:cNvSpPr>
            <p:nvPr/>
          </p:nvSpPr>
          <p:spPr bwMode="auto">
            <a:xfrm>
              <a:off x="2488" y="2224"/>
              <a:ext cx="1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7" name="Line 423"/>
            <p:cNvSpPr>
              <a:spLocks noChangeShapeType="1"/>
            </p:cNvSpPr>
            <p:nvPr/>
          </p:nvSpPr>
          <p:spPr bwMode="auto">
            <a:xfrm>
              <a:off x="2496" y="2272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8" name="Line 424"/>
            <p:cNvSpPr>
              <a:spLocks noChangeShapeType="1"/>
            </p:cNvSpPr>
            <p:nvPr/>
          </p:nvSpPr>
          <p:spPr bwMode="auto">
            <a:xfrm>
              <a:off x="2512" y="2320"/>
              <a:ext cx="8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39" name="Line 425"/>
            <p:cNvSpPr>
              <a:spLocks noChangeShapeType="1"/>
            </p:cNvSpPr>
            <p:nvPr/>
          </p:nvSpPr>
          <p:spPr bwMode="auto">
            <a:xfrm>
              <a:off x="2528" y="2368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0" name="Line 426"/>
            <p:cNvSpPr>
              <a:spLocks noChangeShapeType="1"/>
            </p:cNvSpPr>
            <p:nvPr/>
          </p:nvSpPr>
          <p:spPr bwMode="auto">
            <a:xfrm flipH="1">
              <a:off x="2920" y="212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1" name="Line 427"/>
            <p:cNvSpPr>
              <a:spLocks noChangeShapeType="1"/>
            </p:cNvSpPr>
            <p:nvPr/>
          </p:nvSpPr>
          <p:spPr bwMode="auto">
            <a:xfrm flipH="1">
              <a:off x="2888" y="216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2" name="Line 428"/>
            <p:cNvSpPr>
              <a:spLocks noChangeShapeType="1"/>
            </p:cNvSpPr>
            <p:nvPr/>
          </p:nvSpPr>
          <p:spPr bwMode="auto">
            <a:xfrm flipH="1">
              <a:off x="2864" y="2200"/>
              <a:ext cx="16" cy="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3" name="Line 429"/>
            <p:cNvSpPr>
              <a:spLocks noChangeShapeType="1"/>
            </p:cNvSpPr>
            <p:nvPr/>
          </p:nvSpPr>
          <p:spPr bwMode="auto">
            <a:xfrm flipH="1">
              <a:off x="2832" y="2240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4" name="Line 430"/>
            <p:cNvSpPr>
              <a:spLocks noChangeShapeType="1"/>
            </p:cNvSpPr>
            <p:nvPr/>
          </p:nvSpPr>
          <p:spPr bwMode="auto">
            <a:xfrm flipH="1">
              <a:off x="2800" y="2280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5" name="Line 431"/>
            <p:cNvSpPr>
              <a:spLocks noChangeShapeType="1"/>
            </p:cNvSpPr>
            <p:nvPr/>
          </p:nvSpPr>
          <p:spPr bwMode="auto">
            <a:xfrm flipH="1">
              <a:off x="2776" y="2320"/>
              <a:ext cx="8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6" name="Line 432"/>
            <p:cNvSpPr>
              <a:spLocks noChangeShapeType="1"/>
            </p:cNvSpPr>
            <p:nvPr/>
          </p:nvSpPr>
          <p:spPr bwMode="auto">
            <a:xfrm>
              <a:off x="2760" y="2352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7" name="Line 433"/>
            <p:cNvSpPr>
              <a:spLocks noChangeShapeType="1"/>
            </p:cNvSpPr>
            <p:nvPr/>
          </p:nvSpPr>
          <p:spPr bwMode="auto">
            <a:xfrm>
              <a:off x="3000" y="212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8" name="Line 434"/>
            <p:cNvSpPr>
              <a:spLocks noChangeShapeType="1"/>
            </p:cNvSpPr>
            <p:nvPr/>
          </p:nvSpPr>
          <p:spPr bwMode="auto">
            <a:xfrm>
              <a:off x="3024" y="216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49" name="Line 435"/>
            <p:cNvSpPr>
              <a:spLocks noChangeShapeType="1"/>
            </p:cNvSpPr>
            <p:nvPr/>
          </p:nvSpPr>
          <p:spPr bwMode="auto">
            <a:xfrm>
              <a:off x="3056" y="220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0" name="Line 436"/>
            <p:cNvSpPr>
              <a:spLocks noChangeShapeType="1"/>
            </p:cNvSpPr>
            <p:nvPr/>
          </p:nvSpPr>
          <p:spPr bwMode="auto">
            <a:xfrm>
              <a:off x="3080" y="224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1" name="Line 437"/>
            <p:cNvSpPr>
              <a:spLocks noChangeShapeType="1"/>
            </p:cNvSpPr>
            <p:nvPr/>
          </p:nvSpPr>
          <p:spPr bwMode="auto">
            <a:xfrm>
              <a:off x="3112" y="2288"/>
              <a:ext cx="16" cy="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2" name="Line 438"/>
            <p:cNvSpPr>
              <a:spLocks noChangeShapeType="1"/>
            </p:cNvSpPr>
            <p:nvPr/>
          </p:nvSpPr>
          <p:spPr bwMode="auto">
            <a:xfrm>
              <a:off x="3136" y="2320"/>
              <a:ext cx="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3" name="Line 439"/>
            <p:cNvSpPr>
              <a:spLocks noChangeShapeType="1"/>
            </p:cNvSpPr>
            <p:nvPr/>
          </p:nvSpPr>
          <p:spPr bwMode="auto">
            <a:xfrm>
              <a:off x="2176" y="2400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4" name="Line 440"/>
            <p:cNvSpPr>
              <a:spLocks noChangeShapeType="1"/>
            </p:cNvSpPr>
            <p:nvPr/>
          </p:nvSpPr>
          <p:spPr bwMode="auto">
            <a:xfrm>
              <a:off x="2176" y="2448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5" name="Line 441"/>
            <p:cNvSpPr>
              <a:spLocks noChangeShapeType="1"/>
            </p:cNvSpPr>
            <p:nvPr/>
          </p:nvSpPr>
          <p:spPr bwMode="auto">
            <a:xfrm>
              <a:off x="2176" y="2496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6" name="Line 442"/>
            <p:cNvSpPr>
              <a:spLocks noChangeShapeType="1"/>
            </p:cNvSpPr>
            <p:nvPr/>
          </p:nvSpPr>
          <p:spPr bwMode="auto">
            <a:xfrm>
              <a:off x="2176" y="2544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7" name="Line 443"/>
            <p:cNvSpPr>
              <a:spLocks noChangeShapeType="1"/>
            </p:cNvSpPr>
            <p:nvPr/>
          </p:nvSpPr>
          <p:spPr bwMode="auto">
            <a:xfrm>
              <a:off x="2176" y="2592"/>
              <a:ext cx="1" cy="16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8" name="Line 444"/>
            <p:cNvSpPr>
              <a:spLocks noChangeShapeType="1"/>
            </p:cNvSpPr>
            <p:nvPr/>
          </p:nvSpPr>
          <p:spPr bwMode="auto">
            <a:xfrm>
              <a:off x="2176" y="2640"/>
              <a:ext cx="1" cy="1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59" name="Line 449"/>
            <p:cNvSpPr>
              <a:spLocks noChangeShapeType="1"/>
            </p:cNvSpPr>
            <p:nvPr/>
          </p:nvSpPr>
          <p:spPr bwMode="auto">
            <a:xfrm flipV="1">
              <a:off x="2048" y="2640"/>
              <a:ext cx="6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0" name="Line 450"/>
            <p:cNvSpPr>
              <a:spLocks noChangeShapeType="1"/>
            </p:cNvSpPr>
            <p:nvPr/>
          </p:nvSpPr>
          <p:spPr bwMode="auto">
            <a:xfrm>
              <a:off x="2136" y="2656"/>
              <a:ext cx="4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1" name="Line 456"/>
            <p:cNvSpPr>
              <a:spLocks noChangeShapeType="1"/>
            </p:cNvSpPr>
            <p:nvPr/>
          </p:nvSpPr>
          <p:spPr bwMode="auto">
            <a:xfrm flipV="1">
              <a:off x="1064" y="2640"/>
              <a:ext cx="64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2" name="Line 457"/>
            <p:cNvSpPr>
              <a:spLocks noChangeShapeType="1"/>
            </p:cNvSpPr>
            <p:nvPr/>
          </p:nvSpPr>
          <p:spPr bwMode="auto">
            <a:xfrm>
              <a:off x="1152" y="2656"/>
              <a:ext cx="40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3" name="Line 463"/>
            <p:cNvSpPr>
              <a:spLocks noChangeShapeType="1"/>
            </p:cNvSpPr>
            <p:nvPr/>
          </p:nvSpPr>
          <p:spPr bwMode="auto">
            <a:xfrm flipV="1">
              <a:off x="1352" y="2640"/>
              <a:ext cx="72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4" name="Line 464"/>
            <p:cNvSpPr>
              <a:spLocks noChangeShapeType="1"/>
            </p:cNvSpPr>
            <p:nvPr/>
          </p:nvSpPr>
          <p:spPr bwMode="auto">
            <a:xfrm>
              <a:off x="1440" y="2656"/>
              <a:ext cx="48" cy="1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65" name="Group 516"/>
            <p:cNvGrpSpPr>
              <a:grpSpLocks/>
            </p:cNvGrpSpPr>
            <p:nvPr/>
          </p:nvGrpSpPr>
          <p:grpSpPr bwMode="auto">
            <a:xfrm>
              <a:off x="1008" y="2784"/>
              <a:ext cx="1208" cy="134"/>
              <a:chOff x="1072" y="2784"/>
              <a:chExt cx="1208" cy="134"/>
            </a:xfrm>
          </p:grpSpPr>
          <p:sp>
            <p:nvSpPr>
              <p:cNvPr id="28809" name="Rectangle 448"/>
              <p:cNvSpPr>
                <a:spLocks noChangeArrowheads="1"/>
              </p:cNvSpPr>
              <p:nvPr/>
            </p:nvSpPr>
            <p:spPr bwMode="auto">
              <a:xfrm>
                <a:off x="2064" y="278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8810" name="Rectangle 452"/>
              <p:cNvSpPr>
                <a:spLocks noChangeArrowheads="1"/>
              </p:cNvSpPr>
              <p:nvPr/>
            </p:nvSpPr>
            <p:spPr bwMode="auto">
              <a:xfrm>
                <a:off x="2224" y="278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8811" name="Rectangle 455"/>
              <p:cNvSpPr>
                <a:spLocks noChangeArrowheads="1"/>
              </p:cNvSpPr>
              <p:nvPr/>
            </p:nvSpPr>
            <p:spPr bwMode="auto">
              <a:xfrm>
                <a:off x="1072" y="278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8812" name="Rectangle 459"/>
              <p:cNvSpPr>
                <a:spLocks noChangeArrowheads="1"/>
              </p:cNvSpPr>
              <p:nvPr/>
            </p:nvSpPr>
            <p:spPr bwMode="auto">
              <a:xfrm>
                <a:off x="1240" y="278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8813" name="Rectangle 462"/>
              <p:cNvSpPr>
                <a:spLocks noChangeArrowheads="1"/>
              </p:cNvSpPr>
              <p:nvPr/>
            </p:nvSpPr>
            <p:spPr bwMode="auto">
              <a:xfrm>
                <a:off x="1368" y="278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8814" name="Rectangle 46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</p:grpSp>
        <p:sp>
          <p:nvSpPr>
            <p:cNvPr id="28766" name="Line 467"/>
            <p:cNvSpPr>
              <a:spLocks noChangeShapeType="1"/>
            </p:cNvSpPr>
            <p:nvPr/>
          </p:nvSpPr>
          <p:spPr bwMode="auto">
            <a:xfrm flipH="1">
              <a:off x="1928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7" name="Line 468"/>
            <p:cNvSpPr>
              <a:spLocks noChangeShapeType="1"/>
            </p:cNvSpPr>
            <p:nvPr/>
          </p:nvSpPr>
          <p:spPr bwMode="auto">
            <a:xfrm flipH="1">
              <a:off x="1880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8" name="Line 469"/>
            <p:cNvSpPr>
              <a:spLocks noChangeShapeType="1"/>
            </p:cNvSpPr>
            <p:nvPr/>
          </p:nvSpPr>
          <p:spPr bwMode="auto">
            <a:xfrm flipH="1">
              <a:off x="1832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69" name="Line 470"/>
            <p:cNvSpPr>
              <a:spLocks noChangeShapeType="1"/>
            </p:cNvSpPr>
            <p:nvPr/>
          </p:nvSpPr>
          <p:spPr bwMode="auto">
            <a:xfrm flipH="1">
              <a:off x="1784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0" name="Line 471"/>
            <p:cNvSpPr>
              <a:spLocks noChangeShapeType="1"/>
            </p:cNvSpPr>
            <p:nvPr/>
          </p:nvSpPr>
          <p:spPr bwMode="auto">
            <a:xfrm flipH="1">
              <a:off x="1736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1" name="Line 472"/>
            <p:cNvSpPr>
              <a:spLocks noChangeShapeType="1"/>
            </p:cNvSpPr>
            <p:nvPr/>
          </p:nvSpPr>
          <p:spPr bwMode="auto">
            <a:xfrm flipH="1">
              <a:off x="1688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2" name="Line 473"/>
            <p:cNvSpPr>
              <a:spLocks noChangeShapeType="1"/>
            </p:cNvSpPr>
            <p:nvPr/>
          </p:nvSpPr>
          <p:spPr bwMode="auto">
            <a:xfrm flipH="1">
              <a:off x="1640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3" name="Line 474"/>
            <p:cNvSpPr>
              <a:spLocks noChangeShapeType="1"/>
            </p:cNvSpPr>
            <p:nvPr/>
          </p:nvSpPr>
          <p:spPr bwMode="auto">
            <a:xfrm>
              <a:off x="1608" y="2752"/>
              <a:ext cx="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4" name="Line 475"/>
            <p:cNvSpPr>
              <a:spLocks noChangeShapeType="1"/>
            </p:cNvSpPr>
            <p:nvPr/>
          </p:nvSpPr>
          <p:spPr bwMode="auto">
            <a:xfrm flipH="1">
              <a:off x="2712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5" name="Line 476"/>
            <p:cNvSpPr>
              <a:spLocks noChangeShapeType="1"/>
            </p:cNvSpPr>
            <p:nvPr/>
          </p:nvSpPr>
          <p:spPr bwMode="auto">
            <a:xfrm flipH="1">
              <a:off x="2664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6" name="Line 477"/>
            <p:cNvSpPr>
              <a:spLocks noChangeShapeType="1"/>
            </p:cNvSpPr>
            <p:nvPr/>
          </p:nvSpPr>
          <p:spPr bwMode="auto">
            <a:xfrm flipH="1">
              <a:off x="2616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7" name="Line 478"/>
            <p:cNvSpPr>
              <a:spLocks noChangeShapeType="1"/>
            </p:cNvSpPr>
            <p:nvPr/>
          </p:nvSpPr>
          <p:spPr bwMode="auto">
            <a:xfrm flipH="1">
              <a:off x="2568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8" name="Line 479"/>
            <p:cNvSpPr>
              <a:spLocks noChangeShapeType="1"/>
            </p:cNvSpPr>
            <p:nvPr/>
          </p:nvSpPr>
          <p:spPr bwMode="auto">
            <a:xfrm flipH="1">
              <a:off x="2520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79" name="Line 480"/>
            <p:cNvSpPr>
              <a:spLocks noChangeShapeType="1"/>
            </p:cNvSpPr>
            <p:nvPr/>
          </p:nvSpPr>
          <p:spPr bwMode="auto">
            <a:xfrm flipH="1">
              <a:off x="2472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0" name="Line 481"/>
            <p:cNvSpPr>
              <a:spLocks noChangeShapeType="1"/>
            </p:cNvSpPr>
            <p:nvPr/>
          </p:nvSpPr>
          <p:spPr bwMode="auto">
            <a:xfrm flipH="1">
              <a:off x="2424" y="2752"/>
              <a:ext cx="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81" name="Line 482"/>
            <p:cNvSpPr>
              <a:spLocks noChangeShapeType="1"/>
            </p:cNvSpPr>
            <p:nvPr/>
          </p:nvSpPr>
          <p:spPr bwMode="auto">
            <a:xfrm>
              <a:off x="2392" y="2752"/>
              <a:ext cx="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8782" name="Group 483"/>
            <p:cNvGrpSpPr>
              <a:grpSpLocks/>
            </p:cNvGrpSpPr>
            <p:nvPr/>
          </p:nvGrpSpPr>
          <p:grpSpPr bwMode="auto">
            <a:xfrm>
              <a:off x="768" y="1344"/>
              <a:ext cx="64" cy="1488"/>
              <a:chOff x="1512" y="1640"/>
              <a:chExt cx="64" cy="1488"/>
            </a:xfrm>
          </p:grpSpPr>
          <p:sp>
            <p:nvSpPr>
              <p:cNvPr id="28806" name="Freeform 484"/>
              <p:cNvSpPr>
                <a:spLocks/>
              </p:cNvSpPr>
              <p:nvPr/>
            </p:nvSpPr>
            <p:spPr bwMode="auto">
              <a:xfrm>
                <a:off x="1512" y="3064"/>
                <a:ext cx="64" cy="64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0 h 64"/>
                  <a:gd name="T4" fmla="*/ 32 w 64"/>
                  <a:gd name="T5" fmla="*/ 0 h 64"/>
                  <a:gd name="T6" fmla="*/ 64 w 64"/>
                  <a:gd name="T7" fmla="*/ 0 h 64"/>
                  <a:gd name="T8" fmla="*/ 32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7" name="Freeform 485"/>
              <p:cNvSpPr>
                <a:spLocks/>
              </p:cNvSpPr>
              <p:nvPr/>
            </p:nvSpPr>
            <p:spPr bwMode="auto">
              <a:xfrm>
                <a:off x="1512" y="1640"/>
                <a:ext cx="64" cy="64"/>
              </a:xfrm>
              <a:custGeom>
                <a:avLst/>
                <a:gdLst>
                  <a:gd name="T0" fmla="*/ 32 w 64"/>
                  <a:gd name="T1" fmla="*/ 0 h 64"/>
                  <a:gd name="T2" fmla="*/ 64 w 64"/>
                  <a:gd name="T3" fmla="*/ 64 h 64"/>
                  <a:gd name="T4" fmla="*/ 32 w 64"/>
                  <a:gd name="T5" fmla="*/ 64 h 64"/>
                  <a:gd name="T6" fmla="*/ 0 w 64"/>
                  <a:gd name="T7" fmla="*/ 64 h 64"/>
                  <a:gd name="T8" fmla="*/ 32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64" y="64"/>
                    </a:lnTo>
                    <a:lnTo>
                      <a:pt x="32" y="64"/>
                    </a:lnTo>
                    <a:lnTo>
                      <a:pt x="0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808" name="Line 486"/>
              <p:cNvSpPr>
                <a:spLocks noChangeShapeType="1"/>
              </p:cNvSpPr>
              <p:nvPr/>
            </p:nvSpPr>
            <p:spPr bwMode="auto">
              <a:xfrm flipV="1">
                <a:off x="1544" y="1704"/>
                <a:ext cx="1" cy="13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783" name="Group 487"/>
            <p:cNvGrpSpPr>
              <a:grpSpLocks/>
            </p:cNvGrpSpPr>
            <p:nvPr/>
          </p:nvGrpSpPr>
          <p:grpSpPr bwMode="auto">
            <a:xfrm>
              <a:off x="864" y="1248"/>
              <a:ext cx="536" cy="390"/>
              <a:chOff x="1112" y="2144"/>
              <a:chExt cx="536" cy="390"/>
            </a:xfrm>
          </p:grpSpPr>
          <p:sp>
            <p:nvSpPr>
              <p:cNvPr id="28802" name="Rectangle 488"/>
              <p:cNvSpPr>
                <a:spLocks noChangeArrowheads="1"/>
              </p:cNvSpPr>
              <p:nvPr/>
            </p:nvSpPr>
            <p:spPr bwMode="auto">
              <a:xfrm>
                <a:off x="1144" y="2144"/>
                <a:ext cx="50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Height </a:t>
                </a:r>
                <a:endParaRPr lang="en-US" altLang="ja-JP" sz="2400"/>
              </a:p>
            </p:txBody>
          </p:sp>
          <p:sp>
            <p:nvSpPr>
              <p:cNvPr id="28803" name="Rectangle 489"/>
              <p:cNvSpPr>
                <a:spLocks noChangeArrowheads="1"/>
              </p:cNvSpPr>
              <p:nvPr/>
            </p:nvSpPr>
            <p:spPr bwMode="auto">
              <a:xfrm>
                <a:off x="1112" y="2320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log</a:t>
                </a:r>
                <a:endParaRPr lang="en-US" altLang="ja-JP" sz="2400"/>
              </a:p>
            </p:txBody>
          </p:sp>
          <p:sp>
            <p:nvSpPr>
              <p:cNvPr id="28804" name="Rectangle 490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 sz="2400"/>
              </a:p>
            </p:txBody>
          </p:sp>
          <p:sp>
            <p:nvSpPr>
              <p:cNvPr id="28805" name="Rectangle 491"/>
              <p:cNvSpPr>
                <a:spLocks noChangeArrowheads="1"/>
              </p:cNvSpPr>
              <p:nvPr/>
            </p:nvSpPr>
            <p:spPr bwMode="auto">
              <a:xfrm>
                <a:off x="1352" y="2320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 n</a:t>
                </a:r>
                <a:endParaRPr lang="en-US" altLang="ja-JP" sz="2400"/>
              </a:p>
            </p:txBody>
          </p:sp>
        </p:grpSp>
        <p:sp>
          <p:nvSpPr>
            <p:cNvPr id="28784" name="Rectangle 492"/>
            <p:cNvSpPr>
              <a:spLocks noChangeArrowheads="1"/>
            </p:cNvSpPr>
            <p:nvPr/>
          </p:nvSpPr>
          <p:spPr bwMode="auto">
            <a:xfrm>
              <a:off x="3552" y="2527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c</a:t>
              </a:r>
              <a:endParaRPr lang="en-US" altLang="ja-JP" sz="2400"/>
            </a:p>
          </p:txBody>
        </p:sp>
        <p:sp>
          <p:nvSpPr>
            <p:cNvPr id="28785" name="Rectangle 493"/>
            <p:cNvSpPr>
              <a:spLocks noChangeArrowheads="1"/>
            </p:cNvSpPr>
            <p:nvPr/>
          </p:nvSpPr>
          <p:spPr bwMode="auto">
            <a:xfrm>
              <a:off x="3336" y="1128"/>
              <a:ext cx="47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sz="1600"/>
                <a:t>      Time</a:t>
              </a:r>
            </a:p>
          </p:txBody>
        </p:sp>
        <p:sp>
          <p:nvSpPr>
            <p:cNvPr id="28786" name="Rectangle 494"/>
            <p:cNvSpPr>
              <a:spLocks noChangeArrowheads="1"/>
            </p:cNvSpPr>
            <p:nvPr/>
          </p:nvSpPr>
          <p:spPr bwMode="auto">
            <a:xfrm>
              <a:off x="3024" y="2952"/>
              <a:ext cx="441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/>
                <a:t>Totally</a:t>
              </a:r>
            </a:p>
          </p:txBody>
        </p:sp>
        <p:sp>
          <p:nvSpPr>
            <p:cNvPr id="28787" name="Text Box 495"/>
            <p:cNvSpPr txBox="1">
              <a:spLocks noChangeArrowheads="1"/>
            </p:cNvSpPr>
            <p:nvPr/>
          </p:nvSpPr>
          <p:spPr bwMode="auto">
            <a:xfrm>
              <a:off x="3456" y="12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c log n</a:t>
              </a:r>
            </a:p>
          </p:txBody>
        </p:sp>
        <p:sp>
          <p:nvSpPr>
            <p:cNvPr id="28788" name="Text Box 496"/>
            <p:cNvSpPr txBox="1">
              <a:spLocks noChangeArrowheads="1"/>
            </p:cNvSpPr>
            <p:nvPr/>
          </p:nvSpPr>
          <p:spPr bwMode="auto">
            <a:xfrm>
              <a:off x="3456" y="1593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c log n/2</a:t>
              </a:r>
            </a:p>
          </p:txBody>
        </p:sp>
        <p:sp>
          <p:nvSpPr>
            <p:cNvPr id="28789" name="Text Box 497"/>
            <p:cNvSpPr txBox="1">
              <a:spLocks noChangeArrowheads="1"/>
            </p:cNvSpPr>
            <p:nvPr/>
          </p:nvSpPr>
          <p:spPr bwMode="auto">
            <a:xfrm>
              <a:off x="3456" y="1920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c log n/4</a:t>
              </a:r>
            </a:p>
          </p:txBody>
        </p:sp>
        <p:sp>
          <p:nvSpPr>
            <p:cNvPr id="28790" name="Text Box 498"/>
            <p:cNvSpPr txBox="1">
              <a:spLocks noChangeArrowheads="1"/>
            </p:cNvSpPr>
            <p:nvPr/>
          </p:nvSpPr>
          <p:spPr bwMode="auto">
            <a:xfrm>
              <a:off x="3456" y="2928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O(log  n)</a:t>
              </a:r>
            </a:p>
          </p:txBody>
        </p:sp>
        <p:sp>
          <p:nvSpPr>
            <p:cNvPr id="28791" name="Text Box 499"/>
            <p:cNvSpPr txBox="1">
              <a:spLocks noChangeArrowheads="1"/>
            </p:cNvSpPr>
            <p:nvPr/>
          </p:nvSpPr>
          <p:spPr bwMode="auto">
            <a:xfrm>
              <a:off x="3792" y="2880"/>
              <a:ext cx="1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1600"/>
                <a:t>2</a:t>
              </a:r>
            </a:p>
          </p:txBody>
        </p:sp>
        <p:sp>
          <p:nvSpPr>
            <p:cNvPr id="28792" name="Rectangle 500"/>
            <p:cNvSpPr>
              <a:spLocks noChangeArrowheads="1"/>
            </p:cNvSpPr>
            <p:nvPr/>
          </p:nvSpPr>
          <p:spPr bwMode="auto">
            <a:xfrm>
              <a:off x="4128" y="1104"/>
              <a:ext cx="69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/>
                <a:t> Processors</a:t>
              </a:r>
            </a:p>
          </p:txBody>
        </p:sp>
        <p:sp>
          <p:nvSpPr>
            <p:cNvPr id="28793" name="Text Box 501"/>
            <p:cNvSpPr txBox="1">
              <a:spLocks noChangeArrowheads="1"/>
            </p:cNvSpPr>
            <p:nvPr/>
          </p:nvSpPr>
          <p:spPr bwMode="auto">
            <a:xfrm>
              <a:off x="4224" y="1296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ja-JP" altLang="en-US" b="0"/>
                <a:t>１</a:t>
              </a:r>
            </a:p>
          </p:txBody>
        </p:sp>
        <p:sp>
          <p:nvSpPr>
            <p:cNvPr id="28794" name="Text Box 502"/>
            <p:cNvSpPr txBox="1">
              <a:spLocks noChangeArrowheads="1"/>
            </p:cNvSpPr>
            <p:nvPr/>
          </p:nvSpPr>
          <p:spPr bwMode="auto">
            <a:xfrm>
              <a:off x="4272" y="1593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2</a:t>
              </a:r>
            </a:p>
          </p:txBody>
        </p:sp>
        <p:sp>
          <p:nvSpPr>
            <p:cNvPr id="28795" name="Text Box 503"/>
            <p:cNvSpPr txBox="1">
              <a:spLocks noChangeArrowheads="1"/>
            </p:cNvSpPr>
            <p:nvPr/>
          </p:nvSpPr>
          <p:spPr bwMode="auto">
            <a:xfrm>
              <a:off x="4272" y="196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4</a:t>
              </a:r>
            </a:p>
          </p:txBody>
        </p:sp>
        <p:sp>
          <p:nvSpPr>
            <p:cNvPr id="28796" name="Text Box 504"/>
            <p:cNvSpPr txBox="1">
              <a:spLocks noChangeArrowheads="1"/>
            </p:cNvSpPr>
            <p:nvPr/>
          </p:nvSpPr>
          <p:spPr bwMode="auto">
            <a:xfrm>
              <a:off x="4224" y="2544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n/2</a:t>
              </a:r>
            </a:p>
          </p:txBody>
        </p:sp>
        <p:sp>
          <p:nvSpPr>
            <p:cNvPr id="28797" name="Text Box 505"/>
            <p:cNvSpPr txBox="1">
              <a:spLocks noChangeArrowheads="1"/>
            </p:cNvSpPr>
            <p:nvPr/>
          </p:nvSpPr>
          <p:spPr bwMode="auto">
            <a:xfrm>
              <a:off x="4272" y="2928"/>
              <a:ext cx="5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n/2</a:t>
              </a:r>
            </a:p>
          </p:txBody>
        </p:sp>
        <p:sp>
          <p:nvSpPr>
            <p:cNvPr id="28798" name="Line 506"/>
            <p:cNvSpPr>
              <a:spLocks noChangeShapeType="1"/>
            </p:cNvSpPr>
            <p:nvPr/>
          </p:nvSpPr>
          <p:spPr bwMode="auto">
            <a:xfrm>
              <a:off x="2304" y="1440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99" name="Line 507"/>
            <p:cNvSpPr>
              <a:spLocks noChangeShapeType="1"/>
            </p:cNvSpPr>
            <p:nvPr/>
          </p:nvSpPr>
          <p:spPr bwMode="auto">
            <a:xfrm>
              <a:off x="2928" y="172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0" name="Line 508"/>
            <p:cNvSpPr>
              <a:spLocks noChangeShapeType="1"/>
            </p:cNvSpPr>
            <p:nvPr/>
          </p:nvSpPr>
          <p:spPr bwMode="auto">
            <a:xfrm>
              <a:off x="3264" y="206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801" name="Line 509"/>
            <p:cNvSpPr>
              <a:spLocks noChangeShapeType="1"/>
            </p:cNvSpPr>
            <p:nvPr/>
          </p:nvSpPr>
          <p:spPr bwMode="auto">
            <a:xfrm>
              <a:off x="3168" y="268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9059" name="Group 515"/>
          <p:cNvGrpSpPr>
            <a:grpSpLocks/>
          </p:cNvGrpSpPr>
          <p:nvPr/>
        </p:nvGrpSpPr>
        <p:grpSpPr bwMode="auto">
          <a:xfrm>
            <a:off x="623888" y="6276975"/>
            <a:ext cx="6629400" cy="466725"/>
            <a:chOff x="336" y="3882"/>
            <a:chExt cx="4176" cy="294"/>
          </a:xfrm>
        </p:grpSpPr>
        <p:sp>
          <p:nvSpPr>
            <p:cNvPr id="28687" name="Text Box 510"/>
            <p:cNvSpPr txBox="1">
              <a:spLocks noChangeArrowheads="1"/>
            </p:cNvSpPr>
            <p:nvPr/>
          </p:nvSpPr>
          <p:spPr bwMode="auto">
            <a:xfrm>
              <a:off x="336" y="3888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/>
                <a:t>T(n)×P(n)=O(nlog  n)</a:t>
              </a:r>
              <a:r>
                <a:rPr lang="ja-JP" altLang="en-US" sz="2400"/>
                <a:t>　　  </a:t>
              </a:r>
              <a:r>
                <a:rPr lang="en-US" altLang="ja-JP" sz="2400"/>
                <a:t>It is not cost optimal</a:t>
              </a:r>
            </a:p>
          </p:txBody>
        </p:sp>
        <p:sp>
          <p:nvSpPr>
            <p:cNvPr id="28688" name="Text Box 511"/>
            <p:cNvSpPr txBox="1">
              <a:spLocks noChangeArrowheads="1"/>
            </p:cNvSpPr>
            <p:nvPr/>
          </p:nvSpPr>
          <p:spPr bwMode="auto">
            <a:xfrm>
              <a:off x="1838" y="3882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2</a:t>
              </a:r>
            </a:p>
          </p:txBody>
        </p:sp>
        <p:sp>
          <p:nvSpPr>
            <p:cNvPr id="28689" name="Line 512"/>
            <p:cNvSpPr>
              <a:spLocks noChangeShapeType="1"/>
            </p:cNvSpPr>
            <p:nvPr/>
          </p:nvSpPr>
          <p:spPr bwMode="auto">
            <a:xfrm>
              <a:off x="2352" y="4032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90" name="AutoShape 513"/>
            <p:cNvSpPr>
              <a:spLocks noChangeArrowheads="1"/>
            </p:cNvSpPr>
            <p:nvPr/>
          </p:nvSpPr>
          <p:spPr bwMode="auto">
            <a:xfrm>
              <a:off x="336" y="3888"/>
              <a:ext cx="4080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2" name="Rectangle 2"/>
          <p:cNvSpPr txBox="1">
            <a:spLocks noChangeArrowheads="1"/>
          </p:cNvSpPr>
          <p:nvPr/>
        </p:nvSpPr>
        <p:spPr bwMode="auto">
          <a:xfrm>
            <a:off x="258763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8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10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0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D8EA41B9-0CDE-4717-A14D-A156DEFC3BE6}" type="slidenum">
              <a:rPr lang="en-US" altLang="ja-JP" b="0" smtClean="0"/>
              <a:pPr eaLnBrk="1" hangingPunct="1"/>
              <a:t>28</a:t>
            </a:fld>
            <a:endParaRPr lang="en-US" altLang="ja-JP" b="0" smtClean="0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258763" y="896938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ja-JP" sz="32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   divide and conquer</a:t>
            </a:r>
            <a:r>
              <a:rPr lang="ja-JP" altLang="en-US" sz="3200" b="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　</a:t>
            </a: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258763" y="1447800"/>
            <a:ext cx="9525000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ja-JP" sz="28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Outline of the algorithm</a:t>
            </a:r>
            <a:r>
              <a:rPr lang="en-US" altLang="ja-JP" sz="320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ja-JP" sz="2400" u="sng">
                <a:latin typeface="Times New Roman" pitchFamily="18" charset="0"/>
                <a:ea typeface="平成明朝" charset="-128"/>
                <a:cs typeface="Times New Roman" pitchFamily="18" charset="0"/>
              </a:rPr>
              <a:t>Preprocessing</a:t>
            </a:r>
            <a:r>
              <a:rPr lang="en-US" altLang="ja-JP" sz="2400">
                <a:latin typeface="Times New Roman" pitchFamily="18" charset="0"/>
                <a:ea typeface="平成明朝" charset="-128"/>
                <a:cs typeface="Times New Roman" pitchFamily="18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Sort the sequence of the input points according to their x coordinates, and let the result be sequence (p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1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, 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2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, 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3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, ... , 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n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).</a:t>
            </a:r>
          </a:p>
          <a:p>
            <a:pPr marL="381000" lvl="2">
              <a:lnSpc>
                <a:spcPct val="150000"/>
              </a:lnSpc>
              <a:spcBef>
                <a:spcPct val="20000"/>
              </a:spcBef>
            </a:pP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(1)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　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If the size of the sequence is 2, return the sequence.</a:t>
            </a:r>
          </a:p>
          <a:p>
            <a:pPr marL="381000" lvl="2">
              <a:lnSpc>
                <a:spcPct val="150000"/>
              </a:lnSpc>
              <a:spcBef>
                <a:spcPct val="20000"/>
              </a:spcBef>
            </a:pP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(2)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　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Divide (p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1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, 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2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, 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3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, ... , p</a:t>
            </a:r>
            <a:r>
              <a:rPr lang="en-US" altLang="ja-JP" sz="2400" b="0" baseline="-25000">
                <a:latin typeface="Times New Roman" pitchFamily="18" charset="0"/>
                <a:ea typeface="平成明朝" charset="-128"/>
                <a:cs typeface="Times New Roman" pitchFamily="18" charset="0"/>
              </a:rPr>
              <a:t>n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) to       equally-sized subsequence, and find the upper convex hull of each recursively. </a:t>
            </a:r>
          </a:p>
          <a:p>
            <a:pPr marL="381000" lvl="2">
              <a:lnSpc>
                <a:spcPct val="150000"/>
              </a:lnSpc>
              <a:spcBef>
                <a:spcPct val="20000"/>
              </a:spcBef>
            </a:pP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(3)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　</a:t>
            </a:r>
            <a:r>
              <a:rPr lang="en-US" altLang="ja-JP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Merge        upper convex hulls into the upper convex hull of the sequence</a:t>
            </a: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．</a:t>
            </a:r>
          </a:p>
          <a:p>
            <a:pPr marL="381000" lvl="2">
              <a:spcBef>
                <a:spcPct val="20000"/>
              </a:spcBef>
            </a:pPr>
            <a:r>
              <a:rPr lang="ja-JP" altLang="en-US" sz="2400" b="0">
                <a:latin typeface="Times New Roman" pitchFamily="18" charset="0"/>
                <a:ea typeface="平成明朝" charset="-128"/>
                <a:cs typeface="Times New Roman" pitchFamily="18" charset="0"/>
              </a:rPr>
              <a:t>　　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469900" y="9048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/>
              <a:t>1/2</a:t>
            </a:r>
          </a:p>
        </p:txBody>
      </p:sp>
      <p:grpSp>
        <p:nvGrpSpPr>
          <p:cNvPr id="29702" name="Group 7"/>
          <p:cNvGrpSpPr>
            <a:grpSpLocks/>
          </p:cNvGrpSpPr>
          <p:nvPr/>
        </p:nvGrpSpPr>
        <p:grpSpPr bwMode="auto">
          <a:xfrm>
            <a:off x="4645025" y="3908425"/>
            <a:ext cx="685800" cy="533400"/>
            <a:chOff x="2256" y="3216"/>
            <a:chExt cx="432" cy="336"/>
          </a:xfrm>
        </p:grpSpPr>
        <p:sp>
          <p:nvSpPr>
            <p:cNvPr id="29707" name="Text Box 5"/>
            <p:cNvSpPr txBox="1">
              <a:spLocks noChangeArrowheads="1"/>
            </p:cNvSpPr>
            <p:nvPr/>
          </p:nvSpPr>
          <p:spPr bwMode="auto">
            <a:xfrm>
              <a:off x="2256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0"/>
                <a:t>n</a:t>
              </a:r>
            </a:p>
          </p:txBody>
        </p:sp>
        <p:sp>
          <p:nvSpPr>
            <p:cNvPr id="29708" name="Text Box 6"/>
            <p:cNvSpPr txBox="1">
              <a:spLocks noChangeArrowheads="1"/>
            </p:cNvSpPr>
            <p:nvPr/>
          </p:nvSpPr>
          <p:spPr bwMode="auto">
            <a:xfrm>
              <a:off x="2352" y="3216"/>
              <a:ext cx="3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1/2</a:t>
              </a:r>
            </a:p>
          </p:txBody>
        </p:sp>
      </p:grpSp>
      <p:grpSp>
        <p:nvGrpSpPr>
          <p:cNvPr id="29703" name="Group 8"/>
          <p:cNvGrpSpPr>
            <a:grpSpLocks/>
          </p:cNvGrpSpPr>
          <p:nvPr/>
        </p:nvGrpSpPr>
        <p:grpSpPr bwMode="auto">
          <a:xfrm>
            <a:off x="2095500" y="5105400"/>
            <a:ext cx="685800" cy="519113"/>
            <a:chOff x="2256" y="3216"/>
            <a:chExt cx="432" cy="399"/>
          </a:xfrm>
        </p:grpSpPr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2256" y="3264"/>
              <a:ext cx="288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0"/>
                <a:t>n</a:t>
              </a:r>
            </a:p>
          </p:txBody>
        </p:sp>
        <p:sp>
          <p:nvSpPr>
            <p:cNvPr id="29706" name="Text Box 10"/>
            <p:cNvSpPr txBox="1">
              <a:spLocks noChangeArrowheads="1"/>
            </p:cNvSpPr>
            <p:nvPr/>
          </p:nvSpPr>
          <p:spPr bwMode="auto">
            <a:xfrm>
              <a:off x="2352" y="3216"/>
              <a:ext cx="336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1/2</a:t>
              </a:r>
            </a:p>
          </p:txBody>
        </p:sp>
      </p:grp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58763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FA208B63-D8FC-484A-AD33-C3EBE092ED99}" type="slidenum">
              <a:rPr lang="en-US" altLang="ja-JP" b="0" smtClean="0"/>
              <a:pPr eaLnBrk="1" hangingPunct="1"/>
              <a:t>29</a:t>
            </a:fld>
            <a:endParaRPr lang="en-US" altLang="ja-JP" b="0" smtClean="0"/>
          </a:p>
        </p:txBody>
      </p:sp>
      <p:sp>
        <p:nvSpPr>
          <p:cNvPr id="30723" name="Text Box 339"/>
          <p:cNvSpPr txBox="1">
            <a:spLocks noChangeArrowheads="1"/>
          </p:cNvSpPr>
          <p:nvPr/>
        </p:nvSpPr>
        <p:spPr bwMode="auto">
          <a:xfrm>
            <a:off x="171450" y="1295400"/>
            <a:ext cx="9829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000" u="sng"/>
              <a:t>Assign each upper convex hull         processors to find the upper common tangents in </a:t>
            </a:r>
            <a:r>
              <a:rPr lang="ja-JP" altLang="en-US" sz="2000" u="sng"/>
              <a:t>　　</a:t>
            </a:r>
            <a:r>
              <a:rPr lang="en-US" altLang="ja-JP" sz="2000" u="sng"/>
              <a:t>O(log n) time, and then determine the edges which belong to the solution</a:t>
            </a:r>
            <a:r>
              <a:rPr lang="ja-JP" altLang="en-US" sz="2000" u="sng"/>
              <a:t>．</a:t>
            </a:r>
            <a:r>
              <a:rPr lang="ja-JP" altLang="en-US" sz="2400"/>
              <a:t>　　　</a:t>
            </a:r>
          </a:p>
        </p:txBody>
      </p:sp>
      <p:grpSp>
        <p:nvGrpSpPr>
          <p:cNvPr id="30724" name="Group 346"/>
          <p:cNvGrpSpPr>
            <a:grpSpLocks/>
          </p:cNvGrpSpPr>
          <p:nvPr/>
        </p:nvGrpSpPr>
        <p:grpSpPr bwMode="auto">
          <a:xfrm>
            <a:off x="3536950" y="1216025"/>
            <a:ext cx="706438" cy="482600"/>
            <a:chOff x="1680" y="1008"/>
            <a:chExt cx="432" cy="298"/>
          </a:xfrm>
        </p:grpSpPr>
        <p:sp>
          <p:nvSpPr>
            <p:cNvPr id="30908" name="Text Box 342"/>
            <p:cNvSpPr txBox="1">
              <a:spLocks noChangeArrowheads="1"/>
            </p:cNvSpPr>
            <p:nvPr/>
          </p:nvSpPr>
          <p:spPr bwMode="auto">
            <a:xfrm>
              <a:off x="1680" y="1056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000" b="0"/>
                <a:t>n</a:t>
              </a:r>
            </a:p>
          </p:txBody>
        </p:sp>
        <p:sp>
          <p:nvSpPr>
            <p:cNvPr id="30909" name="Text Box 343"/>
            <p:cNvSpPr txBox="1">
              <a:spLocks noChangeArrowheads="1"/>
            </p:cNvSpPr>
            <p:nvPr/>
          </p:nvSpPr>
          <p:spPr bwMode="auto">
            <a:xfrm>
              <a:off x="1776" y="1008"/>
              <a:ext cx="33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1600"/>
                <a:t>1/2</a:t>
              </a:r>
            </a:p>
          </p:txBody>
        </p:sp>
      </p:grpSp>
      <p:grpSp>
        <p:nvGrpSpPr>
          <p:cNvPr id="30725" name="Group 2"/>
          <p:cNvGrpSpPr>
            <a:grpSpLocks/>
          </p:cNvGrpSpPr>
          <p:nvPr/>
        </p:nvGrpSpPr>
        <p:grpSpPr bwMode="auto">
          <a:xfrm>
            <a:off x="322263" y="2101850"/>
            <a:ext cx="8967787" cy="1370013"/>
            <a:chOff x="384469" y="2584091"/>
            <a:chExt cx="8968886" cy="1369934"/>
          </a:xfrm>
        </p:grpSpPr>
        <p:grpSp>
          <p:nvGrpSpPr>
            <p:cNvPr id="30857" name="Group 46"/>
            <p:cNvGrpSpPr>
              <a:grpSpLocks/>
            </p:cNvGrpSpPr>
            <p:nvPr/>
          </p:nvGrpSpPr>
          <p:grpSpPr bwMode="auto">
            <a:xfrm>
              <a:off x="384469" y="2895366"/>
              <a:ext cx="1198577" cy="591747"/>
              <a:chOff x="316" y="796"/>
              <a:chExt cx="1376" cy="1080"/>
            </a:xfrm>
          </p:grpSpPr>
          <p:sp>
            <p:nvSpPr>
              <p:cNvPr id="30899" name="Oval 3"/>
              <p:cNvSpPr>
                <a:spLocks noChangeArrowheads="1"/>
              </p:cNvSpPr>
              <p:nvPr/>
            </p:nvSpPr>
            <p:spPr bwMode="auto">
              <a:xfrm>
                <a:off x="468" y="106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0" name="Oval 6"/>
              <p:cNvSpPr>
                <a:spLocks noChangeArrowheads="1"/>
              </p:cNvSpPr>
              <p:nvPr/>
            </p:nvSpPr>
            <p:spPr bwMode="auto">
              <a:xfrm>
                <a:off x="1516" y="170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1" name="Oval 7"/>
              <p:cNvSpPr>
                <a:spLocks noChangeArrowheads="1"/>
              </p:cNvSpPr>
              <p:nvPr/>
            </p:nvSpPr>
            <p:spPr bwMode="auto">
              <a:xfrm>
                <a:off x="1444" y="1076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2" name="Oval 8"/>
              <p:cNvSpPr>
                <a:spLocks noChangeArrowheads="1"/>
              </p:cNvSpPr>
              <p:nvPr/>
            </p:nvSpPr>
            <p:spPr bwMode="auto">
              <a:xfrm>
                <a:off x="820" y="796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3" name="Oval 10"/>
              <p:cNvSpPr>
                <a:spLocks noChangeArrowheads="1"/>
              </p:cNvSpPr>
              <p:nvPr/>
            </p:nvSpPr>
            <p:spPr bwMode="auto">
              <a:xfrm>
                <a:off x="316" y="1516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4" name="Line 33"/>
              <p:cNvSpPr>
                <a:spLocks noChangeShapeType="1"/>
              </p:cNvSpPr>
              <p:nvPr/>
            </p:nvSpPr>
            <p:spPr bwMode="auto">
              <a:xfrm flipV="1">
                <a:off x="400" y="1144"/>
                <a:ext cx="176" cy="4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5" name="Line 34"/>
              <p:cNvSpPr>
                <a:spLocks noChangeShapeType="1"/>
              </p:cNvSpPr>
              <p:nvPr/>
            </p:nvSpPr>
            <p:spPr bwMode="auto">
              <a:xfrm>
                <a:off x="912" y="872"/>
                <a:ext cx="616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6" name="Line 35"/>
              <p:cNvSpPr>
                <a:spLocks noChangeShapeType="1"/>
              </p:cNvSpPr>
              <p:nvPr/>
            </p:nvSpPr>
            <p:spPr bwMode="auto">
              <a:xfrm>
                <a:off x="1536" y="1128"/>
                <a:ext cx="88" cy="6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7" name="Line 38"/>
              <p:cNvSpPr>
                <a:spLocks noChangeShapeType="1"/>
              </p:cNvSpPr>
              <p:nvPr/>
            </p:nvSpPr>
            <p:spPr bwMode="auto">
              <a:xfrm flipV="1">
                <a:off x="568" y="880"/>
                <a:ext cx="336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8" name="Group 47"/>
            <p:cNvGrpSpPr>
              <a:grpSpLocks/>
            </p:cNvGrpSpPr>
            <p:nvPr/>
          </p:nvGrpSpPr>
          <p:grpSpPr bwMode="auto">
            <a:xfrm>
              <a:off x="2103029" y="2668395"/>
              <a:ext cx="1196942" cy="465292"/>
              <a:chOff x="1964" y="1060"/>
              <a:chExt cx="1336" cy="816"/>
            </a:xfrm>
          </p:grpSpPr>
          <p:sp>
            <p:nvSpPr>
              <p:cNvPr id="30890" name="Oval 4"/>
              <p:cNvSpPr>
                <a:spLocks noChangeArrowheads="1"/>
              </p:cNvSpPr>
              <p:nvPr/>
            </p:nvSpPr>
            <p:spPr bwMode="auto">
              <a:xfrm>
                <a:off x="3012" y="1308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1" name="Oval 5"/>
              <p:cNvSpPr>
                <a:spLocks noChangeArrowheads="1"/>
              </p:cNvSpPr>
              <p:nvPr/>
            </p:nvSpPr>
            <p:spPr bwMode="auto">
              <a:xfrm>
                <a:off x="2308" y="114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2" name="Oval 9"/>
              <p:cNvSpPr>
                <a:spLocks noChangeArrowheads="1"/>
              </p:cNvSpPr>
              <p:nvPr/>
            </p:nvSpPr>
            <p:spPr bwMode="auto">
              <a:xfrm>
                <a:off x="3124" y="170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3" name="Oval 11"/>
              <p:cNvSpPr>
                <a:spLocks noChangeArrowheads="1"/>
              </p:cNvSpPr>
              <p:nvPr/>
            </p:nvSpPr>
            <p:spPr bwMode="auto">
              <a:xfrm>
                <a:off x="1964" y="1484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4" name="Oval 12"/>
              <p:cNvSpPr>
                <a:spLocks noChangeArrowheads="1"/>
              </p:cNvSpPr>
              <p:nvPr/>
            </p:nvSpPr>
            <p:spPr bwMode="auto">
              <a:xfrm>
                <a:off x="2764" y="106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5" name="Line 36"/>
              <p:cNvSpPr>
                <a:spLocks noChangeShapeType="1"/>
              </p:cNvSpPr>
              <p:nvPr/>
            </p:nvSpPr>
            <p:spPr bwMode="auto">
              <a:xfrm flipV="1">
                <a:off x="2048" y="1232"/>
                <a:ext cx="344" cy="3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6" name="Line 37"/>
              <p:cNvSpPr>
                <a:spLocks noChangeShapeType="1"/>
              </p:cNvSpPr>
              <p:nvPr/>
            </p:nvSpPr>
            <p:spPr bwMode="auto">
              <a:xfrm>
                <a:off x="3112" y="1408"/>
                <a:ext cx="128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7" name="Line 39"/>
              <p:cNvSpPr>
                <a:spLocks noChangeShapeType="1"/>
              </p:cNvSpPr>
              <p:nvPr/>
            </p:nvSpPr>
            <p:spPr bwMode="auto">
              <a:xfrm flipV="1">
                <a:off x="2400" y="1144"/>
                <a:ext cx="456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98" name="Line 40"/>
              <p:cNvSpPr>
                <a:spLocks noChangeShapeType="1"/>
              </p:cNvSpPr>
              <p:nvPr/>
            </p:nvSpPr>
            <p:spPr bwMode="auto">
              <a:xfrm>
                <a:off x="2880" y="1160"/>
                <a:ext cx="208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59" name="Group 88"/>
            <p:cNvGrpSpPr>
              <a:grpSpLocks/>
            </p:cNvGrpSpPr>
            <p:nvPr/>
          </p:nvGrpSpPr>
          <p:grpSpPr bwMode="auto">
            <a:xfrm>
              <a:off x="3780709" y="3344445"/>
              <a:ext cx="1196942" cy="465291"/>
              <a:chOff x="1964" y="1060"/>
              <a:chExt cx="1336" cy="816"/>
            </a:xfrm>
          </p:grpSpPr>
          <p:sp>
            <p:nvSpPr>
              <p:cNvPr id="30881" name="Oval 89"/>
              <p:cNvSpPr>
                <a:spLocks noChangeArrowheads="1"/>
              </p:cNvSpPr>
              <p:nvPr/>
            </p:nvSpPr>
            <p:spPr bwMode="auto">
              <a:xfrm>
                <a:off x="3012" y="1308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2" name="Oval 90"/>
              <p:cNvSpPr>
                <a:spLocks noChangeArrowheads="1"/>
              </p:cNvSpPr>
              <p:nvPr/>
            </p:nvSpPr>
            <p:spPr bwMode="auto">
              <a:xfrm>
                <a:off x="2308" y="114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3" name="Oval 91"/>
              <p:cNvSpPr>
                <a:spLocks noChangeArrowheads="1"/>
              </p:cNvSpPr>
              <p:nvPr/>
            </p:nvSpPr>
            <p:spPr bwMode="auto">
              <a:xfrm>
                <a:off x="3124" y="170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4" name="Oval 92"/>
              <p:cNvSpPr>
                <a:spLocks noChangeArrowheads="1"/>
              </p:cNvSpPr>
              <p:nvPr/>
            </p:nvSpPr>
            <p:spPr bwMode="auto">
              <a:xfrm>
                <a:off x="1964" y="1484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5" name="Oval 93"/>
              <p:cNvSpPr>
                <a:spLocks noChangeArrowheads="1"/>
              </p:cNvSpPr>
              <p:nvPr/>
            </p:nvSpPr>
            <p:spPr bwMode="auto">
              <a:xfrm>
                <a:off x="2764" y="106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6" name="Line 94"/>
              <p:cNvSpPr>
                <a:spLocks noChangeShapeType="1"/>
              </p:cNvSpPr>
              <p:nvPr/>
            </p:nvSpPr>
            <p:spPr bwMode="auto">
              <a:xfrm flipV="1">
                <a:off x="2048" y="1232"/>
                <a:ext cx="344" cy="3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7" name="Line 95"/>
              <p:cNvSpPr>
                <a:spLocks noChangeShapeType="1"/>
              </p:cNvSpPr>
              <p:nvPr/>
            </p:nvSpPr>
            <p:spPr bwMode="auto">
              <a:xfrm>
                <a:off x="3112" y="1408"/>
                <a:ext cx="128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8" name="Line 96"/>
              <p:cNvSpPr>
                <a:spLocks noChangeShapeType="1"/>
              </p:cNvSpPr>
              <p:nvPr/>
            </p:nvSpPr>
            <p:spPr bwMode="auto">
              <a:xfrm flipV="1">
                <a:off x="2400" y="1144"/>
                <a:ext cx="456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9" name="Line 97"/>
              <p:cNvSpPr>
                <a:spLocks noChangeShapeType="1"/>
              </p:cNvSpPr>
              <p:nvPr/>
            </p:nvSpPr>
            <p:spPr bwMode="auto">
              <a:xfrm>
                <a:off x="2880" y="1160"/>
                <a:ext cx="208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60" name="Group 98"/>
            <p:cNvGrpSpPr>
              <a:grpSpLocks/>
            </p:cNvGrpSpPr>
            <p:nvPr/>
          </p:nvGrpSpPr>
          <p:grpSpPr bwMode="auto">
            <a:xfrm>
              <a:off x="5218020" y="2584091"/>
              <a:ext cx="1198577" cy="465292"/>
              <a:chOff x="1964" y="1060"/>
              <a:chExt cx="1336" cy="816"/>
            </a:xfrm>
          </p:grpSpPr>
          <p:sp>
            <p:nvSpPr>
              <p:cNvPr id="30872" name="Oval 99"/>
              <p:cNvSpPr>
                <a:spLocks noChangeArrowheads="1"/>
              </p:cNvSpPr>
              <p:nvPr/>
            </p:nvSpPr>
            <p:spPr bwMode="auto">
              <a:xfrm>
                <a:off x="3012" y="1308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3" name="Oval 100"/>
              <p:cNvSpPr>
                <a:spLocks noChangeArrowheads="1"/>
              </p:cNvSpPr>
              <p:nvPr/>
            </p:nvSpPr>
            <p:spPr bwMode="auto">
              <a:xfrm>
                <a:off x="2308" y="114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4" name="Oval 101"/>
              <p:cNvSpPr>
                <a:spLocks noChangeArrowheads="1"/>
              </p:cNvSpPr>
              <p:nvPr/>
            </p:nvSpPr>
            <p:spPr bwMode="auto">
              <a:xfrm>
                <a:off x="3124" y="170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5" name="Oval 102"/>
              <p:cNvSpPr>
                <a:spLocks noChangeArrowheads="1"/>
              </p:cNvSpPr>
              <p:nvPr/>
            </p:nvSpPr>
            <p:spPr bwMode="auto">
              <a:xfrm>
                <a:off x="1964" y="1484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6" name="Oval 103"/>
              <p:cNvSpPr>
                <a:spLocks noChangeArrowheads="1"/>
              </p:cNvSpPr>
              <p:nvPr/>
            </p:nvSpPr>
            <p:spPr bwMode="auto">
              <a:xfrm>
                <a:off x="2764" y="106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7" name="Line 104"/>
              <p:cNvSpPr>
                <a:spLocks noChangeShapeType="1"/>
              </p:cNvSpPr>
              <p:nvPr/>
            </p:nvSpPr>
            <p:spPr bwMode="auto">
              <a:xfrm flipV="1">
                <a:off x="2048" y="1232"/>
                <a:ext cx="344" cy="34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8" name="Line 105"/>
              <p:cNvSpPr>
                <a:spLocks noChangeShapeType="1"/>
              </p:cNvSpPr>
              <p:nvPr/>
            </p:nvSpPr>
            <p:spPr bwMode="auto">
              <a:xfrm>
                <a:off x="3112" y="1408"/>
                <a:ext cx="128" cy="43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9" name="Line 106"/>
              <p:cNvSpPr>
                <a:spLocks noChangeShapeType="1"/>
              </p:cNvSpPr>
              <p:nvPr/>
            </p:nvSpPr>
            <p:spPr bwMode="auto">
              <a:xfrm flipV="1">
                <a:off x="2400" y="1144"/>
                <a:ext cx="456" cy="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0" name="Line 107"/>
              <p:cNvSpPr>
                <a:spLocks noChangeShapeType="1"/>
              </p:cNvSpPr>
              <p:nvPr/>
            </p:nvSpPr>
            <p:spPr bwMode="auto">
              <a:xfrm>
                <a:off x="2880" y="1160"/>
                <a:ext cx="208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61" name="Group 108"/>
            <p:cNvGrpSpPr>
              <a:grpSpLocks/>
            </p:cNvGrpSpPr>
            <p:nvPr/>
          </p:nvGrpSpPr>
          <p:grpSpPr bwMode="auto">
            <a:xfrm>
              <a:off x="8154778" y="3362278"/>
              <a:ext cx="1198577" cy="591747"/>
              <a:chOff x="316" y="796"/>
              <a:chExt cx="1376" cy="1080"/>
            </a:xfrm>
          </p:grpSpPr>
          <p:sp>
            <p:nvSpPr>
              <p:cNvPr id="30863" name="Oval 109"/>
              <p:cNvSpPr>
                <a:spLocks noChangeArrowheads="1"/>
              </p:cNvSpPr>
              <p:nvPr/>
            </p:nvSpPr>
            <p:spPr bwMode="auto">
              <a:xfrm>
                <a:off x="468" y="106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4" name="Oval 110"/>
              <p:cNvSpPr>
                <a:spLocks noChangeArrowheads="1"/>
              </p:cNvSpPr>
              <p:nvPr/>
            </p:nvSpPr>
            <p:spPr bwMode="auto">
              <a:xfrm>
                <a:off x="1516" y="1700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5" name="Oval 111"/>
              <p:cNvSpPr>
                <a:spLocks noChangeArrowheads="1"/>
              </p:cNvSpPr>
              <p:nvPr/>
            </p:nvSpPr>
            <p:spPr bwMode="auto">
              <a:xfrm>
                <a:off x="1444" y="1076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6" name="Oval 112"/>
              <p:cNvSpPr>
                <a:spLocks noChangeArrowheads="1"/>
              </p:cNvSpPr>
              <p:nvPr/>
            </p:nvSpPr>
            <p:spPr bwMode="auto">
              <a:xfrm>
                <a:off x="820" y="796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7" name="Oval 113"/>
              <p:cNvSpPr>
                <a:spLocks noChangeArrowheads="1"/>
              </p:cNvSpPr>
              <p:nvPr/>
            </p:nvSpPr>
            <p:spPr bwMode="auto">
              <a:xfrm>
                <a:off x="316" y="1516"/>
                <a:ext cx="176" cy="176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8" name="Line 114"/>
              <p:cNvSpPr>
                <a:spLocks noChangeShapeType="1"/>
              </p:cNvSpPr>
              <p:nvPr/>
            </p:nvSpPr>
            <p:spPr bwMode="auto">
              <a:xfrm flipV="1">
                <a:off x="400" y="1144"/>
                <a:ext cx="176" cy="48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9" name="Line 115"/>
              <p:cNvSpPr>
                <a:spLocks noChangeShapeType="1"/>
              </p:cNvSpPr>
              <p:nvPr/>
            </p:nvSpPr>
            <p:spPr bwMode="auto">
              <a:xfrm>
                <a:off x="912" y="872"/>
                <a:ext cx="616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0" name="Line 116"/>
              <p:cNvSpPr>
                <a:spLocks noChangeShapeType="1"/>
              </p:cNvSpPr>
              <p:nvPr/>
            </p:nvSpPr>
            <p:spPr bwMode="auto">
              <a:xfrm>
                <a:off x="1536" y="1128"/>
                <a:ext cx="88" cy="66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71" name="Line 117"/>
              <p:cNvSpPr>
                <a:spLocks noChangeShapeType="1"/>
              </p:cNvSpPr>
              <p:nvPr/>
            </p:nvSpPr>
            <p:spPr bwMode="auto">
              <a:xfrm flipV="1">
                <a:off x="568" y="880"/>
                <a:ext cx="336" cy="28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862" name="Line 255"/>
            <p:cNvSpPr>
              <a:spLocks noChangeShapeType="1"/>
            </p:cNvSpPr>
            <p:nvPr/>
          </p:nvSpPr>
          <p:spPr bwMode="auto">
            <a:xfrm>
              <a:off x="6895700" y="3217990"/>
              <a:ext cx="95820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726" name="Group 355"/>
          <p:cNvGrpSpPr>
            <a:grpSpLocks/>
          </p:cNvGrpSpPr>
          <p:nvPr/>
        </p:nvGrpSpPr>
        <p:grpSpPr bwMode="auto">
          <a:xfrm>
            <a:off x="-1739900" y="808038"/>
            <a:ext cx="7632700" cy="698500"/>
            <a:chOff x="1200" y="-65"/>
            <a:chExt cx="4808" cy="440"/>
          </a:xfrm>
        </p:grpSpPr>
        <p:sp>
          <p:nvSpPr>
            <p:cNvPr id="30852" name="Text Box 325"/>
            <p:cNvSpPr txBox="1">
              <a:spLocks noChangeArrowheads="1"/>
            </p:cNvSpPr>
            <p:nvPr/>
          </p:nvSpPr>
          <p:spPr bwMode="auto">
            <a:xfrm>
              <a:off x="1200" y="144"/>
              <a:ext cx="39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/>
            </a:p>
          </p:txBody>
        </p:sp>
        <p:grpSp>
          <p:nvGrpSpPr>
            <p:cNvPr id="30853" name="Group 326"/>
            <p:cNvGrpSpPr>
              <a:grpSpLocks/>
            </p:cNvGrpSpPr>
            <p:nvPr/>
          </p:nvGrpSpPr>
          <p:grpSpPr bwMode="auto">
            <a:xfrm>
              <a:off x="3126" y="-65"/>
              <a:ext cx="521" cy="368"/>
              <a:chOff x="2263" y="3145"/>
              <a:chExt cx="425" cy="393"/>
            </a:xfrm>
          </p:grpSpPr>
          <p:sp>
            <p:nvSpPr>
              <p:cNvPr id="30855" name="Text Box 327"/>
              <p:cNvSpPr txBox="1">
                <a:spLocks noChangeArrowheads="1"/>
              </p:cNvSpPr>
              <p:nvPr/>
            </p:nvSpPr>
            <p:spPr bwMode="auto">
              <a:xfrm>
                <a:off x="2263" y="3145"/>
                <a:ext cx="162" cy="3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3200" b="0"/>
                  <a:t>n</a:t>
                </a:r>
              </a:p>
            </p:txBody>
          </p:sp>
          <p:sp>
            <p:nvSpPr>
              <p:cNvPr id="30856" name="Text Box 328"/>
              <p:cNvSpPr txBox="1">
                <a:spLocks noChangeArrowheads="1"/>
              </p:cNvSpPr>
              <p:nvPr/>
            </p:nvSpPr>
            <p:spPr bwMode="auto">
              <a:xfrm>
                <a:off x="2352" y="3216"/>
                <a:ext cx="33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1/2</a:t>
                </a:r>
              </a:p>
            </p:txBody>
          </p:sp>
        </p:grpSp>
        <p:sp>
          <p:nvSpPr>
            <p:cNvPr id="30854" name="Text Box 329"/>
            <p:cNvSpPr txBox="1">
              <a:spLocks noChangeArrowheads="1"/>
            </p:cNvSpPr>
            <p:nvPr/>
          </p:nvSpPr>
          <p:spPr bwMode="auto">
            <a:xfrm>
              <a:off x="2360" y="-32"/>
              <a:ext cx="36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>
                  <a:solidFill>
                    <a:srgbClr val="00B050"/>
                  </a:solidFill>
                </a:rPr>
                <a:t>Merging        upper convex hull</a:t>
              </a:r>
            </a:p>
          </p:txBody>
        </p:sp>
      </p:grpSp>
      <p:grpSp>
        <p:nvGrpSpPr>
          <p:cNvPr id="127332" name="Group 356"/>
          <p:cNvGrpSpPr>
            <a:grpSpLocks/>
          </p:cNvGrpSpPr>
          <p:nvPr/>
        </p:nvGrpSpPr>
        <p:grpSpPr bwMode="auto">
          <a:xfrm>
            <a:off x="411163" y="3659188"/>
            <a:ext cx="9148762" cy="1768475"/>
            <a:chOff x="240" y="1824"/>
            <a:chExt cx="5680" cy="1306"/>
          </a:xfrm>
        </p:grpSpPr>
        <p:sp>
          <p:nvSpPr>
            <p:cNvPr id="30793" name="Text Box 344"/>
            <p:cNvSpPr txBox="1">
              <a:spLocks noChangeArrowheads="1"/>
            </p:cNvSpPr>
            <p:nvPr/>
          </p:nvSpPr>
          <p:spPr bwMode="auto">
            <a:xfrm>
              <a:off x="240" y="1833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Case 1</a:t>
              </a:r>
            </a:p>
          </p:txBody>
        </p:sp>
        <p:grpSp>
          <p:nvGrpSpPr>
            <p:cNvPr id="30794" name="Group 349"/>
            <p:cNvGrpSpPr>
              <a:grpSpLocks/>
            </p:cNvGrpSpPr>
            <p:nvPr/>
          </p:nvGrpSpPr>
          <p:grpSpPr bwMode="auto">
            <a:xfrm>
              <a:off x="720" y="1824"/>
              <a:ext cx="5200" cy="1306"/>
              <a:chOff x="672" y="1680"/>
              <a:chExt cx="5200" cy="1306"/>
            </a:xfrm>
          </p:grpSpPr>
          <p:grpSp>
            <p:nvGrpSpPr>
              <p:cNvPr id="30795" name="Group 200"/>
              <p:cNvGrpSpPr>
                <a:grpSpLocks/>
              </p:cNvGrpSpPr>
              <p:nvPr/>
            </p:nvGrpSpPr>
            <p:grpSpPr bwMode="auto">
              <a:xfrm>
                <a:off x="672" y="2076"/>
                <a:ext cx="688" cy="442"/>
                <a:chOff x="316" y="796"/>
                <a:chExt cx="1376" cy="1080"/>
              </a:xfrm>
            </p:grpSpPr>
            <p:sp>
              <p:nvSpPr>
                <p:cNvPr id="30843" name="Oval 201"/>
                <p:cNvSpPr>
                  <a:spLocks noChangeArrowheads="1"/>
                </p:cNvSpPr>
                <p:nvPr/>
              </p:nvSpPr>
              <p:spPr bwMode="auto">
                <a:xfrm>
                  <a:off x="468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4" name="Oval 202"/>
                <p:cNvSpPr>
                  <a:spLocks noChangeArrowheads="1"/>
                </p:cNvSpPr>
                <p:nvPr/>
              </p:nvSpPr>
              <p:spPr bwMode="auto">
                <a:xfrm>
                  <a:off x="1516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5" name="Oval 203"/>
                <p:cNvSpPr>
                  <a:spLocks noChangeArrowheads="1"/>
                </p:cNvSpPr>
                <p:nvPr/>
              </p:nvSpPr>
              <p:spPr bwMode="auto">
                <a:xfrm>
                  <a:off x="1444" y="107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6" name="Oval 204"/>
                <p:cNvSpPr>
                  <a:spLocks noChangeArrowheads="1"/>
                </p:cNvSpPr>
                <p:nvPr/>
              </p:nvSpPr>
              <p:spPr bwMode="auto">
                <a:xfrm>
                  <a:off x="820" y="79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7" name="Oval 205"/>
                <p:cNvSpPr>
                  <a:spLocks noChangeArrowheads="1"/>
                </p:cNvSpPr>
                <p:nvPr/>
              </p:nvSpPr>
              <p:spPr bwMode="auto">
                <a:xfrm>
                  <a:off x="316" y="151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8" name="Line 206"/>
                <p:cNvSpPr>
                  <a:spLocks noChangeShapeType="1"/>
                </p:cNvSpPr>
                <p:nvPr/>
              </p:nvSpPr>
              <p:spPr bwMode="auto">
                <a:xfrm flipV="1">
                  <a:off x="400" y="1144"/>
                  <a:ext cx="176" cy="4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9" name="Line 207"/>
                <p:cNvSpPr>
                  <a:spLocks noChangeShapeType="1"/>
                </p:cNvSpPr>
                <p:nvPr/>
              </p:nvSpPr>
              <p:spPr bwMode="auto">
                <a:xfrm>
                  <a:off x="912" y="872"/>
                  <a:ext cx="61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0" name="Line 208"/>
                <p:cNvSpPr>
                  <a:spLocks noChangeShapeType="1"/>
                </p:cNvSpPr>
                <p:nvPr/>
              </p:nvSpPr>
              <p:spPr bwMode="auto">
                <a:xfrm>
                  <a:off x="1536" y="1128"/>
                  <a:ext cx="88" cy="6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51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68" y="880"/>
                  <a:ext cx="33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96" name="Group 210"/>
              <p:cNvGrpSpPr>
                <a:grpSpLocks/>
              </p:cNvGrpSpPr>
              <p:nvPr/>
            </p:nvGrpSpPr>
            <p:grpSpPr bwMode="auto">
              <a:xfrm>
                <a:off x="1681" y="1887"/>
                <a:ext cx="688" cy="347"/>
                <a:chOff x="1964" y="1060"/>
                <a:chExt cx="1336" cy="816"/>
              </a:xfrm>
            </p:grpSpPr>
            <p:sp>
              <p:nvSpPr>
                <p:cNvPr id="30834" name="Oval 211"/>
                <p:cNvSpPr>
                  <a:spLocks noChangeArrowheads="1"/>
                </p:cNvSpPr>
                <p:nvPr/>
              </p:nvSpPr>
              <p:spPr bwMode="auto">
                <a:xfrm>
                  <a:off x="3012" y="1308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5" name="Oval 212"/>
                <p:cNvSpPr>
                  <a:spLocks noChangeArrowheads="1"/>
                </p:cNvSpPr>
                <p:nvPr/>
              </p:nvSpPr>
              <p:spPr bwMode="auto">
                <a:xfrm>
                  <a:off x="2308" y="114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6" name="Oval 213"/>
                <p:cNvSpPr>
                  <a:spLocks noChangeArrowheads="1"/>
                </p:cNvSpPr>
                <p:nvPr/>
              </p:nvSpPr>
              <p:spPr bwMode="auto">
                <a:xfrm>
                  <a:off x="3124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7" name="Oval 214"/>
                <p:cNvSpPr>
                  <a:spLocks noChangeArrowheads="1"/>
                </p:cNvSpPr>
                <p:nvPr/>
              </p:nvSpPr>
              <p:spPr bwMode="auto">
                <a:xfrm>
                  <a:off x="1964" y="1484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8" name="Oval 215"/>
                <p:cNvSpPr>
                  <a:spLocks noChangeArrowheads="1"/>
                </p:cNvSpPr>
                <p:nvPr/>
              </p:nvSpPr>
              <p:spPr bwMode="auto">
                <a:xfrm>
                  <a:off x="2764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9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2048" y="1232"/>
                  <a:ext cx="344" cy="3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0" name="Line 217"/>
                <p:cNvSpPr>
                  <a:spLocks noChangeShapeType="1"/>
                </p:cNvSpPr>
                <p:nvPr/>
              </p:nvSpPr>
              <p:spPr bwMode="auto">
                <a:xfrm>
                  <a:off x="3112" y="1408"/>
                  <a:ext cx="128" cy="43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1" name="Line 218"/>
                <p:cNvSpPr>
                  <a:spLocks noChangeShapeType="1"/>
                </p:cNvSpPr>
                <p:nvPr/>
              </p:nvSpPr>
              <p:spPr bwMode="auto">
                <a:xfrm flipV="1">
                  <a:off x="2400" y="1144"/>
                  <a:ext cx="456" cy="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42" name="Line 219"/>
                <p:cNvSpPr>
                  <a:spLocks noChangeShapeType="1"/>
                </p:cNvSpPr>
                <p:nvPr/>
              </p:nvSpPr>
              <p:spPr bwMode="auto">
                <a:xfrm>
                  <a:off x="2880" y="1160"/>
                  <a:ext cx="208" cy="25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97" name="Group 220"/>
              <p:cNvGrpSpPr>
                <a:grpSpLocks/>
              </p:cNvGrpSpPr>
              <p:nvPr/>
            </p:nvGrpSpPr>
            <p:grpSpPr bwMode="auto">
              <a:xfrm>
                <a:off x="2645" y="2392"/>
                <a:ext cx="688" cy="347"/>
                <a:chOff x="1964" y="1060"/>
                <a:chExt cx="1336" cy="816"/>
              </a:xfrm>
            </p:grpSpPr>
            <p:sp>
              <p:nvSpPr>
                <p:cNvPr id="30825" name="Oval 221"/>
                <p:cNvSpPr>
                  <a:spLocks noChangeArrowheads="1"/>
                </p:cNvSpPr>
                <p:nvPr/>
              </p:nvSpPr>
              <p:spPr bwMode="auto">
                <a:xfrm>
                  <a:off x="3012" y="1308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6" name="Oval 222"/>
                <p:cNvSpPr>
                  <a:spLocks noChangeArrowheads="1"/>
                </p:cNvSpPr>
                <p:nvPr/>
              </p:nvSpPr>
              <p:spPr bwMode="auto">
                <a:xfrm>
                  <a:off x="2308" y="114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7" name="Oval 223"/>
                <p:cNvSpPr>
                  <a:spLocks noChangeArrowheads="1"/>
                </p:cNvSpPr>
                <p:nvPr/>
              </p:nvSpPr>
              <p:spPr bwMode="auto">
                <a:xfrm>
                  <a:off x="3124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8" name="Oval 224"/>
                <p:cNvSpPr>
                  <a:spLocks noChangeArrowheads="1"/>
                </p:cNvSpPr>
                <p:nvPr/>
              </p:nvSpPr>
              <p:spPr bwMode="auto">
                <a:xfrm>
                  <a:off x="1964" y="1484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9" name="Oval 225"/>
                <p:cNvSpPr>
                  <a:spLocks noChangeArrowheads="1"/>
                </p:cNvSpPr>
                <p:nvPr/>
              </p:nvSpPr>
              <p:spPr bwMode="auto">
                <a:xfrm>
                  <a:off x="2764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0" name="Line 226"/>
                <p:cNvSpPr>
                  <a:spLocks noChangeShapeType="1"/>
                </p:cNvSpPr>
                <p:nvPr/>
              </p:nvSpPr>
              <p:spPr bwMode="auto">
                <a:xfrm flipV="1">
                  <a:off x="2048" y="1232"/>
                  <a:ext cx="344" cy="3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1" name="Line 227"/>
                <p:cNvSpPr>
                  <a:spLocks noChangeShapeType="1"/>
                </p:cNvSpPr>
                <p:nvPr/>
              </p:nvSpPr>
              <p:spPr bwMode="auto">
                <a:xfrm>
                  <a:off x="3112" y="1408"/>
                  <a:ext cx="128" cy="43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2" name="Line 228"/>
                <p:cNvSpPr>
                  <a:spLocks noChangeShapeType="1"/>
                </p:cNvSpPr>
                <p:nvPr/>
              </p:nvSpPr>
              <p:spPr bwMode="auto">
                <a:xfrm flipV="1">
                  <a:off x="2400" y="1144"/>
                  <a:ext cx="456" cy="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33" name="Line 229"/>
                <p:cNvSpPr>
                  <a:spLocks noChangeShapeType="1"/>
                </p:cNvSpPr>
                <p:nvPr/>
              </p:nvSpPr>
              <p:spPr bwMode="auto">
                <a:xfrm>
                  <a:off x="2880" y="1160"/>
                  <a:ext cx="208" cy="25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98" name="Oval 231"/>
              <p:cNvSpPr>
                <a:spLocks noChangeArrowheads="1"/>
              </p:cNvSpPr>
              <p:nvPr/>
            </p:nvSpPr>
            <p:spPr bwMode="auto">
              <a:xfrm>
                <a:off x="4010" y="1929"/>
                <a:ext cx="91" cy="7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99" name="Oval 232"/>
              <p:cNvSpPr>
                <a:spLocks noChangeArrowheads="1"/>
              </p:cNvSpPr>
              <p:nvPr/>
            </p:nvSpPr>
            <p:spPr bwMode="auto">
              <a:xfrm>
                <a:off x="3648" y="1776"/>
                <a:ext cx="91" cy="7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0" name="Oval 233"/>
              <p:cNvSpPr>
                <a:spLocks noChangeArrowheads="1"/>
              </p:cNvSpPr>
              <p:nvPr/>
            </p:nvSpPr>
            <p:spPr bwMode="auto">
              <a:xfrm>
                <a:off x="4068" y="2096"/>
                <a:ext cx="91" cy="7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1" name="Oval 234"/>
              <p:cNvSpPr>
                <a:spLocks noChangeArrowheads="1"/>
              </p:cNvSpPr>
              <p:nvPr/>
            </p:nvSpPr>
            <p:spPr bwMode="auto">
              <a:xfrm>
                <a:off x="3470" y="2004"/>
                <a:ext cx="91" cy="7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2" name="Oval 235"/>
              <p:cNvSpPr>
                <a:spLocks noChangeArrowheads="1"/>
              </p:cNvSpPr>
              <p:nvPr/>
            </p:nvSpPr>
            <p:spPr bwMode="auto">
              <a:xfrm>
                <a:off x="3883" y="1824"/>
                <a:ext cx="90" cy="75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3" name="Line 236"/>
              <p:cNvSpPr>
                <a:spLocks noChangeShapeType="1"/>
              </p:cNvSpPr>
              <p:nvPr/>
            </p:nvSpPr>
            <p:spPr bwMode="auto">
              <a:xfrm flipV="1">
                <a:off x="3513" y="1824"/>
                <a:ext cx="183" cy="21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4" name="Line 237"/>
              <p:cNvSpPr>
                <a:spLocks noChangeShapeType="1"/>
              </p:cNvSpPr>
              <p:nvPr/>
            </p:nvSpPr>
            <p:spPr bwMode="auto">
              <a:xfrm>
                <a:off x="4062" y="1972"/>
                <a:ext cx="66" cy="18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5" name="Line 238"/>
              <p:cNvSpPr>
                <a:spLocks noChangeShapeType="1"/>
              </p:cNvSpPr>
              <p:nvPr/>
            </p:nvSpPr>
            <p:spPr bwMode="auto">
              <a:xfrm>
                <a:off x="3696" y="1824"/>
                <a:ext cx="240" cy="4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6" name="Line 239"/>
              <p:cNvSpPr>
                <a:spLocks noChangeShapeType="1"/>
              </p:cNvSpPr>
              <p:nvPr/>
            </p:nvSpPr>
            <p:spPr bwMode="auto">
              <a:xfrm>
                <a:off x="3942" y="1867"/>
                <a:ext cx="108" cy="10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0807" name="Group 240"/>
              <p:cNvGrpSpPr>
                <a:grpSpLocks/>
              </p:cNvGrpSpPr>
              <p:nvPr/>
            </p:nvGrpSpPr>
            <p:grpSpPr bwMode="auto">
              <a:xfrm>
                <a:off x="5184" y="2544"/>
                <a:ext cx="688" cy="442"/>
                <a:chOff x="316" y="796"/>
                <a:chExt cx="1376" cy="1080"/>
              </a:xfrm>
            </p:grpSpPr>
            <p:sp>
              <p:nvSpPr>
                <p:cNvPr id="30816" name="Oval 241"/>
                <p:cNvSpPr>
                  <a:spLocks noChangeArrowheads="1"/>
                </p:cNvSpPr>
                <p:nvPr/>
              </p:nvSpPr>
              <p:spPr bwMode="auto">
                <a:xfrm>
                  <a:off x="468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7" name="Oval 242"/>
                <p:cNvSpPr>
                  <a:spLocks noChangeArrowheads="1"/>
                </p:cNvSpPr>
                <p:nvPr/>
              </p:nvSpPr>
              <p:spPr bwMode="auto">
                <a:xfrm>
                  <a:off x="1516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8" name="Oval 243"/>
                <p:cNvSpPr>
                  <a:spLocks noChangeArrowheads="1"/>
                </p:cNvSpPr>
                <p:nvPr/>
              </p:nvSpPr>
              <p:spPr bwMode="auto">
                <a:xfrm>
                  <a:off x="1444" y="107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19" name="Oval 244"/>
                <p:cNvSpPr>
                  <a:spLocks noChangeArrowheads="1"/>
                </p:cNvSpPr>
                <p:nvPr/>
              </p:nvSpPr>
              <p:spPr bwMode="auto">
                <a:xfrm>
                  <a:off x="820" y="79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0" name="Oval 245"/>
                <p:cNvSpPr>
                  <a:spLocks noChangeArrowheads="1"/>
                </p:cNvSpPr>
                <p:nvPr/>
              </p:nvSpPr>
              <p:spPr bwMode="auto">
                <a:xfrm>
                  <a:off x="316" y="151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1" name="Line 246"/>
                <p:cNvSpPr>
                  <a:spLocks noChangeShapeType="1"/>
                </p:cNvSpPr>
                <p:nvPr/>
              </p:nvSpPr>
              <p:spPr bwMode="auto">
                <a:xfrm flipV="1">
                  <a:off x="400" y="1144"/>
                  <a:ext cx="176" cy="4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2" name="Line 247"/>
                <p:cNvSpPr>
                  <a:spLocks noChangeShapeType="1"/>
                </p:cNvSpPr>
                <p:nvPr/>
              </p:nvSpPr>
              <p:spPr bwMode="auto">
                <a:xfrm>
                  <a:off x="912" y="872"/>
                  <a:ext cx="61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3" name="Line 248"/>
                <p:cNvSpPr>
                  <a:spLocks noChangeShapeType="1"/>
                </p:cNvSpPr>
                <p:nvPr/>
              </p:nvSpPr>
              <p:spPr bwMode="auto">
                <a:xfrm>
                  <a:off x="1536" y="1128"/>
                  <a:ext cx="88" cy="6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824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568" y="880"/>
                  <a:ext cx="33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808" name="Line 250"/>
              <p:cNvSpPr>
                <a:spLocks noChangeShapeType="1"/>
              </p:cNvSpPr>
              <p:nvPr/>
            </p:nvSpPr>
            <p:spPr bwMode="auto">
              <a:xfrm flipH="1">
                <a:off x="2140" y="1824"/>
                <a:ext cx="1508" cy="95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09" name="Line 251"/>
              <p:cNvSpPr>
                <a:spLocks noChangeShapeType="1"/>
              </p:cNvSpPr>
              <p:nvPr/>
            </p:nvSpPr>
            <p:spPr bwMode="auto">
              <a:xfrm flipH="1">
                <a:off x="947" y="1824"/>
                <a:ext cx="2749" cy="2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0" name="Line 252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597" cy="8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1" name="Line 253"/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872" cy="6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2" name="Line 254"/>
              <p:cNvSpPr>
                <a:spLocks noChangeShapeType="1"/>
              </p:cNvSpPr>
              <p:nvPr/>
            </p:nvSpPr>
            <p:spPr bwMode="auto">
              <a:xfrm>
                <a:off x="3936" y="1872"/>
                <a:ext cx="1872" cy="816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3" name="Line 257"/>
              <p:cNvSpPr>
                <a:spLocks noChangeShapeType="1"/>
              </p:cNvSpPr>
              <p:nvPr/>
            </p:nvSpPr>
            <p:spPr bwMode="auto">
              <a:xfrm>
                <a:off x="4388" y="2455"/>
                <a:ext cx="55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4" name="Line 258"/>
              <p:cNvSpPr>
                <a:spLocks noChangeShapeType="1"/>
              </p:cNvSpPr>
              <p:nvPr/>
            </p:nvSpPr>
            <p:spPr bwMode="auto">
              <a:xfrm flipH="1">
                <a:off x="2832" y="1824"/>
                <a:ext cx="816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5" name="Oval 348"/>
              <p:cNvSpPr>
                <a:spLocks noChangeArrowheads="1"/>
              </p:cNvSpPr>
              <p:nvPr/>
            </p:nvSpPr>
            <p:spPr bwMode="auto">
              <a:xfrm>
                <a:off x="3600" y="1680"/>
                <a:ext cx="432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7333" name="Group 357"/>
          <p:cNvGrpSpPr>
            <a:grpSpLocks/>
          </p:cNvGrpSpPr>
          <p:nvPr/>
        </p:nvGrpSpPr>
        <p:grpSpPr bwMode="auto">
          <a:xfrm>
            <a:off x="395288" y="5199063"/>
            <a:ext cx="8963025" cy="1635125"/>
            <a:chOff x="240" y="3024"/>
            <a:chExt cx="5616" cy="1200"/>
          </a:xfrm>
        </p:grpSpPr>
        <p:grpSp>
          <p:nvGrpSpPr>
            <p:cNvPr id="30731" name="Group 338"/>
            <p:cNvGrpSpPr>
              <a:grpSpLocks/>
            </p:cNvGrpSpPr>
            <p:nvPr/>
          </p:nvGrpSpPr>
          <p:grpSpPr bwMode="auto">
            <a:xfrm>
              <a:off x="672" y="3120"/>
              <a:ext cx="5184" cy="1104"/>
              <a:chOff x="528" y="3024"/>
              <a:chExt cx="5184" cy="1104"/>
            </a:xfrm>
          </p:grpSpPr>
          <p:grpSp>
            <p:nvGrpSpPr>
              <p:cNvPr id="30736" name="Group 262"/>
              <p:cNvGrpSpPr>
                <a:grpSpLocks/>
              </p:cNvGrpSpPr>
              <p:nvPr/>
            </p:nvGrpSpPr>
            <p:grpSpPr bwMode="auto">
              <a:xfrm>
                <a:off x="528" y="3276"/>
                <a:ext cx="688" cy="442"/>
                <a:chOff x="316" y="796"/>
                <a:chExt cx="1376" cy="1080"/>
              </a:xfrm>
            </p:grpSpPr>
            <p:sp>
              <p:nvSpPr>
                <p:cNvPr id="30784" name="Oval 263"/>
                <p:cNvSpPr>
                  <a:spLocks noChangeArrowheads="1"/>
                </p:cNvSpPr>
                <p:nvPr/>
              </p:nvSpPr>
              <p:spPr bwMode="auto">
                <a:xfrm>
                  <a:off x="468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5" name="Oval 264"/>
                <p:cNvSpPr>
                  <a:spLocks noChangeArrowheads="1"/>
                </p:cNvSpPr>
                <p:nvPr/>
              </p:nvSpPr>
              <p:spPr bwMode="auto">
                <a:xfrm>
                  <a:off x="1516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6" name="Oval 265"/>
                <p:cNvSpPr>
                  <a:spLocks noChangeArrowheads="1"/>
                </p:cNvSpPr>
                <p:nvPr/>
              </p:nvSpPr>
              <p:spPr bwMode="auto">
                <a:xfrm>
                  <a:off x="1444" y="107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7" name="Oval 266"/>
                <p:cNvSpPr>
                  <a:spLocks noChangeArrowheads="1"/>
                </p:cNvSpPr>
                <p:nvPr/>
              </p:nvSpPr>
              <p:spPr bwMode="auto">
                <a:xfrm>
                  <a:off x="820" y="79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8" name="Oval 267"/>
                <p:cNvSpPr>
                  <a:spLocks noChangeArrowheads="1"/>
                </p:cNvSpPr>
                <p:nvPr/>
              </p:nvSpPr>
              <p:spPr bwMode="auto">
                <a:xfrm>
                  <a:off x="316" y="151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9" name="Line 268"/>
                <p:cNvSpPr>
                  <a:spLocks noChangeShapeType="1"/>
                </p:cNvSpPr>
                <p:nvPr/>
              </p:nvSpPr>
              <p:spPr bwMode="auto">
                <a:xfrm flipV="1">
                  <a:off x="400" y="1144"/>
                  <a:ext cx="176" cy="4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0" name="Line 269"/>
                <p:cNvSpPr>
                  <a:spLocks noChangeShapeType="1"/>
                </p:cNvSpPr>
                <p:nvPr/>
              </p:nvSpPr>
              <p:spPr bwMode="auto">
                <a:xfrm>
                  <a:off x="912" y="872"/>
                  <a:ext cx="61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1" name="Line 270"/>
                <p:cNvSpPr>
                  <a:spLocks noChangeShapeType="1"/>
                </p:cNvSpPr>
                <p:nvPr/>
              </p:nvSpPr>
              <p:spPr bwMode="auto">
                <a:xfrm>
                  <a:off x="1536" y="1128"/>
                  <a:ext cx="88" cy="6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92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568" y="880"/>
                  <a:ext cx="33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37" name="Group 272"/>
              <p:cNvGrpSpPr>
                <a:grpSpLocks/>
              </p:cNvGrpSpPr>
              <p:nvPr/>
            </p:nvGrpSpPr>
            <p:grpSpPr bwMode="auto">
              <a:xfrm>
                <a:off x="1537" y="3087"/>
                <a:ext cx="688" cy="347"/>
                <a:chOff x="1964" y="1060"/>
                <a:chExt cx="1336" cy="816"/>
              </a:xfrm>
            </p:grpSpPr>
            <p:sp>
              <p:nvSpPr>
                <p:cNvPr id="30775" name="Oval 273"/>
                <p:cNvSpPr>
                  <a:spLocks noChangeArrowheads="1"/>
                </p:cNvSpPr>
                <p:nvPr/>
              </p:nvSpPr>
              <p:spPr bwMode="auto">
                <a:xfrm>
                  <a:off x="3012" y="1308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6" name="Oval 274"/>
                <p:cNvSpPr>
                  <a:spLocks noChangeArrowheads="1"/>
                </p:cNvSpPr>
                <p:nvPr/>
              </p:nvSpPr>
              <p:spPr bwMode="auto">
                <a:xfrm>
                  <a:off x="2308" y="114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7" name="Oval 275"/>
                <p:cNvSpPr>
                  <a:spLocks noChangeArrowheads="1"/>
                </p:cNvSpPr>
                <p:nvPr/>
              </p:nvSpPr>
              <p:spPr bwMode="auto">
                <a:xfrm>
                  <a:off x="3124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8" name="Oval 276"/>
                <p:cNvSpPr>
                  <a:spLocks noChangeArrowheads="1"/>
                </p:cNvSpPr>
                <p:nvPr/>
              </p:nvSpPr>
              <p:spPr bwMode="auto">
                <a:xfrm>
                  <a:off x="1964" y="1484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9" name="Oval 277"/>
                <p:cNvSpPr>
                  <a:spLocks noChangeArrowheads="1"/>
                </p:cNvSpPr>
                <p:nvPr/>
              </p:nvSpPr>
              <p:spPr bwMode="auto">
                <a:xfrm>
                  <a:off x="2764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0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2048" y="1232"/>
                  <a:ext cx="344" cy="3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1" name="Line 279"/>
                <p:cNvSpPr>
                  <a:spLocks noChangeShapeType="1"/>
                </p:cNvSpPr>
                <p:nvPr/>
              </p:nvSpPr>
              <p:spPr bwMode="auto">
                <a:xfrm>
                  <a:off x="3112" y="1408"/>
                  <a:ext cx="128" cy="43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2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2400" y="1144"/>
                  <a:ext cx="456" cy="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3" name="Line 281"/>
                <p:cNvSpPr>
                  <a:spLocks noChangeShapeType="1"/>
                </p:cNvSpPr>
                <p:nvPr/>
              </p:nvSpPr>
              <p:spPr bwMode="auto">
                <a:xfrm>
                  <a:off x="2880" y="1160"/>
                  <a:ext cx="208" cy="25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38" name="Group 282"/>
              <p:cNvGrpSpPr>
                <a:grpSpLocks/>
              </p:cNvGrpSpPr>
              <p:nvPr/>
            </p:nvGrpSpPr>
            <p:grpSpPr bwMode="auto">
              <a:xfrm>
                <a:off x="2501" y="3592"/>
                <a:ext cx="688" cy="347"/>
                <a:chOff x="1964" y="1060"/>
                <a:chExt cx="1336" cy="816"/>
              </a:xfrm>
            </p:grpSpPr>
            <p:sp>
              <p:nvSpPr>
                <p:cNvPr id="30766" name="Oval 283"/>
                <p:cNvSpPr>
                  <a:spLocks noChangeArrowheads="1"/>
                </p:cNvSpPr>
                <p:nvPr/>
              </p:nvSpPr>
              <p:spPr bwMode="auto">
                <a:xfrm>
                  <a:off x="3012" y="1308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7" name="Oval 284"/>
                <p:cNvSpPr>
                  <a:spLocks noChangeArrowheads="1"/>
                </p:cNvSpPr>
                <p:nvPr/>
              </p:nvSpPr>
              <p:spPr bwMode="auto">
                <a:xfrm>
                  <a:off x="2308" y="114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8" name="Oval 285"/>
                <p:cNvSpPr>
                  <a:spLocks noChangeArrowheads="1"/>
                </p:cNvSpPr>
                <p:nvPr/>
              </p:nvSpPr>
              <p:spPr bwMode="auto">
                <a:xfrm>
                  <a:off x="3124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9" name="Oval 286"/>
                <p:cNvSpPr>
                  <a:spLocks noChangeArrowheads="1"/>
                </p:cNvSpPr>
                <p:nvPr/>
              </p:nvSpPr>
              <p:spPr bwMode="auto">
                <a:xfrm>
                  <a:off x="1964" y="1484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0" name="Oval 287"/>
                <p:cNvSpPr>
                  <a:spLocks noChangeArrowheads="1"/>
                </p:cNvSpPr>
                <p:nvPr/>
              </p:nvSpPr>
              <p:spPr bwMode="auto">
                <a:xfrm>
                  <a:off x="2764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1" name="Line 288"/>
                <p:cNvSpPr>
                  <a:spLocks noChangeShapeType="1"/>
                </p:cNvSpPr>
                <p:nvPr/>
              </p:nvSpPr>
              <p:spPr bwMode="auto">
                <a:xfrm flipV="1">
                  <a:off x="2048" y="1232"/>
                  <a:ext cx="344" cy="3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2" name="Line 289"/>
                <p:cNvSpPr>
                  <a:spLocks noChangeShapeType="1"/>
                </p:cNvSpPr>
                <p:nvPr/>
              </p:nvSpPr>
              <p:spPr bwMode="auto">
                <a:xfrm>
                  <a:off x="3112" y="1408"/>
                  <a:ext cx="128" cy="43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3" name="Line 290"/>
                <p:cNvSpPr>
                  <a:spLocks noChangeShapeType="1"/>
                </p:cNvSpPr>
                <p:nvPr/>
              </p:nvSpPr>
              <p:spPr bwMode="auto">
                <a:xfrm flipV="1">
                  <a:off x="2400" y="1144"/>
                  <a:ext cx="456" cy="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4" name="Line 291"/>
                <p:cNvSpPr>
                  <a:spLocks noChangeShapeType="1"/>
                </p:cNvSpPr>
                <p:nvPr/>
              </p:nvSpPr>
              <p:spPr bwMode="auto">
                <a:xfrm>
                  <a:off x="2880" y="1160"/>
                  <a:ext cx="208" cy="25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39" name="Group 292"/>
              <p:cNvGrpSpPr>
                <a:grpSpLocks/>
              </p:cNvGrpSpPr>
              <p:nvPr/>
            </p:nvGrpSpPr>
            <p:grpSpPr bwMode="auto">
              <a:xfrm>
                <a:off x="3326" y="3024"/>
                <a:ext cx="689" cy="347"/>
                <a:chOff x="1964" y="1060"/>
                <a:chExt cx="1336" cy="816"/>
              </a:xfrm>
            </p:grpSpPr>
            <p:sp>
              <p:nvSpPr>
                <p:cNvPr id="30757" name="Oval 293"/>
                <p:cNvSpPr>
                  <a:spLocks noChangeArrowheads="1"/>
                </p:cNvSpPr>
                <p:nvPr/>
              </p:nvSpPr>
              <p:spPr bwMode="auto">
                <a:xfrm>
                  <a:off x="3012" y="1308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8" name="Oval 294"/>
                <p:cNvSpPr>
                  <a:spLocks noChangeArrowheads="1"/>
                </p:cNvSpPr>
                <p:nvPr/>
              </p:nvSpPr>
              <p:spPr bwMode="auto">
                <a:xfrm>
                  <a:off x="2308" y="114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9" name="Oval 295"/>
                <p:cNvSpPr>
                  <a:spLocks noChangeArrowheads="1"/>
                </p:cNvSpPr>
                <p:nvPr/>
              </p:nvSpPr>
              <p:spPr bwMode="auto">
                <a:xfrm>
                  <a:off x="3124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0" name="Oval 296"/>
                <p:cNvSpPr>
                  <a:spLocks noChangeArrowheads="1"/>
                </p:cNvSpPr>
                <p:nvPr/>
              </p:nvSpPr>
              <p:spPr bwMode="auto">
                <a:xfrm>
                  <a:off x="1964" y="1484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1" name="Oval 297"/>
                <p:cNvSpPr>
                  <a:spLocks noChangeArrowheads="1"/>
                </p:cNvSpPr>
                <p:nvPr/>
              </p:nvSpPr>
              <p:spPr bwMode="auto">
                <a:xfrm>
                  <a:off x="2764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2" name="Line 298"/>
                <p:cNvSpPr>
                  <a:spLocks noChangeShapeType="1"/>
                </p:cNvSpPr>
                <p:nvPr/>
              </p:nvSpPr>
              <p:spPr bwMode="auto">
                <a:xfrm flipV="1">
                  <a:off x="2048" y="1232"/>
                  <a:ext cx="344" cy="34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3" name="Line 299"/>
                <p:cNvSpPr>
                  <a:spLocks noChangeShapeType="1"/>
                </p:cNvSpPr>
                <p:nvPr/>
              </p:nvSpPr>
              <p:spPr bwMode="auto">
                <a:xfrm>
                  <a:off x="3112" y="1408"/>
                  <a:ext cx="128" cy="43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4" name="Line 300"/>
                <p:cNvSpPr>
                  <a:spLocks noChangeShapeType="1"/>
                </p:cNvSpPr>
                <p:nvPr/>
              </p:nvSpPr>
              <p:spPr bwMode="auto">
                <a:xfrm flipV="1">
                  <a:off x="2400" y="1144"/>
                  <a:ext cx="456" cy="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65" name="Line 301"/>
                <p:cNvSpPr>
                  <a:spLocks noChangeShapeType="1"/>
                </p:cNvSpPr>
                <p:nvPr/>
              </p:nvSpPr>
              <p:spPr bwMode="auto">
                <a:xfrm>
                  <a:off x="2880" y="1160"/>
                  <a:ext cx="208" cy="256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740" name="Group 302"/>
              <p:cNvGrpSpPr>
                <a:grpSpLocks/>
              </p:cNvGrpSpPr>
              <p:nvPr/>
            </p:nvGrpSpPr>
            <p:grpSpPr bwMode="auto">
              <a:xfrm>
                <a:off x="5024" y="3686"/>
                <a:ext cx="688" cy="442"/>
                <a:chOff x="316" y="796"/>
                <a:chExt cx="1376" cy="1080"/>
              </a:xfrm>
            </p:grpSpPr>
            <p:sp>
              <p:nvSpPr>
                <p:cNvPr id="30748" name="Oval 303"/>
                <p:cNvSpPr>
                  <a:spLocks noChangeArrowheads="1"/>
                </p:cNvSpPr>
                <p:nvPr/>
              </p:nvSpPr>
              <p:spPr bwMode="auto">
                <a:xfrm>
                  <a:off x="468" y="106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9" name="Oval 304"/>
                <p:cNvSpPr>
                  <a:spLocks noChangeArrowheads="1"/>
                </p:cNvSpPr>
                <p:nvPr/>
              </p:nvSpPr>
              <p:spPr bwMode="auto">
                <a:xfrm>
                  <a:off x="1516" y="1700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0" name="Oval 305"/>
                <p:cNvSpPr>
                  <a:spLocks noChangeArrowheads="1"/>
                </p:cNvSpPr>
                <p:nvPr/>
              </p:nvSpPr>
              <p:spPr bwMode="auto">
                <a:xfrm>
                  <a:off x="1444" y="107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1" name="Oval 306"/>
                <p:cNvSpPr>
                  <a:spLocks noChangeArrowheads="1"/>
                </p:cNvSpPr>
                <p:nvPr/>
              </p:nvSpPr>
              <p:spPr bwMode="auto">
                <a:xfrm>
                  <a:off x="820" y="79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2" name="Oval 307"/>
                <p:cNvSpPr>
                  <a:spLocks noChangeArrowheads="1"/>
                </p:cNvSpPr>
                <p:nvPr/>
              </p:nvSpPr>
              <p:spPr bwMode="auto">
                <a:xfrm>
                  <a:off x="316" y="1516"/>
                  <a:ext cx="176" cy="176"/>
                </a:xfrm>
                <a:prstGeom prst="ellipse">
                  <a:avLst/>
                </a:prstGeom>
                <a:solidFill>
                  <a:srgbClr val="000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3" name="Line 308"/>
                <p:cNvSpPr>
                  <a:spLocks noChangeShapeType="1"/>
                </p:cNvSpPr>
                <p:nvPr/>
              </p:nvSpPr>
              <p:spPr bwMode="auto">
                <a:xfrm flipV="1">
                  <a:off x="400" y="1144"/>
                  <a:ext cx="176" cy="488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4" name="Line 309"/>
                <p:cNvSpPr>
                  <a:spLocks noChangeShapeType="1"/>
                </p:cNvSpPr>
                <p:nvPr/>
              </p:nvSpPr>
              <p:spPr bwMode="auto">
                <a:xfrm>
                  <a:off x="912" y="872"/>
                  <a:ext cx="61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5" name="Line 310"/>
                <p:cNvSpPr>
                  <a:spLocks noChangeShapeType="1"/>
                </p:cNvSpPr>
                <p:nvPr/>
              </p:nvSpPr>
              <p:spPr bwMode="auto">
                <a:xfrm>
                  <a:off x="1536" y="1128"/>
                  <a:ext cx="88" cy="664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56" name="Line 311"/>
                <p:cNvSpPr>
                  <a:spLocks noChangeShapeType="1"/>
                </p:cNvSpPr>
                <p:nvPr/>
              </p:nvSpPr>
              <p:spPr bwMode="auto">
                <a:xfrm flipV="1">
                  <a:off x="568" y="880"/>
                  <a:ext cx="336" cy="280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41" name="Line 317"/>
              <p:cNvSpPr>
                <a:spLocks noChangeShapeType="1"/>
              </p:cNvSpPr>
              <p:nvPr/>
            </p:nvSpPr>
            <p:spPr bwMode="auto">
              <a:xfrm>
                <a:off x="4244" y="3655"/>
                <a:ext cx="55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2" name="Line 319"/>
              <p:cNvSpPr>
                <a:spLocks noChangeShapeType="1"/>
              </p:cNvSpPr>
              <p:nvPr/>
            </p:nvSpPr>
            <p:spPr bwMode="auto">
              <a:xfrm flipH="1" flipV="1">
                <a:off x="2016" y="3120"/>
                <a:ext cx="96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3" name="Line 320"/>
              <p:cNvSpPr>
                <a:spLocks noChangeShapeType="1"/>
              </p:cNvSpPr>
              <p:nvPr/>
            </p:nvSpPr>
            <p:spPr bwMode="auto">
              <a:xfrm flipH="1" flipV="1">
                <a:off x="816" y="3312"/>
                <a:ext cx="21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4" name="Line 321"/>
              <p:cNvSpPr>
                <a:spLocks noChangeShapeType="1"/>
              </p:cNvSpPr>
              <p:nvPr/>
            </p:nvSpPr>
            <p:spPr bwMode="auto">
              <a:xfrm flipV="1">
                <a:off x="2736" y="3072"/>
                <a:ext cx="816" cy="57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5" name="Line 322"/>
              <p:cNvSpPr>
                <a:spLocks noChangeShapeType="1"/>
              </p:cNvSpPr>
              <p:nvPr/>
            </p:nvSpPr>
            <p:spPr bwMode="auto">
              <a:xfrm flipV="1">
                <a:off x="2976" y="3408"/>
                <a:ext cx="13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6" name="Line 323"/>
              <p:cNvSpPr>
                <a:spLocks noChangeShapeType="1"/>
              </p:cNvSpPr>
              <p:nvPr/>
            </p:nvSpPr>
            <p:spPr bwMode="auto">
              <a:xfrm flipV="1">
                <a:off x="2976" y="3456"/>
                <a:ext cx="172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47" name="Line 324"/>
              <p:cNvSpPr>
                <a:spLocks noChangeShapeType="1"/>
              </p:cNvSpPr>
              <p:nvPr/>
            </p:nvSpPr>
            <p:spPr bwMode="auto">
              <a:xfrm>
                <a:off x="2976" y="3600"/>
                <a:ext cx="2352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32" name="Text Box 345"/>
            <p:cNvSpPr txBox="1">
              <a:spLocks noChangeArrowheads="1"/>
            </p:cNvSpPr>
            <p:nvPr/>
          </p:nvSpPr>
          <p:spPr bwMode="auto">
            <a:xfrm>
              <a:off x="240" y="3024"/>
              <a:ext cx="6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b="0"/>
                <a:t>Case 2</a:t>
              </a:r>
            </a:p>
          </p:txBody>
        </p:sp>
        <p:sp>
          <p:nvSpPr>
            <p:cNvPr id="30733" name="Oval 352"/>
            <p:cNvSpPr>
              <a:spLocks noChangeArrowheads="1"/>
            </p:cNvSpPr>
            <p:nvPr/>
          </p:nvSpPr>
          <p:spPr bwMode="auto">
            <a:xfrm>
              <a:off x="2784" y="3552"/>
              <a:ext cx="384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353"/>
            <p:cNvSpPr>
              <a:spLocks noChangeShapeType="1"/>
            </p:cNvSpPr>
            <p:nvPr/>
          </p:nvSpPr>
          <p:spPr bwMode="auto">
            <a:xfrm flipH="1">
              <a:off x="2976" y="3840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354"/>
            <p:cNvSpPr>
              <a:spLocks noChangeShapeType="1"/>
            </p:cNvSpPr>
            <p:nvPr/>
          </p:nvSpPr>
          <p:spPr bwMode="auto">
            <a:xfrm>
              <a:off x="2976" y="3840"/>
              <a:ext cx="4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7" name="Rectangle 2"/>
          <p:cNvSpPr txBox="1">
            <a:spLocks noChangeArrowheads="1"/>
          </p:cNvSpPr>
          <p:nvPr/>
        </p:nvSpPr>
        <p:spPr bwMode="auto">
          <a:xfrm>
            <a:off x="258763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30" name="Rounded Rectangle 3"/>
          <p:cNvSpPr>
            <a:spLocks noChangeArrowheads="1"/>
          </p:cNvSpPr>
          <p:nvPr/>
        </p:nvSpPr>
        <p:spPr bwMode="auto">
          <a:xfrm>
            <a:off x="246063" y="2043113"/>
            <a:ext cx="9180512" cy="156845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FC22B599-49CE-427A-91F9-E1C2106A44D3}" type="slidenum">
              <a:rPr lang="en-US" altLang="ja-JP" b="0" smtClean="0"/>
              <a:pPr eaLnBrk="1" hangingPunct="1"/>
              <a:t>3</a:t>
            </a:fld>
            <a:endParaRPr lang="en-US" altLang="ja-JP" b="0" smtClean="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3" y="228600"/>
            <a:ext cx="92710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ja-JP" sz="32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9601200" cy="48768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en-US" altLang="ja-JP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US" altLang="ja-JP" sz="2400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binary </a:t>
            </a:r>
            <a:r>
              <a:rPr lang="en-US" altLang="ja-JP" sz="2400" b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tree: </a:t>
            </a:r>
            <a:r>
              <a:rPr kumimoji="0" lang="en-US" altLang="ja-JP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kumimoji="0" lang="en-US" altLang="ja-JP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leaves correspond to input and internal nodes to processors. </a:t>
            </a:r>
          </a:p>
          <a:p>
            <a:pPr marL="0" indent="0" eaLnBrk="1" hangingPunct="1">
              <a:defRPr/>
            </a:pPr>
            <a:r>
              <a:rPr kumimoji="0" lang="en-US" altLang="ja-JP" sz="24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平成明朝" charset="-128"/>
                <a:cs typeface="Times New Roman" pitchFamily="18" charset="0"/>
              </a:rPr>
              <a:t>Example</a:t>
            </a:r>
            <a:r>
              <a:rPr kumimoji="0" lang="en-US" altLang="ja-JP" sz="24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平成明朝" charset="-128"/>
                <a:cs typeface="Times New Roman" pitchFamily="18" charset="0"/>
              </a:rPr>
              <a:t> </a:t>
            </a:r>
          </a:p>
          <a:p>
            <a:pPr lvl="1" indent="0" eaLnBrk="1" hangingPunct="1">
              <a:buFontTx/>
              <a:buNone/>
              <a:defRPr/>
            </a:pP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sum of n integers (x</a:t>
            </a:r>
            <a:r>
              <a:rPr kumimoji="0" lang="en-US" altLang="ja-JP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x</a:t>
            </a:r>
            <a:r>
              <a:rPr kumimoji="0" lang="en-US" altLang="ja-JP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... , </a:t>
            </a:r>
            <a:r>
              <a:rPr kumimoji="0" lang="en-US" altLang="ja-JP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0" lang="en-US" altLang="ja-JP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indent="0" eaLnBrk="1" hangingPunct="1">
              <a:defRPr/>
            </a:pPr>
            <a:endParaRPr lang="en-US" altLang="ja-JP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743200"/>
            <a:ext cx="5486400" cy="352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9AD9D45A-0668-4D45-B3C6-012390C93A8C}" type="slidenum">
              <a:rPr lang="en-US" altLang="ja-JP" b="0" smtClean="0"/>
              <a:pPr eaLnBrk="1" hangingPunct="1"/>
              <a:t>30</a:t>
            </a:fld>
            <a:endParaRPr lang="en-US" altLang="ja-JP" b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87475"/>
            <a:ext cx="9525000" cy="5410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§"/>
            </a:pPr>
            <a:r>
              <a:rPr lang="en-US" altLang="ja-JP" sz="2400" smtClean="0"/>
              <a:t>When the problem is divided once, the size of the subproblems becomes   </a:t>
            </a:r>
            <a:r>
              <a:rPr lang="en-US" altLang="ja-JP" smtClean="0"/>
              <a:t>    .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altLang="ja-JP" sz="2400" smtClean="0"/>
              <a:t>Suppose that the size of the subproblems becomes 2 when the problem is divided k times.</a:t>
            </a:r>
            <a:r>
              <a:rPr lang="en-US" altLang="ja-JP" smtClean="0"/>
              <a:t> 	</a:t>
            </a:r>
            <a:r>
              <a:rPr lang="ja-JP" altLang="en-US" smtClean="0"/>
              <a:t>　</a:t>
            </a:r>
          </a:p>
          <a:p>
            <a:pPr lvl="2" indent="0" eaLnBrk="1" hangingPunct="1"/>
            <a:r>
              <a:rPr lang="ja-JP" altLang="en-US" smtClean="0"/>
              <a:t>            </a:t>
            </a:r>
            <a:r>
              <a:rPr lang="en-US" altLang="ja-JP" smtClean="0"/>
              <a:t>= 2</a:t>
            </a:r>
            <a:r>
              <a:rPr lang="ja-JP" altLang="en-US" smtClean="0"/>
              <a:t>　⇒　	</a:t>
            </a:r>
            <a:r>
              <a:rPr lang="en-US" altLang="ja-JP" smtClean="0"/>
              <a:t>k = log log n </a:t>
            </a:r>
          </a:p>
        </p:txBody>
      </p:sp>
      <p:sp>
        <p:nvSpPr>
          <p:cNvPr id="132207" name="Rectangle 111"/>
          <p:cNvSpPr>
            <a:spLocks noGrp="1" noChangeArrowheads="1"/>
          </p:cNvSpPr>
          <p:nvPr>
            <p:ph type="title"/>
          </p:nvPr>
        </p:nvSpPr>
        <p:spPr>
          <a:xfrm>
            <a:off x="241300" y="868363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32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Recursive tree of n   divide and conquer</a:t>
            </a:r>
          </a:p>
        </p:txBody>
      </p:sp>
      <p:sp>
        <p:nvSpPr>
          <p:cNvPr id="31749" name="Text Box 112"/>
          <p:cNvSpPr txBox="1">
            <a:spLocks noChangeArrowheads="1"/>
          </p:cNvSpPr>
          <p:nvPr/>
        </p:nvSpPr>
        <p:spPr bwMode="auto">
          <a:xfrm>
            <a:off x="3505200" y="8715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/>
              <a:t>1/2</a:t>
            </a:r>
          </a:p>
        </p:txBody>
      </p:sp>
      <p:sp>
        <p:nvSpPr>
          <p:cNvPr id="31750" name="Text Box 114"/>
          <p:cNvSpPr txBox="1">
            <a:spLocks noChangeArrowheads="1"/>
          </p:cNvSpPr>
          <p:nvPr/>
        </p:nvSpPr>
        <p:spPr bwMode="auto">
          <a:xfrm>
            <a:off x="2165350" y="1858963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b="0"/>
              <a:t>n</a:t>
            </a:r>
          </a:p>
        </p:txBody>
      </p:sp>
      <p:sp>
        <p:nvSpPr>
          <p:cNvPr id="31751" name="Text Box 115"/>
          <p:cNvSpPr txBox="1">
            <a:spLocks noChangeArrowheads="1"/>
          </p:cNvSpPr>
          <p:nvPr/>
        </p:nvSpPr>
        <p:spPr bwMode="auto">
          <a:xfrm>
            <a:off x="2355850" y="183197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/>
              <a:t>1/2</a:t>
            </a:r>
          </a:p>
        </p:txBody>
      </p:sp>
      <p:grpSp>
        <p:nvGrpSpPr>
          <p:cNvPr id="31752" name="Group 121"/>
          <p:cNvGrpSpPr>
            <a:grpSpLocks/>
          </p:cNvGrpSpPr>
          <p:nvPr/>
        </p:nvGrpSpPr>
        <p:grpSpPr bwMode="auto">
          <a:xfrm>
            <a:off x="876300" y="3067050"/>
            <a:ext cx="990600" cy="717550"/>
            <a:chOff x="432" y="1996"/>
            <a:chExt cx="624" cy="452"/>
          </a:xfrm>
        </p:grpSpPr>
        <p:sp>
          <p:nvSpPr>
            <p:cNvPr id="31817" name="Text Box 117"/>
            <p:cNvSpPr txBox="1">
              <a:spLocks noChangeArrowheads="1"/>
            </p:cNvSpPr>
            <p:nvPr/>
          </p:nvSpPr>
          <p:spPr bwMode="auto">
            <a:xfrm>
              <a:off x="432" y="21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0"/>
                <a:t>n</a:t>
              </a:r>
            </a:p>
          </p:txBody>
        </p:sp>
        <p:grpSp>
          <p:nvGrpSpPr>
            <p:cNvPr id="31818" name="Group 120"/>
            <p:cNvGrpSpPr>
              <a:grpSpLocks/>
            </p:cNvGrpSpPr>
            <p:nvPr/>
          </p:nvGrpSpPr>
          <p:grpSpPr bwMode="auto">
            <a:xfrm>
              <a:off x="528" y="1996"/>
              <a:ext cx="528" cy="299"/>
              <a:chOff x="528" y="1996"/>
              <a:chExt cx="528" cy="299"/>
            </a:xfrm>
          </p:grpSpPr>
          <p:sp>
            <p:nvSpPr>
              <p:cNvPr id="31819" name="Text Box 118"/>
              <p:cNvSpPr txBox="1">
                <a:spLocks noChangeArrowheads="1"/>
              </p:cNvSpPr>
              <p:nvPr/>
            </p:nvSpPr>
            <p:spPr bwMode="auto">
              <a:xfrm>
                <a:off x="528" y="2064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1/(2  )</a:t>
                </a:r>
              </a:p>
            </p:txBody>
          </p:sp>
          <p:sp>
            <p:nvSpPr>
              <p:cNvPr id="31820" name="Text Box 119"/>
              <p:cNvSpPr txBox="1">
                <a:spLocks noChangeArrowheads="1"/>
              </p:cNvSpPr>
              <p:nvPr/>
            </p:nvSpPr>
            <p:spPr bwMode="auto">
              <a:xfrm>
                <a:off x="768" y="1996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/>
                  <a:t>k</a:t>
                </a:r>
              </a:p>
            </p:txBody>
          </p:sp>
        </p:grpSp>
      </p:grpSp>
      <p:grpSp>
        <p:nvGrpSpPr>
          <p:cNvPr id="31753" name="Group 1"/>
          <p:cNvGrpSpPr>
            <a:grpSpLocks/>
          </p:cNvGrpSpPr>
          <p:nvPr/>
        </p:nvGrpSpPr>
        <p:grpSpPr bwMode="auto">
          <a:xfrm>
            <a:off x="1943100" y="3978275"/>
            <a:ext cx="7543800" cy="2500313"/>
            <a:chOff x="1981200" y="3429000"/>
            <a:chExt cx="7543800" cy="2500313"/>
          </a:xfrm>
        </p:grpSpPr>
        <p:grpSp>
          <p:nvGrpSpPr>
            <p:cNvPr id="31755" name="Group 102"/>
            <p:cNvGrpSpPr>
              <a:grpSpLocks/>
            </p:cNvGrpSpPr>
            <p:nvPr/>
          </p:nvGrpSpPr>
          <p:grpSpPr bwMode="auto">
            <a:xfrm>
              <a:off x="2933700" y="3441700"/>
              <a:ext cx="101600" cy="2362200"/>
              <a:chOff x="1848" y="2168"/>
              <a:chExt cx="64" cy="1488"/>
            </a:xfrm>
          </p:grpSpPr>
          <p:sp>
            <p:nvSpPr>
              <p:cNvPr id="31814" name="Freeform 103"/>
              <p:cNvSpPr>
                <a:spLocks/>
              </p:cNvSpPr>
              <p:nvPr/>
            </p:nvSpPr>
            <p:spPr bwMode="auto">
              <a:xfrm>
                <a:off x="1848" y="3592"/>
                <a:ext cx="64" cy="64"/>
              </a:xfrm>
              <a:custGeom>
                <a:avLst/>
                <a:gdLst>
                  <a:gd name="T0" fmla="*/ 32 w 64"/>
                  <a:gd name="T1" fmla="*/ 64 h 64"/>
                  <a:gd name="T2" fmla="*/ 0 w 64"/>
                  <a:gd name="T3" fmla="*/ 0 h 64"/>
                  <a:gd name="T4" fmla="*/ 32 w 64"/>
                  <a:gd name="T5" fmla="*/ 0 h 64"/>
                  <a:gd name="T6" fmla="*/ 64 w 64"/>
                  <a:gd name="T7" fmla="*/ 0 h 64"/>
                  <a:gd name="T8" fmla="*/ 32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lnTo>
                      <a:pt x="0" y="0"/>
                    </a:lnTo>
                    <a:lnTo>
                      <a:pt x="32" y="0"/>
                    </a:lnTo>
                    <a:lnTo>
                      <a:pt x="64" y="0"/>
                    </a:lnTo>
                    <a:lnTo>
                      <a:pt x="32" y="6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5" name="Freeform 104"/>
              <p:cNvSpPr>
                <a:spLocks/>
              </p:cNvSpPr>
              <p:nvPr/>
            </p:nvSpPr>
            <p:spPr bwMode="auto">
              <a:xfrm>
                <a:off x="1848" y="2168"/>
                <a:ext cx="64" cy="64"/>
              </a:xfrm>
              <a:custGeom>
                <a:avLst/>
                <a:gdLst>
                  <a:gd name="T0" fmla="*/ 32 w 64"/>
                  <a:gd name="T1" fmla="*/ 0 h 64"/>
                  <a:gd name="T2" fmla="*/ 64 w 64"/>
                  <a:gd name="T3" fmla="*/ 64 h 64"/>
                  <a:gd name="T4" fmla="*/ 32 w 64"/>
                  <a:gd name="T5" fmla="*/ 64 h 64"/>
                  <a:gd name="T6" fmla="*/ 0 w 64"/>
                  <a:gd name="T7" fmla="*/ 64 h 64"/>
                  <a:gd name="T8" fmla="*/ 32 w 64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4" h="64">
                    <a:moveTo>
                      <a:pt x="32" y="0"/>
                    </a:moveTo>
                    <a:lnTo>
                      <a:pt x="64" y="64"/>
                    </a:lnTo>
                    <a:lnTo>
                      <a:pt x="32" y="64"/>
                    </a:lnTo>
                    <a:lnTo>
                      <a:pt x="0" y="64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816" name="Line 105"/>
              <p:cNvSpPr>
                <a:spLocks noChangeShapeType="1"/>
              </p:cNvSpPr>
              <p:nvPr/>
            </p:nvSpPr>
            <p:spPr bwMode="auto">
              <a:xfrm flipV="1">
                <a:off x="1880" y="2232"/>
                <a:ext cx="1" cy="13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56" name="Rectangle 106"/>
            <p:cNvSpPr>
              <a:spLocks noChangeArrowheads="1"/>
            </p:cNvSpPr>
            <p:nvPr/>
          </p:nvSpPr>
          <p:spPr bwMode="auto">
            <a:xfrm>
              <a:off x="1981200" y="4191000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Height= </a:t>
              </a:r>
              <a:endParaRPr lang="en-US" altLang="ja-JP" sz="2400"/>
            </a:p>
          </p:txBody>
        </p:sp>
        <p:sp>
          <p:nvSpPr>
            <p:cNvPr id="31757" name="Rectangle 107"/>
            <p:cNvSpPr>
              <a:spLocks noChangeArrowheads="1"/>
            </p:cNvSpPr>
            <p:nvPr/>
          </p:nvSpPr>
          <p:spPr bwMode="auto">
            <a:xfrm>
              <a:off x="1981200" y="4495800"/>
              <a:ext cx="91440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loglog n</a:t>
              </a:r>
              <a:endParaRPr lang="en-US" altLang="ja-JP" sz="2400"/>
            </a:p>
          </p:txBody>
        </p:sp>
        <p:sp>
          <p:nvSpPr>
            <p:cNvPr id="31758" name="Text Box 127"/>
            <p:cNvSpPr txBox="1">
              <a:spLocks noChangeArrowheads="1"/>
            </p:cNvSpPr>
            <p:nvPr/>
          </p:nvSpPr>
          <p:spPr bwMode="auto">
            <a:xfrm>
              <a:off x="5181600" y="3429000"/>
              <a:ext cx="3048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/>
                <a:t>n</a:t>
              </a:r>
            </a:p>
          </p:txBody>
        </p:sp>
        <p:sp>
          <p:nvSpPr>
            <p:cNvPr id="31759" name="Line 6"/>
            <p:cNvSpPr>
              <a:spLocks noChangeShapeType="1"/>
            </p:cNvSpPr>
            <p:nvPr/>
          </p:nvSpPr>
          <p:spPr bwMode="auto">
            <a:xfrm flipV="1">
              <a:off x="4648200" y="3683000"/>
              <a:ext cx="533400" cy="266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0" name="Line 7"/>
            <p:cNvSpPr>
              <a:spLocks noChangeShapeType="1"/>
            </p:cNvSpPr>
            <p:nvPr/>
          </p:nvSpPr>
          <p:spPr bwMode="auto">
            <a:xfrm flipH="1">
              <a:off x="5181600" y="3657600"/>
              <a:ext cx="15240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1" name="Group 126"/>
            <p:cNvGrpSpPr>
              <a:grpSpLocks/>
            </p:cNvGrpSpPr>
            <p:nvPr/>
          </p:nvGrpSpPr>
          <p:grpSpPr bwMode="auto">
            <a:xfrm>
              <a:off x="4343400" y="3810000"/>
              <a:ext cx="762000" cy="442913"/>
              <a:chOff x="4080" y="2208"/>
              <a:chExt cx="480" cy="279"/>
            </a:xfrm>
          </p:grpSpPr>
          <p:sp>
            <p:nvSpPr>
              <p:cNvPr id="31812" name="Text Box 124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 b="0"/>
                  <a:t>1/2</a:t>
                </a:r>
              </a:p>
            </p:txBody>
          </p:sp>
          <p:sp>
            <p:nvSpPr>
              <p:cNvPr id="31813" name="Text Box 125"/>
              <p:cNvSpPr txBox="1">
                <a:spLocks noChangeArrowheads="1"/>
              </p:cNvSpPr>
              <p:nvPr/>
            </p:nvSpPr>
            <p:spPr bwMode="auto">
              <a:xfrm>
                <a:off x="4080" y="225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n</a:t>
                </a:r>
              </a:p>
            </p:txBody>
          </p:sp>
        </p:grpSp>
        <p:grpSp>
          <p:nvGrpSpPr>
            <p:cNvPr id="31762" name="Group 128"/>
            <p:cNvGrpSpPr>
              <a:grpSpLocks/>
            </p:cNvGrpSpPr>
            <p:nvPr/>
          </p:nvGrpSpPr>
          <p:grpSpPr bwMode="auto">
            <a:xfrm>
              <a:off x="4953000" y="3886200"/>
              <a:ext cx="762000" cy="407988"/>
              <a:chOff x="4080" y="2208"/>
              <a:chExt cx="480" cy="483"/>
            </a:xfrm>
          </p:grpSpPr>
          <p:sp>
            <p:nvSpPr>
              <p:cNvPr id="31810" name="Text Box 129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384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 b="0"/>
                  <a:t>1/2</a:t>
                </a:r>
              </a:p>
            </p:txBody>
          </p:sp>
          <p:sp>
            <p:nvSpPr>
              <p:cNvPr id="31811" name="Text Box 130"/>
              <p:cNvSpPr txBox="1">
                <a:spLocks noChangeArrowheads="1"/>
              </p:cNvSpPr>
              <p:nvPr/>
            </p:nvSpPr>
            <p:spPr bwMode="auto">
              <a:xfrm>
                <a:off x="4080" y="2257"/>
                <a:ext cx="192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n</a:t>
                </a:r>
              </a:p>
            </p:txBody>
          </p:sp>
        </p:grpSp>
        <p:grpSp>
          <p:nvGrpSpPr>
            <p:cNvPr id="31763" name="Group 131"/>
            <p:cNvGrpSpPr>
              <a:grpSpLocks/>
            </p:cNvGrpSpPr>
            <p:nvPr/>
          </p:nvGrpSpPr>
          <p:grpSpPr bwMode="auto">
            <a:xfrm>
              <a:off x="6019800" y="3810000"/>
              <a:ext cx="762000" cy="415925"/>
              <a:chOff x="4080" y="2208"/>
              <a:chExt cx="480" cy="415"/>
            </a:xfrm>
          </p:grpSpPr>
          <p:sp>
            <p:nvSpPr>
              <p:cNvPr id="31808" name="Text Box 132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 b="0"/>
                  <a:t>1/2</a:t>
                </a:r>
              </a:p>
            </p:txBody>
          </p:sp>
          <p:sp>
            <p:nvSpPr>
              <p:cNvPr id="31809" name="Text Box 133"/>
              <p:cNvSpPr txBox="1">
                <a:spLocks noChangeArrowheads="1"/>
              </p:cNvSpPr>
              <p:nvPr/>
            </p:nvSpPr>
            <p:spPr bwMode="auto">
              <a:xfrm>
                <a:off x="4080" y="2257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n</a:t>
                </a:r>
              </a:p>
            </p:txBody>
          </p:sp>
        </p:grpSp>
        <p:sp>
          <p:nvSpPr>
            <p:cNvPr id="31764" name="Line 134"/>
            <p:cNvSpPr>
              <a:spLocks noChangeShapeType="1"/>
            </p:cNvSpPr>
            <p:nvPr/>
          </p:nvSpPr>
          <p:spPr bwMode="auto">
            <a:xfrm>
              <a:off x="5410200" y="3657600"/>
              <a:ext cx="914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5" name="Line 135"/>
            <p:cNvSpPr>
              <a:spLocks noChangeShapeType="1"/>
            </p:cNvSpPr>
            <p:nvPr/>
          </p:nvSpPr>
          <p:spPr bwMode="auto">
            <a:xfrm>
              <a:off x="5638800" y="3962400"/>
              <a:ext cx="381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6" name="Line 138"/>
            <p:cNvSpPr>
              <a:spLocks noChangeShapeType="1"/>
            </p:cNvSpPr>
            <p:nvPr/>
          </p:nvSpPr>
          <p:spPr bwMode="auto">
            <a:xfrm flipV="1">
              <a:off x="3771900" y="4216400"/>
              <a:ext cx="533400" cy="2667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139"/>
            <p:cNvSpPr>
              <a:spLocks noChangeShapeType="1"/>
            </p:cNvSpPr>
            <p:nvPr/>
          </p:nvSpPr>
          <p:spPr bwMode="auto">
            <a:xfrm flipH="1">
              <a:off x="4305300" y="4191000"/>
              <a:ext cx="15240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68" name="Group 141"/>
            <p:cNvGrpSpPr>
              <a:grpSpLocks/>
            </p:cNvGrpSpPr>
            <p:nvPr/>
          </p:nvGrpSpPr>
          <p:grpSpPr bwMode="auto">
            <a:xfrm>
              <a:off x="3467100" y="4343400"/>
              <a:ext cx="762000" cy="442913"/>
              <a:chOff x="4080" y="2208"/>
              <a:chExt cx="480" cy="279"/>
            </a:xfrm>
          </p:grpSpPr>
          <p:sp>
            <p:nvSpPr>
              <p:cNvPr id="31806" name="Text Box 142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384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 b="0"/>
                  <a:t>1/4</a:t>
                </a:r>
              </a:p>
            </p:txBody>
          </p:sp>
          <p:sp>
            <p:nvSpPr>
              <p:cNvPr id="31807" name="Text Box 143"/>
              <p:cNvSpPr txBox="1">
                <a:spLocks noChangeArrowheads="1"/>
              </p:cNvSpPr>
              <p:nvPr/>
            </p:nvSpPr>
            <p:spPr bwMode="auto">
              <a:xfrm>
                <a:off x="4080" y="2256"/>
                <a:ext cx="1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n</a:t>
                </a:r>
              </a:p>
            </p:txBody>
          </p:sp>
        </p:grpSp>
        <p:grpSp>
          <p:nvGrpSpPr>
            <p:cNvPr id="31769" name="Group 144"/>
            <p:cNvGrpSpPr>
              <a:grpSpLocks/>
            </p:cNvGrpSpPr>
            <p:nvPr/>
          </p:nvGrpSpPr>
          <p:grpSpPr bwMode="auto">
            <a:xfrm>
              <a:off x="3962400" y="4419600"/>
              <a:ext cx="762000" cy="407988"/>
              <a:chOff x="4080" y="2208"/>
              <a:chExt cx="480" cy="483"/>
            </a:xfrm>
          </p:grpSpPr>
          <p:sp>
            <p:nvSpPr>
              <p:cNvPr id="31804" name="Text Box 145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384" cy="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 b="0"/>
                  <a:t>1/4</a:t>
                </a:r>
              </a:p>
            </p:txBody>
          </p:sp>
          <p:sp>
            <p:nvSpPr>
              <p:cNvPr id="31805" name="Text Box 146"/>
              <p:cNvSpPr txBox="1">
                <a:spLocks noChangeArrowheads="1"/>
              </p:cNvSpPr>
              <p:nvPr/>
            </p:nvSpPr>
            <p:spPr bwMode="auto">
              <a:xfrm>
                <a:off x="4080" y="2257"/>
                <a:ext cx="192" cy="4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n</a:t>
                </a:r>
              </a:p>
            </p:txBody>
          </p:sp>
        </p:grpSp>
        <p:grpSp>
          <p:nvGrpSpPr>
            <p:cNvPr id="31770" name="Group 147"/>
            <p:cNvGrpSpPr>
              <a:grpSpLocks/>
            </p:cNvGrpSpPr>
            <p:nvPr/>
          </p:nvGrpSpPr>
          <p:grpSpPr bwMode="auto">
            <a:xfrm>
              <a:off x="4648200" y="4419600"/>
              <a:ext cx="762000" cy="415925"/>
              <a:chOff x="4080" y="2208"/>
              <a:chExt cx="480" cy="415"/>
            </a:xfrm>
          </p:grpSpPr>
          <p:sp>
            <p:nvSpPr>
              <p:cNvPr id="31802" name="Text Box 148"/>
              <p:cNvSpPr txBox="1">
                <a:spLocks noChangeArrowheads="1"/>
              </p:cNvSpPr>
              <p:nvPr/>
            </p:nvSpPr>
            <p:spPr bwMode="auto">
              <a:xfrm>
                <a:off x="4176" y="2208"/>
                <a:ext cx="38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 b="0"/>
                  <a:t>1/4</a:t>
                </a:r>
              </a:p>
            </p:txBody>
          </p:sp>
          <p:sp>
            <p:nvSpPr>
              <p:cNvPr id="31803" name="Text Box 149"/>
              <p:cNvSpPr txBox="1">
                <a:spLocks noChangeArrowheads="1"/>
              </p:cNvSpPr>
              <p:nvPr/>
            </p:nvSpPr>
            <p:spPr bwMode="auto">
              <a:xfrm>
                <a:off x="4080" y="2257"/>
                <a:ext cx="192" cy="3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n</a:t>
                </a:r>
              </a:p>
            </p:txBody>
          </p:sp>
        </p:grpSp>
        <p:sp>
          <p:nvSpPr>
            <p:cNvPr id="31771" name="Line 150"/>
            <p:cNvSpPr>
              <a:spLocks noChangeShapeType="1"/>
            </p:cNvSpPr>
            <p:nvPr/>
          </p:nvSpPr>
          <p:spPr bwMode="auto">
            <a:xfrm>
              <a:off x="4533900" y="4191000"/>
              <a:ext cx="4953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2" name="Line 151"/>
            <p:cNvSpPr>
              <a:spLocks noChangeShapeType="1"/>
            </p:cNvSpPr>
            <p:nvPr/>
          </p:nvSpPr>
          <p:spPr bwMode="auto">
            <a:xfrm>
              <a:off x="4419600" y="4419600"/>
              <a:ext cx="381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3" name="Line 152"/>
            <p:cNvSpPr>
              <a:spLocks noChangeShapeType="1"/>
            </p:cNvSpPr>
            <p:nvPr/>
          </p:nvSpPr>
          <p:spPr bwMode="auto">
            <a:xfrm>
              <a:off x="5257800" y="41910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4" name="Line 153"/>
            <p:cNvSpPr>
              <a:spLocks noChangeShapeType="1"/>
            </p:cNvSpPr>
            <p:nvPr/>
          </p:nvSpPr>
          <p:spPr bwMode="auto">
            <a:xfrm>
              <a:off x="5257800" y="4191000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Line 154"/>
            <p:cNvSpPr>
              <a:spLocks noChangeShapeType="1"/>
            </p:cNvSpPr>
            <p:nvPr/>
          </p:nvSpPr>
          <p:spPr bwMode="auto">
            <a:xfrm>
              <a:off x="5334000" y="4191000"/>
              <a:ext cx="685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6" name="Line 155"/>
            <p:cNvSpPr>
              <a:spLocks noChangeShapeType="1"/>
            </p:cNvSpPr>
            <p:nvPr/>
          </p:nvSpPr>
          <p:spPr bwMode="auto">
            <a:xfrm flipH="1">
              <a:off x="6324600" y="41910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7" name="Line 156"/>
            <p:cNvSpPr>
              <a:spLocks noChangeShapeType="1"/>
            </p:cNvSpPr>
            <p:nvPr/>
          </p:nvSpPr>
          <p:spPr bwMode="auto">
            <a:xfrm>
              <a:off x="6400800" y="4191000"/>
              <a:ext cx="152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8" name="Line 157"/>
            <p:cNvSpPr>
              <a:spLocks noChangeShapeType="1"/>
            </p:cNvSpPr>
            <p:nvPr/>
          </p:nvSpPr>
          <p:spPr bwMode="auto">
            <a:xfrm>
              <a:off x="6400800" y="4191000"/>
              <a:ext cx="914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79" name="Line 158"/>
            <p:cNvSpPr>
              <a:spLocks noChangeShapeType="1"/>
            </p:cNvSpPr>
            <p:nvPr/>
          </p:nvSpPr>
          <p:spPr bwMode="auto">
            <a:xfrm>
              <a:off x="5410200" y="4419600"/>
              <a:ext cx="381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0" name="Line 159"/>
            <p:cNvSpPr>
              <a:spLocks noChangeShapeType="1"/>
            </p:cNvSpPr>
            <p:nvPr/>
          </p:nvSpPr>
          <p:spPr bwMode="auto">
            <a:xfrm>
              <a:off x="6705600" y="4419600"/>
              <a:ext cx="381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1" name="Line 160"/>
            <p:cNvSpPr>
              <a:spLocks noChangeShapeType="1"/>
            </p:cNvSpPr>
            <p:nvPr/>
          </p:nvSpPr>
          <p:spPr bwMode="auto">
            <a:xfrm>
              <a:off x="5943600" y="4419600"/>
              <a:ext cx="3810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2" name="Line 161"/>
            <p:cNvSpPr>
              <a:spLocks noChangeShapeType="1"/>
            </p:cNvSpPr>
            <p:nvPr/>
          </p:nvSpPr>
          <p:spPr bwMode="auto">
            <a:xfrm>
              <a:off x="4572000" y="4876800"/>
              <a:ext cx="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83" name="Group 177"/>
            <p:cNvGrpSpPr>
              <a:grpSpLocks/>
            </p:cNvGrpSpPr>
            <p:nvPr/>
          </p:nvGrpSpPr>
          <p:grpSpPr bwMode="auto">
            <a:xfrm>
              <a:off x="3048000" y="5410200"/>
              <a:ext cx="1143000" cy="519113"/>
              <a:chOff x="2064" y="3360"/>
              <a:chExt cx="720" cy="327"/>
            </a:xfrm>
          </p:grpSpPr>
          <p:sp>
            <p:nvSpPr>
              <p:cNvPr id="31795" name="Line 162"/>
              <p:cNvSpPr>
                <a:spLocks noChangeShapeType="1"/>
              </p:cNvSpPr>
              <p:nvPr/>
            </p:nvSpPr>
            <p:spPr bwMode="auto">
              <a:xfrm flipH="1">
                <a:off x="2160" y="3360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6" name="Line 163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7" name="Line 164"/>
              <p:cNvSpPr>
                <a:spLocks noChangeShapeType="1"/>
              </p:cNvSpPr>
              <p:nvPr/>
            </p:nvSpPr>
            <p:spPr bwMode="auto">
              <a:xfrm>
                <a:off x="2304" y="3360"/>
                <a:ext cx="33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8" name="Line 168"/>
              <p:cNvSpPr>
                <a:spLocks noChangeShapeType="1"/>
              </p:cNvSpPr>
              <p:nvPr/>
            </p:nvSpPr>
            <p:spPr bwMode="auto">
              <a:xfrm>
                <a:off x="2352" y="3504"/>
                <a:ext cx="24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9" name="Text Box 170"/>
              <p:cNvSpPr txBox="1">
                <a:spLocks noChangeArrowheads="1"/>
              </p:cNvSpPr>
              <p:nvPr/>
            </p:nvSpPr>
            <p:spPr bwMode="auto">
              <a:xfrm>
                <a:off x="2064" y="345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2</a:t>
                </a:r>
              </a:p>
            </p:txBody>
          </p:sp>
          <p:sp>
            <p:nvSpPr>
              <p:cNvPr id="31800" name="Text Box 171"/>
              <p:cNvSpPr txBox="1">
                <a:spLocks noChangeArrowheads="1"/>
              </p:cNvSpPr>
              <p:nvPr/>
            </p:nvSpPr>
            <p:spPr bwMode="auto">
              <a:xfrm>
                <a:off x="2208" y="345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2</a:t>
                </a:r>
              </a:p>
            </p:txBody>
          </p:sp>
          <p:sp>
            <p:nvSpPr>
              <p:cNvPr id="31801" name="Text Box 172"/>
              <p:cNvSpPr txBox="1">
                <a:spLocks noChangeArrowheads="1"/>
              </p:cNvSpPr>
              <p:nvPr/>
            </p:nvSpPr>
            <p:spPr bwMode="auto">
              <a:xfrm>
                <a:off x="2544" y="345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2</a:t>
                </a:r>
              </a:p>
            </p:txBody>
          </p:sp>
        </p:grpSp>
        <p:grpSp>
          <p:nvGrpSpPr>
            <p:cNvPr id="31784" name="Group 178"/>
            <p:cNvGrpSpPr>
              <a:grpSpLocks/>
            </p:cNvGrpSpPr>
            <p:nvPr/>
          </p:nvGrpSpPr>
          <p:grpSpPr bwMode="auto">
            <a:xfrm>
              <a:off x="7924800" y="5334000"/>
              <a:ext cx="1600200" cy="595313"/>
              <a:chOff x="4608" y="3408"/>
              <a:chExt cx="1008" cy="375"/>
            </a:xfrm>
          </p:grpSpPr>
          <p:sp>
            <p:nvSpPr>
              <p:cNvPr id="31788" name="Line 165"/>
              <p:cNvSpPr>
                <a:spLocks noChangeShapeType="1"/>
              </p:cNvSpPr>
              <p:nvPr/>
            </p:nvSpPr>
            <p:spPr bwMode="auto">
              <a:xfrm flipH="1">
                <a:off x="4752" y="3408"/>
                <a:ext cx="192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9" name="Line 166"/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0" name="Line 167"/>
              <p:cNvSpPr>
                <a:spLocks noChangeShapeType="1"/>
              </p:cNvSpPr>
              <p:nvPr/>
            </p:nvSpPr>
            <p:spPr bwMode="auto">
              <a:xfrm>
                <a:off x="4944" y="3408"/>
                <a:ext cx="528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1" name="Line 169"/>
              <p:cNvSpPr>
                <a:spLocks noChangeShapeType="1"/>
              </p:cNvSpPr>
              <p:nvPr/>
            </p:nvSpPr>
            <p:spPr bwMode="auto">
              <a:xfrm>
                <a:off x="5040" y="3552"/>
                <a:ext cx="240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92" name="Text Box 173"/>
              <p:cNvSpPr txBox="1">
                <a:spLocks noChangeArrowheads="1"/>
              </p:cNvSpPr>
              <p:nvPr/>
            </p:nvSpPr>
            <p:spPr bwMode="auto">
              <a:xfrm>
                <a:off x="4608" y="3552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2</a:t>
                </a:r>
              </a:p>
            </p:txBody>
          </p:sp>
          <p:sp>
            <p:nvSpPr>
              <p:cNvPr id="31793" name="Text Box 175"/>
              <p:cNvSpPr txBox="1">
                <a:spLocks noChangeArrowheads="1"/>
              </p:cNvSpPr>
              <p:nvPr/>
            </p:nvSpPr>
            <p:spPr bwMode="auto">
              <a:xfrm>
                <a:off x="4848" y="3552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2</a:t>
                </a:r>
              </a:p>
            </p:txBody>
          </p:sp>
          <p:sp>
            <p:nvSpPr>
              <p:cNvPr id="31794" name="Text Box 176"/>
              <p:cNvSpPr txBox="1">
                <a:spLocks noChangeArrowheads="1"/>
              </p:cNvSpPr>
              <p:nvPr/>
            </p:nvSpPr>
            <p:spPr bwMode="auto">
              <a:xfrm>
                <a:off x="5376" y="3552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/>
                  <a:t>2</a:t>
                </a:r>
              </a:p>
            </p:txBody>
          </p:sp>
        </p:grpSp>
        <p:sp>
          <p:nvSpPr>
            <p:cNvPr id="31785" name="Line 179"/>
            <p:cNvSpPr>
              <a:spLocks noChangeShapeType="1"/>
            </p:cNvSpPr>
            <p:nvPr/>
          </p:nvSpPr>
          <p:spPr bwMode="auto">
            <a:xfrm flipH="1">
              <a:off x="3429000" y="4800600"/>
              <a:ext cx="228600" cy="53340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180"/>
            <p:cNvSpPr>
              <a:spLocks noChangeShapeType="1"/>
            </p:cNvSpPr>
            <p:nvPr/>
          </p:nvSpPr>
          <p:spPr bwMode="auto">
            <a:xfrm>
              <a:off x="7467600" y="4572000"/>
              <a:ext cx="8382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181"/>
            <p:cNvSpPr>
              <a:spLocks noChangeShapeType="1"/>
            </p:cNvSpPr>
            <p:nvPr/>
          </p:nvSpPr>
          <p:spPr bwMode="auto">
            <a:xfrm>
              <a:off x="5943600" y="5181600"/>
              <a:ext cx="1066800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2"/>
          <p:cNvSpPr txBox="1">
            <a:spLocks noChangeArrowheads="1"/>
          </p:cNvSpPr>
          <p:nvPr/>
        </p:nvSpPr>
        <p:spPr bwMode="auto">
          <a:xfrm>
            <a:off x="258763" y="1524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4FFFE4A7-6A9A-4DC5-912F-554BEFC27CBA}" type="slidenum">
              <a:rPr lang="en-US" altLang="ja-JP" b="0" smtClean="0"/>
              <a:pPr eaLnBrk="1" hangingPunct="1"/>
              <a:t>31</a:t>
            </a:fld>
            <a:endParaRPr lang="en-US" altLang="ja-JP" b="0" smtClean="0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974725"/>
            <a:ext cx="9642475" cy="56546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defRPr/>
            </a:pPr>
            <a:endParaRPr lang="en-US" altLang="ja-JP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endParaRPr lang="en-US" altLang="ja-JP" sz="20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indent="0" eaLnBrk="1" hangingPunct="1">
              <a:lnSpc>
                <a:spcPct val="90000"/>
              </a:lnSpc>
              <a:defRPr/>
            </a:pPr>
            <a:r>
              <a:rPr lang="en-US" altLang="ja-JP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ja-JP" altLang="en-US" sz="20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O(log n) time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n processors.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</a:p>
          <a:p>
            <a:pPr lvl="2" indent="0" eaLnBrk="1" hangingPunct="1">
              <a:lnSpc>
                <a:spcPct val="90000"/>
              </a:lnSpc>
              <a:defRPr/>
            </a:pPr>
            <a:r>
              <a:rPr lang="en-US" altLang="ja-JP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Steps (1)〜(3)</a:t>
            </a:r>
            <a:r>
              <a:rPr lang="ja-JP" alt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each step O(log n) time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n processors.</a:t>
            </a:r>
          </a:p>
          <a:p>
            <a:pPr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   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T(n) = T(n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 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) + O(log n), therefore,  T(n) = O(log n)</a:t>
            </a:r>
          </a:p>
          <a:p>
            <a:pPr lvl="2" indent="0" eaLnBrk="1" hangingPunct="1">
              <a:lnSpc>
                <a:spcPct val="90000"/>
              </a:lnSpc>
              <a:defRPr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∴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Totally, the algorithm runs in </a:t>
            </a:r>
            <a:r>
              <a:rPr lang="en-US" altLang="ja-JP" sz="2000" b="1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O(log n) time using O(n) processors.</a:t>
            </a:r>
            <a:endParaRPr lang="en-US" altLang="ja-JP" sz="20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Computational model</a:t>
            </a:r>
          </a:p>
          <a:p>
            <a:pPr lvl="1" indent="0" eaLnBrk="1" hangingPunct="1">
              <a:lnSpc>
                <a:spcPct val="90000"/>
              </a:lnSpc>
              <a:defRPr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Concurrent reading happens in the procedure of finding the upper common tangents  </a:t>
            </a:r>
          </a:p>
          <a:p>
            <a:pPr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   ⇒</a:t>
            </a:r>
            <a:r>
              <a:rPr lang="ja-JP" altLang="en-US" sz="2000" dirty="0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z="2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000" dirty="0" smtClean="0">
                <a:latin typeface="Times New Roman" pitchFamily="18" charset="0"/>
                <a:ea typeface="平成角ゴシック" charset="-128"/>
                <a:cs typeface="Times New Roman" pitchFamily="18" charset="0"/>
              </a:rPr>
              <a:t>REW PRAM</a:t>
            </a:r>
          </a:p>
        </p:txBody>
      </p:sp>
      <p:grpSp>
        <p:nvGrpSpPr>
          <p:cNvPr id="32772" name="Group 21"/>
          <p:cNvGrpSpPr>
            <a:grpSpLocks/>
          </p:cNvGrpSpPr>
          <p:nvPr/>
        </p:nvGrpSpPr>
        <p:grpSpPr bwMode="auto">
          <a:xfrm>
            <a:off x="292100" y="1471613"/>
            <a:ext cx="8763000" cy="2209800"/>
            <a:chOff x="144" y="624"/>
            <a:chExt cx="5520" cy="1392"/>
          </a:xfrm>
        </p:grpSpPr>
        <p:sp>
          <p:nvSpPr>
            <p:cNvPr id="32779" name="AutoShape 4"/>
            <p:cNvSpPr>
              <a:spLocks noChangeArrowheads="1"/>
            </p:cNvSpPr>
            <p:nvPr/>
          </p:nvSpPr>
          <p:spPr bwMode="auto">
            <a:xfrm>
              <a:off x="144" y="624"/>
              <a:ext cx="5520" cy="13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38100">
              <a:solidFill>
                <a:srgbClr val="0080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n-US" altLang="ja-JP" sz="2000" u="sng">
                  <a:solidFill>
                    <a:srgbClr val="00B050"/>
                  </a:solidFill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Preprocessing</a:t>
              </a:r>
              <a:r>
                <a:rPr lang="ja-JP" altLang="en-US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　</a:t>
              </a: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Sort the sequence of the points in their x coordinates.</a:t>
              </a:r>
            </a:p>
            <a:p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(1)</a:t>
              </a:r>
              <a:r>
                <a:rPr lang="ja-JP" altLang="en-US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　</a:t>
              </a: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If the size of the sequence is 2</a:t>
              </a:r>
              <a:r>
                <a:rPr lang="ja-JP" altLang="en-US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，</a:t>
              </a: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return the sequence.</a:t>
              </a:r>
            </a:p>
            <a:p>
              <a:pPr>
                <a:lnSpc>
                  <a:spcPct val="130000"/>
                </a:lnSpc>
              </a:pP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(2)</a:t>
              </a:r>
              <a:r>
                <a:rPr lang="ja-JP" altLang="en-US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　</a:t>
              </a: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Divide the sequence into</a:t>
              </a:r>
              <a:r>
                <a:rPr lang="ja-JP" altLang="en-US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　    </a:t>
              </a: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equally-sized subsequences, </a:t>
              </a:r>
            </a:p>
            <a:p>
              <a:pPr>
                <a:lnSpc>
                  <a:spcPct val="130000"/>
                </a:lnSpc>
              </a:pP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       and find the upper convex hull of each recursively. </a:t>
              </a:r>
            </a:p>
            <a:p>
              <a:pPr>
                <a:lnSpc>
                  <a:spcPct val="130000"/>
                </a:lnSpc>
              </a:pP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(3)</a:t>
              </a:r>
              <a:r>
                <a:rPr lang="ja-JP" altLang="en-US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　</a:t>
              </a: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Find the upper common tangents of the        upper convex hulls </a:t>
              </a:r>
            </a:p>
            <a:p>
              <a:pPr>
                <a:lnSpc>
                  <a:spcPct val="130000"/>
                </a:lnSpc>
              </a:pPr>
              <a:r>
                <a:rPr lang="en-US" altLang="ja-JP" sz="2000" b="0">
                  <a:latin typeface="Times New Roman" pitchFamily="18" charset="0"/>
                  <a:ea typeface="平成明朝" charset="-128"/>
                  <a:cs typeface="Times New Roman" pitchFamily="18" charset="0"/>
                </a:rPr>
                <a:t>       obtained in (2), and determine the solution. </a:t>
              </a:r>
              <a:endParaRPr kumimoji="0" lang="en-US" altLang="ja-JP" sz="2000" b="0">
                <a:solidFill>
                  <a:srgbClr val="000000"/>
                </a:solidFill>
                <a:latin typeface="Times New Roman" pitchFamily="18" charset="0"/>
                <a:ea typeface="平成明朝" charset="-128"/>
                <a:cs typeface="Times New Roman" pitchFamily="18" charset="0"/>
              </a:endParaRPr>
            </a:p>
          </p:txBody>
        </p:sp>
        <p:grpSp>
          <p:nvGrpSpPr>
            <p:cNvPr id="32780" name="Group 9"/>
            <p:cNvGrpSpPr>
              <a:grpSpLocks/>
            </p:cNvGrpSpPr>
            <p:nvPr/>
          </p:nvGrpSpPr>
          <p:grpSpPr bwMode="auto">
            <a:xfrm>
              <a:off x="2138" y="960"/>
              <a:ext cx="406" cy="298"/>
              <a:chOff x="-70" y="480"/>
              <a:chExt cx="406" cy="298"/>
            </a:xfrm>
          </p:grpSpPr>
          <p:sp>
            <p:nvSpPr>
              <p:cNvPr id="32784" name="Text Box 10"/>
              <p:cNvSpPr txBox="1">
                <a:spLocks noChangeArrowheads="1"/>
              </p:cNvSpPr>
              <p:nvPr/>
            </p:nvSpPr>
            <p:spPr bwMode="auto">
              <a:xfrm>
                <a:off x="-70" y="528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2000" b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32785" name="Text Box 11"/>
              <p:cNvSpPr txBox="1">
                <a:spLocks noChangeArrowheads="1"/>
              </p:cNvSpPr>
              <p:nvPr/>
            </p:nvSpPr>
            <p:spPr bwMode="auto">
              <a:xfrm>
                <a:off x="0" y="480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>
                    <a:latin typeface="Times New Roman" pitchFamily="18" charset="0"/>
                    <a:cs typeface="Times New Roman" pitchFamily="18" charset="0"/>
                  </a:rPr>
                  <a:t>1/2</a:t>
                </a:r>
              </a:p>
            </p:txBody>
          </p:sp>
        </p:grpSp>
        <p:grpSp>
          <p:nvGrpSpPr>
            <p:cNvPr id="32781" name="Group 12"/>
            <p:cNvGrpSpPr>
              <a:grpSpLocks/>
            </p:cNvGrpSpPr>
            <p:nvPr/>
          </p:nvGrpSpPr>
          <p:grpSpPr bwMode="auto">
            <a:xfrm>
              <a:off x="3083" y="1477"/>
              <a:ext cx="440" cy="267"/>
              <a:chOff x="-181" y="517"/>
              <a:chExt cx="440" cy="267"/>
            </a:xfrm>
          </p:grpSpPr>
          <p:sp>
            <p:nvSpPr>
              <p:cNvPr id="32782" name="Text Box 13"/>
              <p:cNvSpPr txBox="1">
                <a:spLocks noChangeArrowheads="1"/>
              </p:cNvSpPr>
              <p:nvPr/>
            </p:nvSpPr>
            <p:spPr bwMode="auto">
              <a:xfrm>
                <a:off x="-181" y="53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2000" b="0">
                    <a:latin typeface="Times New Roman" pitchFamily="18" charset="0"/>
                    <a:cs typeface="Times New Roman" pitchFamily="18" charset="0"/>
                  </a:rPr>
                  <a:t>n</a:t>
                </a:r>
              </a:p>
            </p:txBody>
          </p:sp>
          <p:sp>
            <p:nvSpPr>
              <p:cNvPr id="32783" name="Text Box 14"/>
              <p:cNvSpPr txBox="1">
                <a:spLocks noChangeArrowheads="1"/>
              </p:cNvSpPr>
              <p:nvPr/>
            </p:nvSpPr>
            <p:spPr bwMode="auto">
              <a:xfrm>
                <a:off x="-77" y="517"/>
                <a:ext cx="33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1pPr>
                <a:lvl2pPr marL="742950" indent="-28575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2pPr>
                <a:lvl3pPr marL="11430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3pPr>
                <a:lvl4pPr marL="16002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4pPr>
                <a:lvl5pPr marL="2057400" indent="-228600" eaLnBrk="0" hangingPunct="0"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b="1">
                    <a:solidFill>
                      <a:schemeClr val="tx1"/>
                    </a:solidFill>
                    <a:latin typeface="Times" pitchFamily="18" charset="0"/>
                    <a:ea typeface="平成角ゴシック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ja-JP" sz="1600">
                    <a:latin typeface="Times New Roman" pitchFamily="18" charset="0"/>
                    <a:cs typeface="Times New Roman" pitchFamily="18" charset="0"/>
                  </a:rPr>
                  <a:t>1/2</a:t>
                </a:r>
              </a:p>
            </p:txBody>
          </p:sp>
        </p:grpSp>
      </p:grp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1785938" y="447675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1400" b="0"/>
              <a:t>1/2</a:t>
            </a:r>
          </a:p>
        </p:txBody>
      </p:sp>
      <p:grpSp>
        <p:nvGrpSpPr>
          <p:cNvPr id="133142" name="Group 22"/>
          <p:cNvGrpSpPr>
            <a:grpSpLocks/>
          </p:cNvGrpSpPr>
          <p:nvPr/>
        </p:nvGrpSpPr>
        <p:grpSpPr bwMode="auto">
          <a:xfrm>
            <a:off x="533400" y="6270625"/>
            <a:ext cx="6629400" cy="457200"/>
            <a:chOff x="336" y="3888"/>
            <a:chExt cx="4176" cy="288"/>
          </a:xfrm>
        </p:grpSpPr>
        <p:sp>
          <p:nvSpPr>
            <p:cNvPr id="32777" name="AutoShape 18"/>
            <p:cNvSpPr>
              <a:spLocks noChangeArrowheads="1"/>
            </p:cNvSpPr>
            <p:nvPr/>
          </p:nvSpPr>
          <p:spPr bwMode="auto">
            <a:xfrm>
              <a:off x="336" y="3888"/>
              <a:ext cx="4080" cy="288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Text Box 19"/>
            <p:cNvSpPr txBox="1">
              <a:spLocks noChangeArrowheads="1"/>
            </p:cNvSpPr>
            <p:nvPr/>
          </p:nvSpPr>
          <p:spPr bwMode="auto">
            <a:xfrm>
              <a:off x="480" y="3888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/>
                <a:t>T(n)×P(n)=O(nlog n)</a:t>
              </a:r>
              <a:r>
                <a:rPr lang="ja-JP" altLang="en-US" sz="2400"/>
                <a:t>　　</a:t>
              </a:r>
              <a:r>
                <a:rPr lang="en-US" altLang="ja-JP" sz="2400"/>
                <a:t>Optimal !!!</a:t>
              </a:r>
              <a:endParaRPr lang="en-US" altLang="ja-JP"/>
            </a:p>
          </p:txBody>
        </p:sp>
      </p:grpSp>
      <p:sp>
        <p:nvSpPr>
          <p:cNvPr id="133140" name="Rectangle 20"/>
          <p:cNvSpPr>
            <a:spLocks noGrp="1" noChangeArrowheads="1"/>
          </p:cNvSpPr>
          <p:nvPr>
            <p:ph type="title"/>
          </p:nvPr>
        </p:nvSpPr>
        <p:spPr>
          <a:xfrm>
            <a:off x="104775" y="755650"/>
            <a:ext cx="92710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b="1" u="sng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Analysis of the algorithm</a:t>
            </a: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-127000" y="13335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Divide and Conquer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33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33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33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33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31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3312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3312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D2780121-7FF5-46AD-87E8-176BE80D78D5}" type="slidenum">
              <a:rPr lang="en-US" altLang="ja-JP" b="0" smtClean="0"/>
              <a:pPr eaLnBrk="1" hangingPunct="1"/>
              <a:t>32</a:t>
            </a:fld>
            <a:endParaRPr lang="en-US" altLang="ja-JP" b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9525000" cy="5410200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Exercise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Suppose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matrix A and matrix B are saved in two dimension arrays.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Design a PRAM algorithm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A×B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processors, respectively. Answer the following questions: </a:t>
            </a:r>
          </a:p>
          <a:p>
            <a:pPr marL="457200" indent="-457200">
              <a:buAutoNum type="arabi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PRAM models that you use in your algorithms?</a:t>
            </a:r>
          </a:p>
          <a:p>
            <a:pPr marL="457200" indent="-457200">
              <a:buAutoNum type="arabi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What are the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runings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time? </a:t>
            </a:r>
          </a:p>
          <a:p>
            <a:pPr marL="457200" indent="-457200">
              <a:buAutoNum type="arabi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you algorithms cost optimal? </a:t>
            </a:r>
          </a:p>
          <a:p>
            <a:pPr marL="457200" indent="-457200">
              <a:buAutoNum type="arabicParenBoth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your algorithms time optimal?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Design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PRAM algorithm for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A×B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k (k &lt;=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nxn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processors).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Answer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same questions.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7BDF840F-8FCC-43D4-B577-2BACCEF2420F}" type="slidenum">
              <a:rPr lang="en-US" altLang="ja-JP" b="0" smtClean="0"/>
              <a:pPr eaLnBrk="1" hangingPunct="1"/>
              <a:t>4</a:t>
            </a:fld>
            <a:endParaRPr lang="en-US" altLang="ja-JP" b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14400"/>
            <a:ext cx="9271000" cy="609600"/>
          </a:xfrm>
        </p:spPr>
        <p:txBody>
          <a:bodyPr/>
          <a:lstStyle/>
          <a:p>
            <a:pPr algn="l" eaLnBrk="1" hangingPunct="1"/>
            <a:r>
              <a:rPr lang="en-US" altLang="ja-JP" sz="2800" u="sng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Problem of finding Prefix Sum 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300" y="1524000"/>
            <a:ext cx="9525000" cy="5410200"/>
          </a:xfrm>
        </p:spPr>
        <p:txBody>
          <a:bodyPr/>
          <a:lstStyle/>
          <a:p>
            <a:pPr marL="0" indent="0" eaLnBrk="1" hangingPunct="1"/>
            <a:r>
              <a:rPr lang="en-US" altLang="ja-JP" sz="24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Definition of Prefix Sum</a:t>
            </a:r>
          </a:p>
          <a:p>
            <a:pPr lvl="2" indent="0" eaLnBrk="1" hangingPunct="1"/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kumimoji="0" lang="ja-JP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　</a:t>
            </a:r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integers put in array A[1..n] on the shared memory </a:t>
            </a:r>
          </a:p>
          <a:p>
            <a:pPr lvl="2" indent="0" eaLnBrk="1" hangingPunct="1"/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kumimoji="0" lang="ja-JP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 </a:t>
            </a:r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array B[1..n], where for each B[i] (1≦i≦n)</a:t>
            </a:r>
          </a:p>
          <a:p>
            <a:pPr lvl="2" indent="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B[i] = A[1] + A[2] + .... </a:t>
            </a:r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A[i]</a:t>
            </a:r>
          </a:p>
          <a:p>
            <a:pPr lvl="2" indent="0" eaLnBrk="1" hangingPunct="1">
              <a:lnSpc>
                <a:spcPct val="120000"/>
              </a:lnSpc>
            </a:pPr>
            <a:r>
              <a:rPr kumimoji="0" lang="en-US" altLang="ja-JP" sz="2000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kumimoji="0" lang="ja-JP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</a:t>
            </a:r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Input: A[1..5] = (5, 8,  -7, -10, 3)</a:t>
            </a:r>
            <a:r>
              <a:rPr kumimoji="0" lang="ja-JP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lvl="2" indent="0" eaLnBrk="1" hangingPunct="1">
              <a:lnSpc>
                <a:spcPct val="120000"/>
              </a:lnSpc>
            </a:pPr>
            <a:r>
              <a:rPr kumimoji="0" lang="ja-JP" alt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　　            </a:t>
            </a:r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Output:  B[1..5] = (5, 13, 6, -4, -1)</a:t>
            </a:r>
          </a:p>
          <a:p>
            <a:pPr marL="0" indent="0" eaLnBrk="1" hangingPunct="1">
              <a:lnSpc>
                <a:spcPct val="120000"/>
              </a:lnSpc>
            </a:pPr>
            <a:r>
              <a:rPr kumimoji="0" lang="en-US" altLang="ja-JP" sz="2400" u="sng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Sequential algorithm for Prefix Sum</a:t>
            </a:r>
          </a:p>
          <a:p>
            <a:pPr marL="0" indent="0" eaLnBrk="1" hangingPunct="1">
              <a:lnSpc>
                <a:spcPct val="120000"/>
              </a:lnSpc>
            </a:pPr>
            <a:r>
              <a:rPr kumimoji="0" lang="en-US" altLang="ja-JP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 (){</a:t>
            </a:r>
          </a:p>
          <a:p>
            <a:pPr lvl="2" indent="0" eaLnBrk="1" hangingPunct="1"/>
            <a:r>
              <a:rPr kumimoji="0" lang="en-US" altLang="ja-JP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B[1] = A[1];</a:t>
            </a:r>
          </a:p>
          <a:p>
            <a:pPr lvl="2" indent="0" eaLnBrk="1" hangingPunct="1"/>
            <a:r>
              <a:rPr kumimoji="0" lang="en-US" altLang="ja-JP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for (i = 2; </a:t>
            </a:r>
            <a:r>
              <a:rPr kumimoji="0" lang="en-US" altLang="ja-JP" sz="16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i≦n</a:t>
            </a:r>
            <a:r>
              <a:rPr kumimoji="0" lang="en-US" altLang="ja-JP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i++)  {</a:t>
            </a:r>
          </a:p>
          <a:p>
            <a:pPr lvl="2" indent="0" eaLnBrk="1" hangingPunct="1"/>
            <a:r>
              <a:rPr kumimoji="0" lang="en-US" altLang="ja-JP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B[i] = B[i-1] + A[i];</a:t>
            </a:r>
          </a:p>
          <a:p>
            <a:pPr lvl="2" indent="0" eaLnBrk="1" hangingPunct="1"/>
            <a:r>
              <a:rPr kumimoji="0" lang="en-US" altLang="ja-JP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lvl="2" indent="0" eaLnBrk="1" hangingPunct="1"/>
            <a:r>
              <a:rPr kumimoji="0" lang="en-US" altLang="ja-JP" sz="16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eaLnBrk="1" hangingPunct="1"/>
            <a:endParaRPr lang="en-US" altLang="ja-JP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2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29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829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A7E3AB75-E008-40FA-A065-FF65C3D6921C}" type="slidenum">
              <a:rPr lang="en-US" altLang="ja-JP" b="0" smtClean="0"/>
              <a:pPr eaLnBrk="1" hangingPunct="1"/>
              <a:t>5</a:t>
            </a:fld>
            <a:endParaRPr lang="en-US" altLang="ja-JP" b="0" smtClean="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219200"/>
            <a:ext cx="98298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(1)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9753600" cy="2895600"/>
          </a:xfrm>
        </p:spPr>
        <p:txBody>
          <a:bodyPr/>
          <a:lstStyle/>
          <a:p>
            <a:pPr marL="609600" indent="-609600" eaLnBrk="1" hangingPunct="1">
              <a:defRPr/>
            </a:pPr>
            <a:r>
              <a:rPr kumimoji="0" lang="en-US" altLang="ja-JP" sz="2400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Outline of the parallel algorithm for prefix sum</a:t>
            </a:r>
          </a:p>
          <a:p>
            <a:pPr marL="609600" indent="-609600" eaLnBrk="1" hangingPunct="1">
              <a:defRPr/>
            </a:pPr>
            <a:r>
              <a:rPr kumimoji="0" lang="en-US" altLang="ja-JP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simplify the problem, let n = 2</a:t>
            </a:r>
            <a:r>
              <a:rPr kumimoji="0" lang="en-US" altLang="ja-JP" sz="24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altLang="ja-JP" sz="24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ja-JP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(k is an integer)</a:t>
            </a:r>
          </a:p>
          <a:p>
            <a:pPr marL="838200" lvl="2" indent="-457200" eaLnBrk="1" hangingPunct="1">
              <a:buFontTx/>
              <a:buAutoNum type="arabicParenBoth"/>
              <a:defRPr/>
            </a:pP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Calculate the sub-sum from the leaves to the root in bottom up style. </a:t>
            </a:r>
          </a:p>
          <a:p>
            <a:pPr marL="838200" lvl="2" indent="-457200" eaLnBrk="1" hangingPunct="1">
              <a:buFontTx/>
              <a:buAutoNum type="arabicParenBoth"/>
              <a:defRPr/>
            </a:pPr>
            <a:r>
              <a:rPr kumimoji="0" lang="en-US" altLang="ja-JP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kumimoji="0" lang="en-US" altLang="ja-JP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sub-sum obtained in (1) , calculate the prefix sum from the root to the leaves in up down style.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BF5FFBF5-1A03-4B0C-A3C6-3BEB75D94E0E}" type="slidenum">
              <a:rPr lang="en-US" altLang="ja-JP" b="0" smtClean="0"/>
              <a:pPr eaLnBrk="1" hangingPunct="1"/>
              <a:t>6</a:t>
            </a:fld>
            <a:endParaRPr lang="en-US" altLang="ja-JP" b="0" smtClean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5275" y="742950"/>
            <a:ext cx="9753600" cy="6096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(2)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250"/>
            <a:ext cx="9480550" cy="4483100"/>
          </a:xfrm>
        </p:spPr>
        <p:txBody>
          <a:bodyPr/>
          <a:lstStyle/>
          <a:p>
            <a:pPr marL="838200" lvl="2" indent="-457200" eaLnBrk="1" hangingPunct="1">
              <a:buFontTx/>
              <a:buAutoNum type="arabicParenBoth"/>
            </a:pPr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 read the input at the leaves. Then,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calculate the sub-sum from the leaves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to the root in bottom up style. </a:t>
            </a:r>
          </a:p>
          <a:p>
            <a:pPr marL="838200" lvl="2" indent="-457200" eaLnBrk="1" hangingPunct="1"/>
            <a:endParaRPr kumimoji="0" lang="en-US" altLang="ja-JP" sz="20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(2) From the root to the leaves, do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the following:  send the right son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its sub-sum obtained in (1), and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send the left son the value of  </a:t>
            </a:r>
          </a:p>
          <a:p>
            <a:pPr marL="838200" lvl="2" indent="-457200" eaLnBrk="1" hangingPunct="1"/>
            <a:r>
              <a:rPr kumimoji="0" lang="en-US" altLang="ja-JP" sz="2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(its sub-sum) – the right son’s sub-sum).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46800" y="1284288"/>
            <a:ext cx="3479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110" name="Group 118"/>
          <p:cNvGrpSpPr>
            <a:grpSpLocks/>
          </p:cNvGrpSpPr>
          <p:nvPr/>
        </p:nvGrpSpPr>
        <p:grpSpPr bwMode="auto">
          <a:xfrm>
            <a:off x="5664200" y="3938588"/>
            <a:ext cx="3962400" cy="2613025"/>
            <a:chOff x="3552" y="2448"/>
            <a:chExt cx="2496" cy="1645"/>
          </a:xfrm>
        </p:grpSpPr>
        <p:sp>
          <p:nvSpPr>
            <p:cNvPr id="7176" name="Rectangle 53"/>
            <p:cNvSpPr>
              <a:spLocks noChangeArrowheads="1"/>
            </p:cNvSpPr>
            <p:nvPr/>
          </p:nvSpPr>
          <p:spPr bwMode="auto">
            <a:xfrm>
              <a:off x="5328" y="3744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12-(-2) </a:t>
              </a:r>
              <a:endParaRPr lang="en-US" altLang="ja-JP"/>
            </a:p>
          </p:txBody>
        </p:sp>
        <p:grpSp>
          <p:nvGrpSpPr>
            <p:cNvPr id="7177" name="Group 9"/>
            <p:cNvGrpSpPr>
              <a:grpSpLocks/>
            </p:cNvGrpSpPr>
            <p:nvPr/>
          </p:nvGrpSpPr>
          <p:grpSpPr bwMode="auto">
            <a:xfrm>
              <a:off x="5440" y="3320"/>
              <a:ext cx="320" cy="254"/>
              <a:chOff x="5768" y="3440"/>
              <a:chExt cx="320" cy="254"/>
            </a:xfrm>
          </p:grpSpPr>
          <p:sp>
            <p:nvSpPr>
              <p:cNvPr id="7284" name="AutoShape 6"/>
              <p:cNvSpPr>
                <a:spLocks noChangeArrowheads="1"/>
              </p:cNvSpPr>
              <p:nvPr/>
            </p:nvSpPr>
            <p:spPr bwMode="auto">
              <a:xfrm>
                <a:off x="5768" y="3440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5" name="Rectangle 7"/>
              <p:cNvSpPr>
                <a:spLocks noChangeArrowheads="1"/>
              </p:cNvSpPr>
              <p:nvPr/>
            </p:nvSpPr>
            <p:spPr bwMode="auto">
              <a:xfrm>
                <a:off x="5840" y="349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86" name="Rectangle 8"/>
              <p:cNvSpPr>
                <a:spLocks noChangeArrowheads="1"/>
              </p:cNvSpPr>
              <p:nvPr/>
            </p:nvSpPr>
            <p:spPr bwMode="auto">
              <a:xfrm>
                <a:off x="5928" y="35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4</a:t>
                </a:r>
                <a:endParaRPr lang="en-US" altLang="ja-JP"/>
              </a:p>
            </p:txBody>
          </p:sp>
        </p:grpSp>
        <p:grpSp>
          <p:nvGrpSpPr>
            <p:cNvPr id="7178" name="Group 13"/>
            <p:cNvGrpSpPr>
              <a:grpSpLocks/>
            </p:cNvGrpSpPr>
            <p:nvPr/>
          </p:nvGrpSpPr>
          <p:grpSpPr bwMode="auto">
            <a:xfrm>
              <a:off x="4904" y="3320"/>
              <a:ext cx="320" cy="254"/>
              <a:chOff x="5232" y="3440"/>
              <a:chExt cx="320" cy="254"/>
            </a:xfrm>
          </p:grpSpPr>
          <p:sp>
            <p:nvSpPr>
              <p:cNvPr id="7281" name="AutoShape 10"/>
              <p:cNvSpPr>
                <a:spLocks noChangeArrowheads="1"/>
              </p:cNvSpPr>
              <p:nvPr/>
            </p:nvSpPr>
            <p:spPr bwMode="auto">
              <a:xfrm>
                <a:off x="5232" y="3440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82" name="Rectangle 11"/>
              <p:cNvSpPr>
                <a:spLocks noChangeArrowheads="1"/>
              </p:cNvSpPr>
              <p:nvPr/>
            </p:nvSpPr>
            <p:spPr bwMode="auto">
              <a:xfrm>
                <a:off x="5304" y="349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83" name="Rectangle 12"/>
              <p:cNvSpPr>
                <a:spLocks noChangeArrowheads="1"/>
              </p:cNvSpPr>
              <p:nvPr/>
            </p:nvSpPr>
            <p:spPr bwMode="auto">
              <a:xfrm>
                <a:off x="5392" y="35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3</a:t>
                </a:r>
                <a:endParaRPr lang="en-US" altLang="ja-JP"/>
              </a:p>
            </p:txBody>
          </p:sp>
        </p:grpSp>
        <p:grpSp>
          <p:nvGrpSpPr>
            <p:cNvPr id="7179" name="Group 17"/>
            <p:cNvGrpSpPr>
              <a:grpSpLocks/>
            </p:cNvGrpSpPr>
            <p:nvPr/>
          </p:nvGrpSpPr>
          <p:grpSpPr bwMode="auto">
            <a:xfrm>
              <a:off x="4296" y="3320"/>
              <a:ext cx="320" cy="254"/>
              <a:chOff x="4624" y="3440"/>
              <a:chExt cx="320" cy="254"/>
            </a:xfrm>
          </p:grpSpPr>
          <p:sp>
            <p:nvSpPr>
              <p:cNvPr id="7278" name="AutoShape 14"/>
              <p:cNvSpPr>
                <a:spLocks noChangeArrowheads="1"/>
              </p:cNvSpPr>
              <p:nvPr/>
            </p:nvSpPr>
            <p:spPr bwMode="auto">
              <a:xfrm>
                <a:off x="4624" y="3440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" name="Rectangle 15"/>
              <p:cNvSpPr>
                <a:spLocks noChangeArrowheads="1"/>
              </p:cNvSpPr>
              <p:nvPr/>
            </p:nvSpPr>
            <p:spPr bwMode="auto">
              <a:xfrm>
                <a:off x="4696" y="349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80" name="Rectangle 16"/>
              <p:cNvSpPr>
                <a:spLocks noChangeArrowheads="1"/>
              </p:cNvSpPr>
              <p:nvPr/>
            </p:nvSpPr>
            <p:spPr bwMode="auto">
              <a:xfrm>
                <a:off x="4784" y="35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/>
              </a:p>
            </p:txBody>
          </p:sp>
        </p:grpSp>
        <p:grpSp>
          <p:nvGrpSpPr>
            <p:cNvPr id="7180" name="Group 21"/>
            <p:cNvGrpSpPr>
              <a:grpSpLocks/>
            </p:cNvGrpSpPr>
            <p:nvPr/>
          </p:nvGrpSpPr>
          <p:grpSpPr bwMode="auto">
            <a:xfrm>
              <a:off x="3744" y="3320"/>
              <a:ext cx="320" cy="254"/>
              <a:chOff x="4072" y="3440"/>
              <a:chExt cx="320" cy="254"/>
            </a:xfrm>
          </p:grpSpPr>
          <p:sp>
            <p:nvSpPr>
              <p:cNvPr id="7275" name="AutoShape 18"/>
              <p:cNvSpPr>
                <a:spLocks noChangeArrowheads="1"/>
              </p:cNvSpPr>
              <p:nvPr/>
            </p:nvSpPr>
            <p:spPr bwMode="auto">
              <a:xfrm>
                <a:off x="4072" y="3440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6" name="Rectangle 19"/>
              <p:cNvSpPr>
                <a:spLocks noChangeArrowheads="1"/>
              </p:cNvSpPr>
              <p:nvPr/>
            </p:nvSpPr>
            <p:spPr bwMode="auto">
              <a:xfrm>
                <a:off x="4144" y="349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77" name="Rectangle 20"/>
              <p:cNvSpPr>
                <a:spLocks noChangeArrowheads="1"/>
              </p:cNvSpPr>
              <p:nvPr/>
            </p:nvSpPr>
            <p:spPr bwMode="auto">
              <a:xfrm>
                <a:off x="4232" y="356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/>
              </a:p>
            </p:txBody>
          </p:sp>
        </p:grpSp>
        <p:grpSp>
          <p:nvGrpSpPr>
            <p:cNvPr id="7181" name="Group 28"/>
            <p:cNvGrpSpPr>
              <a:grpSpLocks/>
            </p:cNvGrpSpPr>
            <p:nvPr/>
          </p:nvGrpSpPr>
          <p:grpSpPr bwMode="auto">
            <a:xfrm>
              <a:off x="3752" y="3560"/>
              <a:ext cx="304" cy="176"/>
              <a:chOff x="4080" y="3680"/>
              <a:chExt cx="304" cy="176"/>
            </a:xfrm>
          </p:grpSpPr>
          <p:grpSp>
            <p:nvGrpSpPr>
              <p:cNvPr id="7269" name="Group 24"/>
              <p:cNvGrpSpPr>
                <a:grpSpLocks/>
              </p:cNvGrpSpPr>
              <p:nvPr/>
            </p:nvGrpSpPr>
            <p:grpSpPr bwMode="auto">
              <a:xfrm>
                <a:off x="4080" y="3680"/>
                <a:ext cx="88" cy="176"/>
                <a:chOff x="4080" y="3680"/>
                <a:chExt cx="88" cy="176"/>
              </a:xfrm>
            </p:grpSpPr>
            <p:sp>
              <p:nvSpPr>
                <p:cNvPr id="7273" name="Freeform 22"/>
                <p:cNvSpPr>
                  <a:spLocks/>
                </p:cNvSpPr>
                <p:nvPr/>
              </p:nvSpPr>
              <p:spPr bwMode="auto">
                <a:xfrm>
                  <a:off x="4080" y="3744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8 w 80"/>
                    <a:gd name="T3" fmla="*/ 0 h 112"/>
                    <a:gd name="T4" fmla="*/ 48 w 80"/>
                    <a:gd name="T5" fmla="*/ 16 h 112"/>
                    <a:gd name="T6" fmla="*/ 80 w 80"/>
                    <a:gd name="T7" fmla="*/ 40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8" y="0"/>
                      </a:lnTo>
                      <a:lnTo>
                        <a:pt x="48" y="16"/>
                      </a:lnTo>
                      <a:lnTo>
                        <a:pt x="80" y="40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128" y="3680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70" name="Group 27"/>
              <p:cNvGrpSpPr>
                <a:grpSpLocks/>
              </p:cNvGrpSpPr>
              <p:nvPr/>
            </p:nvGrpSpPr>
            <p:grpSpPr bwMode="auto">
              <a:xfrm>
                <a:off x="4296" y="3680"/>
                <a:ext cx="88" cy="176"/>
                <a:chOff x="4296" y="3680"/>
                <a:chExt cx="88" cy="176"/>
              </a:xfrm>
            </p:grpSpPr>
            <p:sp>
              <p:nvSpPr>
                <p:cNvPr id="7271" name="Freeform 25"/>
                <p:cNvSpPr>
                  <a:spLocks/>
                </p:cNvSpPr>
                <p:nvPr/>
              </p:nvSpPr>
              <p:spPr bwMode="auto">
                <a:xfrm>
                  <a:off x="4304" y="3744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40 h 112"/>
                    <a:gd name="T4" fmla="*/ 32 w 80"/>
                    <a:gd name="T5" fmla="*/ 16 h 112"/>
                    <a:gd name="T6" fmla="*/ 72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40"/>
                      </a:lnTo>
                      <a:lnTo>
                        <a:pt x="32" y="16"/>
                      </a:lnTo>
                      <a:lnTo>
                        <a:pt x="72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72" name="Line 26"/>
                <p:cNvSpPr>
                  <a:spLocks noChangeShapeType="1"/>
                </p:cNvSpPr>
                <p:nvPr/>
              </p:nvSpPr>
              <p:spPr bwMode="auto">
                <a:xfrm>
                  <a:off x="4296" y="3680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2" name="Group 35"/>
            <p:cNvGrpSpPr>
              <a:grpSpLocks/>
            </p:cNvGrpSpPr>
            <p:nvPr/>
          </p:nvGrpSpPr>
          <p:grpSpPr bwMode="auto">
            <a:xfrm>
              <a:off x="4312" y="3552"/>
              <a:ext cx="304" cy="176"/>
              <a:chOff x="4640" y="3672"/>
              <a:chExt cx="304" cy="176"/>
            </a:xfrm>
          </p:grpSpPr>
          <p:grpSp>
            <p:nvGrpSpPr>
              <p:cNvPr id="7263" name="Group 31"/>
              <p:cNvGrpSpPr>
                <a:grpSpLocks/>
              </p:cNvGrpSpPr>
              <p:nvPr/>
            </p:nvGrpSpPr>
            <p:grpSpPr bwMode="auto">
              <a:xfrm>
                <a:off x="4640" y="3672"/>
                <a:ext cx="88" cy="176"/>
                <a:chOff x="4640" y="3672"/>
                <a:chExt cx="88" cy="176"/>
              </a:xfrm>
            </p:grpSpPr>
            <p:sp>
              <p:nvSpPr>
                <p:cNvPr id="7267" name="Freeform 29"/>
                <p:cNvSpPr>
                  <a:spLocks/>
                </p:cNvSpPr>
                <p:nvPr/>
              </p:nvSpPr>
              <p:spPr bwMode="auto">
                <a:xfrm>
                  <a:off x="4640" y="3736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8 w 80"/>
                    <a:gd name="T3" fmla="*/ 0 h 112"/>
                    <a:gd name="T4" fmla="*/ 48 w 80"/>
                    <a:gd name="T5" fmla="*/ 16 h 112"/>
                    <a:gd name="T6" fmla="*/ 80 w 80"/>
                    <a:gd name="T7" fmla="*/ 40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8" y="0"/>
                      </a:lnTo>
                      <a:lnTo>
                        <a:pt x="48" y="16"/>
                      </a:lnTo>
                      <a:lnTo>
                        <a:pt x="80" y="40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8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688" y="3672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64" name="Group 34"/>
              <p:cNvGrpSpPr>
                <a:grpSpLocks/>
              </p:cNvGrpSpPr>
              <p:nvPr/>
            </p:nvGrpSpPr>
            <p:grpSpPr bwMode="auto">
              <a:xfrm>
                <a:off x="4856" y="3672"/>
                <a:ext cx="88" cy="176"/>
                <a:chOff x="4856" y="3672"/>
                <a:chExt cx="88" cy="176"/>
              </a:xfrm>
            </p:grpSpPr>
            <p:sp>
              <p:nvSpPr>
                <p:cNvPr id="7265" name="Freeform 32"/>
                <p:cNvSpPr>
                  <a:spLocks/>
                </p:cNvSpPr>
                <p:nvPr/>
              </p:nvSpPr>
              <p:spPr bwMode="auto">
                <a:xfrm>
                  <a:off x="4864" y="3736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40 h 112"/>
                    <a:gd name="T4" fmla="*/ 32 w 80"/>
                    <a:gd name="T5" fmla="*/ 16 h 112"/>
                    <a:gd name="T6" fmla="*/ 72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40"/>
                      </a:lnTo>
                      <a:lnTo>
                        <a:pt x="32" y="16"/>
                      </a:lnTo>
                      <a:lnTo>
                        <a:pt x="72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6" name="Line 33"/>
                <p:cNvSpPr>
                  <a:spLocks noChangeShapeType="1"/>
                </p:cNvSpPr>
                <p:nvPr/>
              </p:nvSpPr>
              <p:spPr bwMode="auto">
                <a:xfrm>
                  <a:off x="4856" y="3672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3" name="Group 42"/>
            <p:cNvGrpSpPr>
              <a:grpSpLocks/>
            </p:cNvGrpSpPr>
            <p:nvPr/>
          </p:nvGrpSpPr>
          <p:grpSpPr bwMode="auto">
            <a:xfrm>
              <a:off x="4928" y="3544"/>
              <a:ext cx="304" cy="176"/>
              <a:chOff x="5256" y="3664"/>
              <a:chExt cx="304" cy="176"/>
            </a:xfrm>
          </p:grpSpPr>
          <p:grpSp>
            <p:nvGrpSpPr>
              <p:cNvPr id="7257" name="Group 38"/>
              <p:cNvGrpSpPr>
                <a:grpSpLocks/>
              </p:cNvGrpSpPr>
              <p:nvPr/>
            </p:nvGrpSpPr>
            <p:grpSpPr bwMode="auto">
              <a:xfrm>
                <a:off x="5256" y="3664"/>
                <a:ext cx="80" cy="176"/>
                <a:chOff x="5256" y="3664"/>
                <a:chExt cx="80" cy="176"/>
              </a:xfrm>
            </p:grpSpPr>
            <p:sp>
              <p:nvSpPr>
                <p:cNvPr id="7261" name="Freeform 36"/>
                <p:cNvSpPr>
                  <a:spLocks/>
                </p:cNvSpPr>
                <p:nvPr/>
              </p:nvSpPr>
              <p:spPr bwMode="auto">
                <a:xfrm>
                  <a:off x="5256" y="3728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8 w 80"/>
                    <a:gd name="T3" fmla="*/ 0 h 112"/>
                    <a:gd name="T4" fmla="*/ 48 w 80"/>
                    <a:gd name="T5" fmla="*/ 16 h 112"/>
                    <a:gd name="T6" fmla="*/ 80 w 80"/>
                    <a:gd name="T7" fmla="*/ 40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8" y="0"/>
                      </a:lnTo>
                      <a:lnTo>
                        <a:pt x="48" y="16"/>
                      </a:lnTo>
                      <a:lnTo>
                        <a:pt x="80" y="40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2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5304" y="3664"/>
                  <a:ext cx="3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58" name="Group 41"/>
              <p:cNvGrpSpPr>
                <a:grpSpLocks/>
              </p:cNvGrpSpPr>
              <p:nvPr/>
            </p:nvGrpSpPr>
            <p:grpSpPr bwMode="auto">
              <a:xfrm>
                <a:off x="5472" y="3664"/>
                <a:ext cx="88" cy="176"/>
                <a:chOff x="5472" y="3664"/>
                <a:chExt cx="88" cy="176"/>
              </a:xfrm>
            </p:grpSpPr>
            <p:sp>
              <p:nvSpPr>
                <p:cNvPr id="7259" name="Freeform 39"/>
                <p:cNvSpPr>
                  <a:spLocks/>
                </p:cNvSpPr>
                <p:nvPr/>
              </p:nvSpPr>
              <p:spPr bwMode="auto">
                <a:xfrm>
                  <a:off x="5480" y="3728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40 h 112"/>
                    <a:gd name="T4" fmla="*/ 32 w 80"/>
                    <a:gd name="T5" fmla="*/ 16 h 112"/>
                    <a:gd name="T6" fmla="*/ 72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40"/>
                      </a:lnTo>
                      <a:lnTo>
                        <a:pt x="32" y="16"/>
                      </a:lnTo>
                      <a:lnTo>
                        <a:pt x="72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60" name="Line 40"/>
                <p:cNvSpPr>
                  <a:spLocks noChangeShapeType="1"/>
                </p:cNvSpPr>
                <p:nvPr/>
              </p:nvSpPr>
              <p:spPr bwMode="auto">
                <a:xfrm>
                  <a:off x="5472" y="3664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84" name="Group 49"/>
            <p:cNvGrpSpPr>
              <a:grpSpLocks/>
            </p:cNvGrpSpPr>
            <p:nvPr/>
          </p:nvGrpSpPr>
          <p:grpSpPr bwMode="auto">
            <a:xfrm>
              <a:off x="5456" y="3552"/>
              <a:ext cx="304" cy="176"/>
              <a:chOff x="5784" y="3672"/>
              <a:chExt cx="304" cy="176"/>
            </a:xfrm>
          </p:grpSpPr>
          <p:grpSp>
            <p:nvGrpSpPr>
              <p:cNvPr id="7251" name="Group 45"/>
              <p:cNvGrpSpPr>
                <a:grpSpLocks/>
              </p:cNvGrpSpPr>
              <p:nvPr/>
            </p:nvGrpSpPr>
            <p:grpSpPr bwMode="auto">
              <a:xfrm>
                <a:off x="5784" y="3672"/>
                <a:ext cx="80" cy="176"/>
                <a:chOff x="5784" y="3672"/>
                <a:chExt cx="80" cy="176"/>
              </a:xfrm>
            </p:grpSpPr>
            <p:sp>
              <p:nvSpPr>
                <p:cNvPr id="7255" name="Freeform 43"/>
                <p:cNvSpPr>
                  <a:spLocks/>
                </p:cNvSpPr>
                <p:nvPr/>
              </p:nvSpPr>
              <p:spPr bwMode="auto">
                <a:xfrm>
                  <a:off x="5784" y="3736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8 w 80"/>
                    <a:gd name="T3" fmla="*/ 0 h 112"/>
                    <a:gd name="T4" fmla="*/ 48 w 80"/>
                    <a:gd name="T5" fmla="*/ 16 h 112"/>
                    <a:gd name="T6" fmla="*/ 80 w 80"/>
                    <a:gd name="T7" fmla="*/ 40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8" y="0"/>
                      </a:lnTo>
                      <a:lnTo>
                        <a:pt x="48" y="16"/>
                      </a:lnTo>
                      <a:lnTo>
                        <a:pt x="80" y="40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56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832" y="3672"/>
                  <a:ext cx="3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52" name="Group 48"/>
              <p:cNvGrpSpPr>
                <a:grpSpLocks/>
              </p:cNvGrpSpPr>
              <p:nvPr/>
            </p:nvGrpSpPr>
            <p:grpSpPr bwMode="auto">
              <a:xfrm>
                <a:off x="6000" y="3672"/>
                <a:ext cx="88" cy="176"/>
                <a:chOff x="6000" y="3672"/>
                <a:chExt cx="88" cy="176"/>
              </a:xfrm>
            </p:grpSpPr>
            <p:sp>
              <p:nvSpPr>
                <p:cNvPr id="7253" name="Freeform 46"/>
                <p:cNvSpPr>
                  <a:spLocks/>
                </p:cNvSpPr>
                <p:nvPr/>
              </p:nvSpPr>
              <p:spPr bwMode="auto">
                <a:xfrm>
                  <a:off x="6008" y="3736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40 h 112"/>
                    <a:gd name="T4" fmla="*/ 32 w 80"/>
                    <a:gd name="T5" fmla="*/ 16 h 112"/>
                    <a:gd name="T6" fmla="*/ 72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40"/>
                      </a:lnTo>
                      <a:lnTo>
                        <a:pt x="32" y="16"/>
                      </a:lnTo>
                      <a:lnTo>
                        <a:pt x="72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54" name="Line 47"/>
                <p:cNvSpPr>
                  <a:spLocks noChangeShapeType="1"/>
                </p:cNvSpPr>
                <p:nvPr/>
              </p:nvSpPr>
              <p:spPr bwMode="auto">
                <a:xfrm>
                  <a:off x="6000" y="3672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7185" name="Rectangle 50"/>
            <p:cNvSpPr>
              <a:spLocks noChangeArrowheads="1"/>
            </p:cNvSpPr>
            <p:nvPr/>
          </p:nvSpPr>
          <p:spPr bwMode="auto">
            <a:xfrm>
              <a:off x="3984" y="37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6</a:t>
              </a:r>
              <a:endParaRPr lang="en-US" altLang="ja-JP"/>
            </a:p>
          </p:txBody>
        </p:sp>
        <p:sp>
          <p:nvSpPr>
            <p:cNvPr id="7186" name="Rectangle 51"/>
            <p:cNvSpPr>
              <a:spLocks noChangeArrowheads="1"/>
            </p:cNvSpPr>
            <p:nvPr/>
          </p:nvSpPr>
          <p:spPr bwMode="auto">
            <a:xfrm>
              <a:off x="4560" y="374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2</a:t>
              </a:r>
              <a:endParaRPr lang="en-US" altLang="ja-JP"/>
            </a:p>
          </p:txBody>
        </p:sp>
        <p:sp>
          <p:nvSpPr>
            <p:cNvPr id="7187" name="Rectangle 52"/>
            <p:cNvSpPr>
              <a:spLocks noChangeArrowheads="1"/>
            </p:cNvSpPr>
            <p:nvPr/>
          </p:nvSpPr>
          <p:spPr bwMode="auto">
            <a:xfrm>
              <a:off x="5176" y="375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7</a:t>
              </a:r>
              <a:endParaRPr lang="en-US" altLang="ja-JP"/>
            </a:p>
          </p:txBody>
        </p:sp>
        <p:sp>
          <p:nvSpPr>
            <p:cNvPr id="7188" name="Rectangle 54"/>
            <p:cNvSpPr>
              <a:spLocks noChangeArrowheads="1"/>
            </p:cNvSpPr>
            <p:nvPr/>
          </p:nvSpPr>
          <p:spPr bwMode="auto">
            <a:xfrm>
              <a:off x="5328" y="3888"/>
              <a:ext cx="21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=14</a:t>
              </a:r>
              <a:endParaRPr lang="en-US" altLang="ja-JP"/>
            </a:p>
          </p:txBody>
        </p:sp>
        <p:grpSp>
          <p:nvGrpSpPr>
            <p:cNvPr id="7189" name="Group 58"/>
            <p:cNvGrpSpPr>
              <a:grpSpLocks/>
            </p:cNvGrpSpPr>
            <p:nvPr/>
          </p:nvGrpSpPr>
          <p:grpSpPr bwMode="auto">
            <a:xfrm>
              <a:off x="5200" y="2872"/>
              <a:ext cx="320" cy="254"/>
              <a:chOff x="5528" y="2992"/>
              <a:chExt cx="320" cy="254"/>
            </a:xfrm>
          </p:grpSpPr>
          <p:sp>
            <p:nvSpPr>
              <p:cNvPr id="7248" name="AutoShape 55"/>
              <p:cNvSpPr>
                <a:spLocks noChangeArrowheads="1"/>
              </p:cNvSpPr>
              <p:nvPr/>
            </p:nvSpPr>
            <p:spPr bwMode="auto">
              <a:xfrm>
                <a:off x="5528" y="2992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9" name="Rectangle 56"/>
              <p:cNvSpPr>
                <a:spLocks noChangeArrowheads="1"/>
              </p:cNvSpPr>
              <p:nvPr/>
            </p:nvSpPr>
            <p:spPr bwMode="auto">
              <a:xfrm>
                <a:off x="5600" y="3048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50" name="Rectangle 57"/>
              <p:cNvSpPr>
                <a:spLocks noChangeArrowheads="1"/>
              </p:cNvSpPr>
              <p:nvPr/>
            </p:nvSpPr>
            <p:spPr bwMode="auto">
              <a:xfrm>
                <a:off x="5688" y="311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/>
              </a:p>
            </p:txBody>
          </p:sp>
        </p:grpSp>
        <p:grpSp>
          <p:nvGrpSpPr>
            <p:cNvPr id="7190" name="Group 62"/>
            <p:cNvGrpSpPr>
              <a:grpSpLocks/>
            </p:cNvGrpSpPr>
            <p:nvPr/>
          </p:nvGrpSpPr>
          <p:grpSpPr bwMode="auto">
            <a:xfrm>
              <a:off x="4032" y="2864"/>
              <a:ext cx="320" cy="232"/>
              <a:chOff x="4360" y="2984"/>
              <a:chExt cx="320" cy="232"/>
            </a:xfrm>
          </p:grpSpPr>
          <p:sp>
            <p:nvSpPr>
              <p:cNvPr id="7245" name="AutoShape 59"/>
              <p:cNvSpPr>
                <a:spLocks noChangeArrowheads="1"/>
              </p:cNvSpPr>
              <p:nvPr/>
            </p:nvSpPr>
            <p:spPr bwMode="auto">
              <a:xfrm>
                <a:off x="4360" y="2984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6" name="Rectangle 60"/>
              <p:cNvSpPr>
                <a:spLocks noChangeArrowheads="1"/>
              </p:cNvSpPr>
              <p:nvPr/>
            </p:nvSpPr>
            <p:spPr bwMode="auto">
              <a:xfrm>
                <a:off x="4456" y="301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47" name="Rectangle 61"/>
              <p:cNvSpPr>
                <a:spLocks noChangeArrowheads="1"/>
              </p:cNvSpPr>
              <p:nvPr/>
            </p:nvSpPr>
            <p:spPr bwMode="auto">
              <a:xfrm>
                <a:off x="4544" y="3080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/>
              </a:p>
            </p:txBody>
          </p:sp>
        </p:grpSp>
        <p:grpSp>
          <p:nvGrpSpPr>
            <p:cNvPr id="7191" name="Group 65"/>
            <p:cNvGrpSpPr>
              <a:grpSpLocks/>
            </p:cNvGrpSpPr>
            <p:nvPr/>
          </p:nvGrpSpPr>
          <p:grpSpPr bwMode="auto">
            <a:xfrm>
              <a:off x="3936" y="3104"/>
              <a:ext cx="184" cy="208"/>
              <a:chOff x="4264" y="3224"/>
              <a:chExt cx="184" cy="208"/>
            </a:xfrm>
          </p:grpSpPr>
          <p:sp>
            <p:nvSpPr>
              <p:cNvPr id="7243" name="Freeform 63"/>
              <p:cNvSpPr>
                <a:spLocks/>
              </p:cNvSpPr>
              <p:nvPr/>
            </p:nvSpPr>
            <p:spPr bwMode="auto">
              <a:xfrm>
                <a:off x="4264" y="3328"/>
                <a:ext cx="96" cy="104"/>
              </a:xfrm>
              <a:custGeom>
                <a:avLst/>
                <a:gdLst>
                  <a:gd name="T0" fmla="*/ 0 w 96"/>
                  <a:gd name="T1" fmla="*/ 104 h 104"/>
                  <a:gd name="T2" fmla="*/ 40 w 96"/>
                  <a:gd name="T3" fmla="*/ 0 h 104"/>
                  <a:gd name="T4" fmla="*/ 72 w 96"/>
                  <a:gd name="T5" fmla="*/ 24 h 104"/>
                  <a:gd name="T6" fmla="*/ 96 w 96"/>
                  <a:gd name="T7" fmla="*/ 48 h 104"/>
                  <a:gd name="T8" fmla="*/ 0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104">
                    <a:moveTo>
                      <a:pt x="0" y="104"/>
                    </a:moveTo>
                    <a:lnTo>
                      <a:pt x="40" y="0"/>
                    </a:lnTo>
                    <a:lnTo>
                      <a:pt x="72" y="24"/>
                    </a:lnTo>
                    <a:lnTo>
                      <a:pt x="96" y="48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4" name="Line 64"/>
              <p:cNvSpPr>
                <a:spLocks noChangeShapeType="1"/>
              </p:cNvSpPr>
              <p:nvPr/>
            </p:nvSpPr>
            <p:spPr bwMode="auto">
              <a:xfrm flipV="1">
                <a:off x="4336" y="3224"/>
                <a:ext cx="112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2" name="Group 68"/>
            <p:cNvGrpSpPr>
              <a:grpSpLocks/>
            </p:cNvGrpSpPr>
            <p:nvPr/>
          </p:nvGrpSpPr>
          <p:grpSpPr bwMode="auto">
            <a:xfrm>
              <a:off x="4248" y="3096"/>
              <a:ext cx="184" cy="208"/>
              <a:chOff x="4576" y="3216"/>
              <a:chExt cx="184" cy="208"/>
            </a:xfrm>
          </p:grpSpPr>
          <p:sp>
            <p:nvSpPr>
              <p:cNvPr id="7241" name="Freeform 66"/>
              <p:cNvSpPr>
                <a:spLocks/>
              </p:cNvSpPr>
              <p:nvPr/>
            </p:nvSpPr>
            <p:spPr bwMode="auto">
              <a:xfrm>
                <a:off x="4664" y="3320"/>
                <a:ext cx="96" cy="104"/>
              </a:xfrm>
              <a:custGeom>
                <a:avLst/>
                <a:gdLst>
                  <a:gd name="T0" fmla="*/ 96 w 96"/>
                  <a:gd name="T1" fmla="*/ 104 h 104"/>
                  <a:gd name="T2" fmla="*/ 0 w 96"/>
                  <a:gd name="T3" fmla="*/ 48 h 104"/>
                  <a:gd name="T4" fmla="*/ 24 w 96"/>
                  <a:gd name="T5" fmla="*/ 24 h 104"/>
                  <a:gd name="T6" fmla="*/ 56 w 96"/>
                  <a:gd name="T7" fmla="*/ 0 h 104"/>
                  <a:gd name="T8" fmla="*/ 96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104">
                    <a:moveTo>
                      <a:pt x="96" y="104"/>
                    </a:moveTo>
                    <a:lnTo>
                      <a:pt x="0" y="48"/>
                    </a:lnTo>
                    <a:lnTo>
                      <a:pt x="24" y="24"/>
                    </a:lnTo>
                    <a:lnTo>
                      <a:pt x="56" y="0"/>
                    </a:lnTo>
                    <a:lnTo>
                      <a:pt x="96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2" name="Line 67"/>
              <p:cNvSpPr>
                <a:spLocks noChangeShapeType="1"/>
              </p:cNvSpPr>
              <p:nvPr/>
            </p:nvSpPr>
            <p:spPr bwMode="auto">
              <a:xfrm>
                <a:off x="4576" y="3216"/>
                <a:ext cx="112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3" name="Group 75"/>
            <p:cNvGrpSpPr>
              <a:grpSpLocks/>
            </p:cNvGrpSpPr>
            <p:nvPr/>
          </p:nvGrpSpPr>
          <p:grpSpPr bwMode="auto">
            <a:xfrm>
              <a:off x="5112" y="3096"/>
              <a:ext cx="496" cy="224"/>
              <a:chOff x="5440" y="3216"/>
              <a:chExt cx="496" cy="224"/>
            </a:xfrm>
          </p:grpSpPr>
          <p:grpSp>
            <p:nvGrpSpPr>
              <p:cNvPr id="7235" name="Group 71"/>
              <p:cNvGrpSpPr>
                <a:grpSpLocks/>
              </p:cNvGrpSpPr>
              <p:nvPr/>
            </p:nvGrpSpPr>
            <p:grpSpPr bwMode="auto">
              <a:xfrm>
                <a:off x="5440" y="3224"/>
                <a:ext cx="184" cy="216"/>
                <a:chOff x="5440" y="3224"/>
                <a:chExt cx="184" cy="216"/>
              </a:xfrm>
            </p:grpSpPr>
            <p:sp>
              <p:nvSpPr>
                <p:cNvPr id="7239" name="Freeform 69"/>
                <p:cNvSpPr>
                  <a:spLocks/>
                </p:cNvSpPr>
                <p:nvPr/>
              </p:nvSpPr>
              <p:spPr bwMode="auto">
                <a:xfrm>
                  <a:off x="5440" y="3336"/>
                  <a:ext cx="96" cy="104"/>
                </a:xfrm>
                <a:custGeom>
                  <a:avLst/>
                  <a:gdLst>
                    <a:gd name="T0" fmla="*/ 0 w 96"/>
                    <a:gd name="T1" fmla="*/ 104 h 104"/>
                    <a:gd name="T2" fmla="*/ 40 w 96"/>
                    <a:gd name="T3" fmla="*/ 0 h 104"/>
                    <a:gd name="T4" fmla="*/ 72 w 96"/>
                    <a:gd name="T5" fmla="*/ 24 h 104"/>
                    <a:gd name="T6" fmla="*/ 96 w 96"/>
                    <a:gd name="T7" fmla="*/ 48 h 104"/>
                    <a:gd name="T8" fmla="*/ 0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104">
                      <a:moveTo>
                        <a:pt x="0" y="104"/>
                      </a:moveTo>
                      <a:lnTo>
                        <a:pt x="40" y="0"/>
                      </a:lnTo>
                      <a:lnTo>
                        <a:pt x="72" y="24"/>
                      </a:lnTo>
                      <a:lnTo>
                        <a:pt x="96" y="48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40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5512" y="3224"/>
                  <a:ext cx="112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236" name="Group 74"/>
              <p:cNvGrpSpPr>
                <a:grpSpLocks/>
              </p:cNvGrpSpPr>
              <p:nvPr/>
            </p:nvGrpSpPr>
            <p:grpSpPr bwMode="auto">
              <a:xfrm>
                <a:off x="5752" y="3216"/>
                <a:ext cx="184" cy="216"/>
                <a:chOff x="5752" y="3216"/>
                <a:chExt cx="184" cy="216"/>
              </a:xfrm>
            </p:grpSpPr>
            <p:sp>
              <p:nvSpPr>
                <p:cNvPr id="7237" name="Freeform 72"/>
                <p:cNvSpPr>
                  <a:spLocks/>
                </p:cNvSpPr>
                <p:nvPr/>
              </p:nvSpPr>
              <p:spPr bwMode="auto">
                <a:xfrm>
                  <a:off x="5840" y="3328"/>
                  <a:ext cx="96" cy="104"/>
                </a:xfrm>
                <a:custGeom>
                  <a:avLst/>
                  <a:gdLst>
                    <a:gd name="T0" fmla="*/ 96 w 96"/>
                    <a:gd name="T1" fmla="*/ 104 h 104"/>
                    <a:gd name="T2" fmla="*/ 0 w 96"/>
                    <a:gd name="T3" fmla="*/ 48 h 104"/>
                    <a:gd name="T4" fmla="*/ 24 w 96"/>
                    <a:gd name="T5" fmla="*/ 24 h 104"/>
                    <a:gd name="T6" fmla="*/ 56 w 96"/>
                    <a:gd name="T7" fmla="*/ 0 h 104"/>
                    <a:gd name="T8" fmla="*/ 96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104">
                      <a:moveTo>
                        <a:pt x="96" y="104"/>
                      </a:moveTo>
                      <a:lnTo>
                        <a:pt x="0" y="48"/>
                      </a:lnTo>
                      <a:lnTo>
                        <a:pt x="24" y="24"/>
                      </a:lnTo>
                      <a:lnTo>
                        <a:pt x="56" y="0"/>
                      </a:lnTo>
                      <a:lnTo>
                        <a:pt x="96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38" name="Line 73"/>
                <p:cNvSpPr>
                  <a:spLocks noChangeShapeType="1"/>
                </p:cNvSpPr>
                <p:nvPr/>
              </p:nvSpPr>
              <p:spPr bwMode="auto">
                <a:xfrm>
                  <a:off x="5752" y="3216"/>
                  <a:ext cx="112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194" name="Group 79"/>
            <p:cNvGrpSpPr>
              <a:grpSpLocks/>
            </p:cNvGrpSpPr>
            <p:nvPr/>
          </p:nvGrpSpPr>
          <p:grpSpPr bwMode="auto">
            <a:xfrm>
              <a:off x="4600" y="2472"/>
              <a:ext cx="320" cy="254"/>
              <a:chOff x="4928" y="2592"/>
              <a:chExt cx="320" cy="254"/>
            </a:xfrm>
          </p:grpSpPr>
          <p:sp>
            <p:nvSpPr>
              <p:cNvPr id="7232" name="AutoShape 76"/>
              <p:cNvSpPr>
                <a:spLocks noChangeArrowheads="1"/>
              </p:cNvSpPr>
              <p:nvPr/>
            </p:nvSpPr>
            <p:spPr bwMode="auto">
              <a:xfrm>
                <a:off x="4928" y="2592"/>
                <a:ext cx="320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77"/>
              <p:cNvSpPr>
                <a:spLocks noChangeArrowheads="1"/>
              </p:cNvSpPr>
              <p:nvPr/>
            </p:nvSpPr>
            <p:spPr bwMode="auto">
              <a:xfrm>
                <a:off x="5000" y="2648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7234" name="Rectangle 78"/>
              <p:cNvSpPr>
                <a:spLocks noChangeArrowheads="1"/>
              </p:cNvSpPr>
              <p:nvPr/>
            </p:nvSpPr>
            <p:spPr bwMode="auto">
              <a:xfrm>
                <a:off x="5088" y="2712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/>
              </a:p>
            </p:txBody>
          </p:sp>
        </p:grpSp>
        <p:grpSp>
          <p:nvGrpSpPr>
            <p:cNvPr id="7195" name="Group 82"/>
            <p:cNvGrpSpPr>
              <a:grpSpLocks/>
            </p:cNvGrpSpPr>
            <p:nvPr/>
          </p:nvGrpSpPr>
          <p:grpSpPr bwMode="auto">
            <a:xfrm>
              <a:off x="4272" y="2680"/>
              <a:ext cx="336" cy="176"/>
              <a:chOff x="4600" y="2800"/>
              <a:chExt cx="336" cy="176"/>
            </a:xfrm>
          </p:grpSpPr>
          <p:sp>
            <p:nvSpPr>
              <p:cNvPr id="7230" name="Freeform 80"/>
              <p:cNvSpPr>
                <a:spLocks/>
              </p:cNvSpPr>
              <p:nvPr/>
            </p:nvSpPr>
            <p:spPr bwMode="auto">
              <a:xfrm>
                <a:off x="4600" y="2896"/>
                <a:ext cx="112" cy="80"/>
              </a:xfrm>
              <a:custGeom>
                <a:avLst/>
                <a:gdLst>
                  <a:gd name="T0" fmla="*/ 0 w 112"/>
                  <a:gd name="T1" fmla="*/ 80 h 80"/>
                  <a:gd name="T2" fmla="*/ 72 w 112"/>
                  <a:gd name="T3" fmla="*/ 0 h 80"/>
                  <a:gd name="T4" fmla="*/ 96 w 112"/>
                  <a:gd name="T5" fmla="*/ 32 h 80"/>
                  <a:gd name="T6" fmla="*/ 112 w 112"/>
                  <a:gd name="T7" fmla="*/ 64 h 80"/>
                  <a:gd name="T8" fmla="*/ 0 w 112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80">
                    <a:moveTo>
                      <a:pt x="0" y="80"/>
                    </a:moveTo>
                    <a:lnTo>
                      <a:pt x="72" y="0"/>
                    </a:lnTo>
                    <a:lnTo>
                      <a:pt x="96" y="32"/>
                    </a:lnTo>
                    <a:lnTo>
                      <a:pt x="112" y="64"/>
                    </a:lnTo>
                    <a:lnTo>
                      <a:pt x="0" y="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1" name="Line 81"/>
              <p:cNvSpPr>
                <a:spLocks noChangeShapeType="1"/>
              </p:cNvSpPr>
              <p:nvPr/>
            </p:nvSpPr>
            <p:spPr bwMode="auto">
              <a:xfrm flipV="1">
                <a:off x="4696" y="2800"/>
                <a:ext cx="24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6" name="Group 85"/>
            <p:cNvGrpSpPr>
              <a:grpSpLocks/>
            </p:cNvGrpSpPr>
            <p:nvPr/>
          </p:nvGrpSpPr>
          <p:grpSpPr bwMode="auto">
            <a:xfrm>
              <a:off x="4904" y="2688"/>
              <a:ext cx="336" cy="176"/>
              <a:chOff x="5232" y="2808"/>
              <a:chExt cx="336" cy="176"/>
            </a:xfrm>
          </p:grpSpPr>
          <p:sp>
            <p:nvSpPr>
              <p:cNvPr id="7228" name="Freeform 83"/>
              <p:cNvSpPr>
                <a:spLocks/>
              </p:cNvSpPr>
              <p:nvPr/>
            </p:nvSpPr>
            <p:spPr bwMode="auto">
              <a:xfrm>
                <a:off x="5456" y="2904"/>
                <a:ext cx="112" cy="80"/>
              </a:xfrm>
              <a:custGeom>
                <a:avLst/>
                <a:gdLst>
                  <a:gd name="T0" fmla="*/ 112 w 112"/>
                  <a:gd name="T1" fmla="*/ 80 h 80"/>
                  <a:gd name="T2" fmla="*/ 0 w 112"/>
                  <a:gd name="T3" fmla="*/ 64 h 80"/>
                  <a:gd name="T4" fmla="*/ 16 w 112"/>
                  <a:gd name="T5" fmla="*/ 32 h 80"/>
                  <a:gd name="T6" fmla="*/ 40 w 112"/>
                  <a:gd name="T7" fmla="*/ 0 h 80"/>
                  <a:gd name="T8" fmla="*/ 112 w 112"/>
                  <a:gd name="T9" fmla="*/ 80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80">
                    <a:moveTo>
                      <a:pt x="112" y="80"/>
                    </a:moveTo>
                    <a:lnTo>
                      <a:pt x="0" y="64"/>
                    </a:lnTo>
                    <a:lnTo>
                      <a:pt x="16" y="32"/>
                    </a:lnTo>
                    <a:lnTo>
                      <a:pt x="40" y="0"/>
                    </a:lnTo>
                    <a:lnTo>
                      <a:pt x="112" y="80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Line 84"/>
              <p:cNvSpPr>
                <a:spLocks noChangeShapeType="1"/>
              </p:cNvSpPr>
              <p:nvPr/>
            </p:nvSpPr>
            <p:spPr bwMode="auto">
              <a:xfrm>
                <a:off x="5232" y="2808"/>
                <a:ext cx="240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7" name="Rectangle 86"/>
            <p:cNvSpPr>
              <a:spLocks noChangeArrowheads="1"/>
            </p:cNvSpPr>
            <p:nvPr/>
          </p:nvSpPr>
          <p:spPr bwMode="auto">
            <a:xfrm>
              <a:off x="4408" y="306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2</a:t>
              </a:r>
              <a:endParaRPr lang="en-US" altLang="ja-JP"/>
            </a:p>
          </p:txBody>
        </p:sp>
        <p:sp>
          <p:nvSpPr>
            <p:cNvPr id="7198" name="Rectangle 87"/>
            <p:cNvSpPr>
              <a:spLocks noChangeArrowheads="1"/>
            </p:cNvSpPr>
            <p:nvPr/>
          </p:nvSpPr>
          <p:spPr bwMode="auto">
            <a:xfrm>
              <a:off x="5016" y="258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12</a:t>
              </a:r>
              <a:endParaRPr lang="en-US" altLang="ja-JP"/>
            </a:p>
          </p:txBody>
        </p:sp>
        <p:sp>
          <p:nvSpPr>
            <p:cNvPr id="7199" name="Rectangle 88"/>
            <p:cNvSpPr>
              <a:spLocks noChangeArrowheads="1"/>
            </p:cNvSpPr>
            <p:nvPr/>
          </p:nvSpPr>
          <p:spPr bwMode="auto">
            <a:xfrm>
              <a:off x="4928" y="2976"/>
              <a:ext cx="36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12-5 </a:t>
              </a:r>
              <a:endParaRPr lang="en-US" altLang="ja-JP"/>
            </a:p>
          </p:txBody>
        </p:sp>
        <p:sp>
          <p:nvSpPr>
            <p:cNvPr id="7200" name="Rectangle 89"/>
            <p:cNvSpPr>
              <a:spLocks noChangeArrowheads="1"/>
            </p:cNvSpPr>
            <p:nvPr/>
          </p:nvSpPr>
          <p:spPr bwMode="auto">
            <a:xfrm>
              <a:off x="4928" y="3152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=7</a:t>
              </a:r>
              <a:endParaRPr lang="en-US" altLang="ja-JP"/>
            </a:p>
          </p:txBody>
        </p:sp>
        <p:sp>
          <p:nvSpPr>
            <p:cNvPr id="7201" name="Rectangle 90"/>
            <p:cNvSpPr>
              <a:spLocks noChangeArrowheads="1"/>
            </p:cNvSpPr>
            <p:nvPr/>
          </p:nvSpPr>
          <p:spPr bwMode="auto">
            <a:xfrm>
              <a:off x="5512" y="304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12</a:t>
              </a:r>
              <a:endParaRPr lang="en-US" altLang="ja-JP"/>
            </a:p>
          </p:txBody>
        </p:sp>
        <p:sp>
          <p:nvSpPr>
            <p:cNvPr id="7202" name="Rectangle 91"/>
            <p:cNvSpPr>
              <a:spLocks noChangeArrowheads="1"/>
            </p:cNvSpPr>
            <p:nvPr/>
          </p:nvSpPr>
          <p:spPr bwMode="auto">
            <a:xfrm>
              <a:off x="5904" y="374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12</a:t>
              </a:r>
              <a:endParaRPr lang="en-US" altLang="ja-JP"/>
            </a:p>
          </p:txBody>
        </p:sp>
        <p:grpSp>
          <p:nvGrpSpPr>
            <p:cNvPr id="7203" name="Group 109"/>
            <p:cNvGrpSpPr>
              <a:grpSpLocks/>
            </p:cNvGrpSpPr>
            <p:nvPr/>
          </p:nvGrpSpPr>
          <p:grpSpPr bwMode="auto">
            <a:xfrm>
              <a:off x="4704" y="3744"/>
              <a:ext cx="504" cy="349"/>
              <a:chOff x="4776" y="3808"/>
              <a:chExt cx="504" cy="349"/>
            </a:xfrm>
          </p:grpSpPr>
          <p:sp>
            <p:nvSpPr>
              <p:cNvPr id="7225" name="Rectangle 92"/>
              <p:cNvSpPr>
                <a:spLocks noChangeArrowheads="1"/>
              </p:cNvSpPr>
              <p:nvPr/>
            </p:nvSpPr>
            <p:spPr bwMode="auto">
              <a:xfrm>
                <a:off x="4776" y="3808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7</a:t>
                </a:r>
                <a:endParaRPr lang="en-US" altLang="ja-JP"/>
              </a:p>
            </p:txBody>
          </p:sp>
          <p:sp>
            <p:nvSpPr>
              <p:cNvPr id="7226" name="Rectangle 93"/>
              <p:cNvSpPr>
                <a:spLocks noChangeArrowheads="1"/>
              </p:cNvSpPr>
              <p:nvPr/>
            </p:nvSpPr>
            <p:spPr bwMode="auto">
              <a:xfrm>
                <a:off x="4848" y="3808"/>
                <a:ext cx="43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-(-3) </a:t>
                </a:r>
                <a:endParaRPr lang="en-US" altLang="ja-JP"/>
              </a:p>
            </p:txBody>
          </p:sp>
          <p:sp>
            <p:nvSpPr>
              <p:cNvPr id="7227" name="Rectangle 94"/>
              <p:cNvSpPr>
                <a:spLocks noChangeArrowheads="1"/>
              </p:cNvSpPr>
              <p:nvPr/>
            </p:nvSpPr>
            <p:spPr bwMode="auto">
              <a:xfrm>
                <a:off x="4776" y="3984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=10</a:t>
                </a:r>
                <a:endParaRPr lang="en-US" altLang="ja-JP"/>
              </a:p>
            </p:txBody>
          </p:sp>
        </p:grpSp>
        <p:sp>
          <p:nvSpPr>
            <p:cNvPr id="7204" name="Rectangle 95"/>
            <p:cNvSpPr>
              <a:spLocks noChangeArrowheads="1"/>
            </p:cNvSpPr>
            <p:nvPr/>
          </p:nvSpPr>
          <p:spPr bwMode="auto">
            <a:xfrm>
              <a:off x="3656" y="3000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2</a:t>
              </a:r>
              <a:endParaRPr lang="en-US" altLang="ja-JP"/>
            </a:p>
          </p:txBody>
        </p:sp>
        <p:sp>
          <p:nvSpPr>
            <p:cNvPr id="7205" name="Rectangle 96"/>
            <p:cNvSpPr>
              <a:spLocks noChangeArrowheads="1"/>
            </p:cNvSpPr>
            <p:nvPr/>
          </p:nvSpPr>
          <p:spPr bwMode="auto">
            <a:xfrm>
              <a:off x="3704" y="3000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-(-4) </a:t>
              </a:r>
              <a:endParaRPr lang="en-US" altLang="ja-JP"/>
            </a:p>
          </p:txBody>
        </p:sp>
        <p:sp>
          <p:nvSpPr>
            <p:cNvPr id="7206" name="Rectangle 97"/>
            <p:cNvSpPr>
              <a:spLocks noChangeArrowheads="1"/>
            </p:cNvSpPr>
            <p:nvPr/>
          </p:nvSpPr>
          <p:spPr bwMode="auto">
            <a:xfrm>
              <a:off x="3680" y="3160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=6</a:t>
              </a:r>
              <a:endParaRPr lang="en-US" altLang="ja-JP"/>
            </a:p>
          </p:txBody>
        </p:sp>
        <p:grpSp>
          <p:nvGrpSpPr>
            <p:cNvPr id="7207" name="Group 108"/>
            <p:cNvGrpSpPr>
              <a:grpSpLocks/>
            </p:cNvGrpSpPr>
            <p:nvPr/>
          </p:nvGrpSpPr>
          <p:grpSpPr bwMode="auto">
            <a:xfrm>
              <a:off x="4224" y="3744"/>
              <a:ext cx="288" cy="349"/>
              <a:chOff x="4232" y="3816"/>
              <a:chExt cx="288" cy="349"/>
            </a:xfrm>
          </p:grpSpPr>
          <p:sp>
            <p:nvSpPr>
              <p:cNvPr id="7222" name="Rectangle 98"/>
              <p:cNvSpPr>
                <a:spLocks noChangeArrowheads="1"/>
              </p:cNvSpPr>
              <p:nvPr/>
            </p:nvSpPr>
            <p:spPr bwMode="auto">
              <a:xfrm>
                <a:off x="4232" y="3816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/>
              </a:p>
            </p:txBody>
          </p:sp>
          <p:sp>
            <p:nvSpPr>
              <p:cNvPr id="7223" name="Rectangle 99"/>
              <p:cNvSpPr>
                <a:spLocks noChangeArrowheads="1"/>
              </p:cNvSpPr>
              <p:nvPr/>
            </p:nvSpPr>
            <p:spPr bwMode="auto">
              <a:xfrm>
                <a:off x="4304" y="3816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-5 </a:t>
                </a:r>
                <a:endParaRPr lang="en-US" altLang="ja-JP"/>
              </a:p>
            </p:txBody>
          </p:sp>
          <p:sp>
            <p:nvSpPr>
              <p:cNvPr id="7224" name="Rectangle 100"/>
              <p:cNvSpPr>
                <a:spLocks noChangeArrowheads="1"/>
              </p:cNvSpPr>
              <p:nvPr/>
            </p:nvSpPr>
            <p:spPr bwMode="auto">
              <a:xfrm>
                <a:off x="4232" y="3992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=-3</a:t>
                </a:r>
                <a:endParaRPr lang="en-US" altLang="ja-JP"/>
              </a:p>
            </p:txBody>
          </p:sp>
        </p:grpSp>
        <p:grpSp>
          <p:nvGrpSpPr>
            <p:cNvPr id="7208" name="Group 107"/>
            <p:cNvGrpSpPr>
              <a:grpSpLocks/>
            </p:cNvGrpSpPr>
            <p:nvPr/>
          </p:nvGrpSpPr>
          <p:grpSpPr bwMode="auto">
            <a:xfrm>
              <a:off x="3600" y="3744"/>
              <a:ext cx="288" cy="349"/>
              <a:chOff x="3648" y="3840"/>
              <a:chExt cx="288" cy="349"/>
            </a:xfrm>
          </p:grpSpPr>
          <p:sp>
            <p:nvSpPr>
              <p:cNvPr id="7219" name="Rectangle 101"/>
              <p:cNvSpPr>
                <a:spLocks noChangeArrowheads="1"/>
              </p:cNvSpPr>
              <p:nvPr/>
            </p:nvSpPr>
            <p:spPr bwMode="auto">
              <a:xfrm>
                <a:off x="3648" y="3840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6</a:t>
                </a:r>
                <a:endParaRPr lang="en-US" altLang="ja-JP"/>
              </a:p>
            </p:txBody>
          </p:sp>
          <p:sp>
            <p:nvSpPr>
              <p:cNvPr id="7220" name="Rectangle 102"/>
              <p:cNvSpPr>
                <a:spLocks noChangeArrowheads="1"/>
              </p:cNvSpPr>
              <p:nvPr/>
            </p:nvSpPr>
            <p:spPr bwMode="auto">
              <a:xfrm>
                <a:off x="3720" y="3840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-2 </a:t>
                </a:r>
                <a:endParaRPr lang="en-US" altLang="ja-JP"/>
              </a:p>
            </p:txBody>
          </p:sp>
          <p:sp>
            <p:nvSpPr>
              <p:cNvPr id="7221" name="Rectangle 103"/>
              <p:cNvSpPr>
                <a:spLocks noChangeArrowheads="1"/>
              </p:cNvSpPr>
              <p:nvPr/>
            </p:nvSpPr>
            <p:spPr bwMode="auto">
              <a:xfrm>
                <a:off x="3648" y="4016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=4</a:t>
                </a:r>
                <a:endParaRPr lang="en-US" altLang="ja-JP"/>
              </a:p>
            </p:txBody>
          </p:sp>
        </p:grpSp>
        <p:sp>
          <p:nvSpPr>
            <p:cNvPr id="7209" name="Rectangle 104"/>
            <p:cNvSpPr>
              <a:spLocks noChangeArrowheads="1"/>
            </p:cNvSpPr>
            <p:nvPr/>
          </p:nvSpPr>
          <p:spPr bwMode="auto">
            <a:xfrm>
              <a:off x="4208" y="2448"/>
              <a:ext cx="4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12-10 </a:t>
              </a:r>
              <a:endParaRPr lang="en-US" altLang="ja-JP"/>
            </a:p>
          </p:txBody>
        </p:sp>
        <p:sp>
          <p:nvSpPr>
            <p:cNvPr id="7210" name="Rectangle 105"/>
            <p:cNvSpPr>
              <a:spLocks noChangeArrowheads="1"/>
            </p:cNvSpPr>
            <p:nvPr/>
          </p:nvSpPr>
          <p:spPr bwMode="auto">
            <a:xfrm>
              <a:off x="4208" y="2624"/>
              <a:ext cx="1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=2</a:t>
              </a:r>
              <a:endParaRPr lang="en-US" altLang="ja-JP"/>
            </a:p>
          </p:txBody>
        </p:sp>
        <p:sp>
          <p:nvSpPr>
            <p:cNvPr id="7211" name="Rectangle 110"/>
            <p:cNvSpPr>
              <a:spLocks noChangeArrowheads="1"/>
            </p:cNvSpPr>
            <p:nvPr/>
          </p:nvSpPr>
          <p:spPr bwMode="auto">
            <a:xfrm>
              <a:off x="3552" y="3744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2" name="Rectangle 111"/>
            <p:cNvSpPr>
              <a:spLocks noChangeArrowheads="1"/>
            </p:cNvSpPr>
            <p:nvPr/>
          </p:nvSpPr>
          <p:spPr bwMode="auto">
            <a:xfrm>
              <a:off x="3936" y="3744"/>
              <a:ext cx="19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Rectangle 112"/>
            <p:cNvSpPr>
              <a:spLocks noChangeArrowheads="1"/>
            </p:cNvSpPr>
            <p:nvPr/>
          </p:nvSpPr>
          <p:spPr bwMode="auto">
            <a:xfrm>
              <a:off x="4224" y="3744"/>
              <a:ext cx="28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Rectangle 113"/>
            <p:cNvSpPr>
              <a:spLocks noChangeArrowheads="1"/>
            </p:cNvSpPr>
            <p:nvPr/>
          </p:nvSpPr>
          <p:spPr bwMode="auto">
            <a:xfrm>
              <a:off x="4560" y="374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Rectangle 114"/>
            <p:cNvSpPr>
              <a:spLocks noChangeArrowheads="1"/>
            </p:cNvSpPr>
            <p:nvPr/>
          </p:nvSpPr>
          <p:spPr bwMode="auto">
            <a:xfrm>
              <a:off x="4704" y="3744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Rectangle 115"/>
            <p:cNvSpPr>
              <a:spLocks noChangeArrowheads="1"/>
            </p:cNvSpPr>
            <p:nvPr/>
          </p:nvSpPr>
          <p:spPr bwMode="auto">
            <a:xfrm>
              <a:off x="5184" y="3744"/>
              <a:ext cx="96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Rectangle 116"/>
            <p:cNvSpPr>
              <a:spLocks noChangeArrowheads="1"/>
            </p:cNvSpPr>
            <p:nvPr/>
          </p:nvSpPr>
          <p:spPr bwMode="auto">
            <a:xfrm>
              <a:off x="5328" y="3744"/>
              <a:ext cx="480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117"/>
            <p:cNvSpPr>
              <a:spLocks noChangeArrowheads="1"/>
            </p:cNvSpPr>
            <p:nvPr/>
          </p:nvSpPr>
          <p:spPr bwMode="auto">
            <a:xfrm>
              <a:off x="5904" y="3744"/>
              <a:ext cx="14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9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8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E5126E21-B030-4E07-A9D1-9A00A40D3A4A}" type="slidenum">
              <a:rPr lang="en-US" altLang="ja-JP" b="0" smtClean="0"/>
              <a:pPr eaLnBrk="1" hangingPunct="1"/>
              <a:t>7</a:t>
            </a:fld>
            <a:endParaRPr lang="en-US" altLang="ja-JP" b="0" smtClean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9829800" cy="6858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b="1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(3)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524000"/>
            <a:ext cx="9575800" cy="4724400"/>
          </a:xfrm>
        </p:spPr>
        <p:txBody>
          <a:bodyPr/>
          <a:lstStyle/>
          <a:p>
            <a:pPr marL="0" indent="0" eaLnBrk="1" hangingPunct="1"/>
            <a:r>
              <a:rPr lang="en-US" altLang="ja-JP" sz="2400" b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Correctness of the algorithm</a:t>
            </a:r>
          </a:p>
          <a:p>
            <a:pPr marL="533400" lvl="1" indent="-342900" eaLnBrk="1" hangingPunct="1">
              <a:buFont typeface="Wingdings" pitchFamily="2" charset="2"/>
              <a:buChar char="q"/>
            </a:pPr>
            <a:r>
              <a:rPr lang="ja-JP" altLang="en-US" smtClean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ja-JP" smtClean="0">
                <a:latin typeface="Times New Roman" pitchFamily="18" charset="0"/>
                <a:cs typeface="Times New Roman" pitchFamily="18" charset="0"/>
              </a:rPr>
              <a:t>When step </a:t>
            </a: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 finished, the sub-sum in each internal node is the sum of its subtree.</a:t>
            </a:r>
            <a:endParaRPr kumimoji="0" lang="en-US" altLang="ja-JP" sz="1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819400"/>
            <a:ext cx="34798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01E3A37C-07E8-476E-9170-0356A5CB5A63}" type="slidenum">
              <a:rPr lang="en-US" altLang="ja-JP" b="0" smtClean="0"/>
              <a:pPr eaLnBrk="1" hangingPunct="1"/>
              <a:t>8</a:t>
            </a:fld>
            <a:endParaRPr lang="en-US" altLang="ja-JP" b="0" smtClean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99060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(4)</a:t>
            </a:r>
            <a:endParaRPr lang="en-US" altLang="ja-JP" u="sng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38325"/>
            <a:ext cx="9525000" cy="5410200"/>
          </a:xfrm>
        </p:spPr>
        <p:txBody>
          <a:bodyPr/>
          <a:lstStyle/>
          <a:p>
            <a:pPr marL="647700" lvl="1" indent="-457200" eaLnBrk="1" hangingPunct="1">
              <a:buFont typeface="Wingdings" pitchFamily="2" charset="2"/>
              <a:buChar char="q"/>
            </a:pP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step (2), at each internal node </a:t>
            </a:r>
          </a:p>
          <a:p>
            <a:pPr marL="838200" lvl="2" indent="-457200" eaLnBrk="1" hangingPunct="1">
              <a:buFontTx/>
              <a:buAutoNum type="alphaLcParenBoth"/>
            </a:pPr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sub-sum sent to the right son is the summation of its subtree. </a:t>
            </a:r>
          </a:p>
          <a:p>
            <a:pPr marL="838200" lvl="2" indent="-457200" eaLnBrk="1" hangingPunct="1"/>
            <a:r>
              <a:rPr kumimoji="0" lang="en-US" altLang="ja-JP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(b) The sub-sum sent to the left son is the sum of its subtree subtracted by the sum of its right son’s subtree. </a:t>
            </a:r>
          </a:p>
        </p:txBody>
      </p:sp>
      <p:grpSp>
        <p:nvGrpSpPr>
          <p:cNvPr id="9221" name="Group 92"/>
          <p:cNvGrpSpPr>
            <a:grpSpLocks/>
          </p:cNvGrpSpPr>
          <p:nvPr/>
        </p:nvGrpSpPr>
        <p:grpSpPr bwMode="auto">
          <a:xfrm>
            <a:off x="3568700" y="3613150"/>
            <a:ext cx="2844800" cy="2674938"/>
            <a:chOff x="749" y="1920"/>
            <a:chExt cx="2112" cy="2016"/>
          </a:xfrm>
        </p:grpSpPr>
        <p:pic>
          <p:nvPicPr>
            <p:cNvPr id="9313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" y="1920"/>
              <a:ext cx="2112" cy="1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14" name="Text Box 6"/>
            <p:cNvSpPr txBox="1">
              <a:spLocks noChangeArrowheads="1"/>
            </p:cNvSpPr>
            <p:nvPr/>
          </p:nvSpPr>
          <p:spPr bwMode="auto">
            <a:xfrm>
              <a:off x="1632" y="3648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/>
              <a:r>
                <a:rPr kumimoji="0" lang="en-US" altLang="ja-JP" b="0">
                  <a:solidFill>
                    <a:srgbClr val="000000"/>
                  </a:solidFill>
                  <a:latin typeface="平成明朝" charset="-128"/>
                  <a:ea typeface="平成明朝" charset="-128"/>
                </a:rPr>
                <a:t>(a)</a:t>
              </a:r>
            </a:p>
          </p:txBody>
        </p:sp>
      </p:grpSp>
      <p:grpSp>
        <p:nvGrpSpPr>
          <p:cNvPr id="87133" name="Group 93"/>
          <p:cNvGrpSpPr>
            <a:grpSpLocks/>
          </p:cNvGrpSpPr>
          <p:nvPr/>
        </p:nvGrpSpPr>
        <p:grpSpPr bwMode="auto">
          <a:xfrm>
            <a:off x="6588125" y="3406775"/>
            <a:ext cx="3162300" cy="2971800"/>
            <a:chOff x="3600" y="1936"/>
            <a:chExt cx="2032" cy="2000"/>
          </a:xfrm>
        </p:grpSpPr>
        <p:grpSp>
          <p:nvGrpSpPr>
            <p:cNvPr id="9228" name="Group 11"/>
            <p:cNvGrpSpPr>
              <a:grpSpLocks/>
            </p:cNvGrpSpPr>
            <p:nvPr/>
          </p:nvGrpSpPr>
          <p:grpSpPr bwMode="auto">
            <a:xfrm>
              <a:off x="5208" y="2784"/>
              <a:ext cx="272" cy="254"/>
              <a:chOff x="5208" y="2784"/>
              <a:chExt cx="272" cy="254"/>
            </a:xfrm>
          </p:grpSpPr>
          <p:sp>
            <p:nvSpPr>
              <p:cNvPr id="9310" name="AutoShape 8"/>
              <p:cNvSpPr>
                <a:spLocks noChangeArrowheads="1"/>
              </p:cNvSpPr>
              <p:nvPr/>
            </p:nvSpPr>
            <p:spPr bwMode="auto">
              <a:xfrm>
                <a:off x="5208" y="2784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11" name="Rectangle 9"/>
              <p:cNvSpPr>
                <a:spLocks noChangeArrowheads="1"/>
              </p:cNvSpPr>
              <p:nvPr/>
            </p:nvSpPr>
            <p:spPr bwMode="auto">
              <a:xfrm>
                <a:off x="5272" y="2840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312" name="Rectangle 10"/>
              <p:cNvSpPr>
                <a:spLocks noChangeArrowheads="1"/>
              </p:cNvSpPr>
              <p:nvPr/>
            </p:nvSpPr>
            <p:spPr bwMode="auto">
              <a:xfrm>
                <a:off x="5360" y="290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4</a:t>
                </a:r>
                <a:endParaRPr lang="en-US" altLang="ja-JP"/>
              </a:p>
            </p:txBody>
          </p:sp>
        </p:grpSp>
        <p:grpSp>
          <p:nvGrpSpPr>
            <p:cNvPr id="9229" name="Group 15"/>
            <p:cNvGrpSpPr>
              <a:grpSpLocks/>
            </p:cNvGrpSpPr>
            <p:nvPr/>
          </p:nvGrpSpPr>
          <p:grpSpPr bwMode="auto">
            <a:xfrm>
              <a:off x="4760" y="2784"/>
              <a:ext cx="272" cy="254"/>
              <a:chOff x="4760" y="2784"/>
              <a:chExt cx="272" cy="254"/>
            </a:xfrm>
          </p:grpSpPr>
          <p:sp>
            <p:nvSpPr>
              <p:cNvPr id="9307" name="AutoShape 12"/>
              <p:cNvSpPr>
                <a:spLocks noChangeArrowheads="1"/>
              </p:cNvSpPr>
              <p:nvPr/>
            </p:nvSpPr>
            <p:spPr bwMode="auto">
              <a:xfrm>
                <a:off x="4760" y="2784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8" name="Rectangle 13"/>
              <p:cNvSpPr>
                <a:spLocks noChangeArrowheads="1"/>
              </p:cNvSpPr>
              <p:nvPr/>
            </p:nvSpPr>
            <p:spPr bwMode="auto">
              <a:xfrm>
                <a:off x="4816" y="2840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309" name="Rectangle 14"/>
              <p:cNvSpPr>
                <a:spLocks noChangeArrowheads="1"/>
              </p:cNvSpPr>
              <p:nvPr/>
            </p:nvSpPr>
            <p:spPr bwMode="auto">
              <a:xfrm>
                <a:off x="4904" y="290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3</a:t>
                </a:r>
                <a:endParaRPr lang="en-US" altLang="ja-JP"/>
              </a:p>
            </p:txBody>
          </p:sp>
        </p:grpSp>
        <p:grpSp>
          <p:nvGrpSpPr>
            <p:cNvPr id="9230" name="Group 19"/>
            <p:cNvGrpSpPr>
              <a:grpSpLocks/>
            </p:cNvGrpSpPr>
            <p:nvPr/>
          </p:nvGrpSpPr>
          <p:grpSpPr bwMode="auto">
            <a:xfrm>
              <a:off x="4240" y="2784"/>
              <a:ext cx="272" cy="254"/>
              <a:chOff x="4240" y="2784"/>
              <a:chExt cx="272" cy="254"/>
            </a:xfrm>
          </p:grpSpPr>
          <p:sp>
            <p:nvSpPr>
              <p:cNvPr id="9304" name="AutoShape 16"/>
              <p:cNvSpPr>
                <a:spLocks noChangeArrowheads="1"/>
              </p:cNvSpPr>
              <p:nvPr/>
            </p:nvSpPr>
            <p:spPr bwMode="auto">
              <a:xfrm>
                <a:off x="4240" y="2784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5" name="Rectangle 17"/>
              <p:cNvSpPr>
                <a:spLocks noChangeArrowheads="1"/>
              </p:cNvSpPr>
              <p:nvPr/>
            </p:nvSpPr>
            <p:spPr bwMode="auto">
              <a:xfrm>
                <a:off x="4304" y="2840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306" name="Rectangle 18"/>
              <p:cNvSpPr>
                <a:spLocks noChangeArrowheads="1"/>
              </p:cNvSpPr>
              <p:nvPr/>
            </p:nvSpPr>
            <p:spPr bwMode="auto">
              <a:xfrm>
                <a:off x="4392" y="290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/>
              </a:p>
            </p:txBody>
          </p:sp>
        </p:grpSp>
        <p:grpSp>
          <p:nvGrpSpPr>
            <p:cNvPr id="9231" name="Group 23"/>
            <p:cNvGrpSpPr>
              <a:grpSpLocks/>
            </p:cNvGrpSpPr>
            <p:nvPr/>
          </p:nvGrpSpPr>
          <p:grpSpPr bwMode="auto">
            <a:xfrm>
              <a:off x="3776" y="2784"/>
              <a:ext cx="272" cy="254"/>
              <a:chOff x="3776" y="2784"/>
              <a:chExt cx="272" cy="254"/>
            </a:xfrm>
          </p:grpSpPr>
          <p:sp>
            <p:nvSpPr>
              <p:cNvPr id="9301" name="AutoShape 20"/>
              <p:cNvSpPr>
                <a:spLocks noChangeArrowheads="1"/>
              </p:cNvSpPr>
              <p:nvPr/>
            </p:nvSpPr>
            <p:spPr bwMode="auto">
              <a:xfrm>
                <a:off x="3776" y="2784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02" name="Rectangle 21"/>
              <p:cNvSpPr>
                <a:spLocks noChangeArrowheads="1"/>
              </p:cNvSpPr>
              <p:nvPr/>
            </p:nvSpPr>
            <p:spPr bwMode="auto">
              <a:xfrm>
                <a:off x="3832" y="2840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303" name="Rectangle 22"/>
              <p:cNvSpPr>
                <a:spLocks noChangeArrowheads="1"/>
              </p:cNvSpPr>
              <p:nvPr/>
            </p:nvSpPr>
            <p:spPr bwMode="auto">
              <a:xfrm>
                <a:off x="3920" y="290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/>
              </a:p>
            </p:txBody>
          </p:sp>
        </p:grpSp>
        <p:grpSp>
          <p:nvGrpSpPr>
            <p:cNvPr id="9232" name="Group 30"/>
            <p:cNvGrpSpPr>
              <a:grpSpLocks/>
            </p:cNvGrpSpPr>
            <p:nvPr/>
          </p:nvGrpSpPr>
          <p:grpSpPr bwMode="auto">
            <a:xfrm>
              <a:off x="3776" y="3024"/>
              <a:ext cx="264" cy="176"/>
              <a:chOff x="3776" y="3024"/>
              <a:chExt cx="264" cy="176"/>
            </a:xfrm>
          </p:grpSpPr>
          <p:grpSp>
            <p:nvGrpSpPr>
              <p:cNvPr id="9295" name="Group 26"/>
              <p:cNvGrpSpPr>
                <a:grpSpLocks/>
              </p:cNvGrpSpPr>
              <p:nvPr/>
            </p:nvGrpSpPr>
            <p:grpSpPr bwMode="auto">
              <a:xfrm>
                <a:off x="3776" y="3024"/>
                <a:ext cx="80" cy="176"/>
                <a:chOff x="3776" y="3024"/>
                <a:chExt cx="80" cy="176"/>
              </a:xfrm>
            </p:grpSpPr>
            <p:sp>
              <p:nvSpPr>
                <p:cNvPr id="9299" name="Freeform 24"/>
                <p:cNvSpPr>
                  <a:spLocks/>
                </p:cNvSpPr>
                <p:nvPr/>
              </p:nvSpPr>
              <p:spPr bwMode="auto">
                <a:xfrm>
                  <a:off x="3776" y="3088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0 w 80"/>
                    <a:gd name="T3" fmla="*/ 0 h 112"/>
                    <a:gd name="T4" fmla="*/ 40 w 80"/>
                    <a:gd name="T5" fmla="*/ 16 h 112"/>
                    <a:gd name="T6" fmla="*/ 80 w 80"/>
                    <a:gd name="T7" fmla="*/ 32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0" y="0"/>
                      </a:lnTo>
                      <a:lnTo>
                        <a:pt x="40" y="16"/>
                      </a:lnTo>
                      <a:lnTo>
                        <a:pt x="80" y="32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00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816" y="3024"/>
                  <a:ext cx="3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96" name="Group 29"/>
              <p:cNvGrpSpPr>
                <a:grpSpLocks/>
              </p:cNvGrpSpPr>
              <p:nvPr/>
            </p:nvGrpSpPr>
            <p:grpSpPr bwMode="auto">
              <a:xfrm>
                <a:off x="3960" y="3024"/>
                <a:ext cx="80" cy="176"/>
                <a:chOff x="3960" y="3024"/>
                <a:chExt cx="80" cy="176"/>
              </a:xfrm>
            </p:grpSpPr>
            <p:sp>
              <p:nvSpPr>
                <p:cNvPr id="9297" name="Freeform 27"/>
                <p:cNvSpPr>
                  <a:spLocks/>
                </p:cNvSpPr>
                <p:nvPr/>
              </p:nvSpPr>
              <p:spPr bwMode="auto">
                <a:xfrm>
                  <a:off x="3960" y="3088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32 h 112"/>
                    <a:gd name="T4" fmla="*/ 40 w 80"/>
                    <a:gd name="T5" fmla="*/ 16 h 112"/>
                    <a:gd name="T6" fmla="*/ 80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32"/>
                      </a:lnTo>
                      <a:lnTo>
                        <a:pt x="40" y="16"/>
                      </a:lnTo>
                      <a:lnTo>
                        <a:pt x="80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8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3024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3" name="Group 37"/>
            <p:cNvGrpSpPr>
              <a:grpSpLocks/>
            </p:cNvGrpSpPr>
            <p:nvPr/>
          </p:nvGrpSpPr>
          <p:grpSpPr bwMode="auto">
            <a:xfrm>
              <a:off x="4248" y="3016"/>
              <a:ext cx="264" cy="176"/>
              <a:chOff x="4248" y="3016"/>
              <a:chExt cx="264" cy="176"/>
            </a:xfrm>
          </p:grpSpPr>
          <p:grpSp>
            <p:nvGrpSpPr>
              <p:cNvPr id="9289" name="Group 33"/>
              <p:cNvGrpSpPr>
                <a:grpSpLocks/>
              </p:cNvGrpSpPr>
              <p:nvPr/>
            </p:nvGrpSpPr>
            <p:grpSpPr bwMode="auto">
              <a:xfrm>
                <a:off x="4248" y="3016"/>
                <a:ext cx="80" cy="176"/>
                <a:chOff x="4248" y="3016"/>
                <a:chExt cx="80" cy="176"/>
              </a:xfrm>
            </p:grpSpPr>
            <p:sp>
              <p:nvSpPr>
                <p:cNvPr id="9293" name="Freeform 31"/>
                <p:cNvSpPr>
                  <a:spLocks/>
                </p:cNvSpPr>
                <p:nvPr/>
              </p:nvSpPr>
              <p:spPr bwMode="auto">
                <a:xfrm>
                  <a:off x="4248" y="3080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0 w 80"/>
                    <a:gd name="T3" fmla="*/ 0 h 112"/>
                    <a:gd name="T4" fmla="*/ 40 w 80"/>
                    <a:gd name="T5" fmla="*/ 16 h 112"/>
                    <a:gd name="T6" fmla="*/ 80 w 80"/>
                    <a:gd name="T7" fmla="*/ 32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0" y="0"/>
                      </a:lnTo>
                      <a:lnTo>
                        <a:pt x="40" y="16"/>
                      </a:lnTo>
                      <a:lnTo>
                        <a:pt x="80" y="32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288" y="3016"/>
                  <a:ext cx="3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90" name="Group 36"/>
              <p:cNvGrpSpPr>
                <a:grpSpLocks/>
              </p:cNvGrpSpPr>
              <p:nvPr/>
            </p:nvGrpSpPr>
            <p:grpSpPr bwMode="auto">
              <a:xfrm>
                <a:off x="4432" y="3016"/>
                <a:ext cx="80" cy="176"/>
                <a:chOff x="4432" y="3016"/>
                <a:chExt cx="80" cy="176"/>
              </a:xfrm>
            </p:grpSpPr>
            <p:sp>
              <p:nvSpPr>
                <p:cNvPr id="9291" name="Freeform 34"/>
                <p:cNvSpPr>
                  <a:spLocks/>
                </p:cNvSpPr>
                <p:nvPr/>
              </p:nvSpPr>
              <p:spPr bwMode="auto">
                <a:xfrm>
                  <a:off x="4432" y="3080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32 h 112"/>
                    <a:gd name="T4" fmla="*/ 40 w 80"/>
                    <a:gd name="T5" fmla="*/ 16 h 112"/>
                    <a:gd name="T6" fmla="*/ 80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32"/>
                      </a:lnTo>
                      <a:lnTo>
                        <a:pt x="40" y="16"/>
                      </a:lnTo>
                      <a:lnTo>
                        <a:pt x="80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92" name="Line 35"/>
                <p:cNvSpPr>
                  <a:spLocks noChangeShapeType="1"/>
                </p:cNvSpPr>
                <p:nvPr/>
              </p:nvSpPr>
              <p:spPr bwMode="auto">
                <a:xfrm>
                  <a:off x="4432" y="3016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4" name="Group 44"/>
            <p:cNvGrpSpPr>
              <a:grpSpLocks/>
            </p:cNvGrpSpPr>
            <p:nvPr/>
          </p:nvGrpSpPr>
          <p:grpSpPr bwMode="auto">
            <a:xfrm>
              <a:off x="4768" y="3008"/>
              <a:ext cx="264" cy="176"/>
              <a:chOff x="4768" y="3008"/>
              <a:chExt cx="264" cy="176"/>
            </a:xfrm>
          </p:grpSpPr>
          <p:grpSp>
            <p:nvGrpSpPr>
              <p:cNvPr id="9283" name="Group 40"/>
              <p:cNvGrpSpPr>
                <a:grpSpLocks/>
              </p:cNvGrpSpPr>
              <p:nvPr/>
            </p:nvGrpSpPr>
            <p:grpSpPr bwMode="auto">
              <a:xfrm>
                <a:off x="4768" y="3008"/>
                <a:ext cx="80" cy="176"/>
                <a:chOff x="4768" y="3008"/>
                <a:chExt cx="80" cy="176"/>
              </a:xfrm>
            </p:grpSpPr>
            <p:sp>
              <p:nvSpPr>
                <p:cNvPr id="9287" name="Freeform 38"/>
                <p:cNvSpPr>
                  <a:spLocks/>
                </p:cNvSpPr>
                <p:nvPr/>
              </p:nvSpPr>
              <p:spPr bwMode="auto">
                <a:xfrm>
                  <a:off x="4768" y="3072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0 w 80"/>
                    <a:gd name="T3" fmla="*/ 0 h 112"/>
                    <a:gd name="T4" fmla="*/ 40 w 80"/>
                    <a:gd name="T5" fmla="*/ 16 h 112"/>
                    <a:gd name="T6" fmla="*/ 80 w 80"/>
                    <a:gd name="T7" fmla="*/ 32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0" y="0"/>
                      </a:lnTo>
                      <a:lnTo>
                        <a:pt x="40" y="16"/>
                      </a:lnTo>
                      <a:lnTo>
                        <a:pt x="80" y="32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8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808" y="3008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84" name="Group 43"/>
              <p:cNvGrpSpPr>
                <a:grpSpLocks/>
              </p:cNvGrpSpPr>
              <p:nvPr/>
            </p:nvGrpSpPr>
            <p:grpSpPr bwMode="auto">
              <a:xfrm>
                <a:off x="4952" y="3008"/>
                <a:ext cx="80" cy="176"/>
                <a:chOff x="4952" y="3008"/>
                <a:chExt cx="80" cy="176"/>
              </a:xfrm>
            </p:grpSpPr>
            <p:sp>
              <p:nvSpPr>
                <p:cNvPr id="9285" name="Freeform 41"/>
                <p:cNvSpPr>
                  <a:spLocks/>
                </p:cNvSpPr>
                <p:nvPr/>
              </p:nvSpPr>
              <p:spPr bwMode="auto">
                <a:xfrm>
                  <a:off x="4952" y="3072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32 h 112"/>
                    <a:gd name="T4" fmla="*/ 40 w 80"/>
                    <a:gd name="T5" fmla="*/ 16 h 112"/>
                    <a:gd name="T6" fmla="*/ 80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32"/>
                      </a:lnTo>
                      <a:lnTo>
                        <a:pt x="40" y="16"/>
                      </a:lnTo>
                      <a:lnTo>
                        <a:pt x="80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6" name="Line 42"/>
                <p:cNvSpPr>
                  <a:spLocks noChangeShapeType="1"/>
                </p:cNvSpPr>
                <p:nvPr/>
              </p:nvSpPr>
              <p:spPr bwMode="auto">
                <a:xfrm>
                  <a:off x="4960" y="3008"/>
                  <a:ext cx="3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5" name="Group 51"/>
            <p:cNvGrpSpPr>
              <a:grpSpLocks/>
            </p:cNvGrpSpPr>
            <p:nvPr/>
          </p:nvGrpSpPr>
          <p:grpSpPr bwMode="auto">
            <a:xfrm>
              <a:off x="5216" y="3016"/>
              <a:ext cx="264" cy="176"/>
              <a:chOff x="5216" y="3016"/>
              <a:chExt cx="264" cy="176"/>
            </a:xfrm>
          </p:grpSpPr>
          <p:grpSp>
            <p:nvGrpSpPr>
              <p:cNvPr id="9277" name="Group 47"/>
              <p:cNvGrpSpPr>
                <a:grpSpLocks/>
              </p:cNvGrpSpPr>
              <p:nvPr/>
            </p:nvGrpSpPr>
            <p:grpSpPr bwMode="auto">
              <a:xfrm>
                <a:off x="5216" y="3016"/>
                <a:ext cx="80" cy="176"/>
                <a:chOff x="5216" y="3016"/>
                <a:chExt cx="80" cy="176"/>
              </a:xfrm>
            </p:grpSpPr>
            <p:sp>
              <p:nvSpPr>
                <p:cNvPr id="9281" name="Freeform 45"/>
                <p:cNvSpPr>
                  <a:spLocks/>
                </p:cNvSpPr>
                <p:nvPr/>
              </p:nvSpPr>
              <p:spPr bwMode="auto">
                <a:xfrm>
                  <a:off x="5216" y="3080"/>
                  <a:ext cx="80" cy="112"/>
                </a:xfrm>
                <a:custGeom>
                  <a:avLst/>
                  <a:gdLst>
                    <a:gd name="T0" fmla="*/ 0 w 80"/>
                    <a:gd name="T1" fmla="*/ 112 h 112"/>
                    <a:gd name="T2" fmla="*/ 0 w 80"/>
                    <a:gd name="T3" fmla="*/ 0 h 112"/>
                    <a:gd name="T4" fmla="*/ 40 w 80"/>
                    <a:gd name="T5" fmla="*/ 16 h 112"/>
                    <a:gd name="T6" fmla="*/ 80 w 80"/>
                    <a:gd name="T7" fmla="*/ 32 h 112"/>
                    <a:gd name="T8" fmla="*/ 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0" y="112"/>
                      </a:moveTo>
                      <a:lnTo>
                        <a:pt x="0" y="0"/>
                      </a:lnTo>
                      <a:lnTo>
                        <a:pt x="40" y="16"/>
                      </a:lnTo>
                      <a:lnTo>
                        <a:pt x="80" y="32"/>
                      </a:lnTo>
                      <a:lnTo>
                        <a:pt x="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2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256" y="3016"/>
                  <a:ext cx="40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78" name="Group 50"/>
              <p:cNvGrpSpPr>
                <a:grpSpLocks/>
              </p:cNvGrpSpPr>
              <p:nvPr/>
            </p:nvGrpSpPr>
            <p:grpSpPr bwMode="auto">
              <a:xfrm>
                <a:off x="5400" y="3016"/>
                <a:ext cx="80" cy="176"/>
                <a:chOff x="5400" y="3016"/>
                <a:chExt cx="80" cy="176"/>
              </a:xfrm>
            </p:grpSpPr>
            <p:sp>
              <p:nvSpPr>
                <p:cNvPr id="9279" name="Freeform 48"/>
                <p:cNvSpPr>
                  <a:spLocks/>
                </p:cNvSpPr>
                <p:nvPr/>
              </p:nvSpPr>
              <p:spPr bwMode="auto">
                <a:xfrm>
                  <a:off x="5400" y="3080"/>
                  <a:ext cx="80" cy="112"/>
                </a:xfrm>
                <a:custGeom>
                  <a:avLst/>
                  <a:gdLst>
                    <a:gd name="T0" fmla="*/ 80 w 80"/>
                    <a:gd name="T1" fmla="*/ 112 h 112"/>
                    <a:gd name="T2" fmla="*/ 0 w 80"/>
                    <a:gd name="T3" fmla="*/ 32 h 112"/>
                    <a:gd name="T4" fmla="*/ 40 w 80"/>
                    <a:gd name="T5" fmla="*/ 16 h 112"/>
                    <a:gd name="T6" fmla="*/ 80 w 80"/>
                    <a:gd name="T7" fmla="*/ 0 h 112"/>
                    <a:gd name="T8" fmla="*/ 80 w 80"/>
                    <a:gd name="T9" fmla="*/ 112 h 1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80" h="112">
                      <a:moveTo>
                        <a:pt x="80" y="112"/>
                      </a:moveTo>
                      <a:lnTo>
                        <a:pt x="0" y="32"/>
                      </a:lnTo>
                      <a:lnTo>
                        <a:pt x="40" y="16"/>
                      </a:lnTo>
                      <a:lnTo>
                        <a:pt x="80" y="0"/>
                      </a:lnTo>
                      <a:lnTo>
                        <a:pt x="80" y="1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80" name="Line 49"/>
                <p:cNvSpPr>
                  <a:spLocks noChangeShapeType="1"/>
                </p:cNvSpPr>
                <p:nvPr/>
              </p:nvSpPr>
              <p:spPr bwMode="auto">
                <a:xfrm>
                  <a:off x="5408" y="3016"/>
                  <a:ext cx="32" cy="8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6" name="Group 55"/>
            <p:cNvGrpSpPr>
              <a:grpSpLocks/>
            </p:cNvGrpSpPr>
            <p:nvPr/>
          </p:nvGrpSpPr>
          <p:grpSpPr bwMode="auto">
            <a:xfrm>
              <a:off x="5008" y="2336"/>
              <a:ext cx="272" cy="254"/>
              <a:chOff x="5008" y="2336"/>
              <a:chExt cx="272" cy="254"/>
            </a:xfrm>
          </p:grpSpPr>
          <p:sp>
            <p:nvSpPr>
              <p:cNvPr id="9274" name="AutoShape 52"/>
              <p:cNvSpPr>
                <a:spLocks noChangeArrowheads="1"/>
              </p:cNvSpPr>
              <p:nvPr/>
            </p:nvSpPr>
            <p:spPr bwMode="auto">
              <a:xfrm>
                <a:off x="5008" y="2336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5" name="Rectangle 53"/>
              <p:cNvSpPr>
                <a:spLocks noChangeArrowheads="1"/>
              </p:cNvSpPr>
              <p:nvPr/>
            </p:nvSpPr>
            <p:spPr bwMode="auto">
              <a:xfrm>
                <a:off x="5072" y="239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276" name="Rectangle 54"/>
              <p:cNvSpPr>
                <a:spLocks noChangeArrowheads="1"/>
              </p:cNvSpPr>
              <p:nvPr/>
            </p:nvSpPr>
            <p:spPr bwMode="auto">
              <a:xfrm>
                <a:off x="5160" y="245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2</a:t>
                </a:r>
                <a:endParaRPr lang="en-US" altLang="ja-JP"/>
              </a:p>
            </p:txBody>
          </p:sp>
        </p:grpSp>
        <p:grpSp>
          <p:nvGrpSpPr>
            <p:cNvPr id="9237" name="Group 59"/>
            <p:cNvGrpSpPr>
              <a:grpSpLocks/>
            </p:cNvGrpSpPr>
            <p:nvPr/>
          </p:nvGrpSpPr>
          <p:grpSpPr bwMode="auto">
            <a:xfrm>
              <a:off x="4016" y="2328"/>
              <a:ext cx="272" cy="232"/>
              <a:chOff x="4016" y="2328"/>
              <a:chExt cx="272" cy="232"/>
            </a:xfrm>
          </p:grpSpPr>
          <p:sp>
            <p:nvSpPr>
              <p:cNvPr id="9271" name="AutoShape 56"/>
              <p:cNvSpPr>
                <a:spLocks noChangeArrowheads="1"/>
              </p:cNvSpPr>
              <p:nvPr/>
            </p:nvSpPr>
            <p:spPr bwMode="auto">
              <a:xfrm>
                <a:off x="4016" y="2328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2" name="Rectangle 57"/>
              <p:cNvSpPr>
                <a:spLocks noChangeArrowheads="1"/>
              </p:cNvSpPr>
              <p:nvPr/>
            </p:nvSpPr>
            <p:spPr bwMode="auto">
              <a:xfrm>
                <a:off x="4096" y="2360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273" name="Rectangle 58"/>
              <p:cNvSpPr>
                <a:spLocks noChangeArrowheads="1"/>
              </p:cNvSpPr>
              <p:nvPr/>
            </p:nvSpPr>
            <p:spPr bwMode="auto">
              <a:xfrm>
                <a:off x="4184" y="2424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/>
              </a:p>
            </p:txBody>
          </p:sp>
        </p:grpSp>
        <p:grpSp>
          <p:nvGrpSpPr>
            <p:cNvPr id="9238" name="Group 62"/>
            <p:cNvGrpSpPr>
              <a:grpSpLocks/>
            </p:cNvGrpSpPr>
            <p:nvPr/>
          </p:nvGrpSpPr>
          <p:grpSpPr bwMode="auto">
            <a:xfrm>
              <a:off x="3928" y="2568"/>
              <a:ext cx="160" cy="208"/>
              <a:chOff x="3928" y="2568"/>
              <a:chExt cx="160" cy="208"/>
            </a:xfrm>
          </p:grpSpPr>
          <p:sp>
            <p:nvSpPr>
              <p:cNvPr id="9269" name="Freeform 60"/>
              <p:cNvSpPr>
                <a:spLocks/>
              </p:cNvSpPr>
              <p:nvPr/>
            </p:nvSpPr>
            <p:spPr bwMode="auto">
              <a:xfrm>
                <a:off x="3928" y="2672"/>
                <a:ext cx="96" cy="104"/>
              </a:xfrm>
              <a:custGeom>
                <a:avLst/>
                <a:gdLst>
                  <a:gd name="T0" fmla="*/ 0 w 96"/>
                  <a:gd name="T1" fmla="*/ 104 h 104"/>
                  <a:gd name="T2" fmla="*/ 32 w 96"/>
                  <a:gd name="T3" fmla="*/ 0 h 104"/>
                  <a:gd name="T4" fmla="*/ 64 w 96"/>
                  <a:gd name="T5" fmla="*/ 24 h 104"/>
                  <a:gd name="T6" fmla="*/ 96 w 96"/>
                  <a:gd name="T7" fmla="*/ 48 h 104"/>
                  <a:gd name="T8" fmla="*/ 0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104">
                    <a:moveTo>
                      <a:pt x="0" y="104"/>
                    </a:moveTo>
                    <a:lnTo>
                      <a:pt x="32" y="0"/>
                    </a:lnTo>
                    <a:lnTo>
                      <a:pt x="64" y="24"/>
                    </a:lnTo>
                    <a:lnTo>
                      <a:pt x="96" y="48"/>
                    </a:lnTo>
                    <a:lnTo>
                      <a:pt x="0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0" name="Line 61"/>
              <p:cNvSpPr>
                <a:spLocks noChangeShapeType="1"/>
              </p:cNvSpPr>
              <p:nvPr/>
            </p:nvSpPr>
            <p:spPr bwMode="auto">
              <a:xfrm flipV="1">
                <a:off x="3992" y="2568"/>
                <a:ext cx="96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9" name="Group 65"/>
            <p:cNvGrpSpPr>
              <a:grpSpLocks/>
            </p:cNvGrpSpPr>
            <p:nvPr/>
          </p:nvGrpSpPr>
          <p:grpSpPr bwMode="auto">
            <a:xfrm>
              <a:off x="4200" y="2560"/>
              <a:ext cx="152" cy="208"/>
              <a:chOff x="4200" y="2560"/>
              <a:chExt cx="152" cy="208"/>
            </a:xfrm>
          </p:grpSpPr>
          <p:sp>
            <p:nvSpPr>
              <p:cNvPr id="9267" name="Freeform 63"/>
              <p:cNvSpPr>
                <a:spLocks/>
              </p:cNvSpPr>
              <p:nvPr/>
            </p:nvSpPr>
            <p:spPr bwMode="auto">
              <a:xfrm>
                <a:off x="4256" y="2664"/>
                <a:ext cx="96" cy="104"/>
              </a:xfrm>
              <a:custGeom>
                <a:avLst/>
                <a:gdLst>
                  <a:gd name="T0" fmla="*/ 96 w 96"/>
                  <a:gd name="T1" fmla="*/ 104 h 104"/>
                  <a:gd name="T2" fmla="*/ 0 w 96"/>
                  <a:gd name="T3" fmla="*/ 48 h 104"/>
                  <a:gd name="T4" fmla="*/ 32 w 96"/>
                  <a:gd name="T5" fmla="*/ 24 h 104"/>
                  <a:gd name="T6" fmla="*/ 64 w 96"/>
                  <a:gd name="T7" fmla="*/ 0 h 104"/>
                  <a:gd name="T8" fmla="*/ 96 w 96"/>
                  <a:gd name="T9" fmla="*/ 104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6" h="104">
                    <a:moveTo>
                      <a:pt x="96" y="104"/>
                    </a:moveTo>
                    <a:lnTo>
                      <a:pt x="0" y="48"/>
                    </a:lnTo>
                    <a:lnTo>
                      <a:pt x="32" y="24"/>
                    </a:lnTo>
                    <a:lnTo>
                      <a:pt x="64" y="0"/>
                    </a:lnTo>
                    <a:lnTo>
                      <a:pt x="96" y="104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Line 64"/>
              <p:cNvSpPr>
                <a:spLocks noChangeShapeType="1"/>
              </p:cNvSpPr>
              <p:nvPr/>
            </p:nvSpPr>
            <p:spPr bwMode="auto">
              <a:xfrm>
                <a:off x="4200" y="2560"/>
                <a:ext cx="8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0" name="Group 72"/>
            <p:cNvGrpSpPr>
              <a:grpSpLocks/>
            </p:cNvGrpSpPr>
            <p:nvPr/>
          </p:nvGrpSpPr>
          <p:grpSpPr bwMode="auto">
            <a:xfrm>
              <a:off x="4928" y="2560"/>
              <a:ext cx="424" cy="224"/>
              <a:chOff x="4928" y="2560"/>
              <a:chExt cx="424" cy="224"/>
            </a:xfrm>
          </p:grpSpPr>
          <p:grpSp>
            <p:nvGrpSpPr>
              <p:cNvPr id="9261" name="Group 68"/>
              <p:cNvGrpSpPr>
                <a:grpSpLocks/>
              </p:cNvGrpSpPr>
              <p:nvPr/>
            </p:nvGrpSpPr>
            <p:grpSpPr bwMode="auto">
              <a:xfrm>
                <a:off x="4928" y="2568"/>
                <a:ext cx="152" cy="216"/>
                <a:chOff x="4928" y="2568"/>
                <a:chExt cx="152" cy="216"/>
              </a:xfrm>
            </p:grpSpPr>
            <p:sp>
              <p:nvSpPr>
                <p:cNvPr id="9265" name="Freeform 66"/>
                <p:cNvSpPr>
                  <a:spLocks/>
                </p:cNvSpPr>
                <p:nvPr/>
              </p:nvSpPr>
              <p:spPr bwMode="auto">
                <a:xfrm>
                  <a:off x="4928" y="2680"/>
                  <a:ext cx="96" cy="104"/>
                </a:xfrm>
                <a:custGeom>
                  <a:avLst/>
                  <a:gdLst>
                    <a:gd name="T0" fmla="*/ 0 w 96"/>
                    <a:gd name="T1" fmla="*/ 104 h 104"/>
                    <a:gd name="T2" fmla="*/ 32 w 96"/>
                    <a:gd name="T3" fmla="*/ 0 h 104"/>
                    <a:gd name="T4" fmla="*/ 64 w 96"/>
                    <a:gd name="T5" fmla="*/ 24 h 104"/>
                    <a:gd name="T6" fmla="*/ 96 w 96"/>
                    <a:gd name="T7" fmla="*/ 40 h 104"/>
                    <a:gd name="T8" fmla="*/ 0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104">
                      <a:moveTo>
                        <a:pt x="0" y="104"/>
                      </a:moveTo>
                      <a:lnTo>
                        <a:pt x="32" y="0"/>
                      </a:lnTo>
                      <a:lnTo>
                        <a:pt x="64" y="24"/>
                      </a:lnTo>
                      <a:lnTo>
                        <a:pt x="96" y="40"/>
                      </a:lnTo>
                      <a:lnTo>
                        <a:pt x="0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6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992" y="2568"/>
                  <a:ext cx="88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262" name="Group 71"/>
              <p:cNvGrpSpPr>
                <a:grpSpLocks/>
              </p:cNvGrpSpPr>
              <p:nvPr/>
            </p:nvGrpSpPr>
            <p:grpSpPr bwMode="auto">
              <a:xfrm>
                <a:off x="5200" y="2560"/>
                <a:ext cx="152" cy="216"/>
                <a:chOff x="5200" y="2560"/>
                <a:chExt cx="152" cy="216"/>
              </a:xfrm>
            </p:grpSpPr>
            <p:sp>
              <p:nvSpPr>
                <p:cNvPr id="9263" name="Freeform 69"/>
                <p:cNvSpPr>
                  <a:spLocks/>
                </p:cNvSpPr>
                <p:nvPr/>
              </p:nvSpPr>
              <p:spPr bwMode="auto">
                <a:xfrm>
                  <a:off x="5256" y="2672"/>
                  <a:ext cx="96" cy="104"/>
                </a:xfrm>
                <a:custGeom>
                  <a:avLst/>
                  <a:gdLst>
                    <a:gd name="T0" fmla="*/ 96 w 96"/>
                    <a:gd name="T1" fmla="*/ 104 h 104"/>
                    <a:gd name="T2" fmla="*/ 0 w 96"/>
                    <a:gd name="T3" fmla="*/ 40 h 104"/>
                    <a:gd name="T4" fmla="*/ 32 w 96"/>
                    <a:gd name="T5" fmla="*/ 24 h 104"/>
                    <a:gd name="T6" fmla="*/ 64 w 96"/>
                    <a:gd name="T7" fmla="*/ 0 h 104"/>
                    <a:gd name="T8" fmla="*/ 96 w 96"/>
                    <a:gd name="T9" fmla="*/ 104 h 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96" h="104">
                      <a:moveTo>
                        <a:pt x="96" y="104"/>
                      </a:moveTo>
                      <a:lnTo>
                        <a:pt x="0" y="40"/>
                      </a:lnTo>
                      <a:lnTo>
                        <a:pt x="32" y="24"/>
                      </a:lnTo>
                      <a:lnTo>
                        <a:pt x="64" y="0"/>
                      </a:lnTo>
                      <a:lnTo>
                        <a:pt x="96" y="1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64" name="Line 70"/>
                <p:cNvSpPr>
                  <a:spLocks noChangeShapeType="1"/>
                </p:cNvSpPr>
                <p:nvPr/>
              </p:nvSpPr>
              <p:spPr bwMode="auto">
                <a:xfrm>
                  <a:off x="5200" y="2560"/>
                  <a:ext cx="88" cy="13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41" name="Group 76"/>
            <p:cNvGrpSpPr>
              <a:grpSpLocks/>
            </p:cNvGrpSpPr>
            <p:nvPr/>
          </p:nvGrpSpPr>
          <p:grpSpPr bwMode="auto">
            <a:xfrm>
              <a:off x="4496" y="1936"/>
              <a:ext cx="272" cy="254"/>
              <a:chOff x="4496" y="1936"/>
              <a:chExt cx="272" cy="254"/>
            </a:xfrm>
          </p:grpSpPr>
          <p:sp>
            <p:nvSpPr>
              <p:cNvPr id="9258" name="AutoShape 73"/>
              <p:cNvSpPr>
                <a:spLocks noChangeArrowheads="1"/>
              </p:cNvSpPr>
              <p:nvPr/>
            </p:nvSpPr>
            <p:spPr bwMode="auto">
              <a:xfrm>
                <a:off x="4496" y="1936"/>
                <a:ext cx="272" cy="232"/>
              </a:xfrm>
              <a:prstGeom prst="roundRect">
                <a:avLst>
                  <a:gd name="adj" fmla="val 45162"/>
                </a:avLst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Rectangle 74"/>
              <p:cNvSpPr>
                <a:spLocks noChangeArrowheads="1"/>
              </p:cNvSpPr>
              <p:nvPr/>
            </p:nvSpPr>
            <p:spPr bwMode="auto">
              <a:xfrm>
                <a:off x="4560" y="1992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P</a:t>
                </a:r>
                <a:endParaRPr lang="en-US" altLang="ja-JP"/>
              </a:p>
            </p:txBody>
          </p:sp>
          <p:sp>
            <p:nvSpPr>
              <p:cNvPr id="9260" name="Rectangle 75"/>
              <p:cNvSpPr>
                <a:spLocks noChangeArrowheads="1"/>
              </p:cNvSpPr>
              <p:nvPr/>
            </p:nvSpPr>
            <p:spPr bwMode="auto">
              <a:xfrm>
                <a:off x="4648" y="2056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sz="1400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</a:t>
                </a:r>
                <a:endParaRPr lang="en-US" altLang="ja-JP"/>
              </a:p>
            </p:txBody>
          </p:sp>
        </p:grpSp>
        <p:grpSp>
          <p:nvGrpSpPr>
            <p:cNvPr id="9242" name="Group 79"/>
            <p:cNvGrpSpPr>
              <a:grpSpLocks/>
            </p:cNvGrpSpPr>
            <p:nvPr/>
          </p:nvGrpSpPr>
          <p:grpSpPr bwMode="auto">
            <a:xfrm>
              <a:off x="4216" y="2144"/>
              <a:ext cx="288" cy="176"/>
              <a:chOff x="4216" y="2144"/>
              <a:chExt cx="288" cy="176"/>
            </a:xfrm>
          </p:grpSpPr>
          <p:sp>
            <p:nvSpPr>
              <p:cNvPr id="9256" name="Freeform 77"/>
              <p:cNvSpPr>
                <a:spLocks/>
              </p:cNvSpPr>
              <p:nvPr/>
            </p:nvSpPr>
            <p:spPr bwMode="auto">
              <a:xfrm>
                <a:off x="4216" y="2232"/>
                <a:ext cx="112" cy="88"/>
              </a:xfrm>
              <a:custGeom>
                <a:avLst/>
                <a:gdLst>
                  <a:gd name="T0" fmla="*/ 0 w 112"/>
                  <a:gd name="T1" fmla="*/ 88 h 88"/>
                  <a:gd name="T2" fmla="*/ 64 w 112"/>
                  <a:gd name="T3" fmla="*/ 0 h 88"/>
                  <a:gd name="T4" fmla="*/ 88 w 112"/>
                  <a:gd name="T5" fmla="*/ 32 h 88"/>
                  <a:gd name="T6" fmla="*/ 112 w 112"/>
                  <a:gd name="T7" fmla="*/ 64 h 88"/>
                  <a:gd name="T8" fmla="*/ 0 w 112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88">
                    <a:moveTo>
                      <a:pt x="0" y="88"/>
                    </a:moveTo>
                    <a:lnTo>
                      <a:pt x="64" y="0"/>
                    </a:lnTo>
                    <a:lnTo>
                      <a:pt x="88" y="32"/>
                    </a:lnTo>
                    <a:lnTo>
                      <a:pt x="112" y="64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Line 78"/>
              <p:cNvSpPr>
                <a:spLocks noChangeShapeType="1"/>
              </p:cNvSpPr>
              <p:nvPr/>
            </p:nvSpPr>
            <p:spPr bwMode="auto">
              <a:xfrm flipV="1">
                <a:off x="4304" y="2144"/>
                <a:ext cx="20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3" name="Group 82"/>
            <p:cNvGrpSpPr>
              <a:grpSpLocks/>
            </p:cNvGrpSpPr>
            <p:nvPr/>
          </p:nvGrpSpPr>
          <p:grpSpPr bwMode="auto">
            <a:xfrm>
              <a:off x="4760" y="2152"/>
              <a:ext cx="280" cy="176"/>
              <a:chOff x="4760" y="2152"/>
              <a:chExt cx="280" cy="176"/>
            </a:xfrm>
          </p:grpSpPr>
          <p:sp>
            <p:nvSpPr>
              <p:cNvPr id="9254" name="Freeform 80"/>
              <p:cNvSpPr>
                <a:spLocks/>
              </p:cNvSpPr>
              <p:nvPr/>
            </p:nvSpPr>
            <p:spPr bwMode="auto">
              <a:xfrm>
                <a:off x="4928" y="2240"/>
                <a:ext cx="112" cy="88"/>
              </a:xfrm>
              <a:custGeom>
                <a:avLst/>
                <a:gdLst>
                  <a:gd name="T0" fmla="*/ 112 w 112"/>
                  <a:gd name="T1" fmla="*/ 88 h 88"/>
                  <a:gd name="T2" fmla="*/ 0 w 112"/>
                  <a:gd name="T3" fmla="*/ 64 h 88"/>
                  <a:gd name="T4" fmla="*/ 24 w 112"/>
                  <a:gd name="T5" fmla="*/ 32 h 88"/>
                  <a:gd name="T6" fmla="*/ 48 w 112"/>
                  <a:gd name="T7" fmla="*/ 0 h 88"/>
                  <a:gd name="T8" fmla="*/ 112 w 112"/>
                  <a:gd name="T9" fmla="*/ 88 h 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" h="88">
                    <a:moveTo>
                      <a:pt x="112" y="88"/>
                    </a:moveTo>
                    <a:lnTo>
                      <a:pt x="0" y="64"/>
                    </a:lnTo>
                    <a:lnTo>
                      <a:pt x="24" y="32"/>
                    </a:lnTo>
                    <a:lnTo>
                      <a:pt x="48" y="0"/>
                    </a:lnTo>
                    <a:lnTo>
                      <a:pt x="112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Line 81"/>
              <p:cNvSpPr>
                <a:spLocks noChangeShapeType="1"/>
              </p:cNvSpPr>
              <p:nvPr/>
            </p:nvSpPr>
            <p:spPr bwMode="auto">
              <a:xfrm>
                <a:off x="4760" y="2152"/>
                <a:ext cx="192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4" name="Group 91"/>
            <p:cNvGrpSpPr>
              <a:grpSpLocks/>
            </p:cNvGrpSpPr>
            <p:nvPr/>
          </p:nvGrpSpPr>
          <p:grpSpPr bwMode="auto">
            <a:xfrm>
              <a:off x="4292" y="2305"/>
              <a:ext cx="436" cy="330"/>
              <a:chOff x="4324" y="2313"/>
              <a:chExt cx="436" cy="330"/>
            </a:xfrm>
          </p:grpSpPr>
          <p:sp>
            <p:nvSpPr>
              <p:cNvPr id="9252" name="Rectangle 83"/>
              <p:cNvSpPr>
                <a:spLocks noChangeArrowheads="1"/>
              </p:cNvSpPr>
              <p:nvPr/>
            </p:nvSpPr>
            <p:spPr bwMode="auto">
              <a:xfrm>
                <a:off x="4324" y="2313"/>
                <a:ext cx="436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12-10 </a:t>
                </a:r>
                <a:endParaRPr lang="en-US" altLang="ja-JP"/>
              </a:p>
            </p:txBody>
          </p:sp>
          <p:sp>
            <p:nvSpPr>
              <p:cNvPr id="9253" name="Rectangle 84"/>
              <p:cNvSpPr>
                <a:spLocks noChangeArrowheads="1"/>
              </p:cNvSpPr>
              <p:nvPr/>
            </p:nvSpPr>
            <p:spPr bwMode="auto">
              <a:xfrm>
                <a:off x="4345" y="2469"/>
                <a:ext cx="14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ja-JP" b="0">
                    <a:solidFill>
                      <a:srgbClr val="000000"/>
                    </a:solidFill>
                    <a:latin typeface="ＭＳ 明朝" pitchFamily="49" charset="-128"/>
                    <a:ea typeface="ＭＳ 明朝" pitchFamily="49" charset="-128"/>
                  </a:rPr>
                  <a:t>=2</a:t>
                </a:r>
                <a:endParaRPr lang="en-US" altLang="ja-JP"/>
              </a:p>
            </p:txBody>
          </p:sp>
        </p:grpSp>
        <p:sp>
          <p:nvSpPr>
            <p:cNvPr id="9245" name="Freeform 85"/>
            <p:cNvSpPr>
              <a:spLocks/>
            </p:cNvSpPr>
            <p:nvPr/>
          </p:nvSpPr>
          <p:spPr bwMode="auto">
            <a:xfrm>
              <a:off x="3600" y="2688"/>
              <a:ext cx="1536" cy="576"/>
            </a:xfrm>
            <a:custGeom>
              <a:avLst/>
              <a:gdLst>
                <a:gd name="T0" fmla="*/ 816 w 1536"/>
                <a:gd name="T1" fmla="*/ 568 h 576"/>
                <a:gd name="T2" fmla="*/ 952 w 1536"/>
                <a:gd name="T3" fmla="*/ 576 h 576"/>
                <a:gd name="T4" fmla="*/ 1096 w 1536"/>
                <a:gd name="T5" fmla="*/ 568 h 576"/>
                <a:gd name="T6" fmla="*/ 1168 w 1536"/>
                <a:gd name="T7" fmla="*/ 568 h 576"/>
                <a:gd name="T8" fmla="*/ 1336 w 1536"/>
                <a:gd name="T9" fmla="*/ 560 h 576"/>
                <a:gd name="T10" fmla="*/ 1488 w 1536"/>
                <a:gd name="T11" fmla="*/ 536 h 576"/>
                <a:gd name="T12" fmla="*/ 1536 w 1536"/>
                <a:gd name="T13" fmla="*/ 416 h 576"/>
                <a:gd name="T14" fmla="*/ 1536 w 1536"/>
                <a:gd name="T15" fmla="*/ 344 h 576"/>
                <a:gd name="T16" fmla="*/ 1528 w 1536"/>
                <a:gd name="T17" fmla="*/ 216 h 576"/>
                <a:gd name="T18" fmla="*/ 1512 w 1536"/>
                <a:gd name="T19" fmla="*/ 96 h 576"/>
                <a:gd name="T20" fmla="*/ 1432 w 1536"/>
                <a:gd name="T21" fmla="*/ 32 h 576"/>
                <a:gd name="T22" fmla="*/ 1336 w 1536"/>
                <a:gd name="T23" fmla="*/ 24 h 576"/>
                <a:gd name="T24" fmla="*/ 1264 w 1536"/>
                <a:gd name="T25" fmla="*/ 8 h 576"/>
                <a:gd name="T26" fmla="*/ 1160 w 1536"/>
                <a:gd name="T27" fmla="*/ 0 h 576"/>
                <a:gd name="T28" fmla="*/ 1064 w 1536"/>
                <a:gd name="T29" fmla="*/ 8 h 576"/>
                <a:gd name="T30" fmla="*/ 920 w 1536"/>
                <a:gd name="T31" fmla="*/ 32 h 576"/>
                <a:gd name="T32" fmla="*/ 848 w 1536"/>
                <a:gd name="T33" fmla="*/ 32 h 576"/>
                <a:gd name="T34" fmla="*/ 736 w 1536"/>
                <a:gd name="T35" fmla="*/ 32 h 576"/>
                <a:gd name="T36" fmla="*/ 640 w 1536"/>
                <a:gd name="T37" fmla="*/ 32 h 576"/>
                <a:gd name="T38" fmla="*/ 464 w 1536"/>
                <a:gd name="T39" fmla="*/ 32 h 576"/>
                <a:gd name="T40" fmla="*/ 288 w 1536"/>
                <a:gd name="T41" fmla="*/ 40 h 576"/>
                <a:gd name="T42" fmla="*/ 216 w 1536"/>
                <a:gd name="T43" fmla="*/ 40 h 576"/>
                <a:gd name="T44" fmla="*/ 152 w 1536"/>
                <a:gd name="T45" fmla="*/ 64 h 576"/>
                <a:gd name="T46" fmla="*/ 16 w 1536"/>
                <a:gd name="T47" fmla="*/ 136 h 576"/>
                <a:gd name="T48" fmla="*/ 0 w 1536"/>
                <a:gd name="T49" fmla="*/ 192 h 576"/>
                <a:gd name="T50" fmla="*/ 8 w 1536"/>
                <a:gd name="T51" fmla="*/ 264 h 576"/>
                <a:gd name="T52" fmla="*/ 40 w 1536"/>
                <a:gd name="T53" fmla="*/ 392 h 576"/>
                <a:gd name="T54" fmla="*/ 160 w 1536"/>
                <a:gd name="T55" fmla="*/ 520 h 576"/>
                <a:gd name="T56" fmla="*/ 312 w 1536"/>
                <a:gd name="T57" fmla="*/ 560 h 576"/>
                <a:gd name="T58" fmla="*/ 472 w 1536"/>
                <a:gd name="T59" fmla="*/ 576 h 576"/>
                <a:gd name="T60" fmla="*/ 624 w 1536"/>
                <a:gd name="T61" fmla="*/ 576 h 576"/>
                <a:gd name="T62" fmla="*/ 784 w 1536"/>
                <a:gd name="T63" fmla="*/ 560 h 57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536" h="576">
                  <a:moveTo>
                    <a:pt x="768" y="568"/>
                  </a:moveTo>
                  <a:lnTo>
                    <a:pt x="816" y="568"/>
                  </a:lnTo>
                  <a:lnTo>
                    <a:pt x="880" y="576"/>
                  </a:lnTo>
                  <a:lnTo>
                    <a:pt x="952" y="576"/>
                  </a:lnTo>
                  <a:lnTo>
                    <a:pt x="1032" y="576"/>
                  </a:lnTo>
                  <a:lnTo>
                    <a:pt x="1096" y="568"/>
                  </a:lnTo>
                  <a:lnTo>
                    <a:pt x="1128" y="568"/>
                  </a:lnTo>
                  <a:lnTo>
                    <a:pt x="1168" y="568"/>
                  </a:lnTo>
                  <a:lnTo>
                    <a:pt x="1248" y="560"/>
                  </a:lnTo>
                  <a:lnTo>
                    <a:pt x="1336" y="560"/>
                  </a:lnTo>
                  <a:lnTo>
                    <a:pt x="1416" y="560"/>
                  </a:lnTo>
                  <a:lnTo>
                    <a:pt x="1488" y="536"/>
                  </a:lnTo>
                  <a:lnTo>
                    <a:pt x="1520" y="480"/>
                  </a:lnTo>
                  <a:lnTo>
                    <a:pt x="1536" y="416"/>
                  </a:lnTo>
                  <a:lnTo>
                    <a:pt x="1536" y="376"/>
                  </a:lnTo>
                  <a:lnTo>
                    <a:pt x="1536" y="344"/>
                  </a:lnTo>
                  <a:lnTo>
                    <a:pt x="1536" y="280"/>
                  </a:lnTo>
                  <a:lnTo>
                    <a:pt x="1528" y="216"/>
                  </a:lnTo>
                  <a:lnTo>
                    <a:pt x="1528" y="168"/>
                  </a:lnTo>
                  <a:lnTo>
                    <a:pt x="1512" y="96"/>
                  </a:lnTo>
                  <a:lnTo>
                    <a:pt x="1472" y="48"/>
                  </a:lnTo>
                  <a:lnTo>
                    <a:pt x="1432" y="32"/>
                  </a:lnTo>
                  <a:lnTo>
                    <a:pt x="1400" y="24"/>
                  </a:lnTo>
                  <a:lnTo>
                    <a:pt x="1336" y="24"/>
                  </a:lnTo>
                  <a:lnTo>
                    <a:pt x="1296" y="16"/>
                  </a:lnTo>
                  <a:lnTo>
                    <a:pt x="1264" y="8"/>
                  </a:lnTo>
                  <a:lnTo>
                    <a:pt x="1200" y="8"/>
                  </a:lnTo>
                  <a:lnTo>
                    <a:pt x="1160" y="0"/>
                  </a:lnTo>
                  <a:lnTo>
                    <a:pt x="1128" y="0"/>
                  </a:lnTo>
                  <a:lnTo>
                    <a:pt x="1064" y="8"/>
                  </a:lnTo>
                  <a:lnTo>
                    <a:pt x="984" y="16"/>
                  </a:lnTo>
                  <a:lnTo>
                    <a:pt x="920" y="32"/>
                  </a:lnTo>
                  <a:lnTo>
                    <a:pt x="880" y="32"/>
                  </a:lnTo>
                  <a:lnTo>
                    <a:pt x="848" y="32"/>
                  </a:lnTo>
                  <a:lnTo>
                    <a:pt x="776" y="32"/>
                  </a:lnTo>
                  <a:lnTo>
                    <a:pt x="736" y="32"/>
                  </a:lnTo>
                  <a:lnTo>
                    <a:pt x="704" y="32"/>
                  </a:lnTo>
                  <a:lnTo>
                    <a:pt x="640" y="32"/>
                  </a:lnTo>
                  <a:lnTo>
                    <a:pt x="544" y="32"/>
                  </a:lnTo>
                  <a:lnTo>
                    <a:pt x="464" y="32"/>
                  </a:lnTo>
                  <a:lnTo>
                    <a:pt x="368" y="32"/>
                  </a:lnTo>
                  <a:lnTo>
                    <a:pt x="288" y="40"/>
                  </a:lnTo>
                  <a:lnTo>
                    <a:pt x="248" y="40"/>
                  </a:lnTo>
                  <a:lnTo>
                    <a:pt x="216" y="40"/>
                  </a:lnTo>
                  <a:lnTo>
                    <a:pt x="184" y="48"/>
                  </a:lnTo>
                  <a:lnTo>
                    <a:pt x="152" y="64"/>
                  </a:lnTo>
                  <a:lnTo>
                    <a:pt x="72" y="88"/>
                  </a:lnTo>
                  <a:lnTo>
                    <a:pt x="16" y="136"/>
                  </a:lnTo>
                  <a:lnTo>
                    <a:pt x="0" y="160"/>
                  </a:lnTo>
                  <a:lnTo>
                    <a:pt x="0" y="192"/>
                  </a:lnTo>
                  <a:lnTo>
                    <a:pt x="0" y="224"/>
                  </a:lnTo>
                  <a:lnTo>
                    <a:pt x="8" y="264"/>
                  </a:lnTo>
                  <a:lnTo>
                    <a:pt x="8" y="328"/>
                  </a:lnTo>
                  <a:lnTo>
                    <a:pt x="40" y="392"/>
                  </a:lnTo>
                  <a:lnTo>
                    <a:pt x="88" y="456"/>
                  </a:lnTo>
                  <a:lnTo>
                    <a:pt x="160" y="520"/>
                  </a:lnTo>
                  <a:lnTo>
                    <a:pt x="232" y="544"/>
                  </a:lnTo>
                  <a:lnTo>
                    <a:pt x="312" y="560"/>
                  </a:lnTo>
                  <a:lnTo>
                    <a:pt x="384" y="560"/>
                  </a:lnTo>
                  <a:lnTo>
                    <a:pt x="472" y="576"/>
                  </a:lnTo>
                  <a:lnTo>
                    <a:pt x="544" y="576"/>
                  </a:lnTo>
                  <a:lnTo>
                    <a:pt x="624" y="576"/>
                  </a:lnTo>
                  <a:lnTo>
                    <a:pt x="696" y="560"/>
                  </a:lnTo>
                  <a:lnTo>
                    <a:pt x="784" y="560"/>
                  </a:lnTo>
                </a:path>
              </a:pathLst>
            </a:custGeom>
            <a:noFill/>
            <a:ln w="38100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86"/>
            <p:cNvSpPr>
              <a:spLocks noChangeShapeType="1"/>
            </p:cNvSpPr>
            <p:nvPr/>
          </p:nvSpPr>
          <p:spPr bwMode="auto">
            <a:xfrm flipH="1" flipV="1">
              <a:off x="4368" y="3248"/>
              <a:ext cx="16" cy="16"/>
            </a:xfrm>
            <a:prstGeom prst="line">
              <a:avLst/>
            </a:prstGeom>
            <a:noFill/>
            <a:ln w="38100">
              <a:solidFill>
                <a:srgbClr val="7F7F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7" name="Freeform 87"/>
            <p:cNvSpPr>
              <a:spLocks/>
            </p:cNvSpPr>
            <p:nvPr/>
          </p:nvSpPr>
          <p:spPr bwMode="auto">
            <a:xfrm>
              <a:off x="5160" y="2640"/>
              <a:ext cx="472" cy="624"/>
            </a:xfrm>
            <a:custGeom>
              <a:avLst/>
              <a:gdLst>
                <a:gd name="T0" fmla="*/ 384 w 472"/>
                <a:gd name="T1" fmla="*/ 40 h 624"/>
                <a:gd name="T2" fmla="*/ 320 w 472"/>
                <a:gd name="T3" fmla="*/ 16 h 624"/>
                <a:gd name="T4" fmla="*/ 272 w 472"/>
                <a:gd name="T5" fmla="*/ 8 h 624"/>
                <a:gd name="T6" fmla="*/ 232 w 472"/>
                <a:gd name="T7" fmla="*/ 0 h 624"/>
                <a:gd name="T8" fmla="*/ 200 w 472"/>
                <a:gd name="T9" fmla="*/ 0 h 624"/>
                <a:gd name="T10" fmla="*/ 168 w 472"/>
                <a:gd name="T11" fmla="*/ 0 h 624"/>
                <a:gd name="T12" fmla="*/ 136 w 472"/>
                <a:gd name="T13" fmla="*/ 16 h 624"/>
                <a:gd name="T14" fmla="*/ 56 w 472"/>
                <a:gd name="T15" fmla="*/ 64 h 624"/>
                <a:gd name="T16" fmla="*/ 16 w 472"/>
                <a:gd name="T17" fmla="*/ 144 h 624"/>
                <a:gd name="T18" fmla="*/ 0 w 472"/>
                <a:gd name="T19" fmla="*/ 176 h 624"/>
                <a:gd name="T20" fmla="*/ 0 w 472"/>
                <a:gd name="T21" fmla="*/ 216 h 624"/>
                <a:gd name="T22" fmla="*/ 8 w 472"/>
                <a:gd name="T23" fmla="*/ 296 h 624"/>
                <a:gd name="T24" fmla="*/ 8 w 472"/>
                <a:gd name="T25" fmla="*/ 360 h 624"/>
                <a:gd name="T26" fmla="*/ 8 w 472"/>
                <a:gd name="T27" fmla="*/ 392 h 624"/>
                <a:gd name="T28" fmla="*/ 16 w 472"/>
                <a:gd name="T29" fmla="*/ 432 h 624"/>
                <a:gd name="T30" fmla="*/ 16 w 472"/>
                <a:gd name="T31" fmla="*/ 512 h 624"/>
                <a:gd name="T32" fmla="*/ 56 w 472"/>
                <a:gd name="T33" fmla="*/ 584 h 624"/>
                <a:gd name="T34" fmla="*/ 112 w 472"/>
                <a:gd name="T35" fmla="*/ 608 h 624"/>
                <a:gd name="T36" fmla="*/ 192 w 472"/>
                <a:gd name="T37" fmla="*/ 624 h 624"/>
                <a:gd name="T38" fmla="*/ 264 w 472"/>
                <a:gd name="T39" fmla="*/ 616 h 624"/>
                <a:gd name="T40" fmla="*/ 344 w 472"/>
                <a:gd name="T41" fmla="*/ 592 h 624"/>
                <a:gd name="T42" fmla="*/ 392 w 472"/>
                <a:gd name="T43" fmla="*/ 528 h 624"/>
                <a:gd name="T44" fmla="*/ 424 w 472"/>
                <a:gd name="T45" fmla="*/ 456 h 624"/>
                <a:gd name="T46" fmla="*/ 456 w 472"/>
                <a:gd name="T47" fmla="*/ 352 h 624"/>
                <a:gd name="T48" fmla="*/ 472 w 472"/>
                <a:gd name="T49" fmla="*/ 248 h 624"/>
                <a:gd name="T50" fmla="*/ 464 w 472"/>
                <a:gd name="T51" fmla="*/ 192 h 624"/>
                <a:gd name="T52" fmla="*/ 424 w 472"/>
                <a:gd name="T53" fmla="*/ 112 h 624"/>
                <a:gd name="T54" fmla="*/ 384 w 472"/>
                <a:gd name="T55" fmla="*/ 40 h 62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472" h="624">
                  <a:moveTo>
                    <a:pt x="384" y="40"/>
                  </a:moveTo>
                  <a:lnTo>
                    <a:pt x="320" y="16"/>
                  </a:lnTo>
                  <a:lnTo>
                    <a:pt x="272" y="8"/>
                  </a:lnTo>
                  <a:lnTo>
                    <a:pt x="232" y="0"/>
                  </a:lnTo>
                  <a:lnTo>
                    <a:pt x="200" y="0"/>
                  </a:lnTo>
                  <a:lnTo>
                    <a:pt x="168" y="0"/>
                  </a:lnTo>
                  <a:lnTo>
                    <a:pt x="136" y="16"/>
                  </a:lnTo>
                  <a:lnTo>
                    <a:pt x="56" y="64"/>
                  </a:lnTo>
                  <a:lnTo>
                    <a:pt x="16" y="144"/>
                  </a:lnTo>
                  <a:lnTo>
                    <a:pt x="0" y="176"/>
                  </a:lnTo>
                  <a:lnTo>
                    <a:pt x="0" y="216"/>
                  </a:lnTo>
                  <a:lnTo>
                    <a:pt x="8" y="296"/>
                  </a:lnTo>
                  <a:lnTo>
                    <a:pt x="8" y="360"/>
                  </a:lnTo>
                  <a:lnTo>
                    <a:pt x="8" y="392"/>
                  </a:lnTo>
                  <a:lnTo>
                    <a:pt x="16" y="432"/>
                  </a:lnTo>
                  <a:lnTo>
                    <a:pt x="16" y="512"/>
                  </a:lnTo>
                  <a:lnTo>
                    <a:pt x="56" y="584"/>
                  </a:lnTo>
                  <a:lnTo>
                    <a:pt x="112" y="608"/>
                  </a:lnTo>
                  <a:lnTo>
                    <a:pt x="192" y="624"/>
                  </a:lnTo>
                  <a:lnTo>
                    <a:pt x="264" y="616"/>
                  </a:lnTo>
                  <a:lnTo>
                    <a:pt x="344" y="592"/>
                  </a:lnTo>
                  <a:lnTo>
                    <a:pt x="392" y="528"/>
                  </a:lnTo>
                  <a:lnTo>
                    <a:pt x="424" y="456"/>
                  </a:lnTo>
                  <a:lnTo>
                    <a:pt x="456" y="352"/>
                  </a:lnTo>
                  <a:lnTo>
                    <a:pt x="472" y="248"/>
                  </a:lnTo>
                  <a:lnTo>
                    <a:pt x="464" y="192"/>
                  </a:lnTo>
                  <a:lnTo>
                    <a:pt x="424" y="112"/>
                  </a:lnTo>
                  <a:lnTo>
                    <a:pt x="384" y="40"/>
                  </a:lnTo>
                  <a:close/>
                </a:path>
              </a:pathLst>
            </a:custGeom>
            <a:noFill/>
            <a:ln w="12700">
              <a:solidFill>
                <a:srgbClr val="BFBFB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8" name="Line 88"/>
            <p:cNvSpPr>
              <a:spLocks noChangeShapeType="1"/>
            </p:cNvSpPr>
            <p:nvPr/>
          </p:nvSpPr>
          <p:spPr bwMode="auto">
            <a:xfrm flipH="1" flipV="1">
              <a:off x="5552" y="2680"/>
              <a:ext cx="8" cy="8"/>
            </a:xfrm>
            <a:prstGeom prst="line">
              <a:avLst/>
            </a:prstGeom>
            <a:noFill/>
            <a:ln w="12700">
              <a:solidFill>
                <a:srgbClr val="BFB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Rectangle 89"/>
            <p:cNvSpPr>
              <a:spLocks noChangeArrowheads="1"/>
            </p:cNvSpPr>
            <p:nvPr/>
          </p:nvSpPr>
          <p:spPr bwMode="auto">
            <a:xfrm>
              <a:off x="4336" y="335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7</a:t>
              </a:r>
              <a:endParaRPr lang="en-US" altLang="ja-JP"/>
            </a:p>
          </p:txBody>
        </p:sp>
        <p:sp>
          <p:nvSpPr>
            <p:cNvPr id="9250" name="Rectangle 90"/>
            <p:cNvSpPr>
              <a:spLocks noChangeArrowheads="1"/>
            </p:cNvSpPr>
            <p:nvPr/>
          </p:nvSpPr>
          <p:spPr bwMode="auto">
            <a:xfrm>
              <a:off x="5320" y="3304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ja-JP" b="0">
                  <a:solidFill>
                    <a:srgbClr val="000000"/>
                  </a:solidFill>
                  <a:latin typeface="ＭＳ 明朝" pitchFamily="49" charset="-128"/>
                  <a:ea typeface="ＭＳ 明朝" pitchFamily="49" charset="-128"/>
                </a:rPr>
                <a:t>5</a:t>
              </a:r>
              <a:endParaRPr lang="en-US" altLang="ja-JP"/>
            </a:p>
          </p:txBody>
        </p:sp>
        <p:sp>
          <p:nvSpPr>
            <p:cNvPr id="9251" name="Text Box 7"/>
            <p:cNvSpPr txBox="1">
              <a:spLocks noChangeArrowheads="1"/>
            </p:cNvSpPr>
            <p:nvPr/>
          </p:nvSpPr>
          <p:spPr bwMode="auto">
            <a:xfrm>
              <a:off x="4608" y="3648"/>
              <a:ext cx="3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" pitchFamily="18" charset="0"/>
                  <a:ea typeface="平成角ゴシック" charset="-128"/>
                </a:defRPr>
              </a:lvl9pPr>
            </a:lstStyle>
            <a:p>
              <a:pPr eaLnBrk="1" hangingPunct="1"/>
              <a:r>
                <a:rPr kumimoji="0" lang="en-US" altLang="ja-JP" b="0">
                  <a:solidFill>
                    <a:srgbClr val="000000"/>
                  </a:solidFill>
                  <a:latin typeface="平成明朝" charset="-128"/>
                  <a:ea typeface="平成明朝" charset="-128"/>
                </a:rPr>
                <a:t>(b)</a:t>
              </a:r>
            </a:p>
          </p:txBody>
        </p:sp>
      </p:grpSp>
      <p:sp>
        <p:nvSpPr>
          <p:cNvPr id="9223" name="Rectangle 1"/>
          <p:cNvSpPr>
            <a:spLocks noChangeArrowheads="1"/>
          </p:cNvSpPr>
          <p:nvPr/>
        </p:nvSpPr>
        <p:spPr bwMode="auto">
          <a:xfrm>
            <a:off x="152400" y="1447800"/>
            <a:ext cx="541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Correctness of the algorithm - Continue</a:t>
            </a:r>
          </a:p>
        </p:txBody>
      </p:sp>
      <p:pic>
        <p:nvPicPr>
          <p:cNvPr id="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3825" y="3438525"/>
            <a:ext cx="299085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25" name="Right Arrow 5"/>
          <p:cNvSpPr>
            <a:spLocks noChangeArrowheads="1"/>
          </p:cNvSpPr>
          <p:nvPr/>
        </p:nvSpPr>
        <p:spPr bwMode="auto">
          <a:xfrm>
            <a:off x="3105150" y="4170363"/>
            <a:ext cx="500063" cy="51911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9226" name="TextBox 6"/>
          <p:cNvSpPr txBox="1">
            <a:spLocks noChangeArrowheads="1"/>
          </p:cNvSpPr>
          <p:nvPr/>
        </p:nvSpPr>
        <p:spPr bwMode="auto">
          <a:xfrm>
            <a:off x="9164638" y="3870325"/>
            <a:ext cx="604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r>
              <a:rPr lang="en-US" b="0"/>
              <a:t>12</a:t>
            </a:r>
          </a:p>
        </p:txBody>
      </p: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7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Times" pitchFamily="18" charset="0"/>
                <a:ea typeface="平成角ゴシック" charset="-128"/>
              </a:defRPr>
            </a:lvl9pPr>
          </a:lstStyle>
          <a:p>
            <a:pPr eaLnBrk="1" hangingPunct="1"/>
            <a:fld id="{F56FBEA1-924A-46CC-86E0-67FB32453D78}" type="slidenum">
              <a:rPr lang="en-US" altLang="ja-JP" b="0" smtClean="0"/>
              <a:pPr eaLnBrk="1" hangingPunct="1"/>
              <a:t>9</a:t>
            </a:fld>
            <a:endParaRPr lang="en-US" altLang="ja-JP" b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1425575"/>
            <a:ext cx="9525000" cy="5410200"/>
          </a:xfrm>
        </p:spPr>
        <p:txBody>
          <a:bodyPr/>
          <a:lstStyle/>
          <a:p>
            <a:pPr marL="0" indent="0" eaLnBrk="1" hangingPunct="1"/>
            <a:r>
              <a:rPr lang="en-US" altLang="ja-JP" sz="2400" u="sng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ja-JP" sz="240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Parallel-PrefixSum  (EREW PRAM algorithm)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 (){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if (number of processor == i)  B[0, i] = A[i];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for (h=1; h≦log n; h++)  {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if  (number of processor j ≦ n/2</a:t>
            </a:r>
            <a:r>
              <a:rPr kumimoji="0" lang="en-US" altLang="ja-JP" sz="18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{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B[h, j] = B[h-1, 2j-1] + B[h-1, 2j];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C[log n, 1] = B[log n, 1]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for (h = (log n) - 1; h≧0; h--)  {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if  (number of processor j ≦ n/2</a:t>
            </a:r>
            <a:r>
              <a:rPr kumimoji="0" lang="en-US" altLang="ja-JP" sz="1800" baseline="300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 {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if (j is even) C[h, j] = C[h+1, j/2];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if (j is odd) C[h, j] = C[h+1, (j+1)/2] - B[h, j+1];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}</a:t>
            </a:r>
          </a:p>
          <a:p>
            <a:pPr lvl="2" indent="0" eaLnBrk="1" hangingPunct="1"/>
            <a:r>
              <a:rPr kumimoji="0" lang="en-US" altLang="ja-JP" sz="18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" y="914400"/>
            <a:ext cx="99060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ja-JP" sz="2800" u="sng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Solving Prefix Sum problem on balanced binary tree (5)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33413" y="228600"/>
            <a:ext cx="9271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平成角ゴシック" charset="-128"/>
                <a:ea typeface="平成角ゴシック" charset="-128"/>
              </a:defRPr>
            </a:lvl9pPr>
          </a:lstStyle>
          <a:p>
            <a:pPr>
              <a:defRPr/>
            </a:pPr>
            <a:r>
              <a:rPr lang="en-US" altLang="ja-JP" sz="3200" kern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Balanced binary tree</a:t>
            </a:r>
            <a:endParaRPr lang="en-US" altLang="ja-JP" sz="3200" kern="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講義資料テンプレート">
  <a:themeElements>
    <a:clrScheme name="講義資料テンプレー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講義資料テンプレート">
      <a:majorFont>
        <a:latin typeface="平成角ゴシック"/>
        <a:ea typeface="平成角ゴシック"/>
        <a:cs typeface=""/>
      </a:majorFont>
      <a:minorFont>
        <a:latin typeface="平成角ゴシック"/>
        <a:ea typeface="平成角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平成角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  <a:ea typeface="平成角ゴシック" charset="-128"/>
          </a:defRPr>
        </a:defPPr>
      </a:lstStyle>
    </a:lnDef>
  </a:objectDefaults>
  <a:extraClrSchemeLst>
    <a:extraClrScheme>
      <a:clrScheme name="講義資料テンプレー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講義資料テンプレー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講義資料テンプレー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講義資料テンプレー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講義資料テンプレー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講義資料テンプレー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講義資料テンプレー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ホーム.2G:重要書類:講義関係:講義資料テンプレート</Template>
  <TotalTime>2550</TotalTime>
  <Words>1707</Words>
  <Application>Microsoft Office PowerPoint</Application>
  <PresentationFormat>A4 Paper (210x297 mm)</PresentationFormat>
  <Paragraphs>581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講義資料テンプレート</vt:lpstr>
      <vt:lpstr>Lecture 3: Parallel Algorithm Design</vt:lpstr>
      <vt:lpstr>Techniques of Parallel Algorithm Design</vt:lpstr>
      <vt:lpstr>Balanced binary tree</vt:lpstr>
      <vt:lpstr>Problem of finding Prefix Sum </vt:lpstr>
      <vt:lpstr>Solving Prefix Sum problem on balanced binary tree (1)</vt:lpstr>
      <vt:lpstr>Solving Prefix Sum problem on balanced binary tree (2)</vt:lpstr>
      <vt:lpstr>Solving Prefix Sum problem on balanced binary tree (3)</vt:lpstr>
      <vt:lpstr>Solving Prefix Sum problem on balanced binary tree (4)</vt:lpstr>
      <vt:lpstr>Solving Prefix Sum problem on balanced binary tree (5)</vt:lpstr>
      <vt:lpstr>Solving Prefix Sum problem on balanced binary tree (6)</vt:lpstr>
      <vt:lpstr>Solving Prefix Sum problem on balanced binary tree (7)</vt:lpstr>
      <vt:lpstr>Solving Prefix Sum problem on balanced binary tree (8)</vt:lpstr>
      <vt:lpstr>Balanced binary tree</vt:lpstr>
      <vt:lpstr>Balanced binary tree</vt:lpstr>
      <vt:lpstr>Balanced binary tree</vt:lpstr>
      <vt:lpstr>Balanced binary tree</vt:lpstr>
      <vt:lpstr>Balanced binary tree</vt:lpstr>
      <vt:lpstr>Balanced binary tree</vt:lpstr>
      <vt:lpstr>Slide 19</vt:lpstr>
      <vt:lpstr>Slide 20</vt:lpstr>
      <vt:lpstr>Slide 21</vt:lpstr>
      <vt:lpstr>Merging of two upper convex hulls</vt:lpstr>
      <vt:lpstr>2 divide and conquer (1)　</vt:lpstr>
      <vt:lpstr>2 divide and conquer (2)</vt:lpstr>
      <vt:lpstr>2 divide and conquer（３）</vt:lpstr>
      <vt:lpstr>２divide and conquer (4)</vt:lpstr>
      <vt:lpstr>2divide and conquer (5)</vt:lpstr>
      <vt:lpstr>Slide 28</vt:lpstr>
      <vt:lpstr>Slide 29</vt:lpstr>
      <vt:lpstr>Recursive tree of n   divide and conquer</vt:lpstr>
      <vt:lpstr>Analysis of the algorithm</vt:lpstr>
      <vt:lpstr>Slide 32</vt:lpstr>
    </vt:vector>
  </TitlesOfParts>
  <Company>九州工業大学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集中講義 計算量理論と並列分散 アルゴリズムについて</dc:title>
  <dc:creator>藤原暁宏</dc:creator>
  <cp:lastModifiedBy>wchen</cp:lastModifiedBy>
  <cp:revision>380</cp:revision>
  <cp:lastPrinted>2000-07-06T09:31:02Z</cp:lastPrinted>
  <dcterms:created xsi:type="dcterms:W3CDTF">2000-07-03T06:23:31Z</dcterms:created>
  <dcterms:modified xsi:type="dcterms:W3CDTF">2013-07-11T18:16:42Z</dcterms:modified>
</cp:coreProperties>
</file>