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65" r:id="rId4"/>
    <p:sldId id="259" r:id="rId5"/>
    <p:sldId id="260" r:id="rId6"/>
    <p:sldId id="266" r:id="rId7"/>
    <p:sldId id="267" r:id="rId8"/>
    <p:sldId id="261" r:id="rId9"/>
    <p:sldId id="262" r:id="rId10"/>
    <p:sldId id="264" r:id="rId11"/>
    <p:sldId id="263" r:id="rId12"/>
    <p:sldId id="268" r:id="rId13"/>
    <p:sldId id="269"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1321"/>
    <a:srgbClr val="210B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3" d="100"/>
          <a:sy n="73" d="100"/>
        </p:scale>
        <p:origin x="4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3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18450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07820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916001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4989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60810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29700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unjabpolice.gov.pk/crimestatistics" TargetMode="External"/><Relationship Id="rId4" Type="http://schemas.openxmlformats.org/officeDocument/2006/relationships/hyperlink" Target="https://en.wikipedia.org/wiki/Crim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32274"/>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959769"/>
            <a:ext cx="7477601" cy="1916430"/>
          </a:xfrm>
          <a:prstGeom prst="rect">
            <a:avLst/>
          </a:prstGeom>
          <a:noFill/>
          <a:ln/>
        </p:spPr>
        <p:txBody>
          <a:bodyPr wrap="square" rtlCol="0" anchor="t"/>
          <a:lstStyle/>
          <a:p>
            <a:pPr marL="0" indent="0">
              <a:lnSpc>
                <a:spcPts val="7545"/>
              </a:lnSpc>
              <a:buNone/>
            </a:pPr>
            <a:r>
              <a:rPr lang="en-US" sz="6036" dirty="0">
                <a:solidFill>
                  <a:srgbClr val="FAEBEB"/>
                </a:solidFill>
                <a:latin typeface="Dela Gothic One" pitchFamily="34" charset="0"/>
                <a:ea typeface="Dela Gothic One" pitchFamily="34" charset="-122"/>
                <a:cs typeface="Dela Gothic One" pitchFamily="34" charset="-120"/>
              </a:rPr>
              <a:t>Introduction to Crime</a:t>
            </a:r>
            <a:endParaRPr lang="en-US" sz="6036" dirty="0"/>
          </a:p>
        </p:txBody>
      </p:sp>
      <p:sp>
        <p:nvSpPr>
          <p:cNvPr id="6" name="Text 2"/>
          <p:cNvSpPr/>
          <p:nvPr/>
        </p:nvSpPr>
        <p:spPr>
          <a:xfrm>
            <a:off x="6315789" y="3752255"/>
            <a:ext cx="7477601" cy="142160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Crime is a complex and multifaceted issue that affects societies worldwide. This presentation will provide an overview of the different types of crimes, their causes, and the criminal justice system's role in addressing them.</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479113"/>
            <a:ext cx="8814673"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Key Takeaways</a:t>
            </a:r>
            <a:endParaRPr lang="en-US" sz="4374" dirty="0"/>
          </a:p>
        </p:txBody>
      </p:sp>
      <p:sp>
        <p:nvSpPr>
          <p:cNvPr id="8" name="Text 5"/>
          <p:cNvSpPr/>
          <p:nvPr/>
        </p:nvSpPr>
        <p:spPr>
          <a:xfrm>
            <a:off x="1760220" y="3226296"/>
            <a:ext cx="8358902" cy="1777008"/>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FFE5E5"/>
                </a:solidFill>
                <a:latin typeface="DM Sans" pitchFamily="34" charset="0"/>
                <a:ea typeface="DM Sans" pitchFamily="34" charset="-122"/>
                <a:cs typeface="DM Sans" pitchFamily="34" charset="-120"/>
              </a:rPr>
              <a:t>Crime is a complex issue with diverse types and causes </a:t>
            </a:r>
          </a:p>
          <a:p>
            <a:pPr>
              <a:lnSpc>
                <a:spcPts val="2799"/>
              </a:lnSpc>
            </a:pPr>
            <a:endParaRPr lang="en-US" sz="1750" dirty="0">
              <a:solidFill>
                <a:srgbClr val="FFE5E5"/>
              </a:solidFill>
              <a:latin typeface="DM Sans" pitchFamily="34" charset="0"/>
              <a:ea typeface="DM Sans" pitchFamily="34" charset="-122"/>
              <a:cs typeface="DM Sans" pitchFamily="34" charset="-120"/>
            </a:endParaRPr>
          </a:p>
          <a:p>
            <a:pPr marL="285750" indent="-285750">
              <a:lnSpc>
                <a:spcPts val="2799"/>
              </a:lnSpc>
              <a:buFont typeface="Arial" panose="020B0604020202020204" pitchFamily="34" charset="0"/>
              <a:buChar char="•"/>
            </a:pPr>
            <a:r>
              <a:rPr lang="en-US" sz="1750" dirty="0">
                <a:solidFill>
                  <a:srgbClr val="FFE5E5"/>
                </a:solidFill>
                <a:latin typeface="DM Sans" pitchFamily="34" charset="0"/>
                <a:ea typeface="DM Sans" pitchFamily="34" charset="-122"/>
                <a:cs typeface="DM Sans" pitchFamily="34" charset="-120"/>
              </a:rPr>
              <a:t>The criminal justice system plays a crucial role in addressing crime </a:t>
            </a:r>
          </a:p>
          <a:p>
            <a:pPr>
              <a:lnSpc>
                <a:spcPts val="2799"/>
              </a:lnSpc>
            </a:pPr>
            <a:endParaRPr lang="en-US" sz="1750" dirty="0">
              <a:solidFill>
                <a:srgbClr val="FFE5E5"/>
              </a:solidFill>
              <a:latin typeface="DM Sans" pitchFamily="34" charset="0"/>
              <a:ea typeface="DM Sans" pitchFamily="34" charset="-122"/>
              <a:cs typeface="DM Sans" pitchFamily="34" charset="-120"/>
            </a:endParaRPr>
          </a:p>
          <a:p>
            <a:pPr marL="285750" indent="-285750">
              <a:lnSpc>
                <a:spcPts val="2799"/>
              </a:lnSpc>
              <a:buFont typeface="Arial" panose="020B0604020202020204" pitchFamily="34" charset="0"/>
              <a:buChar char="•"/>
            </a:pPr>
            <a:r>
              <a:rPr lang="en-US" sz="1750" dirty="0">
                <a:solidFill>
                  <a:srgbClr val="FFE5E5"/>
                </a:solidFill>
                <a:latin typeface="DM Sans" pitchFamily="34" charset="0"/>
                <a:ea typeface="DM Sans" pitchFamily="34" charset="-122"/>
                <a:cs typeface="DM Sans" pitchFamily="34" charset="-120"/>
              </a:rPr>
              <a:t>Effective crime prevention strategies require a multifaceted approach</a:t>
            </a:r>
            <a:endParaRPr lang="en-US" sz="1750" dirty="0"/>
          </a:p>
        </p:txBody>
      </p:sp>
    </p:spTree>
    <p:extLst>
      <p:ext uri="{BB962C8B-B14F-4D97-AF65-F5344CB8AC3E}">
        <p14:creationId xmlns:p14="http://schemas.microsoft.com/office/powerpoint/2010/main" val="259834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479113"/>
            <a:ext cx="8814673"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Conclusion</a:t>
            </a:r>
            <a:endParaRPr lang="en-US" sz="4374" dirty="0"/>
          </a:p>
        </p:txBody>
      </p:sp>
      <p:sp>
        <p:nvSpPr>
          <p:cNvPr id="10" name="Text 7"/>
          <p:cNvSpPr/>
          <p:nvPr/>
        </p:nvSpPr>
        <p:spPr>
          <a:xfrm>
            <a:off x="1990011" y="4825008"/>
            <a:ext cx="5099209"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1760220" y="2764095"/>
            <a:ext cx="9971116"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Addressing crime requires a comprehensive understanding of its underlying factors and a coordinated effort among various stakeholders, including law enforcement, policymakers, and community members.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479113"/>
            <a:ext cx="8814673"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rPr>
              <a:t>References</a:t>
            </a:r>
            <a:endParaRPr lang="en-US" sz="4374" dirty="0"/>
          </a:p>
        </p:txBody>
      </p:sp>
      <p:sp>
        <p:nvSpPr>
          <p:cNvPr id="10" name="Text 7"/>
          <p:cNvSpPr/>
          <p:nvPr/>
        </p:nvSpPr>
        <p:spPr>
          <a:xfrm>
            <a:off x="1990011" y="4825008"/>
            <a:ext cx="5099209" cy="355402"/>
          </a:xfrm>
          <a:prstGeom prst="rect">
            <a:avLst/>
          </a:prstGeom>
          <a:noFill/>
          <a:ln/>
        </p:spPr>
        <p:txBody>
          <a:bodyPr wrap="none" rtlCol="0" anchor="t"/>
          <a:lstStyle/>
          <a:p>
            <a:pPr marL="0" indent="0">
              <a:lnSpc>
                <a:spcPts val="2799"/>
              </a:lnSpc>
              <a:buNone/>
            </a:pPr>
            <a:endParaRPr lang="en-US" sz="1750" dirty="0"/>
          </a:p>
        </p:txBody>
      </p:sp>
      <p:sp>
        <p:nvSpPr>
          <p:cNvPr id="11" name="Text 8"/>
          <p:cNvSpPr/>
          <p:nvPr/>
        </p:nvSpPr>
        <p:spPr>
          <a:xfrm>
            <a:off x="1760220" y="2764095"/>
            <a:ext cx="9971116"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hlinkClick r:id="rId4"/>
              </a:rPr>
              <a:t>https://en.wikipedia.org/wiki/Crime</a:t>
            </a:r>
            <a:endParaRPr lang="en-US" sz="1750" dirty="0">
              <a:solidFill>
                <a:srgbClr val="FFE5E5"/>
              </a:solidFill>
              <a:latin typeface="DM Sans" pitchFamily="34" charset="0"/>
              <a:ea typeface="DM Sans" pitchFamily="34" charset="-122"/>
              <a:cs typeface="DM Sans" pitchFamily="34" charset="-120"/>
            </a:endParaRPr>
          </a:p>
          <a:p>
            <a:pPr marL="0" indent="0">
              <a:lnSpc>
                <a:spcPts val="2799"/>
              </a:lnSpc>
              <a:buNone/>
            </a:pPr>
            <a:endParaRPr lang="en-US" sz="1750" dirty="0">
              <a:solidFill>
                <a:srgbClr val="FFE5E5"/>
              </a:solidFill>
              <a:latin typeface="DM Sans" pitchFamily="34" charset="0"/>
              <a:ea typeface="DM Sans" pitchFamily="34" charset="-122"/>
              <a:cs typeface="DM Sans" pitchFamily="34" charset="-120"/>
            </a:endParaRPr>
          </a:p>
          <a:p>
            <a:pPr marL="0" indent="0">
              <a:lnSpc>
                <a:spcPts val="2799"/>
              </a:lnSpc>
              <a:buNone/>
            </a:pPr>
            <a:r>
              <a:rPr lang="en-US" sz="1750" dirty="0">
                <a:solidFill>
                  <a:srgbClr val="FFE5E5"/>
                </a:solidFill>
                <a:latin typeface="DM Sans" pitchFamily="34" charset="0"/>
                <a:ea typeface="DM Sans" pitchFamily="34" charset="-122"/>
                <a:cs typeface="DM Sans" pitchFamily="34" charset="-120"/>
                <a:hlinkClick r:id="rId5"/>
              </a:rPr>
              <a:t>https://punjabpolice.gov.pk/crimestatistics</a:t>
            </a:r>
            <a:endParaRPr lang="en-US" sz="1750" dirty="0">
              <a:solidFill>
                <a:srgbClr val="FFE5E5"/>
              </a:solidFill>
              <a:latin typeface="DM Sans" pitchFamily="34" charset="0"/>
              <a:ea typeface="DM Sans" pitchFamily="34" charset="-122"/>
              <a:cs typeface="DM Sans" pitchFamily="34" charset="-120"/>
            </a:endParaRPr>
          </a:p>
          <a:p>
            <a:pPr marL="0" indent="0">
              <a:lnSpc>
                <a:spcPts val="2799"/>
              </a:lnSpc>
              <a:buNone/>
            </a:pPr>
            <a:endParaRPr lang="en-US" sz="1750" dirty="0">
              <a:solidFill>
                <a:srgbClr val="FFE5E5"/>
              </a:solidFill>
              <a:latin typeface="DM Sans" pitchFamily="34" charset="0"/>
              <a:ea typeface="DM Sans" pitchFamily="34" charset="-122"/>
              <a:cs typeface="DM Sans" pitchFamily="34" charset="-120"/>
            </a:endParaRPr>
          </a:p>
          <a:p>
            <a:pPr marL="0" indent="0">
              <a:lnSpc>
                <a:spcPts val="2799"/>
              </a:lnSpc>
              <a:buNone/>
            </a:pPr>
            <a:r>
              <a:rPr lang="en-US" sz="1750" u="sng" dirty="0">
                <a:solidFill>
                  <a:srgbClr val="0070C0"/>
                </a:solidFill>
                <a:latin typeface="DM Sans" pitchFamily="34" charset="0"/>
                <a:ea typeface="DM Sans" pitchFamily="34" charset="-122"/>
                <a:cs typeface="DM Sans" pitchFamily="34" charset="-120"/>
              </a:rPr>
              <a:t>https://www.npb.gov.pk/publications</a:t>
            </a:r>
          </a:p>
          <a:p>
            <a:pPr marL="0" indent="0">
              <a:lnSpc>
                <a:spcPts val="2799"/>
              </a:lnSpc>
              <a:buNone/>
            </a:pPr>
            <a:endParaRPr lang="en-US" sz="1750" dirty="0">
              <a:solidFill>
                <a:srgbClr val="FFE5E5"/>
              </a:solidFill>
              <a:latin typeface="DM Sans" pitchFamily="34" charset="0"/>
              <a:ea typeface="DM Sans" pitchFamily="34" charset="-122"/>
              <a:cs typeface="DM Sans" pitchFamily="34" charset="-120"/>
            </a:endParaRPr>
          </a:p>
          <a:p>
            <a:pPr marL="0" indent="0">
              <a:lnSpc>
                <a:spcPts val="2799"/>
              </a:lnSpc>
              <a:buNone/>
            </a:pPr>
            <a:endParaRPr lang="en-US" sz="1750" dirty="0">
              <a:solidFill>
                <a:srgbClr val="FFE5E5"/>
              </a:solidFill>
              <a:latin typeface="DM Sans" pitchFamily="34" charset="0"/>
              <a:ea typeface="DM Sans" pitchFamily="34" charset="-122"/>
            </a:endParaRPr>
          </a:p>
          <a:p>
            <a:pPr marL="0" indent="0">
              <a:lnSpc>
                <a:spcPts val="2799"/>
              </a:lnSpc>
              <a:buNone/>
            </a:pPr>
            <a:endParaRPr lang="en-US" sz="1750" dirty="0"/>
          </a:p>
        </p:txBody>
      </p:sp>
    </p:spTree>
    <p:extLst>
      <p:ext uri="{BB962C8B-B14F-4D97-AF65-F5344CB8AC3E}">
        <p14:creationId xmlns:p14="http://schemas.microsoft.com/office/powerpoint/2010/main" val="170608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5646420" y="3767613"/>
            <a:ext cx="8814673" cy="694373"/>
          </a:xfrm>
          <a:prstGeom prst="rect">
            <a:avLst/>
          </a:prstGeom>
          <a:noFill/>
          <a:ln/>
        </p:spPr>
        <p:txBody>
          <a:bodyPr wrap="none" rtlCol="0" anchor="t"/>
          <a:lstStyle/>
          <a:p>
            <a:pPr marL="0" indent="0">
              <a:lnSpc>
                <a:spcPts val="5468"/>
              </a:lnSpc>
              <a:buNone/>
            </a:pPr>
            <a:r>
              <a:rPr lang="en-US" sz="4374" dirty="0" smtClean="0">
                <a:solidFill>
                  <a:srgbClr val="FAEBEB"/>
                </a:solidFill>
                <a:latin typeface="Dela Gothic One" pitchFamily="34" charset="0"/>
                <a:ea typeface="Dela Gothic One" pitchFamily="34" charset="-122"/>
              </a:rPr>
              <a:t>Thank you </a:t>
            </a:r>
            <a:endParaRPr lang="en-US" sz="4374" dirty="0"/>
          </a:p>
        </p:txBody>
      </p:sp>
    </p:spTree>
    <p:extLst>
      <p:ext uri="{BB962C8B-B14F-4D97-AF65-F5344CB8AC3E}">
        <p14:creationId xmlns:p14="http://schemas.microsoft.com/office/powerpoint/2010/main" val="98427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758" y="10758"/>
            <a:ext cx="14630400" cy="8229600"/>
          </a:xfrm>
          <a:prstGeom prst="rect">
            <a:avLst/>
          </a:prstGeom>
          <a:solidFill>
            <a:srgbClr val="0A0A0A">
              <a:alpha val="75000"/>
            </a:srgbClr>
          </a:solidFill>
          <a:ln/>
        </p:spPr>
      </p:sp>
      <p:sp>
        <p:nvSpPr>
          <p:cNvPr id="4" name="Text 1"/>
          <p:cNvSpPr/>
          <p:nvPr/>
        </p:nvSpPr>
        <p:spPr>
          <a:xfrm>
            <a:off x="1760220" y="1593294"/>
            <a:ext cx="11109960" cy="1388745"/>
          </a:xfrm>
          <a:prstGeom prst="rect">
            <a:avLst/>
          </a:prstGeom>
          <a:noFill/>
          <a:ln/>
        </p:spPr>
        <p:txBody>
          <a:bodyPr wrap="square" rtlCol="0" anchor="t"/>
          <a:lstStyle/>
          <a:p>
            <a:pPr>
              <a:lnSpc>
                <a:spcPts val="5468"/>
              </a:lnSpc>
            </a:pPr>
            <a:r>
              <a:rPr lang="en-US" sz="4374" dirty="0">
                <a:solidFill>
                  <a:srgbClr val="FAEBEB"/>
                </a:solidFill>
                <a:latin typeface="Dela Gothic One" pitchFamily="34" charset="0"/>
                <a:ea typeface="Dela Gothic One" pitchFamily="34" charset="-122"/>
                <a:cs typeface="Dela Gothic One" pitchFamily="34" charset="-120"/>
              </a:rPr>
              <a:t>Types of Crimes</a:t>
            </a:r>
            <a:endParaRPr lang="en-US" sz="4374" dirty="0"/>
          </a:p>
        </p:txBody>
      </p:sp>
      <p:sp>
        <p:nvSpPr>
          <p:cNvPr id="5" name="Shape 2"/>
          <p:cNvSpPr/>
          <p:nvPr/>
        </p:nvSpPr>
        <p:spPr>
          <a:xfrm>
            <a:off x="1760220" y="3599974"/>
            <a:ext cx="499943" cy="499943"/>
          </a:xfrm>
          <a:prstGeom prst="roundRect">
            <a:avLst>
              <a:gd name="adj" fmla="val 20000"/>
            </a:avLst>
          </a:prstGeom>
          <a:solidFill>
            <a:srgbClr val="740B0B"/>
          </a:solidFill>
          <a:ln w="7620">
            <a:solidFill>
              <a:srgbClr val="8D2424"/>
            </a:solidFill>
            <a:prstDash val="solid"/>
          </a:ln>
        </p:spPr>
      </p:sp>
      <p:sp>
        <p:nvSpPr>
          <p:cNvPr id="6" name="Text 3"/>
          <p:cNvSpPr/>
          <p:nvPr/>
        </p:nvSpPr>
        <p:spPr>
          <a:xfrm>
            <a:off x="1912144" y="3641646"/>
            <a:ext cx="195977"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1</a:t>
            </a:r>
            <a:endParaRPr lang="en-US" sz="2624" dirty="0"/>
          </a:p>
        </p:txBody>
      </p:sp>
      <p:sp>
        <p:nvSpPr>
          <p:cNvPr id="7" name="Text 4"/>
          <p:cNvSpPr/>
          <p:nvPr/>
        </p:nvSpPr>
        <p:spPr>
          <a:xfrm>
            <a:off x="2482334" y="3676293"/>
            <a:ext cx="2833092" cy="694373"/>
          </a:xfrm>
          <a:prstGeom prst="rect">
            <a:avLst/>
          </a:prstGeom>
          <a:noFill/>
          <a:ln/>
        </p:spPr>
        <p:txBody>
          <a:bodyPr wrap="squar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White-Collar Crime</a:t>
            </a:r>
            <a:endParaRPr lang="en-US" sz="2187" dirty="0"/>
          </a:p>
        </p:txBody>
      </p:sp>
      <p:sp>
        <p:nvSpPr>
          <p:cNvPr id="8" name="Text 5"/>
          <p:cNvSpPr/>
          <p:nvPr/>
        </p:nvSpPr>
        <p:spPr>
          <a:xfrm>
            <a:off x="2482334" y="4503896"/>
            <a:ext cx="2833092" cy="2132409"/>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Nonviolent crimes committed by individuals in the course of their employment, such as fraud, bribery, and money laundering.</a:t>
            </a:r>
            <a:endParaRPr lang="en-US" sz="1750" dirty="0"/>
          </a:p>
        </p:txBody>
      </p:sp>
      <p:sp>
        <p:nvSpPr>
          <p:cNvPr id="9" name="Shape 6"/>
          <p:cNvSpPr/>
          <p:nvPr/>
        </p:nvSpPr>
        <p:spPr>
          <a:xfrm>
            <a:off x="5537597" y="3599974"/>
            <a:ext cx="499943" cy="499943"/>
          </a:xfrm>
          <a:prstGeom prst="roundRect">
            <a:avLst>
              <a:gd name="adj" fmla="val 20000"/>
            </a:avLst>
          </a:prstGeom>
          <a:solidFill>
            <a:srgbClr val="740B0B"/>
          </a:solidFill>
          <a:ln w="7620">
            <a:solidFill>
              <a:srgbClr val="8D2424"/>
            </a:solidFill>
            <a:prstDash val="solid"/>
          </a:ln>
        </p:spPr>
      </p:sp>
      <p:sp>
        <p:nvSpPr>
          <p:cNvPr id="10" name="Text 7"/>
          <p:cNvSpPr/>
          <p:nvPr/>
        </p:nvSpPr>
        <p:spPr>
          <a:xfrm>
            <a:off x="5648325" y="3641646"/>
            <a:ext cx="27836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2</a:t>
            </a:r>
            <a:endParaRPr lang="en-US" sz="2624" dirty="0"/>
          </a:p>
        </p:txBody>
      </p:sp>
      <p:sp>
        <p:nvSpPr>
          <p:cNvPr id="11" name="Text 8"/>
          <p:cNvSpPr/>
          <p:nvPr/>
        </p:nvSpPr>
        <p:spPr>
          <a:xfrm>
            <a:off x="6259711" y="3676293"/>
            <a:ext cx="280797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Corporate Crime</a:t>
            </a:r>
            <a:endParaRPr lang="en-US" sz="2187" dirty="0"/>
          </a:p>
        </p:txBody>
      </p:sp>
      <p:sp>
        <p:nvSpPr>
          <p:cNvPr id="12" name="Text 9"/>
          <p:cNvSpPr/>
          <p:nvPr/>
        </p:nvSpPr>
        <p:spPr>
          <a:xfrm>
            <a:off x="6247150" y="4503896"/>
            <a:ext cx="2833092"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Illegal activities committed by corporations, such as environmental violations, price-fixing, and tax evasion.</a:t>
            </a:r>
            <a:endParaRPr lang="en-US" sz="1750" dirty="0"/>
          </a:p>
        </p:txBody>
      </p:sp>
      <p:sp>
        <p:nvSpPr>
          <p:cNvPr id="13" name="Shape 10"/>
          <p:cNvSpPr/>
          <p:nvPr/>
        </p:nvSpPr>
        <p:spPr>
          <a:xfrm>
            <a:off x="9314974" y="3599974"/>
            <a:ext cx="499943" cy="499943"/>
          </a:xfrm>
          <a:prstGeom prst="roundRect">
            <a:avLst>
              <a:gd name="adj" fmla="val 20000"/>
            </a:avLst>
          </a:prstGeom>
          <a:solidFill>
            <a:srgbClr val="740B0B"/>
          </a:solidFill>
          <a:ln w="7620">
            <a:solidFill>
              <a:srgbClr val="8D2424"/>
            </a:solidFill>
            <a:prstDash val="solid"/>
          </a:ln>
        </p:spPr>
      </p:sp>
      <p:sp>
        <p:nvSpPr>
          <p:cNvPr id="14" name="Text 11"/>
          <p:cNvSpPr/>
          <p:nvPr/>
        </p:nvSpPr>
        <p:spPr>
          <a:xfrm>
            <a:off x="9418082" y="3641646"/>
            <a:ext cx="29360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cs typeface="Dela Gothic One" pitchFamily="34" charset="-120"/>
              </a:rPr>
              <a:t>3</a:t>
            </a:r>
            <a:endParaRPr lang="en-US" sz="2624" dirty="0"/>
          </a:p>
        </p:txBody>
      </p:sp>
      <p:sp>
        <p:nvSpPr>
          <p:cNvPr id="15" name="Text 12"/>
          <p:cNvSpPr/>
          <p:nvPr/>
        </p:nvSpPr>
        <p:spPr>
          <a:xfrm>
            <a:off x="10037088" y="3676293"/>
            <a:ext cx="278130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Organized Crime</a:t>
            </a:r>
            <a:endParaRPr lang="en-US" sz="2187" dirty="0"/>
          </a:p>
        </p:txBody>
      </p:sp>
      <p:sp>
        <p:nvSpPr>
          <p:cNvPr id="16" name="Text 13"/>
          <p:cNvSpPr/>
          <p:nvPr/>
        </p:nvSpPr>
        <p:spPr>
          <a:xfrm>
            <a:off x="10037088" y="4503896"/>
            <a:ext cx="2833092" cy="1777008"/>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Criminal activities carried out by coordinated groups, such as drug trafficking, human trafficking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593294"/>
            <a:ext cx="11109960" cy="1388745"/>
          </a:xfrm>
          <a:prstGeom prst="rect">
            <a:avLst/>
          </a:prstGeom>
          <a:noFill/>
          <a:ln/>
        </p:spPr>
        <p:txBody>
          <a:bodyPr wrap="square" rtlCol="0" anchor="t"/>
          <a:lstStyle/>
          <a:p>
            <a:pPr>
              <a:lnSpc>
                <a:spcPts val="5468"/>
              </a:lnSpc>
            </a:pPr>
            <a:r>
              <a:rPr lang="en-US" sz="4374" dirty="0">
                <a:solidFill>
                  <a:srgbClr val="FAEBEB"/>
                </a:solidFill>
                <a:latin typeface="Dela Gothic One" pitchFamily="34" charset="0"/>
                <a:ea typeface="Dela Gothic One" pitchFamily="34" charset="-122"/>
                <a:cs typeface="Dela Gothic One" pitchFamily="34" charset="-120"/>
              </a:rPr>
              <a:t>Types of Crimes</a:t>
            </a:r>
            <a:endParaRPr lang="en-US" sz="4374" dirty="0"/>
          </a:p>
        </p:txBody>
      </p:sp>
      <p:sp>
        <p:nvSpPr>
          <p:cNvPr id="5" name="Shape 2"/>
          <p:cNvSpPr/>
          <p:nvPr/>
        </p:nvSpPr>
        <p:spPr>
          <a:xfrm>
            <a:off x="1760220" y="3599974"/>
            <a:ext cx="499943" cy="499943"/>
          </a:xfrm>
          <a:prstGeom prst="roundRect">
            <a:avLst>
              <a:gd name="adj" fmla="val 20000"/>
            </a:avLst>
          </a:prstGeom>
          <a:solidFill>
            <a:srgbClr val="740B0B"/>
          </a:solidFill>
          <a:ln w="7620">
            <a:solidFill>
              <a:srgbClr val="8D2424"/>
            </a:solidFill>
            <a:prstDash val="solid"/>
          </a:ln>
        </p:spPr>
      </p:sp>
      <p:sp>
        <p:nvSpPr>
          <p:cNvPr id="6" name="Text 3"/>
          <p:cNvSpPr/>
          <p:nvPr/>
        </p:nvSpPr>
        <p:spPr>
          <a:xfrm>
            <a:off x="1912144" y="3641646"/>
            <a:ext cx="195977"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rPr>
              <a:t>4</a:t>
            </a:r>
            <a:endParaRPr lang="en-US" sz="2624" dirty="0"/>
          </a:p>
        </p:txBody>
      </p:sp>
      <p:sp>
        <p:nvSpPr>
          <p:cNvPr id="7" name="Text 4"/>
          <p:cNvSpPr/>
          <p:nvPr/>
        </p:nvSpPr>
        <p:spPr>
          <a:xfrm>
            <a:off x="2482334" y="3676293"/>
            <a:ext cx="2833092" cy="694373"/>
          </a:xfrm>
          <a:prstGeom prst="rect">
            <a:avLst/>
          </a:prstGeom>
          <a:noFill/>
          <a:ln/>
        </p:spPr>
        <p:txBody>
          <a:bodyPr wrap="square" rtlCol="0" anchor="t"/>
          <a:lstStyle/>
          <a:p>
            <a:pPr>
              <a:lnSpc>
                <a:spcPts val="2734"/>
              </a:lnSpc>
            </a:pPr>
            <a:r>
              <a:rPr lang="en-US" sz="2187" dirty="0">
                <a:solidFill>
                  <a:srgbClr val="FFE5E5"/>
                </a:solidFill>
                <a:latin typeface="Dela Gothic One" pitchFamily="34" charset="0"/>
                <a:ea typeface="Dela Gothic One" pitchFamily="34" charset="-122"/>
                <a:cs typeface="Dela Gothic One" pitchFamily="34" charset="-120"/>
              </a:rPr>
              <a:t>Crimes against the</a:t>
            </a:r>
          </a:p>
          <a:p>
            <a:pPr>
              <a:lnSpc>
                <a:spcPts val="2734"/>
              </a:lnSpc>
            </a:pPr>
            <a:r>
              <a:rPr lang="en-US" sz="2187" dirty="0">
                <a:solidFill>
                  <a:srgbClr val="FFE5E5"/>
                </a:solidFill>
                <a:latin typeface="Dela Gothic One" pitchFamily="34" charset="0"/>
                <a:ea typeface="Dela Gothic One" pitchFamily="34" charset="-122"/>
                <a:cs typeface="Dela Gothic One" pitchFamily="34" charset="-120"/>
              </a:rPr>
              <a:t>person</a:t>
            </a:r>
            <a:endParaRPr lang="en-US" sz="2187" dirty="0"/>
          </a:p>
        </p:txBody>
      </p:sp>
      <p:sp>
        <p:nvSpPr>
          <p:cNvPr id="8" name="Text 5"/>
          <p:cNvSpPr/>
          <p:nvPr/>
        </p:nvSpPr>
        <p:spPr>
          <a:xfrm>
            <a:off x="2482334" y="4503896"/>
            <a:ext cx="2833092" cy="2132409"/>
          </a:xfrm>
          <a:prstGeom prst="rect">
            <a:avLst/>
          </a:prstGeom>
          <a:noFill/>
          <a:ln/>
        </p:spPr>
        <p:txBody>
          <a:bodyPr wrap="square" rtlCol="0" anchor="t"/>
          <a:lstStyle/>
          <a:p>
            <a:pPr>
              <a:lnSpc>
                <a:spcPts val="2799"/>
              </a:lnSpc>
            </a:pPr>
            <a:r>
              <a:rPr lang="en-US" sz="1750" dirty="0">
                <a:solidFill>
                  <a:srgbClr val="FFE5E5"/>
                </a:solidFill>
                <a:latin typeface="DM Sans" pitchFamily="34" charset="0"/>
                <a:ea typeface="DM Sans" pitchFamily="34" charset="-122"/>
                <a:cs typeface="DM Sans" pitchFamily="34" charset="-120"/>
              </a:rPr>
              <a:t>Crimes</a:t>
            </a:r>
          </a:p>
          <a:p>
            <a:pPr>
              <a:lnSpc>
                <a:spcPts val="2799"/>
              </a:lnSpc>
            </a:pPr>
            <a:r>
              <a:rPr lang="en-US" sz="1750" dirty="0">
                <a:solidFill>
                  <a:srgbClr val="FFE5E5"/>
                </a:solidFill>
                <a:latin typeface="DM Sans" pitchFamily="34" charset="0"/>
                <a:ea typeface="DM Sans" pitchFamily="34" charset="-122"/>
                <a:cs typeface="DM Sans" pitchFamily="34" charset="-120"/>
              </a:rPr>
              <a:t>that direct violence or</a:t>
            </a:r>
          </a:p>
          <a:p>
            <a:pPr>
              <a:lnSpc>
                <a:spcPts val="2799"/>
              </a:lnSpc>
            </a:pPr>
            <a:r>
              <a:rPr lang="en-US" sz="1750" dirty="0">
                <a:solidFill>
                  <a:srgbClr val="FFE5E5"/>
                </a:solidFill>
                <a:latin typeface="DM Sans" pitchFamily="34" charset="0"/>
                <a:ea typeface="DM Sans" pitchFamily="34" charset="-122"/>
                <a:cs typeface="DM Sans" pitchFamily="34" charset="-120"/>
              </a:rPr>
              <a:t>the threat of violence</a:t>
            </a:r>
          </a:p>
          <a:p>
            <a:pPr>
              <a:lnSpc>
                <a:spcPts val="2799"/>
              </a:lnSpc>
            </a:pPr>
            <a:r>
              <a:rPr lang="en-US" sz="1750" dirty="0">
                <a:solidFill>
                  <a:srgbClr val="FFE5E5"/>
                </a:solidFill>
                <a:latin typeface="DM Sans" pitchFamily="34" charset="0"/>
                <a:ea typeface="DM Sans" pitchFamily="34" charset="-122"/>
                <a:cs typeface="DM Sans" pitchFamily="34" charset="-120"/>
              </a:rPr>
              <a:t>against others; also</a:t>
            </a:r>
          </a:p>
          <a:p>
            <a:pPr>
              <a:lnSpc>
                <a:spcPts val="2799"/>
              </a:lnSpc>
            </a:pPr>
            <a:r>
              <a:rPr lang="en-US" sz="1750" dirty="0">
                <a:solidFill>
                  <a:srgbClr val="FFE5E5"/>
                </a:solidFill>
                <a:latin typeface="DM Sans" pitchFamily="34" charset="0"/>
                <a:ea typeface="DM Sans" pitchFamily="34" charset="-122"/>
                <a:cs typeface="DM Sans" pitchFamily="34" charset="-120"/>
              </a:rPr>
              <a:t>known as violent crimes</a:t>
            </a:r>
          </a:p>
        </p:txBody>
      </p:sp>
      <p:sp>
        <p:nvSpPr>
          <p:cNvPr id="9" name="Shape 6"/>
          <p:cNvSpPr/>
          <p:nvPr/>
        </p:nvSpPr>
        <p:spPr>
          <a:xfrm>
            <a:off x="5537597" y="3599974"/>
            <a:ext cx="499943" cy="499943"/>
          </a:xfrm>
          <a:prstGeom prst="roundRect">
            <a:avLst>
              <a:gd name="adj" fmla="val 20000"/>
            </a:avLst>
          </a:prstGeom>
          <a:solidFill>
            <a:srgbClr val="740B0B"/>
          </a:solidFill>
          <a:ln w="7620">
            <a:solidFill>
              <a:srgbClr val="8D2424"/>
            </a:solidFill>
            <a:prstDash val="solid"/>
          </a:ln>
        </p:spPr>
      </p:sp>
      <p:sp>
        <p:nvSpPr>
          <p:cNvPr id="10" name="Text 7"/>
          <p:cNvSpPr/>
          <p:nvPr/>
        </p:nvSpPr>
        <p:spPr>
          <a:xfrm>
            <a:off x="5648325" y="3641646"/>
            <a:ext cx="27836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rPr>
              <a:t>5</a:t>
            </a:r>
            <a:endParaRPr lang="en-US" sz="2624" dirty="0"/>
          </a:p>
        </p:txBody>
      </p:sp>
      <p:sp>
        <p:nvSpPr>
          <p:cNvPr id="11" name="Text 8"/>
          <p:cNvSpPr/>
          <p:nvPr/>
        </p:nvSpPr>
        <p:spPr>
          <a:xfrm>
            <a:off x="6259711" y="3676293"/>
            <a:ext cx="2807970" cy="347186"/>
          </a:xfrm>
          <a:prstGeom prst="rect">
            <a:avLst/>
          </a:prstGeom>
          <a:noFill/>
          <a:ln/>
        </p:spPr>
        <p:txBody>
          <a:bodyPr wrap="none" rtlCol="0" anchor="t"/>
          <a:lstStyle/>
          <a:p>
            <a:pPr>
              <a:lnSpc>
                <a:spcPts val="2734"/>
              </a:lnSpc>
            </a:pPr>
            <a:r>
              <a:rPr lang="en-US" sz="2187" dirty="0">
                <a:solidFill>
                  <a:srgbClr val="FFE5E5"/>
                </a:solidFill>
                <a:latin typeface="Dela Gothic One" pitchFamily="34" charset="0"/>
                <a:ea typeface="Dela Gothic One" pitchFamily="34" charset="-122"/>
                <a:cs typeface="Dela Gothic One" pitchFamily="34" charset="-120"/>
              </a:rPr>
              <a:t>Crimes against</a:t>
            </a:r>
          </a:p>
          <a:p>
            <a:pPr>
              <a:lnSpc>
                <a:spcPts val="2734"/>
              </a:lnSpc>
            </a:pPr>
            <a:r>
              <a:rPr lang="en-US" sz="2187" dirty="0">
                <a:solidFill>
                  <a:srgbClr val="FFE5E5"/>
                </a:solidFill>
                <a:latin typeface="Dela Gothic One" pitchFamily="34" charset="0"/>
                <a:ea typeface="Dela Gothic One" pitchFamily="34" charset="-122"/>
                <a:cs typeface="Dela Gothic One" pitchFamily="34" charset="-120"/>
              </a:rPr>
              <a:t>property</a:t>
            </a:r>
            <a:endParaRPr lang="en-US" sz="2187" dirty="0"/>
          </a:p>
        </p:txBody>
      </p:sp>
      <p:sp>
        <p:nvSpPr>
          <p:cNvPr id="12" name="Text 9"/>
          <p:cNvSpPr/>
          <p:nvPr/>
        </p:nvSpPr>
        <p:spPr>
          <a:xfrm>
            <a:off x="6234589" y="4575333"/>
            <a:ext cx="2833092" cy="1777008"/>
          </a:xfrm>
          <a:prstGeom prst="rect">
            <a:avLst/>
          </a:prstGeom>
          <a:noFill/>
          <a:ln/>
        </p:spPr>
        <p:txBody>
          <a:bodyPr wrap="square" rtlCol="0" anchor="t"/>
          <a:lstStyle/>
          <a:p>
            <a:pPr>
              <a:lnSpc>
                <a:spcPts val="2799"/>
              </a:lnSpc>
            </a:pPr>
            <a:r>
              <a:rPr lang="en-US" sz="1750" dirty="0">
                <a:solidFill>
                  <a:srgbClr val="FFE5E5"/>
                </a:solidFill>
                <a:latin typeface="DM Sans" pitchFamily="34" charset="0"/>
                <a:ea typeface="DM Sans" pitchFamily="34" charset="-122"/>
                <a:cs typeface="DM Sans" pitchFamily="34" charset="-120"/>
              </a:rPr>
              <a:t>Crimes that involve theft</a:t>
            </a:r>
          </a:p>
          <a:p>
            <a:pPr>
              <a:lnSpc>
                <a:spcPts val="2799"/>
              </a:lnSpc>
            </a:pPr>
            <a:r>
              <a:rPr lang="en-US" sz="1750" dirty="0">
                <a:solidFill>
                  <a:srgbClr val="FFE5E5"/>
                </a:solidFill>
                <a:latin typeface="DM Sans" pitchFamily="34" charset="0"/>
                <a:ea typeface="DM Sans" pitchFamily="34" charset="-122"/>
                <a:cs typeface="DM Sans" pitchFamily="34" charset="-120"/>
              </a:rPr>
              <a:t>of property belonging to</a:t>
            </a:r>
          </a:p>
          <a:p>
            <a:pPr>
              <a:lnSpc>
                <a:spcPts val="2799"/>
              </a:lnSpc>
            </a:pPr>
            <a:r>
              <a:rPr lang="en-US" sz="1750" dirty="0">
                <a:solidFill>
                  <a:srgbClr val="FFE5E5"/>
                </a:solidFill>
                <a:latin typeface="DM Sans" pitchFamily="34" charset="0"/>
                <a:ea typeface="DM Sans" pitchFamily="34" charset="-122"/>
                <a:cs typeface="DM Sans" pitchFamily="34" charset="-120"/>
              </a:rPr>
              <a:t>others; also known as</a:t>
            </a:r>
          </a:p>
          <a:p>
            <a:pPr>
              <a:lnSpc>
                <a:spcPts val="2799"/>
              </a:lnSpc>
            </a:pPr>
            <a:r>
              <a:rPr lang="en-US" sz="1750" dirty="0">
                <a:solidFill>
                  <a:srgbClr val="FFE5E5"/>
                </a:solidFill>
                <a:latin typeface="DM Sans" pitchFamily="34" charset="0"/>
                <a:ea typeface="DM Sans" pitchFamily="34" charset="-122"/>
                <a:cs typeface="DM Sans" pitchFamily="34" charset="-120"/>
              </a:rPr>
              <a:t>property crimes</a:t>
            </a:r>
            <a:endParaRPr lang="en-US" sz="1750" dirty="0"/>
          </a:p>
        </p:txBody>
      </p:sp>
      <p:sp>
        <p:nvSpPr>
          <p:cNvPr id="13" name="Shape 10"/>
          <p:cNvSpPr/>
          <p:nvPr/>
        </p:nvSpPr>
        <p:spPr>
          <a:xfrm>
            <a:off x="9314974" y="3599974"/>
            <a:ext cx="499943" cy="499943"/>
          </a:xfrm>
          <a:prstGeom prst="roundRect">
            <a:avLst>
              <a:gd name="adj" fmla="val 20000"/>
            </a:avLst>
          </a:prstGeom>
          <a:solidFill>
            <a:srgbClr val="740B0B"/>
          </a:solidFill>
          <a:ln w="7620">
            <a:solidFill>
              <a:srgbClr val="8D2424"/>
            </a:solidFill>
            <a:prstDash val="solid"/>
          </a:ln>
        </p:spPr>
      </p:sp>
      <p:sp>
        <p:nvSpPr>
          <p:cNvPr id="14" name="Text 11"/>
          <p:cNvSpPr/>
          <p:nvPr/>
        </p:nvSpPr>
        <p:spPr>
          <a:xfrm>
            <a:off x="9418082" y="3641646"/>
            <a:ext cx="293608" cy="416481"/>
          </a:xfrm>
          <a:prstGeom prst="rect">
            <a:avLst/>
          </a:prstGeom>
          <a:noFill/>
          <a:ln/>
        </p:spPr>
        <p:txBody>
          <a:bodyPr wrap="none" rtlCol="0" anchor="t"/>
          <a:lstStyle/>
          <a:p>
            <a:pPr marL="0" indent="0" algn="ctr">
              <a:lnSpc>
                <a:spcPts val="3281"/>
              </a:lnSpc>
              <a:buNone/>
            </a:pPr>
            <a:r>
              <a:rPr lang="en-US" sz="2624" dirty="0">
                <a:solidFill>
                  <a:srgbClr val="FFE5E5"/>
                </a:solidFill>
                <a:latin typeface="Dela Gothic One" pitchFamily="34" charset="0"/>
                <a:ea typeface="Dela Gothic One" pitchFamily="34" charset="-122"/>
              </a:rPr>
              <a:t>6</a:t>
            </a:r>
            <a:endParaRPr lang="en-US" sz="2624" dirty="0"/>
          </a:p>
        </p:txBody>
      </p:sp>
      <p:sp>
        <p:nvSpPr>
          <p:cNvPr id="15" name="Text 12"/>
          <p:cNvSpPr/>
          <p:nvPr/>
        </p:nvSpPr>
        <p:spPr>
          <a:xfrm>
            <a:off x="10037088" y="3676293"/>
            <a:ext cx="2781300" cy="347186"/>
          </a:xfrm>
          <a:prstGeom prst="rect">
            <a:avLst/>
          </a:prstGeom>
          <a:noFill/>
          <a:ln/>
        </p:spPr>
        <p:txBody>
          <a:bodyPr wrap="none" rtlCol="0" anchor="t"/>
          <a:lstStyle/>
          <a:p>
            <a:pPr>
              <a:lnSpc>
                <a:spcPts val="2734"/>
              </a:lnSpc>
            </a:pPr>
            <a:r>
              <a:rPr lang="en-US" sz="2187" dirty="0">
                <a:solidFill>
                  <a:srgbClr val="FFE5E5"/>
                </a:solidFill>
                <a:latin typeface="Dela Gothic One" pitchFamily="34" charset="0"/>
                <a:ea typeface="Dela Gothic One" pitchFamily="34" charset="-122"/>
                <a:cs typeface="Dela Gothic One" pitchFamily="34" charset="-120"/>
              </a:rPr>
              <a:t>Victimless crimes</a:t>
            </a:r>
            <a:endParaRPr lang="en-US" sz="2187" dirty="0"/>
          </a:p>
        </p:txBody>
      </p:sp>
      <p:sp>
        <p:nvSpPr>
          <p:cNvPr id="16" name="Text 13"/>
          <p:cNvSpPr/>
          <p:nvPr/>
        </p:nvSpPr>
        <p:spPr>
          <a:xfrm>
            <a:off x="10037088" y="4559346"/>
            <a:ext cx="2833092" cy="1777008"/>
          </a:xfrm>
          <a:prstGeom prst="rect">
            <a:avLst/>
          </a:prstGeom>
          <a:noFill/>
          <a:ln/>
        </p:spPr>
        <p:txBody>
          <a:bodyPr wrap="square" rtlCol="0" anchor="t"/>
          <a:lstStyle/>
          <a:p>
            <a:pPr>
              <a:lnSpc>
                <a:spcPts val="2799"/>
              </a:lnSpc>
            </a:pPr>
            <a:r>
              <a:rPr lang="en-US" sz="1750" dirty="0">
                <a:solidFill>
                  <a:srgbClr val="FFE5E5"/>
                </a:solidFill>
                <a:latin typeface="DM Sans" pitchFamily="34" charset="0"/>
                <a:ea typeface="DM Sans" pitchFamily="34" charset="-122"/>
                <a:cs typeface="DM Sans" pitchFamily="34" charset="-120"/>
              </a:rPr>
              <a:t>Violations of law in</a:t>
            </a:r>
          </a:p>
          <a:p>
            <a:pPr>
              <a:lnSpc>
                <a:spcPts val="2799"/>
              </a:lnSpc>
            </a:pPr>
            <a:r>
              <a:rPr lang="en-US" sz="1750" dirty="0">
                <a:solidFill>
                  <a:srgbClr val="FFE5E5"/>
                </a:solidFill>
                <a:latin typeface="DM Sans" pitchFamily="34" charset="0"/>
                <a:ea typeface="DM Sans" pitchFamily="34" charset="-122"/>
                <a:cs typeface="DM Sans" pitchFamily="34" charset="-120"/>
              </a:rPr>
              <a:t>which there are no</a:t>
            </a:r>
          </a:p>
          <a:p>
            <a:pPr>
              <a:lnSpc>
                <a:spcPts val="2799"/>
              </a:lnSpc>
            </a:pPr>
            <a:r>
              <a:rPr lang="en-US" sz="1750" dirty="0">
                <a:solidFill>
                  <a:srgbClr val="FFE5E5"/>
                </a:solidFill>
                <a:latin typeface="DM Sans" pitchFamily="34" charset="0"/>
                <a:ea typeface="DM Sans" pitchFamily="34" charset="-122"/>
                <a:cs typeface="DM Sans" pitchFamily="34" charset="-120"/>
              </a:rPr>
              <a:t>obvious victims</a:t>
            </a:r>
            <a:endParaRPr lang="en-US" sz="1750" dirty="0"/>
          </a:p>
        </p:txBody>
      </p:sp>
    </p:spTree>
    <p:extLst>
      <p:ext uri="{BB962C8B-B14F-4D97-AF65-F5344CB8AC3E}">
        <p14:creationId xmlns:p14="http://schemas.microsoft.com/office/powerpoint/2010/main" val="170406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1516" y="10758"/>
            <a:ext cx="14630400" cy="8229600"/>
          </a:xfrm>
          <a:prstGeom prst="rect">
            <a:avLst/>
          </a:prstGeom>
          <a:solidFill>
            <a:srgbClr val="0A0A0A">
              <a:alpha val="75000"/>
            </a:srgbClr>
          </a:solidFill>
          <a:ln/>
        </p:spPr>
      </p:sp>
      <p:sp>
        <p:nvSpPr>
          <p:cNvPr id="4" name="Text 1"/>
          <p:cNvSpPr/>
          <p:nvPr/>
        </p:nvSpPr>
        <p:spPr>
          <a:xfrm>
            <a:off x="1760220" y="1428155"/>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Causes of Crime</a:t>
            </a:r>
            <a:endParaRPr lang="en-US" sz="4374" dirty="0"/>
          </a:p>
        </p:txBody>
      </p:sp>
      <p:sp>
        <p:nvSpPr>
          <p:cNvPr id="5" name="Shape 2"/>
          <p:cNvSpPr/>
          <p:nvPr/>
        </p:nvSpPr>
        <p:spPr>
          <a:xfrm>
            <a:off x="1760220" y="2566868"/>
            <a:ext cx="5443895" cy="2006203"/>
          </a:xfrm>
          <a:prstGeom prst="roundRect">
            <a:avLst>
              <a:gd name="adj" fmla="val 4984"/>
            </a:avLst>
          </a:prstGeom>
          <a:solidFill>
            <a:srgbClr val="740B0B"/>
          </a:solidFill>
          <a:ln w="7620">
            <a:solidFill>
              <a:srgbClr val="8D2424"/>
            </a:solidFill>
            <a:prstDash val="solid"/>
          </a:ln>
        </p:spPr>
        <p:txBody>
          <a:bodyPr/>
          <a:lstStyle/>
          <a:p>
            <a:r>
              <a:rPr lang="en-US" dirty="0"/>
              <a:t> </a:t>
            </a:r>
          </a:p>
        </p:txBody>
      </p:sp>
      <p:sp>
        <p:nvSpPr>
          <p:cNvPr id="6" name="Text 3"/>
          <p:cNvSpPr/>
          <p:nvPr/>
        </p:nvSpPr>
        <p:spPr>
          <a:xfrm>
            <a:off x="1990011" y="2796659"/>
            <a:ext cx="3732252"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Poverty and Inequality</a:t>
            </a:r>
            <a:endParaRPr lang="en-US" sz="2187" dirty="0"/>
          </a:p>
        </p:txBody>
      </p:sp>
      <p:sp>
        <p:nvSpPr>
          <p:cNvPr id="7" name="Text 4"/>
          <p:cNvSpPr/>
          <p:nvPr/>
        </p:nvSpPr>
        <p:spPr>
          <a:xfrm>
            <a:off x="1990011" y="3277076"/>
            <a:ext cx="4984313"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Lack of economic opportunities and social support can drive individuals to engage in criminal activities.</a:t>
            </a:r>
            <a:endParaRPr lang="en-US" sz="1750" dirty="0"/>
          </a:p>
        </p:txBody>
      </p:sp>
      <p:sp>
        <p:nvSpPr>
          <p:cNvPr id="8" name="Shape 5"/>
          <p:cNvSpPr/>
          <p:nvPr/>
        </p:nvSpPr>
        <p:spPr>
          <a:xfrm>
            <a:off x="7426285" y="2566868"/>
            <a:ext cx="5443895" cy="2006203"/>
          </a:xfrm>
          <a:prstGeom prst="roundRect">
            <a:avLst>
              <a:gd name="adj" fmla="val 4984"/>
            </a:avLst>
          </a:prstGeom>
          <a:solidFill>
            <a:srgbClr val="740B0B"/>
          </a:solidFill>
          <a:ln w="7620">
            <a:solidFill>
              <a:srgbClr val="8D2424"/>
            </a:solidFill>
            <a:prstDash val="solid"/>
          </a:ln>
        </p:spPr>
      </p:sp>
      <p:sp>
        <p:nvSpPr>
          <p:cNvPr id="9" name="Text 6"/>
          <p:cNvSpPr/>
          <p:nvPr/>
        </p:nvSpPr>
        <p:spPr>
          <a:xfrm>
            <a:off x="7656076" y="2796659"/>
            <a:ext cx="2895719"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Substance Abuse</a:t>
            </a:r>
            <a:endParaRPr lang="en-US" sz="2187" dirty="0"/>
          </a:p>
        </p:txBody>
      </p:sp>
      <p:sp>
        <p:nvSpPr>
          <p:cNvPr id="10" name="Text 7"/>
          <p:cNvSpPr/>
          <p:nvPr/>
        </p:nvSpPr>
        <p:spPr>
          <a:xfrm>
            <a:off x="7656076" y="3277076"/>
            <a:ext cx="4984313"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Addiction to drugs and alcohol can lead to criminal behavior, such as theft and drug-related crimes.</a:t>
            </a:r>
            <a:endParaRPr lang="en-US" sz="1750" dirty="0"/>
          </a:p>
        </p:txBody>
      </p:sp>
      <p:sp>
        <p:nvSpPr>
          <p:cNvPr id="11" name="Shape 8"/>
          <p:cNvSpPr/>
          <p:nvPr/>
        </p:nvSpPr>
        <p:spPr>
          <a:xfrm>
            <a:off x="1760220" y="4795242"/>
            <a:ext cx="5443895" cy="2006203"/>
          </a:xfrm>
          <a:prstGeom prst="roundRect">
            <a:avLst>
              <a:gd name="adj" fmla="val 4984"/>
            </a:avLst>
          </a:prstGeom>
          <a:solidFill>
            <a:srgbClr val="740B0B"/>
          </a:solidFill>
          <a:ln w="7620">
            <a:solidFill>
              <a:srgbClr val="8D2424"/>
            </a:solidFill>
            <a:prstDash val="solid"/>
          </a:ln>
        </p:spPr>
      </p:sp>
      <p:sp>
        <p:nvSpPr>
          <p:cNvPr id="12" name="Text 9"/>
          <p:cNvSpPr/>
          <p:nvPr/>
        </p:nvSpPr>
        <p:spPr>
          <a:xfrm>
            <a:off x="1990011" y="5025033"/>
            <a:ext cx="2777490"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Mental Illness</a:t>
            </a:r>
            <a:endParaRPr lang="en-US" sz="2187" dirty="0"/>
          </a:p>
        </p:txBody>
      </p:sp>
      <p:sp>
        <p:nvSpPr>
          <p:cNvPr id="13" name="Text 10"/>
          <p:cNvSpPr/>
          <p:nvPr/>
        </p:nvSpPr>
        <p:spPr>
          <a:xfrm>
            <a:off x="1990011" y="5505450"/>
            <a:ext cx="4984313"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Untreated mental health issues can contribute to criminal behavior, such as violence and impulsive acts.</a:t>
            </a:r>
            <a:endParaRPr lang="en-US" sz="1750" dirty="0"/>
          </a:p>
        </p:txBody>
      </p:sp>
      <p:sp>
        <p:nvSpPr>
          <p:cNvPr id="14" name="Shape 11"/>
          <p:cNvSpPr/>
          <p:nvPr/>
        </p:nvSpPr>
        <p:spPr>
          <a:xfrm>
            <a:off x="7426285" y="4795242"/>
            <a:ext cx="5443895" cy="2006203"/>
          </a:xfrm>
          <a:prstGeom prst="roundRect">
            <a:avLst>
              <a:gd name="adj" fmla="val 4984"/>
            </a:avLst>
          </a:prstGeom>
          <a:solidFill>
            <a:srgbClr val="740B0B"/>
          </a:solidFill>
          <a:ln w="7620">
            <a:solidFill>
              <a:srgbClr val="8D2424"/>
            </a:solidFill>
            <a:prstDash val="solid"/>
          </a:ln>
        </p:spPr>
      </p:sp>
      <p:sp>
        <p:nvSpPr>
          <p:cNvPr id="15" name="Text 12"/>
          <p:cNvSpPr/>
          <p:nvPr/>
        </p:nvSpPr>
        <p:spPr>
          <a:xfrm>
            <a:off x="7656076" y="5025033"/>
            <a:ext cx="2954298" cy="347186"/>
          </a:xfrm>
          <a:prstGeom prst="rect">
            <a:avLst/>
          </a:prstGeom>
          <a:noFill/>
          <a:ln/>
        </p:spPr>
        <p:txBody>
          <a:bodyPr wrap="none" rtlCol="0" anchor="t"/>
          <a:lstStyle/>
          <a:p>
            <a:pPr marL="0" indent="0">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Lack of Education</a:t>
            </a:r>
            <a:endParaRPr lang="en-US" sz="2187" dirty="0"/>
          </a:p>
        </p:txBody>
      </p:sp>
      <p:sp>
        <p:nvSpPr>
          <p:cNvPr id="16" name="Text 13"/>
          <p:cNvSpPr/>
          <p:nvPr/>
        </p:nvSpPr>
        <p:spPr>
          <a:xfrm>
            <a:off x="7656076" y="5505450"/>
            <a:ext cx="4984313" cy="1066205"/>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Inadequate access to education and resources can limit opportunities and increase the risk of criminal involvement.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833199" y="925473"/>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Crime Statistics</a:t>
            </a:r>
            <a:endParaRPr lang="en-US" sz="4374"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1945" y="2119746"/>
            <a:ext cx="11102391" cy="48572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833199" y="925473"/>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Crime Statistics</a:t>
            </a:r>
            <a:endParaRPr lang="en-US" sz="4374" dirty="0"/>
          </a:p>
        </p:txBody>
      </p:sp>
      <p:pic>
        <p:nvPicPr>
          <p:cNvPr id="4" name="Picture 3"/>
          <p:cNvPicPr>
            <a:picLocks noChangeAspect="1"/>
          </p:cNvPicPr>
          <p:nvPr/>
        </p:nvPicPr>
        <p:blipFill>
          <a:blip r:embed="rId4"/>
          <a:stretch>
            <a:fillRect/>
          </a:stretch>
        </p:blipFill>
        <p:spPr>
          <a:xfrm>
            <a:off x="1645428" y="2266789"/>
            <a:ext cx="11339543" cy="4279483"/>
          </a:xfrm>
          <a:prstGeom prst="rect">
            <a:avLst/>
          </a:prstGeom>
        </p:spPr>
      </p:pic>
    </p:spTree>
    <p:extLst>
      <p:ext uri="{BB962C8B-B14F-4D97-AF65-F5344CB8AC3E}">
        <p14:creationId xmlns:p14="http://schemas.microsoft.com/office/powerpoint/2010/main" val="35217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833199" y="925473"/>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Crime Statistics</a:t>
            </a:r>
            <a:endParaRPr lang="en-US" sz="4374" dirty="0"/>
          </a:p>
        </p:txBody>
      </p:sp>
      <p:pic>
        <p:nvPicPr>
          <p:cNvPr id="4" name="Picture 3"/>
          <p:cNvPicPr>
            <a:picLocks noChangeAspect="1"/>
          </p:cNvPicPr>
          <p:nvPr/>
        </p:nvPicPr>
        <p:blipFill>
          <a:blip r:embed="rId4"/>
          <a:stretch>
            <a:fillRect/>
          </a:stretch>
        </p:blipFill>
        <p:spPr>
          <a:xfrm>
            <a:off x="1630187" y="2255359"/>
            <a:ext cx="11370025" cy="4748114"/>
          </a:xfrm>
          <a:prstGeom prst="rect">
            <a:avLst/>
          </a:prstGeom>
        </p:spPr>
      </p:pic>
    </p:spTree>
    <p:extLst>
      <p:ext uri="{BB962C8B-B14F-4D97-AF65-F5344CB8AC3E}">
        <p14:creationId xmlns:p14="http://schemas.microsoft.com/office/powerpoint/2010/main" val="385059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1503045"/>
            <a:ext cx="11109960" cy="1388745"/>
          </a:xfrm>
          <a:prstGeom prst="rect">
            <a:avLst/>
          </a:prstGeom>
          <a:noFill/>
          <a:ln/>
        </p:spPr>
        <p:txBody>
          <a:bodyPr wrap="squar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Law Enforcement and the Criminal Justice System</a:t>
            </a:r>
            <a:endParaRPr lang="en-US" sz="4374" dirty="0"/>
          </a:p>
        </p:txBody>
      </p:sp>
      <p:pic>
        <p:nvPicPr>
          <p:cNvPr id="5" name="Image 1" descr="preencoded.png"/>
          <p:cNvPicPr>
            <a:picLocks noChangeAspect="1"/>
          </p:cNvPicPr>
          <p:nvPr/>
        </p:nvPicPr>
        <p:blipFill>
          <a:blip r:embed="rId4"/>
          <a:stretch>
            <a:fillRect/>
          </a:stretch>
        </p:blipFill>
        <p:spPr>
          <a:xfrm>
            <a:off x="1760220" y="3336131"/>
            <a:ext cx="555427" cy="555427"/>
          </a:xfrm>
          <a:prstGeom prst="rect">
            <a:avLst/>
          </a:prstGeom>
        </p:spPr>
      </p:pic>
      <p:sp>
        <p:nvSpPr>
          <p:cNvPr id="6" name="Text 2"/>
          <p:cNvSpPr/>
          <p:nvPr/>
        </p:nvSpPr>
        <p:spPr>
          <a:xfrm>
            <a:off x="1760220" y="4113728"/>
            <a:ext cx="2527459"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Law Enforcement</a:t>
            </a:r>
            <a:endParaRPr lang="en-US" sz="2187" dirty="0"/>
          </a:p>
        </p:txBody>
      </p:sp>
      <p:sp>
        <p:nvSpPr>
          <p:cNvPr id="7" name="Text 3"/>
          <p:cNvSpPr/>
          <p:nvPr/>
        </p:nvSpPr>
        <p:spPr>
          <a:xfrm>
            <a:off x="1760220" y="4568623"/>
            <a:ext cx="2527459" cy="1777008"/>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Police and other law enforcement agencies are responsible for investigating crimes and apprehending suspects.</a:t>
            </a:r>
            <a:endParaRPr lang="en-US" sz="1750" dirty="0"/>
          </a:p>
        </p:txBody>
      </p:sp>
      <p:pic>
        <p:nvPicPr>
          <p:cNvPr id="8" name="Image 2" descr="preencoded.png"/>
          <p:cNvPicPr>
            <a:picLocks noChangeAspect="1"/>
          </p:cNvPicPr>
          <p:nvPr/>
        </p:nvPicPr>
        <p:blipFill>
          <a:blip r:embed="rId5"/>
          <a:stretch>
            <a:fillRect/>
          </a:stretch>
        </p:blipFill>
        <p:spPr>
          <a:xfrm>
            <a:off x="4620935" y="3336131"/>
            <a:ext cx="555427" cy="555427"/>
          </a:xfrm>
          <a:prstGeom prst="rect">
            <a:avLst/>
          </a:prstGeom>
        </p:spPr>
      </p:pic>
      <p:sp>
        <p:nvSpPr>
          <p:cNvPr id="9" name="Text 4"/>
          <p:cNvSpPr/>
          <p:nvPr/>
        </p:nvSpPr>
        <p:spPr>
          <a:xfrm>
            <a:off x="4620935" y="4113728"/>
            <a:ext cx="2527578"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Courts</a:t>
            </a:r>
            <a:endParaRPr lang="en-US" sz="2187" dirty="0"/>
          </a:p>
        </p:txBody>
      </p:sp>
      <p:sp>
        <p:nvSpPr>
          <p:cNvPr id="10" name="Text 5"/>
          <p:cNvSpPr/>
          <p:nvPr/>
        </p:nvSpPr>
        <p:spPr>
          <a:xfrm>
            <a:off x="4620935" y="4594146"/>
            <a:ext cx="2527578" cy="2132409"/>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judicial system, including courts and judges, is responsible for adjudicating cases and determining guilt or innocence.</a:t>
            </a:r>
            <a:endParaRPr lang="en-US" sz="1750" dirty="0"/>
          </a:p>
        </p:txBody>
      </p:sp>
      <p:pic>
        <p:nvPicPr>
          <p:cNvPr id="11" name="Image 3" descr="preencoded.png"/>
          <p:cNvPicPr>
            <a:picLocks noChangeAspect="1"/>
          </p:cNvPicPr>
          <p:nvPr/>
        </p:nvPicPr>
        <p:blipFill>
          <a:blip r:embed="rId6"/>
          <a:stretch>
            <a:fillRect/>
          </a:stretch>
        </p:blipFill>
        <p:spPr>
          <a:xfrm>
            <a:off x="7481768" y="3336131"/>
            <a:ext cx="555427" cy="555427"/>
          </a:xfrm>
          <a:prstGeom prst="rect">
            <a:avLst/>
          </a:prstGeom>
        </p:spPr>
      </p:pic>
      <p:sp>
        <p:nvSpPr>
          <p:cNvPr id="12" name="Text 6"/>
          <p:cNvSpPr/>
          <p:nvPr/>
        </p:nvSpPr>
        <p:spPr>
          <a:xfrm>
            <a:off x="7481768" y="4113728"/>
            <a:ext cx="2527578"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Corrections</a:t>
            </a:r>
            <a:endParaRPr lang="en-US" sz="2187" dirty="0"/>
          </a:p>
        </p:txBody>
      </p:sp>
      <p:sp>
        <p:nvSpPr>
          <p:cNvPr id="13" name="Text 7"/>
          <p:cNvSpPr/>
          <p:nvPr/>
        </p:nvSpPr>
        <p:spPr>
          <a:xfrm>
            <a:off x="7481768" y="4594146"/>
            <a:ext cx="2527578" cy="1777008"/>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Prisons, jails, and other correctional facilities are responsible for housing and rehabilitating offenders.</a:t>
            </a:r>
            <a:endParaRPr lang="en-US" sz="1750" dirty="0"/>
          </a:p>
        </p:txBody>
      </p:sp>
      <p:pic>
        <p:nvPicPr>
          <p:cNvPr id="14" name="Image 4" descr="preencoded.png"/>
          <p:cNvPicPr>
            <a:picLocks noChangeAspect="1"/>
          </p:cNvPicPr>
          <p:nvPr/>
        </p:nvPicPr>
        <p:blipFill>
          <a:blip r:embed="rId7"/>
          <a:stretch>
            <a:fillRect/>
          </a:stretch>
        </p:blipFill>
        <p:spPr>
          <a:xfrm>
            <a:off x="10342602" y="3336131"/>
            <a:ext cx="555427" cy="555427"/>
          </a:xfrm>
          <a:prstGeom prst="rect">
            <a:avLst/>
          </a:prstGeom>
        </p:spPr>
      </p:pic>
      <p:sp>
        <p:nvSpPr>
          <p:cNvPr id="15" name="Text 8"/>
          <p:cNvSpPr/>
          <p:nvPr/>
        </p:nvSpPr>
        <p:spPr>
          <a:xfrm>
            <a:off x="10342602" y="4113728"/>
            <a:ext cx="2527578" cy="347186"/>
          </a:xfrm>
          <a:prstGeom prst="rect">
            <a:avLst/>
          </a:prstGeom>
          <a:noFill/>
          <a:ln/>
        </p:spPr>
        <p:txBody>
          <a:bodyPr wrap="non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Legislation</a:t>
            </a:r>
            <a:endParaRPr lang="en-US" sz="2187" dirty="0"/>
          </a:p>
        </p:txBody>
      </p:sp>
      <p:sp>
        <p:nvSpPr>
          <p:cNvPr id="16" name="Text 9"/>
          <p:cNvSpPr/>
          <p:nvPr/>
        </p:nvSpPr>
        <p:spPr>
          <a:xfrm>
            <a:off x="10342602" y="4594146"/>
            <a:ext cx="2527578" cy="2132409"/>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Lawmakers and policymakers are responsible for creating and enforcing laws that govern criminal behavior.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A0A">
              <a:alpha val="80000"/>
            </a:srgbClr>
          </a:solidFill>
          <a:ln/>
        </p:spPr>
      </p:sp>
      <p:sp>
        <p:nvSpPr>
          <p:cNvPr id="6" name="Text 2"/>
          <p:cNvSpPr/>
          <p:nvPr/>
        </p:nvSpPr>
        <p:spPr>
          <a:xfrm>
            <a:off x="1760220" y="1754267"/>
            <a:ext cx="9459516"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Crime Prevention Strategies</a:t>
            </a:r>
            <a:endParaRPr lang="en-US" sz="4374" dirty="0"/>
          </a:p>
        </p:txBody>
      </p:sp>
      <p:pic>
        <p:nvPicPr>
          <p:cNvPr id="7" name="Image 2" descr="preencoded.png"/>
          <p:cNvPicPr>
            <a:picLocks noChangeAspect="1"/>
          </p:cNvPicPr>
          <p:nvPr/>
        </p:nvPicPr>
        <p:blipFill>
          <a:blip r:embed="rId5"/>
          <a:stretch>
            <a:fillRect/>
          </a:stretch>
        </p:blipFill>
        <p:spPr>
          <a:xfrm>
            <a:off x="1760220" y="2781895"/>
            <a:ext cx="3703320" cy="888682"/>
          </a:xfrm>
          <a:prstGeom prst="rect">
            <a:avLst/>
          </a:prstGeom>
        </p:spPr>
      </p:pic>
      <p:sp>
        <p:nvSpPr>
          <p:cNvPr id="8" name="Text 3"/>
          <p:cNvSpPr/>
          <p:nvPr/>
        </p:nvSpPr>
        <p:spPr>
          <a:xfrm>
            <a:off x="1982391" y="4003834"/>
            <a:ext cx="3258979"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Community-Based Approaches</a:t>
            </a:r>
            <a:endParaRPr lang="en-US" sz="2187" dirty="0"/>
          </a:p>
        </p:txBody>
      </p:sp>
      <p:sp>
        <p:nvSpPr>
          <p:cNvPr id="9" name="Text 4"/>
          <p:cNvSpPr/>
          <p:nvPr/>
        </p:nvSpPr>
        <p:spPr>
          <a:xfrm>
            <a:off x="1982391" y="4831437"/>
            <a:ext cx="3258979" cy="1421606"/>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Engaging with local communities to address the root causes of crime and promote social cohesion.</a:t>
            </a:r>
            <a:endParaRPr lang="en-US" sz="1750" dirty="0"/>
          </a:p>
        </p:txBody>
      </p:sp>
      <p:pic>
        <p:nvPicPr>
          <p:cNvPr id="10" name="Image 3" descr="preencoded.png"/>
          <p:cNvPicPr>
            <a:picLocks noChangeAspect="1"/>
          </p:cNvPicPr>
          <p:nvPr/>
        </p:nvPicPr>
        <p:blipFill>
          <a:blip r:embed="rId6"/>
          <a:stretch>
            <a:fillRect/>
          </a:stretch>
        </p:blipFill>
        <p:spPr>
          <a:xfrm>
            <a:off x="5463540" y="2781895"/>
            <a:ext cx="3703320" cy="888682"/>
          </a:xfrm>
          <a:prstGeom prst="rect">
            <a:avLst/>
          </a:prstGeom>
        </p:spPr>
      </p:pic>
      <p:sp>
        <p:nvSpPr>
          <p:cNvPr id="11" name="Text 5"/>
          <p:cNvSpPr/>
          <p:nvPr/>
        </p:nvSpPr>
        <p:spPr>
          <a:xfrm>
            <a:off x="5685711" y="4003834"/>
            <a:ext cx="3258979"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Situational Crime Prevention</a:t>
            </a:r>
            <a:endParaRPr lang="en-US" sz="2187" dirty="0"/>
          </a:p>
        </p:txBody>
      </p:sp>
      <p:sp>
        <p:nvSpPr>
          <p:cNvPr id="12" name="Text 6"/>
          <p:cNvSpPr/>
          <p:nvPr/>
        </p:nvSpPr>
        <p:spPr>
          <a:xfrm>
            <a:off x="5685711" y="4831437"/>
            <a:ext cx="3258979" cy="1421606"/>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Designing environments and implementing measures to make it more difficult for individuals to commit crimes.</a:t>
            </a:r>
            <a:endParaRPr lang="en-US" sz="1750" dirty="0"/>
          </a:p>
        </p:txBody>
      </p:sp>
      <p:pic>
        <p:nvPicPr>
          <p:cNvPr id="13" name="Image 4" descr="preencoded.png"/>
          <p:cNvPicPr>
            <a:picLocks noChangeAspect="1"/>
          </p:cNvPicPr>
          <p:nvPr/>
        </p:nvPicPr>
        <p:blipFill>
          <a:blip r:embed="rId7"/>
          <a:stretch>
            <a:fillRect/>
          </a:stretch>
        </p:blipFill>
        <p:spPr>
          <a:xfrm>
            <a:off x="9166860" y="2781895"/>
            <a:ext cx="3703320" cy="888682"/>
          </a:xfrm>
          <a:prstGeom prst="rect">
            <a:avLst/>
          </a:prstGeom>
        </p:spPr>
      </p:pic>
      <p:sp>
        <p:nvSpPr>
          <p:cNvPr id="14" name="Text 7"/>
          <p:cNvSpPr/>
          <p:nvPr/>
        </p:nvSpPr>
        <p:spPr>
          <a:xfrm>
            <a:off x="9389031" y="4003834"/>
            <a:ext cx="3258979"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Rehabilitation and Reintegration</a:t>
            </a:r>
            <a:endParaRPr lang="en-US" sz="2187" dirty="0"/>
          </a:p>
        </p:txBody>
      </p:sp>
      <p:sp>
        <p:nvSpPr>
          <p:cNvPr id="15" name="Text 8"/>
          <p:cNvSpPr/>
          <p:nvPr/>
        </p:nvSpPr>
        <p:spPr>
          <a:xfrm>
            <a:off x="9389031" y="4831437"/>
            <a:ext cx="3258979" cy="1421606"/>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Providing offenders with access to education, job training, and mental health services to reduce recidivism.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476</Words>
  <Application>Microsoft Office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L216298Omer Toqeer</cp:lastModifiedBy>
  <cp:revision>11</cp:revision>
  <dcterms:created xsi:type="dcterms:W3CDTF">2024-04-20T05:29:09Z</dcterms:created>
  <dcterms:modified xsi:type="dcterms:W3CDTF">2024-04-26T03:47:39Z</dcterms:modified>
</cp:coreProperties>
</file>