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87" r:id="rId1"/>
  </p:sldMasterIdLst>
  <p:notesMasterIdLst>
    <p:notesMasterId r:id="rId37"/>
  </p:notesMasterIdLst>
  <p:handoutMasterIdLst>
    <p:handoutMasterId r:id="rId38"/>
  </p:handoutMasterIdLst>
  <p:sldIdLst>
    <p:sldId id="256" r:id="rId2"/>
    <p:sldId id="257" r:id="rId3"/>
    <p:sldId id="258" r:id="rId4"/>
    <p:sldId id="259" r:id="rId5"/>
    <p:sldId id="272" r:id="rId6"/>
    <p:sldId id="260" r:id="rId7"/>
    <p:sldId id="261" r:id="rId8"/>
    <p:sldId id="262" r:id="rId9"/>
    <p:sldId id="263" r:id="rId10"/>
    <p:sldId id="273" r:id="rId11"/>
    <p:sldId id="266" r:id="rId12"/>
    <p:sldId id="297" r:id="rId13"/>
    <p:sldId id="298" r:id="rId14"/>
    <p:sldId id="299" r:id="rId15"/>
    <p:sldId id="300" r:id="rId16"/>
    <p:sldId id="302" r:id="rId17"/>
    <p:sldId id="303" r:id="rId18"/>
    <p:sldId id="269" r:id="rId19"/>
    <p:sldId id="270" r:id="rId20"/>
    <p:sldId id="271" r:id="rId21"/>
    <p:sldId id="276" r:id="rId22"/>
    <p:sldId id="305" r:id="rId23"/>
    <p:sldId id="304" r:id="rId24"/>
    <p:sldId id="281" r:id="rId25"/>
    <p:sldId id="285" r:id="rId26"/>
    <p:sldId id="286" r:id="rId27"/>
    <p:sldId id="287" r:id="rId28"/>
    <p:sldId id="288" r:id="rId29"/>
    <p:sldId id="293" r:id="rId30"/>
    <p:sldId id="307" r:id="rId31"/>
    <p:sldId id="306" r:id="rId32"/>
    <p:sldId id="294" r:id="rId33"/>
    <p:sldId id="295" r:id="rId34"/>
    <p:sldId id="296" r:id="rId35"/>
    <p:sldId id="26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ac Nti" initials="I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195" autoAdjust="0"/>
  </p:normalViewPr>
  <p:slideViewPr>
    <p:cSldViewPr snapToGrid="0">
      <p:cViewPr varScale="1">
        <p:scale>
          <a:sx n="55" d="100"/>
          <a:sy n="55" d="100"/>
        </p:scale>
        <p:origin x="133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63023-0918-B145-88D1-D1A0DFA14BBD}" type="datetimeFigureOut">
              <a:rPr lang="en-US" smtClean="0"/>
              <a:t>8/25/2022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38290E-E69C-F64C-AD5B-E644E8BE63A3}" type="slidenum">
              <a:rPr lang="en-US" smtClean="0"/>
              <a:t>‹#›</a:t>
            </a:fld>
            <a:endParaRPr lang="en-US"/>
          </a:p>
        </p:txBody>
      </p:sp>
    </p:spTree>
    <p:extLst>
      <p:ext uri="{BB962C8B-B14F-4D97-AF65-F5344CB8AC3E}">
        <p14:creationId xmlns:p14="http://schemas.microsoft.com/office/powerpoint/2010/main" val="2438683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397B-8413-4A1A-9A26-6B2534F41D0C}" type="datetimeFigureOut">
              <a:rPr lang="en-US" smtClean="0"/>
              <a:t>8/25/2022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99D4A-299E-4DE4-9D3F-1D6E8F153783}" type="slidenum">
              <a:rPr lang="en-US" smtClean="0"/>
              <a:t>‹#›</a:t>
            </a:fld>
            <a:endParaRPr lang="en-US"/>
          </a:p>
        </p:txBody>
      </p:sp>
    </p:spTree>
    <p:extLst>
      <p:ext uri="{BB962C8B-B14F-4D97-AF65-F5344CB8AC3E}">
        <p14:creationId xmlns:p14="http://schemas.microsoft.com/office/powerpoint/2010/main" val="35982620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echtarget.com/searchapparchitecture/definition/data-type"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B90DF8D-55C3-4120-83E9-DE52082A4872}" type="slidenum">
              <a:rPr lang="en-US" altLang="en-US" smtClean="0"/>
              <a:pPr/>
              <a:t>7</a:t>
            </a:fld>
            <a:endParaRPr lang="en-US" altLang="en-US" smtClean="0"/>
          </a:p>
        </p:txBody>
      </p:sp>
    </p:spTree>
    <p:extLst>
      <p:ext uri="{BB962C8B-B14F-4D97-AF65-F5344CB8AC3E}">
        <p14:creationId xmlns:p14="http://schemas.microsoft.com/office/powerpoint/2010/main" val="3212571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Volume</a:t>
            </a:r>
          </a:p>
          <a:p>
            <a:r>
              <a:rPr lang="en-US" sz="1200" b="0" kern="1200" dirty="0" smtClean="0">
                <a:solidFill>
                  <a:schemeClr val="tx1"/>
                </a:solidFill>
                <a:latin typeface="+mn-lt"/>
                <a:ea typeface="+mn-ea"/>
                <a:cs typeface="+mn-cs"/>
              </a:rPr>
              <a:t>Volume, the first of the 5 V's of big data, refers to the amount of data that exists. Volume is like the base of big data, as it is the initial size and amount of data that is collected. If the volume of data is large enough, it can be considered big data. What is considered to be big data is relative, though, and will change depending on the available computing power that's on the market.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1" kern="1200" dirty="0" smtClean="0">
                <a:solidFill>
                  <a:schemeClr val="tx1"/>
                </a:solidFill>
                <a:latin typeface="+mn-lt"/>
                <a:ea typeface="+mn-ea"/>
                <a:cs typeface="+mn-cs"/>
              </a:rPr>
              <a:t>Velocity</a:t>
            </a:r>
          </a:p>
          <a:p>
            <a:r>
              <a:rPr lang="en-US" sz="1200" b="0" kern="1200" dirty="0" smtClean="0">
                <a:solidFill>
                  <a:schemeClr val="tx1"/>
                </a:solidFill>
                <a:latin typeface="+mn-lt"/>
                <a:ea typeface="+mn-ea"/>
                <a:cs typeface="+mn-cs"/>
              </a:rPr>
              <a:t>The next of the 5 V's of big data is velocity. It refers to how quickly data is generated and how quickly that data moves. This is an important aspect for companies need that need their data to flow quickly, so it's available at the right times to make the best business decisions possible.</a:t>
            </a:r>
          </a:p>
          <a:p>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As an example, in healthcare, there are many medical devices made today to monitor patients and collect data. From in-hospital medical equipment to wearable devices, collected data needs to be sent to its destination and analyzed quickly.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Variety</a:t>
            </a:r>
          </a:p>
          <a:p>
            <a:r>
              <a:rPr lang="en-US" sz="1200" b="0" kern="1200" dirty="0" smtClean="0">
                <a:solidFill>
                  <a:schemeClr val="tx1"/>
                </a:solidFill>
                <a:latin typeface="+mn-lt"/>
                <a:ea typeface="+mn-ea"/>
                <a:cs typeface="+mn-cs"/>
              </a:rPr>
              <a:t>The next V in the five 5 V's of big data is variety. Variety refers to the diversity of </a:t>
            </a:r>
            <a:r>
              <a:rPr lang="en-US" sz="1200" b="0" u="sng" kern="1200" dirty="0" smtClean="0">
                <a:solidFill>
                  <a:schemeClr val="tx1"/>
                </a:solidFill>
                <a:latin typeface="+mn-lt"/>
                <a:ea typeface="+mn-ea"/>
                <a:cs typeface="+mn-cs"/>
                <a:hlinkClick r:id="rId3"/>
              </a:rPr>
              <a:t>data types. An organization might obtain data from a number of different data sources, which may vary in value. Data can come from sources in and outside an enterprise as well. The challenge in variety concerns the standardization and distribution of all data being collected.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sz="12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25</a:t>
            </a:fld>
            <a:endParaRPr lang="en-US"/>
          </a:p>
        </p:txBody>
      </p:sp>
    </p:spTree>
    <p:extLst>
      <p:ext uri="{BB962C8B-B14F-4D97-AF65-F5344CB8AC3E}">
        <p14:creationId xmlns:p14="http://schemas.microsoft.com/office/powerpoint/2010/main" val="2794670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Veracity</a:t>
            </a:r>
          </a:p>
          <a:p>
            <a:r>
              <a:rPr lang="en-US" sz="1200" b="0" kern="1200" dirty="0" smtClean="0">
                <a:solidFill>
                  <a:schemeClr val="tx1"/>
                </a:solidFill>
                <a:latin typeface="+mn-lt"/>
                <a:ea typeface="+mn-ea"/>
                <a:cs typeface="+mn-cs"/>
              </a:rPr>
              <a:t>Veracity is the fourth V in the 5 V's of big data. It refers to the quality and accuracy of data. Gathered data could have missing pieces, may be inaccurate or may not be able to provide real, valuable insight. Veracity, overall, refers to the level of trust there is in the collected data.</a:t>
            </a:r>
          </a:p>
          <a:p>
            <a:endParaRPr lang="en-US" dirty="0" smtClean="0"/>
          </a:p>
          <a:p>
            <a:r>
              <a:rPr lang="en-US" sz="1200" b="1" kern="1200" dirty="0" smtClean="0">
                <a:solidFill>
                  <a:schemeClr val="tx1"/>
                </a:solidFill>
                <a:latin typeface="+mn-lt"/>
                <a:ea typeface="+mn-ea"/>
                <a:cs typeface="+mn-cs"/>
              </a:rPr>
              <a:t>Value</a:t>
            </a:r>
          </a:p>
          <a:p>
            <a:r>
              <a:rPr lang="en-US" sz="1200" b="0" kern="1200" dirty="0" smtClean="0">
                <a:solidFill>
                  <a:schemeClr val="tx1"/>
                </a:solidFill>
                <a:latin typeface="+mn-lt"/>
                <a:ea typeface="+mn-ea"/>
                <a:cs typeface="+mn-cs"/>
              </a:rPr>
              <a:t>The last V in the 5 V's of big data is value. This refers to the value that big data can provide, and it relates directly to what organizations can do with that collected data. Being able to pull value from big data is a requirement, as the value of big data increases significantly depending on the insights that can be gained from them.</a:t>
            </a:r>
          </a:p>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26</a:t>
            </a:fld>
            <a:endParaRPr lang="en-US"/>
          </a:p>
        </p:txBody>
      </p:sp>
    </p:spTree>
    <p:extLst>
      <p:ext uri="{BB962C8B-B14F-4D97-AF65-F5344CB8AC3E}">
        <p14:creationId xmlns:p14="http://schemas.microsoft.com/office/powerpoint/2010/main" val="4279902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b="1" i="1" u="sng" dirty="0" smtClean="0">
                <a:latin typeface="Times New Roman" panose="02020603050405020304" pitchFamily="18" charset="0"/>
                <a:cs typeface="Times New Roman" panose="02020603050405020304" pitchFamily="18" charset="0"/>
              </a:rPr>
              <a:t>Descriptive</a:t>
            </a:r>
            <a:r>
              <a:rPr lang="en-US" altLang="en-US" sz="1200" dirty="0" smtClean="0">
                <a:latin typeface="Times New Roman" panose="02020603050405020304" pitchFamily="18" charset="0"/>
                <a:cs typeface="Times New Roman" panose="02020603050405020304" pitchFamily="18" charset="0"/>
              </a:rPr>
              <a:t>: What happened?? Plots</a:t>
            </a:r>
            <a:r>
              <a:rPr lang="en-US" altLang="en-US" sz="1200" baseline="0" dirty="0" smtClean="0">
                <a:latin typeface="Times New Roman" panose="02020603050405020304" pitchFamily="18" charset="0"/>
                <a:cs typeface="Times New Roman" panose="02020603050405020304" pitchFamily="18" charset="0"/>
              </a:rPr>
              <a:t> </a:t>
            </a:r>
            <a:r>
              <a:rPr lang="en-US" altLang="en-US" sz="1200" baseline="0" dirty="0" err="1" smtClean="0">
                <a:latin typeface="Times New Roman" panose="02020603050405020304" pitchFamily="18" charset="0"/>
                <a:cs typeface="Times New Roman" panose="02020603050405020304" pitchFamily="18" charset="0"/>
              </a:rPr>
              <a:t>etc</a:t>
            </a:r>
            <a:endParaRPr lang="en-US" altLang="en-US" sz="1200" baseline="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baseline="0" dirty="0" smtClean="0">
              <a:latin typeface="Times New Roman" panose="02020603050405020304" pitchFamily="18" charset="0"/>
              <a:cs typeface="Times New Roman" panose="02020603050405020304" pitchFamily="18" charset="0"/>
            </a:endParaRPr>
          </a:p>
          <a:p>
            <a:r>
              <a:rPr lang="en-US" sz="1200" kern="1200" dirty="0" smtClean="0">
                <a:solidFill>
                  <a:schemeClr val="tx1"/>
                </a:solidFill>
                <a:latin typeface="+mn-lt"/>
                <a:ea typeface="+mn-ea"/>
                <a:cs typeface="+mn-cs"/>
              </a:rPr>
              <a:t>Diagnostic analysis takes the insights found from descriptive analytics and drills down to find the causes of those outcomes. Certain  sale went up for all stores except three</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27</a:t>
            </a:fld>
            <a:endParaRPr lang="en-US"/>
          </a:p>
        </p:txBody>
      </p:sp>
    </p:spTree>
    <p:extLst>
      <p:ext uri="{BB962C8B-B14F-4D97-AF65-F5344CB8AC3E}">
        <p14:creationId xmlns:p14="http://schemas.microsoft.com/office/powerpoint/2010/main" val="392023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panose="020B0604020202020204" pitchFamily="34" charset="0"/>
              <a:cs typeface="Arial" panose="020B0604020202020204" pitchFamily="34" charset="0"/>
            </a:endParaRPr>
          </a:p>
        </p:txBody>
      </p:sp>
      <p:sp>
        <p:nvSpPr>
          <p:cNvPr id="2150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A92FC9-F172-4AFC-8878-BA7C43C3260A}" type="slidenum">
              <a:rPr lang="en-US" altLang="en-US" smtClean="0"/>
              <a:pPr/>
              <a:t>8</a:t>
            </a:fld>
            <a:endParaRPr lang="en-US" altLang="en-US" smtClean="0"/>
          </a:p>
        </p:txBody>
      </p:sp>
    </p:spTree>
    <p:extLst>
      <p:ext uri="{BB962C8B-B14F-4D97-AF65-F5344CB8AC3E}">
        <p14:creationId xmlns:p14="http://schemas.microsoft.com/office/powerpoint/2010/main" val="273599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panose="020B0604020202020204" pitchFamily="34" charset="0"/>
              <a:cs typeface="Arial" panose="020B0604020202020204" pitchFamily="34" charset="0"/>
            </a:endParaRPr>
          </a:p>
        </p:txBody>
      </p:sp>
      <p:sp>
        <p:nvSpPr>
          <p:cNvPr id="2355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CEBA8BE-C6D8-412A-8DE1-29576043272C}" type="slidenum">
              <a:rPr lang="en-US" altLang="en-US" smtClean="0"/>
              <a:pPr/>
              <a:t>9</a:t>
            </a:fld>
            <a:endParaRPr lang="en-US" altLang="en-US" smtClean="0"/>
          </a:p>
        </p:txBody>
      </p:sp>
    </p:spTree>
    <p:extLst>
      <p:ext uri="{BB962C8B-B14F-4D97-AF65-F5344CB8AC3E}">
        <p14:creationId xmlns:p14="http://schemas.microsoft.com/office/powerpoint/2010/main" val="3204889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perform exploratory data analysis to investigate data so as to discover patterns, to spot anomalies, to test hypothesis and to check assumptions with the help of summary statistics and graphical representations,</a:t>
            </a:r>
            <a:r>
              <a:rPr lang="en-US" dirty="0" smtClean="0">
                <a:effectLst/>
              </a:rPr>
              <a:t> </a:t>
            </a:r>
            <a:endParaRPr lang="en-NZ" altLang="en-US" dirty="0" smtClean="0"/>
          </a:p>
        </p:txBody>
      </p:sp>
      <p:sp>
        <p:nvSpPr>
          <p:cNvPr id="1946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3E1251B-504D-4C16-B821-A5FF29B42699}" type="slidenum">
              <a:rPr lang="en-NZ" altLang="en-US" smtClean="0"/>
              <a:pPr/>
              <a:t>11</a:t>
            </a:fld>
            <a:endParaRPr lang="en-NZ" altLang="en-US" smtClean="0"/>
          </a:p>
        </p:txBody>
      </p:sp>
    </p:spTree>
    <p:extLst>
      <p:ext uri="{BB962C8B-B14F-4D97-AF65-F5344CB8AC3E}">
        <p14:creationId xmlns:p14="http://schemas.microsoft.com/office/powerpoint/2010/main" val="1978437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CEO from 2001 - 2011</a:t>
            </a:r>
          </a:p>
        </p:txBody>
      </p:sp>
      <p:sp>
        <p:nvSpPr>
          <p:cNvPr id="30724"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fld id="{F6B5FDD7-537C-4B41-831B-F845E19B3320}" type="slidenum">
              <a:rPr lang="fr-BE" altLang="en-US" sz="1300" smtClean="0"/>
              <a:pPr/>
              <a:t>12</a:t>
            </a:fld>
            <a:endParaRPr lang="fr-BE" altLang="en-US" sz="1300" smtClean="0"/>
          </a:p>
        </p:txBody>
      </p:sp>
    </p:spTree>
    <p:extLst>
      <p:ext uri="{BB962C8B-B14F-4D97-AF65-F5344CB8AC3E}">
        <p14:creationId xmlns:p14="http://schemas.microsoft.com/office/powerpoint/2010/main" val="3431803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Data assimilation is typically a sequential time-stepping procedure, in which a previous model forecast is compared with newly received observations, the model state is then updated to reflect the observations, a new forecast is initiated, and so on.</a:t>
            </a:r>
          </a:p>
        </p:txBody>
      </p:sp>
      <p:sp>
        <p:nvSpPr>
          <p:cNvPr id="58372" name="Date Placeholder 3"/>
          <p:cNvSpPr>
            <a:spLocks noGrp="1"/>
          </p:cNvSpPr>
          <p:nvPr>
            <p:ph type="dt" sz="quarter" idx="1"/>
          </p:nvPr>
        </p:nvSpPr>
        <p:spPr bwMode="auto">
          <a:xfrm>
            <a:off x="3884613" y="0"/>
            <a:ext cx="2971800" cy="4572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6659" tIns="48330" rIns="96659" bIns="48330"/>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fld id="{57B72DD9-84B5-4BD9-8897-8FEB47D648ED}" type="datetime1">
              <a:rPr lang="en-US" altLang="en-US" sz="1300" smtClean="0"/>
              <a:pPr/>
              <a:t>8/25/2022</a:t>
            </a:fld>
            <a:endParaRPr lang="en-US" altLang="en-US" sz="1300" smtClean="0"/>
          </a:p>
        </p:txBody>
      </p:sp>
      <p:sp>
        <p:nvSpPr>
          <p:cNvPr id="58373" name="Footer Placeholder 4"/>
          <p:cNvSpPr>
            <a:spLocks noGrp="1"/>
          </p:cNvSpPr>
          <p:nvPr>
            <p:ph type="ftr" sz="quarter" idx="4"/>
          </p:nvPr>
        </p:nvSpPr>
        <p:spPr bwMode="auto">
          <a:xfrm>
            <a:off x="0" y="8685213"/>
            <a:ext cx="2971800" cy="45720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6659" tIns="48330" rIns="96659" bIns="48330"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sz="1300" smtClean="0"/>
              <a:t>AMPLab Overview - franklin@cs.berkeley.edu</a:t>
            </a:r>
          </a:p>
        </p:txBody>
      </p:sp>
      <p:sp>
        <p:nvSpPr>
          <p:cNvPr id="58374" name="Slide Number Placeholder 5"/>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fld id="{2F3E9E5E-EC8C-4A78-A433-5F8DC8F6D390}" type="slidenum">
              <a:rPr lang="en-US" altLang="en-US" sz="1300" smtClean="0"/>
              <a:pPr/>
              <a:t>17</a:t>
            </a:fld>
            <a:endParaRPr lang="en-US" altLang="en-US" sz="1300" smtClean="0"/>
          </a:p>
        </p:txBody>
      </p:sp>
    </p:spTree>
    <p:extLst>
      <p:ext uri="{BB962C8B-B14F-4D97-AF65-F5344CB8AC3E}">
        <p14:creationId xmlns:p14="http://schemas.microsoft.com/office/powerpoint/2010/main" val="1213065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5221A86-67D2-49A9-BAC9-A1248E6BCD35}" type="slidenum">
              <a:rPr lang="en-US" altLang="en-US" smtClean="0">
                <a:latin typeface="Times New Roman" panose="02020603050405020304" pitchFamily="18" charset="0"/>
                <a:cs typeface="Arial" panose="020B0604020202020204" pitchFamily="34" charset="0"/>
              </a:rPr>
              <a:pPr>
                <a:spcBef>
                  <a:spcPct val="0"/>
                </a:spcBef>
              </a:pPr>
              <a:t>18</a:t>
            </a:fld>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181194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smtClean="0"/>
          </a:p>
        </p:txBody>
      </p:sp>
      <p:sp>
        <p:nvSpPr>
          <p:cNvPr id="38916"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594DCD7-2434-4D68-AD7B-259F3C58147D}" type="slidenum">
              <a:rPr lang="en-NZ" altLang="en-US" smtClean="0"/>
              <a:pPr/>
              <a:t>19</a:t>
            </a:fld>
            <a:endParaRPr lang="en-NZ" altLang="en-US" smtClean="0"/>
          </a:p>
        </p:txBody>
      </p:sp>
    </p:spTree>
    <p:extLst>
      <p:ext uri="{BB962C8B-B14F-4D97-AF65-F5344CB8AC3E}">
        <p14:creationId xmlns:p14="http://schemas.microsoft.com/office/powerpoint/2010/main" val="346669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fld id="{C7DC4708-843E-46FF-BF7C-C98F6F52E1A2}" type="slidenum">
              <a:rPr lang="en-US" altLang="en-US" sz="1300" smtClean="0"/>
              <a:pPr/>
              <a:t>22</a:t>
            </a:fld>
            <a:endParaRPr lang="en-US" altLang="en-US" sz="1300" smtClean="0"/>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8"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Querying the future:</a:t>
            </a:r>
          </a:p>
          <a:p>
            <a:r>
              <a:rPr lang="en-US" altLang="en-US" smtClean="0"/>
              <a:t>What happens if I show this ad? </a:t>
            </a:r>
          </a:p>
          <a:p>
            <a:r>
              <a:rPr lang="en-US" altLang="en-US" smtClean="0"/>
              <a:t>Or recommend this product?</a:t>
            </a:r>
          </a:p>
          <a:p>
            <a:r>
              <a:rPr lang="en-US" altLang="en-US" smtClean="0"/>
              <a:t>Or filter this email?</a:t>
            </a:r>
          </a:p>
          <a:p>
            <a:r>
              <a:rPr lang="en-US" altLang="en-US" smtClean="0"/>
              <a:t>Microsoft lost an estimated $1.7B on Surface computers (past) but what do they expect to make in future?</a:t>
            </a:r>
          </a:p>
        </p:txBody>
      </p:sp>
    </p:spTree>
    <p:extLst>
      <p:ext uri="{BB962C8B-B14F-4D97-AF65-F5344CB8AC3E}">
        <p14:creationId xmlns:p14="http://schemas.microsoft.com/office/powerpoint/2010/main" val="4037597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245A81B-0380-1444-BA7F-06777CD53A8A}" type="datetime1">
              <a:rPr lang="en-US" smtClean="0"/>
              <a:t>8/25/2022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Intro to DS</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15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BF436D9-32F9-974C-AAF9-685DED76D17E}"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190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B7C6033-4F94-D445-9384-DFB69A82F0C4}" type="datetime1">
              <a:rPr lang="en-US" smtClean="0"/>
              <a:t>8/25/2022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Intro to DS</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88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D3B7F3-D36D-8746-A8BB-F9F35AA656A2}"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6930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1448D96-7F51-3646-B2B6-5F12E0515044}" type="datetime1">
              <a:rPr lang="en-US" smtClean="0"/>
              <a:t>8/25/2022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Intro to DS</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462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7C5950F-4759-DE44-A551-71805341A705}" type="datetime1">
              <a:rPr lang="en-US" smtClean="0"/>
              <a:t>8/25/2022</a:t>
            </a:fld>
            <a:endParaRPr lang="en-US" dirty="0"/>
          </a:p>
        </p:txBody>
      </p:sp>
      <p:sp>
        <p:nvSpPr>
          <p:cNvPr id="6" name="Footer Placeholder 5"/>
          <p:cNvSpPr>
            <a:spLocks noGrp="1"/>
          </p:cNvSpPr>
          <p:nvPr>
            <p:ph type="ftr" sz="quarter" idx="11"/>
          </p:nvPr>
        </p:nvSpPr>
        <p:spPr/>
        <p:txBody>
          <a:bodyPr/>
          <a:lstStyle/>
          <a:p>
            <a:r>
              <a:rPr lang="en-US" smtClean="0"/>
              <a:t>Intro to DS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251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AD8ED9-4C28-6F4A-807C-CAA2571CC28E}" type="datetime1">
              <a:rPr lang="en-US" smtClean="0"/>
              <a:t>8/25/2022</a:t>
            </a:fld>
            <a:endParaRPr lang="en-US" dirty="0"/>
          </a:p>
        </p:txBody>
      </p:sp>
      <p:sp>
        <p:nvSpPr>
          <p:cNvPr id="8" name="Footer Placeholder 7"/>
          <p:cNvSpPr>
            <a:spLocks noGrp="1"/>
          </p:cNvSpPr>
          <p:nvPr>
            <p:ph type="ftr" sz="quarter" idx="11"/>
          </p:nvPr>
        </p:nvSpPr>
        <p:spPr/>
        <p:txBody>
          <a:bodyPr/>
          <a:lstStyle/>
          <a:p>
            <a:r>
              <a:rPr lang="en-US" smtClean="0"/>
              <a:t>Intro to DS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828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A04ED17-C219-8C4C-847B-86C5D2677A23}" type="datetime1">
              <a:rPr lang="en-US" smtClean="0"/>
              <a:t>8/25/2022</a:t>
            </a:fld>
            <a:endParaRPr lang="en-US" dirty="0"/>
          </a:p>
        </p:txBody>
      </p:sp>
      <p:sp>
        <p:nvSpPr>
          <p:cNvPr id="4" name="Footer Placeholder 3"/>
          <p:cNvSpPr>
            <a:spLocks noGrp="1"/>
          </p:cNvSpPr>
          <p:nvPr>
            <p:ph type="ftr" sz="quarter" idx="11"/>
          </p:nvPr>
        </p:nvSpPr>
        <p:spPr/>
        <p:txBody>
          <a:bodyPr/>
          <a:lstStyle/>
          <a:p>
            <a:r>
              <a:rPr lang="en-US" smtClean="0"/>
              <a:t>Intro to DS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470466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0594D1-9933-A741-B819-DBDE139E19E3}"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9478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23CE294-7BE7-7643-A9EE-E66AB677BAE6}" type="datetime1">
              <a:rPr lang="en-US" smtClean="0"/>
              <a:t>8/25/2022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Intro to DS</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794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9036EC-BFF8-A045-A7B4-C556F45647CC}" type="datetime1">
              <a:rPr lang="en-US" smtClean="0"/>
              <a:t>8/25/2022</a:t>
            </a:fld>
            <a:endParaRPr lang="en-US" dirty="0"/>
          </a:p>
        </p:txBody>
      </p:sp>
      <p:sp>
        <p:nvSpPr>
          <p:cNvPr id="6" name="Footer Placeholder 5"/>
          <p:cNvSpPr>
            <a:spLocks noGrp="1"/>
          </p:cNvSpPr>
          <p:nvPr>
            <p:ph type="ftr" sz="quarter" idx="11"/>
          </p:nvPr>
        </p:nvSpPr>
        <p:spPr/>
        <p:txBody>
          <a:bodyPr/>
          <a:lstStyle/>
          <a:p>
            <a:r>
              <a:rPr lang="en-US" smtClean="0"/>
              <a:t>Intro to DS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59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A2E2882-215E-364E-9014-8252ADEFD8BB}" type="datetime1">
              <a:rPr lang="en-US" smtClean="0"/>
              <a:t>8/25/2022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Intro to DS</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01402886"/>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en.wikipedia.org/wiki/Business_analysi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mailto:asma.ahmad@nu.edu.pk/asma.ahmad@lhr.nu.edu.pk"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educative.io/courses/intro-data-science-machine-learning/q28Xv2jw5Vr#Semi-Structured-Data"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Lecture – 1 (Week 1)</a:t>
            </a:r>
            <a:endParaRPr lang="en-US" dirty="0"/>
          </a:p>
        </p:txBody>
      </p:sp>
    </p:spTree>
    <p:extLst>
      <p:ext uri="{BB962C8B-B14F-4D97-AF65-F5344CB8AC3E}">
        <p14:creationId xmlns:p14="http://schemas.microsoft.com/office/powerpoint/2010/main" val="158060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Tentative Outline</a:t>
            </a:r>
            <a:endParaRPr lang="en-US" dirty="0"/>
          </a:p>
        </p:txBody>
      </p:sp>
      <p:sp>
        <p:nvSpPr>
          <p:cNvPr id="3" name="Content Placeholder 2"/>
          <p:cNvSpPr>
            <a:spLocks noGrp="1"/>
          </p:cNvSpPr>
          <p:nvPr>
            <p:ph sz="half" idx="1"/>
          </p:nvPr>
        </p:nvSpPr>
        <p:spPr>
          <a:xfrm>
            <a:off x="581193" y="2476202"/>
            <a:ext cx="5422390" cy="3633047"/>
          </a:xfrm>
        </p:spPr>
        <p:txBody>
          <a:bodyPr>
            <a:noAutofit/>
          </a:bodyPr>
          <a:lstStyle/>
          <a:p>
            <a:pPr>
              <a:spcAft>
                <a:spcPts val="0"/>
              </a:spcAft>
              <a:defRPr/>
            </a:pPr>
            <a:r>
              <a:rPr lang="en-US" altLang="en-US" b="1" dirty="0">
                <a:solidFill>
                  <a:schemeClr val="tx1"/>
                </a:solidFill>
              </a:rPr>
              <a:t>Introduction &amp; Applications</a:t>
            </a:r>
          </a:p>
          <a:p>
            <a:pPr>
              <a:spcAft>
                <a:spcPts val="0"/>
              </a:spcAft>
              <a:defRPr/>
            </a:pPr>
            <a:r>
              <a:rPr lang="en-US" altLang="en-US" b="1" dirty="0">
                <a:solidFill>
                  <a:schemeClr val="tx1"/>
                </a:solidFill>
              </a:rPr>
              <a:t>Data (Acquisition, Storage, &amp; processing) </a:t>
            </a:r>
          </a:p>
          <a:p>
            <a:pPr>
              <a:spcAft>
                <a:spcPts val="0"/>
              </a:spcAft>
              <a:defRPr/>
            </a:pPr>
            <a:r>
              <a:rPr lang="en-US" altLang="en-US" b="1" dirty="0">
                <a:solidFill>
                  <a:schemeClr val="tx1"/>
                </a:solidFill>
              </a:rPr>
              <a:t>Data Preprocessing and Mining</a:t>
            </a:r>
          </a:p>
          <a:p>
            <a:pPr lvl="1">
              <a:spcAft>
                <a:spcPts val="0"/>
              </a:spcAft>
              <a:defRPr/>
            </a:pPr>
            <a:r>
              <a:rPr lang="en-US" altLang="en-US" sz="1800" b="1" dirty="0">
                <a:solidFill>
                  <a:schemeClr val="tx1"/>
                </a:solidFill>
              </a:rPr>
              <a:t>Classification</a:t>
            </a:r>
          </a:p>
          <a:p>
            <a:pPr lvl="1">
              <a:spcAft>
                <a:spcPts val="0"/>
              </a:spcAft>
              <a:defRPr/>
            </a:pPr>
            <a:r>
              <a:rPr lang="en-US" altLang="en-US" sz="1800" b="1" dirty="0">
                <a:solidFill>
                  <a:schemeClr val="tx1"/>
                </a:solidFill>
              </a:rPr>
              <a:t>Clustering</a:t>
            </a:r>
          </a:p>
          <a:p>
            <a:pPr lvl="1">
              <a:spcAft>
                <a:spcPts val="0"/>
              </a:spcAft>
              <a:defRPr/>
            </a:pPr>
            <a:r>
              <a:rPr lang="en-US" altLang="en-US" sz="1800" b="1" dirty="0">
                <a:solidFill>
                  <a:schemeClr val="tx1"/>
                </a:solidFill>
              </a:rPr>
              <a:t>Association Rule Mining</a:t>
            </a:r>
          </a:p>
          <a:p>
            <a:pPr lvl="1">
              <a:spcAft>
                <a:spcPts val="0"/>
              </a:spcAft>
              <a:defRPr/>
            </a:pPr>
            <a:r>
              <a:rPr lang="en-US" altLang="en-US" sz="1800" b="1" dirty="0">
                <a:solidFill>
                  <a:schemeClr val="tx1"/>
                </a:solidFill>
              </a:rPr>
              <a:t>Attribute selection (Feature Selection)</a:t>
            </a:r>
          </a:p>
          <a:p>
            <a:pPr>
              <a:spcAft>
                <a:spcPts val="0"/>
              </a:spcAft>
              <a:defRPr/>
            </a:pPr>
            <a:r>
              <a:rPr lang="en-US" altLang="en-US" b="1" dirty="0">
                <a:solidFill>
                  <a:schemeClr val="tx1"/>
                </a:solidFill>
              </a:rPr>
              <a:t>Machine Learning</a:t>
            </a:r>
          </a:p>
          <a:p>
            <a:pPr lvl="1">
              <a:spcAft>
                <a:spcPts val="0"/>
              </a:spcAft>
              <a:defRPr/>
            </a:pPr>
            <a:r>
              <a:rPr lang="en-US" altLang="en-US" sz="1800" b="1" dirty="0">
                <a:solidFill>
                  <a:schemeClr val="tx1"/>
                </a:solidFill>
              </a:rPr>
              <a:t>Classification and Regression</a:t>
            </a:r>
          </a:p>
          <a:p>
            <a:pPr lvl="1">
              <a:spcAft>
                <a:spcPts val="0"/>
              </a:spcAft>
              <a:defRPr/>
            </a:pPr>
            <a:r>
              <a:rPr lang="en-US" altLang="en-US" sz="1800" b="1" dirty="0">
                <a:solidFill>
                  <a:schemeClr val="tx1"/>
                </a:solidFill>
              </a:rPr>
              <a:t>Gradient Descent</a:t>
            </a:r>
          </a:p>
          <a:p>
            <a:pPr lvl="1">
              <a:spcAft>
                <a:spcPts val="0"/>
              </a:spcAft>
              <a:defRPr/>
            </a:pPr>
            <a:r>
              <a:rPr lang="en-US" altLang="en-US" sz="1800" b="1" dirty="0">
                <a:solidFill>
                  <a:schemeClr val="tx1"/>
                </a:solidFill>
              </a:rPr>
              <a:t>Regularization</a:t>
            </a:r>
          </a:p>
          <a:p>
            <a:pPr lvl="1">
              <a:spcAft>
                <a:spcPts val="0"/>
              </a:spcAft>
              <a:defRPr/>
            </a:pPr>
            <a:r>
              <a:rPr lang="en-US" altLang="en-US" sz="1800" b="1" dirty="0">
                <a:solidFill>
                  <a:schemeClr val="tx1"/>
                </a:solidFill>
              </a:rPr>
              <a:t>Support Vector </a:t>
            </a:r>
            <a:r>
              <a:rPr lang="en-US" altLang="en-US" sz="1800" b="1" dirty="0" smtClean="0">
                <a:solidFill>
                  <a:schemeClr val="tx1"/>
                </a:solidFill>
              </a:rPr>
              <a:t>Machines</a:t>
            </a:r>
            <a:endParaRPr lang="en-US" altLang="en-US" b="1" dirty="0">
              <a:solidFill>
                <a:schemeClr val="tx1"/>
              </a:solidFill>
            </a:endParaRPr>
          </a:p>
          <a:p>
            <a:pPr>
              <a:spcAft>
                <a:spcPts val="0"/>
              </a:spcAft>
              <a:defRPr/>
            </a:pPr>
            <a:endParaRPr lang="en-US" altLang="en-US" b="1" dirty="0">
              <a:solidFill>
                <a:schemeClr val="tx1"/>
              </a:solidFill>
            </a:endParaRPr>
          </a:p>
          <a:p>
            <a:pPr>
              <a:spcAft>
                <a:spcPts val="0"/>
              </a:spcAft>
              <a:defRPr/>
            </a:pPr>
            <a:endParaRPr lang="en-US" altLang="en-US" b="1" dirty="0">
              <a:solidFill>
                <a:schemeClr val="tx1"/>
              </a:solidFill>
            </a:endParaRPr>
          </a:p>
          <a:p>
            <a:endParaRPr lang="en-US" b="1" dirty="0">
              <a:solidFill>
                <a:schemeClr val="tx1"/>
              </a:solidFill>
            </a:endParaRPr>
          </a:p>
        </p:txBody>
      </p:sp>
      <p:sp>
        <p:nvSpPr>
          <p:cNvPr id="7" name="Content Placeholder 6"/>
          <p:cNvSpPr>
            <a:spLocks noGrp="1"/>
          </p:cNvSpPr>
          <p:nvPr>
            <p:ph sz="half" idx="2"/>
          </p:nvPr>
        </p:nvSpPr>
        <p:spPr>
          <a:xfrm>
            <a:off x="6188417" y="1862239"/>
            <a:ext cx="5422392" cy="3633047"/>
          </a:xfrm>
        </p:spPr>
        <p:txBody>
          <a:bodyPr>
            <a:normAutofit fontScale="92500" lnSpcReduction="10000"/>
          </a:bodyPr>
          <a:lstStyle/>
          <a:p>
            <a:pPr lvl="1">
              <a:spcAft>
                <a:spcPts val="0"/>
              </a:spcAft>
              <a:defRPr/>
            </a:pPr>
            <a:r>
              <a:rPr lang="en-US" altLang="en-US" sz="1800" b="1" dirty="0">
                <a:solidFill>
                  <a:schemeClr val="tx1"/>
                </a:solidFill>
              </a:rPr>
              <a:t>Dimensionality Reduction</a:t>
            </a:r>
          </a:p>
          <a:p>
            <a:pPr lvl="1">
              <a:spcAft>
                <a:spcPts val="0"/>
              </a:spcAft>
              <a:defRPr/>
            </a:pPr>
            <a:r>
              <a:rPr lang="en-US" altLang="en-US" sz="1800" b="1" dirty="0">
                <a:solidFill>
                  <a:schemeClr val="tx1"/>
                </a:solidFill>
              </a:rPr>
              <a:t>Outlier </a:t>
            </a:r>
            <a:r>
              <a:rPr lang="en-US" altLang="en-US" sz="1800" b="1" dirty="0" smtClean="0">
                <a:solidFill>
                  <a:schemeClr val="tx1"/>
                </a:solidFill>
              </a:rPr>
              <a:t>Detection</a:t>
            </a:r>
            <a:endParaRPr lang="en-US" altLang="en-US" b="1" dirty="0" smtClean="0">
              <a:solidFill>
                <a:schemeClr val="tx1"/>
              </a:solidFill>
            </a:endParaRPr>
          </a:p>
          <a:p>
            <a:pPr>
              <a:spcAft>
                <a:spcPts val="0"/>
              </a:spcAft>
              <a:defRPr/>
            </a:pPr>
            <a:r>
              <a:rPr lang="en-US" altLang="en-US" b="1" dirty="0" smtClean="0">
                <a:solidFill>
                  <a:schemeClr val="tx1"/>
                </a:solidFill>
              </a:rPr>
              <a:t>Statistical </a:t>
            </a:r>
            <a:r>
              <a:rPr lang="en-US" altLang="en-US" b="1" dirty="0">
                <a:solidFill>
                  <a:schemeClr val="tx1"/>
                </a:solidFill>
              </a:rPr>
              <a:t>Inference </a:t>
            </a:r>
          </a:p>
          <a:p>
            <a:pPr lvl="1">
              <a:spcAft>
                <a:spcPts val="0"/>
              </a:spcAft>
              <a:defRPr/>
            </a:pPr>
            <a:r>
              <a:rPr lang="en-US" altLang="en-US" sz="1800" b="1" dirty="0">
                <a:solidFill>
                  <a:schemeClr val="tx1"/>
                </a:solidFill>
              </a:rPr>
              <a:t>Statistical Modeling</a:t>
            </a:r>
          </a:p>
          <a:p>
            <a:pPr lvl="1">
              <a:spcAft>
                <a:spcPts val="0"/>
              </a:spcAft>
              <a:defRPr/>
            </a:pPr>
            <a:r>
              <a:rPr lang="en-US" altLang="en-US" sz="1800" b="1" dirty="0">
                <a:solidFill>
                  <a:schemeClr val="tx1"/>
                </a:solidFill>
              </a:rPr>
              <a:t>Probability distribution</a:t>
            </a:r>
          </a:p>
          <a:p>
            <a:pPr lvl="1">
              <a:spcAft>
                <a:spcPts val="0"/>
              </a:spcAft>
              <a:defRPr/>
            </a:pPr>
            <a:r>
              <a:rPr lang="en-US" altLang="en-US" sz="1800" b="1" dirty="0">
                <a:solidFill>
                  <a:schemeClr val="tx1"/>
                </a:solidFill>
              </a:rPr>
              <a:t>Fitting a model</a:t>
            </a:r>
          </a:p>
          <a:p>
            <a:pPr>
              <a:spcAft>
                <a:spcPts val="0"/>
              </a:spcAft>
              <a:defRPr/>
            </a:pPr>
            <a:r>
              <a:rPr lang="en-US" altLang="en-US" b="1" dirty="0">
                <a:solidFill>
                  <a:schemeClr val="tx1"/>
                </a:solidFill>
              </a:rPr>
              <a:t>Descriptive and Exploratory Analysis</a:t>
            </a:r>
          </a:p>
          <a:p>
            <a:pPr>
              <a:spcAft>
                <a:spcPts val="0"/>
              </a:spcAft>
              <a:defRPr/>
            </a:pPr>
            <a:r>
              <a:rPr lang="en-US" altLang="en-US" b="1" dirty="0">
                <a:solidFill>
                  <a:schemeClr val="tx1"/>
                </a:solidFill>
              </a:rPr>
              <a:t>Market Basket Analysis</a:t>
            </a:r>
            <a:r>
              <a:rPr lang="en-US" altLang="en-US" b="1" dirty="0" smtClean="0">
                <a:solidFill>
                  <a:schemeClr val="tx1"/>
                </a:solidFill>
              </a:rPr>
              <a:t>: </a:t>
            </a:r>
            <a:r>
              <a:rPr lang="en-US" b="1" dirty="0" smtClean="0">
                <a:solidFill>
                  <a:schemeClr val="tx1"/>
                </a:solidFill>
              </a:rPr>
              <a:t>Market </a:t>
            </a:r>
            <a:r>
              <a:rPr lang="en-US" b="1" dirty="0">
                <a:solidFill>
                  <a:schemeClr val="tx1"/>
                </a:solidFill>
              </a:rPr>
              <a:t>basket analysis is a data mining technique used by retailers to increase sales by better understanding customer purchasing patterns</a:t>
            </a:r>
            <a:endParaRPr lang="en-US" altLang="en-US" b="1" dirty="0">
              <a:solidFill>
                <a:schemeClr val="tx1"/>
              </a:solidFill>
            </a:endParaRPr>
          </a:p>
          <a:p>
            <a:pPr>
              <a:spcAft>
                <a:spcPts val="0"/>
              </a:spcAft>
              <a:defRPr/>
            </a:pPr>
            <a:r>
              <a:rPr lang="en-US" altLang="en-US" b="1" dirty="0">
                <a:solidFill>
                  <a:schemeClr val="tx1"/>
                </a:solidFill>
              </a:rPr>
              <a:t>Exploratory Data </a:t>
            </a:r>
            <a:r>
              <a:rPr lang="en-US" altLang="en-US" b="1" dirty="0" smtClean="0">
                <a:solidFill>
                  <a:schemeClr val="tx1"/>
                </a:solidFill>
              </a:rPr>
              <a:t>Analysis [EDA]</a:t>
            </a:r>
            <a:endParaRPr lang="en-US" altLang="en-US" b="1" dirty="0">
              <a:solidFill>
                <a:schemeClr val="tx1"/>
              </a:solidFill>
            </a:endParaRPr>
          </a:p>
          <a:p>
            <a:pPr>
              <a:spcAft>
                <a:spcPts val="0"/>
              </a:spcAft>
              <a:defRPr/>
            </a:pPr>
            <a:r>
              <a:rPr lang="en-US" altLang="en-US" b="1" dirty="0">
                <a:solidFill>
                  <a:schemeClr val="tx1"/>
                </a:solidFill>
              </a:rPr>
              <a:t>Data </a:t>
            </a:r>
            <a:r>
              <a:rPr lang="en-US" altLang="en-US" b="1" dirty="0" smtClean="0">
                <a:solidFill>
                  <a:schemeClr val="tx1"/>
                </a:solidFill>
              </a:rPr>
              <a:t>Visualization</a:t>
            </a:r>
            <a:endParaRPr lang="en-US" altLang="en-US" b="1" dirty="0">
              <a:solidFill>
                <a:schemeClr val="tx1"/>
              </a:solidFill>
            </a:endParaRPr>
          </a:p>
        </p:txBody>
      </p:sp>
      <p:sp>
        <p:nvSpPr>
          <p:cNvPr id="4" name="Date Placeholder 3"/>
          <p:cNvSpPr>
            <a:spLocks noGrp="1"/>
          </p:cNvSpPr>
          <p:nvPr>
            <p:ph type="dt" sz="half" idx="10"/>
          </p:nvPr>
        </p:nvSpPr>
        <p:spPr/>
        <p:txBody>
          <a:bodyPr/>
          <a:lstStyle/>
          <a:p>
            <a:fld id="{7C392A75-5846-B840-AC51-A0FC80010BBA}"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077441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3B51-EAFE-7F4A-A9FA-504B735C7A7D}"/>
              </a:ext>
            </a:extLst>
          </p:cNvPr>
          <p:cNvSpPr>
            <a:spLocks noGrp="1"/>
          </p:cNvSpPr>
          <p:nvPr>
            <p:ph type="title"/>
          </p:nvPr>
        </p:nvSpPr>
        <p:spPr/>
        <p:txBody>
          <a:bodyPr/>
          <a:lstStyle/>
          <a:p>
            <a:pPr eaLnBrk="1" hangingPunct="1">
              <a:defRPr/>
            </a:pPr>
            <a:r>
              <a:rPr lang="en-NZ" dirty="0">
                <a:ea typeface="ＭＳ Ｐゴシック" pitchFamily="34" charset="-128"/>
              </a:rPr>
              <a:t>Learning </a:t>
            </a:r>
            <a:r>
              <a:rPr lang="en-NZ" dirty="0" smtClean="0">
                <a:ea typeface="ＭＳ Ｐゴシック" pitchFamily="34" charset="-128"/>
              </a:rPr>
              <a:t>Outcomes </a:t>
            </a:r>
            <a:endParaRPr lang="en-NZ" dirty="0">
              <a:ea typeface="ＭＳ Ｐゴシック" pitchFamily="34" charset="-128"/>
            </a:endParaRPr>
          </a:p>
        </p:txBody>
      </p:sp>
      <p:sp>
        <p:nvSpPr>
          <p:cNvPr id="5" name="Rectangle 4">
            <a:extLst>
              <a:ext uri="{FF2B5EF4-FFF2-40B4-BE49-F238E27FC236}">
                <a16:creationId xmlns:a16="http://schemas.microsoft.com/office/drawing/2014/main" id="{D5B62719-692C-CC48-86E9-8FCCF03DCE20}"/>
              </a:ext>
            </a:extLst>
          </p:cNvPr>
          <p:cNvSpPr/>
          <p:nvPr/>
        </p:nvSpPr>
        <p:spPr>
          <a:xfrm>
            <a:off x="1315811" y="2223408"/>
            <a:ext cx="7537450" cy="428625"/>
          </a:xfrm>
          <a:prstGeom prst="rect">
            <a:avLst/>
          </a:prstGeom>
          <a:solidFill>
            <a:sysClr val="window" lastClr="FFFFFF">
              <a:alpha val="90000"/>
              <a:hueOff val="0"/>
              <a:satOff val="0"/>
              <a:lumOff val="0"/>
              <a:alphaOff val="0"/>
            </a:sysClr>
          </a:solidFill>
          <a:ln w="9525" cap="flat" cmpd="sng" algn="ctr">
            <a:solidFill>
              <a:srgbClr val="9D90A0">
                <a:hueOff val="0"/>
                <a:satOff val="0"/>
                <a:lumOff val="0"/>
                <a:alphaOff val="0"/>
              </a:srgbClr>
            </a:solidFill>
            <a:prstDash val="solid"/>
          </a:ln>
          <a:effectLst>
            <a:outerShdw blurRad="50800" dist="25400" dir="5400000" rotWithShape="0">
              <a:srgbClr val="000000">
                <a:alpha val="45000"/>
              </a:srgbClr>
            </a:outerShdw>
          </a:effectLst>
        </p:spPr>
        <p:style>
          <a:lnRef idx="1">
            <a:scrgbClr r="0" g="0" b="0"/>
          </a:lnRef>
          <a:fillRef idx="1">
            <a:scrgbClr r="0" g="0" b="0"/>
          </a:fillRef>
          <a:effectRef idx="2">
            <a:scrgbClr r="0" g="0" b="0"/>
          </a:effectRef>
          <a:fontRef idx="minor">
            <a:schemeClr val="dk1">
              <a:hueOff val="0"/>
              <a:satOff val="0"/>
              <a:lumOff val="0"/>
              <a:alphaOff val="0"/>
            </a:schemeClr>
          </a:fontRef>
        </p:style>
      </p:sp>
      <p:grpSp>
        <p:nvGrpSpPr>
          <p:cNvPr id="7" name="Group 6">
            <a:extLst>
              <a:ext uri="{FF2B5EF4-FFF2-40B4-BE49-F238E27FC236}">
                <a16:creationId xmlns:a16="http://schemas.microsoft.com/office/drawing/2014/main" id="{4459185B-ABF9-D54B-8309-8028DCBD509E}"/>
              </a:ext>
            </a:extLst>
          </p:cNvPr>
          <p:cNvGrpSpPr/>
          <p:nvPr/>
        </p:nvGrpSpPr>
        <p:grpSpPr>
          <a:xfrm>
            <a:off x="1710234" y="1972718"/>
            <a:ext cx="5277104" cy="529696"/>
            <a:chOff x="376936" y="3193940"/>
            <a:chExt cx="5277104" cy="529696"/>
          </a:xfrm>
          <a:solidFill>
            <a:schemeClr val="accent6">
              <a:lumMod val="60000"/>
              <a:lumOff val="40000"/>
            </a:schemeClr>
          </a:solidFill>
          <a:scene3d>
            <a:camera prst="orthographicFront" fov="0">
              <a:rot lat="0" lon="0" rev="0"/>
            </a:camera>
            <a:lightRig rig="flat" dir="t">
              <a:rot lat="0" lon="0" rev="20040000"/>
            </a:lightRig>
          </a:scene3d>
        </p:grpSpPr>
        <p:sp>
          <p:nvSpPr>
            <p:cNvPr id="8" name="Rounded Rectangle 7">
              <a:extLst>
                <a:ext uri="{FF2B5EF4-FFF2-40B4-BE49-F238E27FC236}">
                  <a16:creationId xmlns:a16="http://schemas.microsoft.com/office/drawing/2014/main" id="{4986DBB7-8BBB-1A43-9CFA-73159D3284A8}"/>
                </a:ext>
              </a:extLst>
            </p:cNvPr>
            <p:cNvSpPr/>
            <p:nvPr/>
          </p:nvSpPr>
          <p:spPr>
            <a:xfrm>
              <a:off x="376936" y="3193940"/>
              <a:ext cx="5277104" cy="501840"/>
            </a:xfrm>
            <a:prstGeom prst="roundRect">
              <a:avLst/>
            </a:prstGeom>
            <a:grpFill/>
            <a:ln>
              <a:noFill/>
            </a:ln>
            <a:effectLst>
              <a:outerShdw blurRad="50800" dist="25400" dir="5400000" rotWithShape="0">
                <a:srgbClr val="000000">
                  <a:alpha val="45000"/>
                </a:srgbClr>
              </a:outerShdw>
            </a:effectLst>
            <a:sp3d contourW="12700" prstMaterial="dkEdge">
              <a:bevelT w="25400" h="38100" prst="convex"/>
              <a:contourClr>
                <a:srgbClr val="9D90A0">
                  <a:hueOff val="0"/>
                  <a:satOff val="0"/>
                  <a:lumOff val="0"/>
                  <a:alphaOff val="0"/>
                  <a:satMod val="115000"/>
                </a:srgbClr>
              </a:contourClr>
            </a:sp3d>
          </p:spPr>
          <p:style>
            <a:lnRef idx="0">
              <a:scrgbClr r="0" g="0" b="0"/>
            </a:lnRef>
            <a:fillRef idx="3">
              <a:scrgbClr r="0" g="0" b="0"/>
            </a:fillRef>
            <a:effectRef idx="3">
              <a:scrgbClr r="0" g="0" b="0"/>
            </a:effectRef>
            <a:fontRef idx="minor">
              <a:schemeClr val="lt1"/>
            </a:fontRef>
          </p:style>
        </p:sp>
        <p:sp>
          <p:nvSpPr>
            <p:cNvPr id="9" name="Rounded Rectangle 5">
              <a:extLst>
                <a:ext uri="{FF2B5EF4-FFF2-40B4-BE49-F238E27FC236}">
                  <a16:creationId xmlns:a16="http://schemas.microsoft.com/office/drawing/2014/main" id="{58F1A5F1-B2A4-AD4D-955F-057C31105D43}"/>
                </a:ext>
              </a:extLst>
            </p:cNvPr>
            <p:cNvSpPr/>
            <p:nvPr/>
          </p:nvSpPr>
          <p:spPr>
            <a:xfrm>
              <a:off x="401434" y="3218438"/>
              <a:ext cx="5228108" cy="505198"/>
            </a:xfrm>
            <a:prstGeom prst="rect">
              <a:avLst/>
            </a:prstGeom>
            <a:grpFill/>
            <a:sp3d/>
          </p:spPr>
          <p:style>
            <a:lnRef idx="0">
              <a:scrgbClr r="0" g="0" b="0"/>
            </a:lnRef>
            <a:fillRef idx="0">
              <a:scrgbClr r="0" g="0" b="0"/>
            </a:fillRef>
            <a:effectRef idx="0">
              <a:scrgbClr r="0" g="0" b="0"/>
            </a:effectRef>
            <a:fontRef idx="minor">
              <a:schemeClr val="lt1"/>
            </a:fontRef>
          </p:style>
          <p:txBody>
            <a:bodyPr lIns="199462" tIns="0" rIns="199462" bIns="0" spcCol="1270" anchor="ctr"/>
            <a:lstStyle/>
            <a:p>
              <a:pPr defTabSz="755650">
                <a:lnSpc>
                  <a:spcPct val="90000"/>
                </a:lnSpc>
                <a:spcAft>
                  <a:spcPct val="35000"/>
                </a:spcAft>
                <a:defRPr/>
              </a:pPr>
              <a:r>
                <a:rPr lang="en-US" dirty="0"/>
                <a:t>U</a:t>
              </a:r>
              <a:r>
                <a:rPr lang="en-US" dirty="0" smtClean="0"/>
                <a:t>nderstand </a:t>
              </a:r>
              <a:r>
                <a:rPr lang="en-US" dirty="0"/>
                <a:t>the basics of Data Science</a:t>
              </a:r>
              <a:r>
                <a:rPr lang="en-US" dirty="0" smtClean="0"/>
                <a:t>,</a:t>
              </a:r>
              <a:endParaRPr lang="en-US" dirty="0"/>
            </a:p>
          </p:txBody>
        </p:sp>
      </p:grpSp>
      <p:sp>
        <p:nvSpPr>
          <p:cNvPr id="10" name="Rectangle 9">
            <a:extLst>
              <a:ext uri="{FF2B5EF4-FFF2-40B4-BE49-F238E27FC236}">
                <a16:creationId xmlns:a16="http://schemas.microsoft.com/office/drawing/2014/main" id="{EBB323A9-3FCD-E341-85AE-44C5269EE029}"/>
              </a:ext>
            </a:extLst>
          </p:cNvPr>
          <p:cNvSpPr/>
          <p:nvPr/>
        </p:nvSpPr>
        <p:spPr>
          <a:xfrm>
            <a:off x="1315811" y="3012396"/>
            <a:ext cx="7537450" cy="428625"/>
          </a:xfrm>
          <a:prstGeom prst="rect">
            <a:avLst/>
          </a:prstGeom>
          <a:solidFill>
            <a:sysClr val="window" lastClr="FFFFFF">
              <a:alpha val="90000"/>
              <a:hueOff val="0"/>
              <a:satOff val="0"/>
              <a:lumOff val="0"/>
              <a:alphaOff val="0"/>
            </a:sysClr>
          </a:solidFill>
          <a:ln w="9525" cap="flat" cmpd="sng" algn="ctr">
            <a:solidFill>
              <a:srgbClr val="9D90A0">
                <a:hueOff val="0"/>
                <a:satOff val="0"/>
                <a:lumOff val="0"/>
                <a:alphaOff val="0"/>
              </a:srgbClr>
            </a:solidFill>
            <a:prstDash val="solid"/>
          </a:ln>
          <a:effectLst>
            <a:outerShdw blurRad="50800" dist="25400" dir="5400000" rotWithShape="0">
              <a:srgbClr val="000000">
                <a:alpha val="45000"/>
              </a:srgbClr>
            </a:outerShdw>
          </a:effectLst>
        </p:spPr>
        <p:style>
          <a:lnRef idx="1">
            <a:scrgbClr r="0" g="0" b="0"/>
          </a:lnRef>
          <a:fillRef idx="1">
            <a:scrgbClr r="0" g="0" b="0"/>
          </a:fillRef>
          <a:effectRef idx="2">
            <a:scrgbClr r="0" g="0" b="0"/>
          </a:effectRef>
          <a:fontRef idx="minor">
            <a:schemeClr val="dk1">
              <a:hueOff val="0"/>
              <a:satOff val="0"/>
              <a:lumOff val="0"/>
              <a:alphaOff val="0"/>
            </a:schemeClr>
          </a:fontRef>
        </p:style>
      </p:sp>
      <p:pic>
        <p:nvPicPr>
          <p:cNvPr id="18440" name="Picture 9" descr="Image result for learning outco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8776" y="1"/>
            <a:ext cx="2100263" cy="1082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A4BBFAA3-330E-3343-928E-12FB73516EEB}"/>
              </a:ext>
            </a:extLst>
          </p:cNvPr>
          <p:cNvSpPr>
            <a:spLocks noGrp="1"/>
          </p:cNvSpPr>
          <p:nvPr>
            <p:ph type="ftr" sz="quarter" idx="11"/>
          </p:nvPr>
        </p:nvSpPr>
        <p:spPr/>
        <p:txBody>
          <a:bodyPr/>
          <a:lstStyle/>
          <a:p>
            <a:pPr>
              <a:defRPr/>
            </a:pPr>
            <a:r>
              <a:rPr lang="en-US" smtClean="0"/>
              <a:t>Intro to DS</a:t>
            </a:r>
            <a:endParaRPr lang="en-US"/>
          </a:p>
        </p:txBody>
      </p:sp>
      <p:grpSp>
        <p:nvGrpSpPr>
          <p:cNvPr id="12" name="Group 11">
            <a:extLst>
              <a:ext uri="{FF2B5EF4-FFF2-40B4-BE49-F238E27FC236}">
                <a16:creationId xmlns:a16="http://schemas.microsoft.com/office/drawing/2014/main" id="{4459185B-ABF9-D54B-8309-8028DCBD509E}"/>
              </a:ext>
            </a:extLst>
          </p:cNvPr>
          <p:cNvGrpSpPr/>
          <p:nvPr/>
        </p:nvGrpSpPr>
        <p:grpSpPr>
          <a:xfrm>
            <a:off x="1790062" y="2778260"/>
            <a:ext cx="5277104" cy="529696"/>
            <a:chOff x="376936" y="3193940"/>
            <a:chExt cx="5277104" cy="529696"/>
          </a:xfrm>
          <a:solidFill>
            <a:schemeClr val="accent5">
              <a:lumMod val="75000"/>
            </a:schemeClr>
          </a:solidFill>
          <a:scene3d>
            <a:camera prst="orthographicFront" fov="0">
              <a:rot lat="0" lon="0" rev="0"/>
            </a:camera>
            <a:lightRig rig="flat" dir="t">
              <a:rot lat="0" lon="0" rev="20040000"/>
            </a:lightRig>
          </a:scene3d>
        </p:grpSpPr>
        <p:sp>
          <p:nvSpPr>
            <p:cNvPr id="13" name="Rounded Rectangle 12">
              <a:extLst>
                <a:ext uri="{FF2B5EF4-FFF2-40B4-BE49-F238E27FC236}">
                  <a16:creationId xmlns:a16="http://schemas.microsoft.com/office/drawing/2014/main" id="{4986DBB7-8BBB-1A43-9CFA-73159D3284A8}"/>
                </a:ext>
              </a:extLst>
            </p:cNvPr>
            <p:cNvSpPr/>
            <p:nvPr/>
          </p:nvSpPr>
          <p:spPr>
            <a:xfrm>
              <a:off x="376936" y="3193940"/>
              <a:ext cx="5277104" cy="501840"/>
            </a:xfrm>
            <a:prstGeom prst="roundRect">
              <a:avLst/>
            </a:prstGeom>
            <a:grpFill/>
            <a:ln>
              <a:noFill/>
            </a:ln>
            <a:effectLst>
              <a:outerShdw blurRad="50800" dist="25400" dir="5400000" rotWithShape="0">
                <a:srgbClr val="000000">
                  <a:alpha val="45000"/>
                </a:srgbClr>
              </a:outerShdw>
            </a:effectLst>
            <a:sp3d contourW="12700" prstMaterial="dkEdge">
              <a:bevelT w="25400" h="38100" prst="convex"/>
              <a:contourClr>
                <a:srgbClr val="9D90A0">
                  <a:hueOff val="0"/>
                  <a:satOff val="0"/>
                  <a:lumOff val="0"/>
                  <a:alphaOff val="0"/>
                  <a:satMod val="115000"/>
                </a:srgbClr>
              </a:contourClr>
            </a:sp3d>
          </p:spPr>
          <p:style>
            <a:lnRef idx="0">
              <a:scrgbClr r="0" g="0" b="0"/>
            </a:lnRef>
            <a:fillRef idx="3">
              <a:scrgbClr r="0" g="0" b="0"/>
            </a:fillRef>
            <a:effectRef idx="3">
              <a:scrgbClr r="0" g="0" b="0"/>
            </a:effectRef>
            <a:fontRef idx="minor">
              <a:schemeClr val="lt1"/>
            </a:fontRef>
          </p:style>
        </p:sp>
        <p:sp>
          <p:nvSpPr>
            <p:cNvPr id="14" name="Rounded Rectangle 5">
              <a:extLst>
                <a:ext uri="{FF2B5EF4-FFF2-40B4-BE49-F238E27FC236}">
                  <a16:creationId xmlns:a16="http://schemas.microsoft.com/office/drawing/2014/main" id="{58F1A5F1-B2A4-AD4D-955F-057C31105D43}"/>
                </a:ext>
              </a:extLst>
            </p:cNvPr>
            <p:cNvSpPr/>
            <p:nvPr/>
          </p:nvSpPr>
          <p:spPr>
            <a:xfrm>
              <a:off x="401434" y="3218438"/>
              <a:ext cx="5228108" cy="505198"/>
            </a:xfrm>
            <a:prstGeom prst="rect">
              <a:avLst/>
            </a:prstGeom>
            <a:grpFill/>
            <a:sp3d/>
          </p:spPr>
          <p:style>
            <a:lnRef idx="0">
              <a:scrgbClr r="0" g="0" b="0"/>
            </a:lnRef>
            <a:fillRef idx="0">
              <a:scrgbClr r="0" g="0" b="0"/>
            </a:fillRef>
            <a:effectRef idx="0">
              <a:scrgbClr r="0" g="0" b="0"/>
            </a:effectRef>
            <a:fontRef idx="minor">
              <a:schemeClr val="lt1"/>
            </a:fontRef>
          </p:style>
          <p:txBody>
            <a:bodyPr lIns="199462" tIns="0" rIns="199462" bIns="0" spcCol="1270" anchor="ctr"/>
            <a:lstStyle/>
            <a:p>
              <a:pPr defTabSz="755650">
                <a:lnSpc>
                  <a:spcPct val="90000"/>
                </a:lnSpc>
                <a:spcAft>
                  <a:spcPct val="35000"/>
                </a:spcAft>
                <a:defRPr/>
              </a:pPr>
              <a:r>
                <a:rPr lang="en-US" dirty="0"/>
                <a:t>P</a:t>
              </a:r>
              <a:r>
                <a:rPr lang="en-US" dirty="0" smtClean="0"/>
                <a:t>repare </a:t>
              </a:r>
              <a:r>
                <a:rPr lang="en-US" dirty="0"/>
                <a:t>and wrangle the data for analysis </a:t>
              </a:r>
            </a:p>
          </p:txBody>
        </p:sp>
      </p:grpSp>
      <p:sp>
        <p:nvSpPr>
          <p:cNvPr id="18" name="Rectangle 17">
            <a:extLst>
              <a:ext uri="{FF2B5EF4-FFF2-40B4-BE49-F238E27FC236}">
                <a16:creationId xmlns:a16="http://schemas.microsoft.com/office/drawing/2014/main" id="{EBB323A9-3FCD-E341-85AE-44C5269EE029}"/>
              </a:ext>
            </a:extLst>
          </p:cNvPr>
          <p:cNvSpPr/>
          <p:nvPr/>
        </p:nvSpPr>
        <p:spPr>
          <a:xfrm>
            <a:off x="1323067" y="3908659"/>
            <a:ext cx="7537450" cy="428625"/>
          </a:xfrm>
          <a:prstGeom prst="rect">
            <a:avLst/>
          </a:prstGeom>
          <a:solidFill>
            <a:sysClr val="window" lastClr="FFFFFF">
              <a:alpha val="90000"/>
              <a:hueOff val="0"/>
              <a:satOff val="0"/>
              <a:lumOff val="0"/>
              <a:alphaOff val="0"/>
            </a:sysClr>
          </a:solidFill>
          <a:ln w="9525" cap="flat" cmpd="sng" algn="ctr">
            <a:solidFill>
              <a:srgbClr val="9D90A0">
                <a:hueOff val="0"/>
                <a:satOff val="0"/>
                <a:lumOff val="0"/>
                <a:alphaOff val="0"/>
              </a:srgbClr>
            </a:solidFill>
            <a:prstDash val="solid"/>
          </a:ln>
          <a:effectLst>
            <a:outerShdw blurRad="50800" dist="25400" dir="5400000" rotWithShape="0">
              <a:srgbClr val="000000">
                <a:alpha val="45000"/>
              </a:srgbClr>
            </a:outerShdw>
          </a:effectLst>
        </p:spPr>
        <p:style>
          <a:lnRef idx="1">
            <a:scrgbClr r="0" g="0" b="0"/>
          </a:lnRef>
          <a:fillRef idx="1">
            <a:scrgbClr r="0" g="0" b="0"/>
          </a:fillRef>
          <a:effectRef idx="2">
            <a:scrgbClr r="0" g="0" b="0"/>
          </a:effectRef>
          <a:fontRef idx="minor">
            <a:schemeClr val="dk1">
              <a:hueOff val="0"/>
              <a:satOff val="0"/>
              <a:lumOff val="0"/>
              <a:alphaOff val="0"/>
            </a:schemeClr>
          </a:fontRef>
        </p:style>
      </p:sp>
      <p:grpSp>
        <p:nvGrpSpPr>
          <p:cNvPr id="19" name="Group 18">
            <a:extLst>
              <a:ext uri="{FF2B5EF4-FFF2-40B4-BE49-F238E27FC236}">
                <a16:creationId xmlns:a16="http://schemas.microsoft.com/office/drawing/2014/main" id="{4459185B-ABF9-D54B-8309-8028DCBD509E}"/>
              </a:ext>
            </a:extLst>
          </p:cNvPr>
          <p:cNvGrpSpPr/>
          <p:nvPr/>
        </p:nvGrpSpPr>
        <p:grpSpPr>
          <a:xfrm>
            <a:off x="1797318" y="3674523"/>
            <a:ext cx="5277104" cy="529696"/>
            <a:chOff x="376936" y="3193940"/>
            <a:chExt cx="5277104" cy="529696"/>
          </a:xfrm>
          <a:solidFill>
            <a:schemeClr val="accent5">
              <a:lumMod val="75000"/>
            </a:schemeClr>
          </a:solidFill>
          <a:scene3d>
            <a:camera prst="orthographicFront" fov="0">
              <a:rot lat="0" lon="0" rev="0"/>
            </a:camera>
            <a:lightRig rig="flat" dir="t">
              <a:rot lat="0" lon="0" rev="20040000"/>
            </a:lightRig>
          </a:scene3d>
        </p:grpSpPr>
        <p:sp>
          <p:nvSpPr>
            <p:cNvPr id="20" name="Rounded Rectangle 19">
              <a:extLst>
                <a:ext uri="{FF2B5EF4-FFF2-40B4-BE49-F238E27FC236}">
                  <a16:creationId xmlns:a16="http://schemas.microsoft.com/office/drawing/2014/main" id="{4986DBB7-8BBB-1A43-9CFA-73159D3284A8}"/>
                </a:ext>
              </a:extLst>
            </p:cNvPr>
            <p:cNvSpPr/>
            <p:nvPr/>
          </p:nvSpPr>
          <p:spPr>
            <a:xfrm>
              <a:off x="376936" y="3193940"/>
              <a:ext cx="5277104" cy="501840"/>
            </a:xfrm>
            <a:prstGeom prst="roundRect">
              <a:avLst/>
            </a:prstGeom>
            <a:grpFill/>
            <a:ln>
              <a:noFill/>
            </a:ln>
            <a:effectLst>
              <a:outerShdw blurRad="50800" dist="25400" dir="5400000" rotWithShape="0">
                <a:srgbClr val="000000">
                  <a:alpha val="45000"/>
                </a:srgbClr>
              </a:outerShdw>
            </a:effectLst>
            <a:sp3d contourW="12700" prstMaterial="dkEdge">
              <a:bevelT w="25400" h="38100" prst="convex"/>
              <a:contourClr>
                <a:srgbClr val="9D90A0">
                  <a:hueOff val="0"/>
                  <a:satOff val="0"/>
                  <a:lumOff val="0"/>
                  <a:alphaOff val="0"/>
                  <a:satMod val="115000"/>
                </a:srgbClr>
              </a:contourClr>
            </a:sp3d>
          </p:spPr>
          <p:style>
            <a:lnRef idx="0">
              <a:scrgbClr r="0" g="0" b="0"/>
            </a:lnRef>
            <a:fillRef idx="3">
              <a:scrgbClr r="0" g="0" b="0"/>
            </a:fillRef>
            <a:effectRef idx="3">
              <a:scrgbClr r="0" g="0" b="0"/>
            </a:effectRef>
            <a:fontRef idx="minor">
              <a:schemeClr val="lt1"/>
            </a:fontRef>
          </p:style>
        </p:sp>
        <p:sp>
          <p:nvSpPr>
            <p:cNvPr id="21" name="Rounded Rectangle 5">
              <a:extLst>
                <a:ext uri="{FF2B5EF4-FFF2-40B4-BE49-F238E27FC236}">
                  <a16:creationId xmlns:a16="http://schemas.microsoft.com/office/drawing/2014/main" id="{58F1A5F1-B2A4-AD4D-955F-057C31105D43}"/>
                </a:ext>
              </a:extLst>
            </p:cNvPr>
            <p:cNvSpPr/>
            <p:nvPr/>
          </p:nvSpPr>
          <p:spPr>
            <a:xfrm>
              <a:off x="401434" y="3218438"/>
              <a:ext cx="5228108" cy="505198"/>
            </a:xfrm>
            <a:prstGeom prst="rect">
              <a:avLst/>
            </a:prstGeom>
            <a:solidFill>
              <a:schemeClr val="accent6">
                <a:lumMod val="75000"/>
              </a:schemeClr>
            </a:solidFill>
            <a:sp3d/>
          </p:spPr>
          <p:style>
            <a:lnRef idx="0">
              <a:scrgbClr r="0" g="0" b="0"/>
            </a:lnRef>
            <a:fillRef idx="0">
              <a:scrgbClr r="0" g="0" b="0"/>
            </a:fillRef>
            <a:effectRef idx="0">
              <a:scrgbClr r="0" g="0" b="0"/>
            </a:effectRef>
            <a:fontRef idx="minor">
              <a:schemeClr val="lt1"/>
            </a:fontRef>
          </p:style>
          <p:txBody>
            <a:bodyPr lIns="199462" tIns="0" rIns="199462" bIns="0" spcCol="1270" anchor="ctr"/>
            <a:lstStyle/>
            <a:p>
              <a:pPr defTabSz="755650">
                <a:lnSpc>
                  <a:spcPct val="90000"/>
                </a:lnSpc>
                <a:spcAft>
                  <a:spcPct val="35000"/>
                </a:spcAft>
                <a:defRPr/>
              </a:pPr>
              <a:r>
                <a:rPr lang="en-US" dirty="0" smtClean="0"/>
                <a:t>Perform Exploratory Data Analysis (EDA) </a:t>
              </a:r>
              <a:endParaRPr lang="en-US" dirty="0"/>
            </a:p>
          </p:txBody>
        </p:sp>
      </p:grpSp>
      <p:sp>
        <p:nvSpPr>
          <p:cNvPr id="22" name="Rectangle 21">
            <a:extLst>
              <a:ext uri="{FF2B5EF4-FFF2-40B4-BE49-F238E27FC236}">
                <a16:creationId xmlns:a16="http://schemas.microsoft.com/office/drawing/2014/main" id="{EBB323A9-3FCD-E341-85AE-44C5269EE029}"/>
              </a:ext>
            </a:extLst>
          </p:cNvPr>
          <p:cNvSpPr/>
          <p:nvPr/>
        </p:nvSpPr>
        <p:spPr>
          <a:xfrm>
            <a:off x="1348466" y="4877494"/>
            <a:ext cx="7537450" cy="428625"/>
          </a:xfrm>
          <a:prstGeom prst="rect">
            <a:avLst/>
          </a:prstGeom>
          <a:solidFill>
            <a:sysClr val="window" lastClr="FFFFFF">
              <a:alpha val="90000"/>
              <a:hueOff val="0"/>
              <a:satOff val="0"/>
              <a:lumOff val="0"/>
              <a:alphaOff val="0"/>
            </a:sysClr>
          </a:solidFill>
          <a:ln w="9525" cap="flat" cmpd="sng" algn="ctr">
            <a:solidFill>
              <a:srgbClr val="9D90A0">
                <a:hueOff val="0"/>
                <a:satOff val="0"/>
                <a:lumOff val="0"/>
                <a:alphaOff val="0"/>
              </a:srgbClr>
            </a:solidFill>
            <a:prstDash val="solid"/>
          </a:ln>
          <a:effectLst>
            <a:outerShdw blurRad="50800" dist="25400" dir="5400000" rotWithShape="0">
              <a:srgbClr val="000000">
                <a:alpha val="45000"/>
              </a:srgbClr>
            </a:outerShdw>
          </a:effectLst>
        </p:spPr>
        <p:style>
          <a:lnRef idx="1">
            <a:scrgbClr r="0" g="0" b="0"/>
          </a:lnRef>
          <a:fillRef idx="1">
            <a:scrgbClr r="0" g="0" b="0"/>
          </a:fillRef>
          <a:effectRef idx="2">
            <a:scrgbClr r="0" g="0" b="0"/>
          </a:effectRef>
          <a:fontRef idx="minor">
            <a:schemeClr val="dk1">
              <a:hueOff val="0"/>
              <a:satOff val="0"/>
              <a:lumOff val="0"/>
              <a:alphaOff val="0"/>
            </a:schemeClr>
          </a:fontRef>
        </p:style>
      </p:sp>
      <p:grpSp>
        <p:nvGrpSpPr>
          <p:cNvPr id="23" name="Group 22">
            <a:extLst>
              <a:ext uri="{FF2B5EF4-FFF2-40B4-BE49-F238E27FC236}">
                <a16:creationId xmlns:a16="http://schemas.microsoft.com/office/drawing/2014/main" id="{4459185B-ABF9-D54B-8309-8028DCBD509E}"/>
              </a:ext>
            </a:extLst>
          </p:cNvPr>
          <p:cNvGrpSpPr/>
          <p:nvPr/>
        </p:nvGrpSpPr>
        <p:grpSpPr>
          <a:xfrm>
            <a:off x="1822717" y="4643358"/>
            <a:ext cx="5277104" cy="529696"/>
            <a:chOff x="376936" y="3193940"/>
            <a:chExt cx="5277104" cy="529696"/>
          </a:xfrm>
          <a:solidFill>
            <a:schemeClr val="accent6">
              <a:lumMod val="50000"/>
            </a:schemeClr>
          </a:solidFill>
          <a:scene3d>
            <a:camera prst="orthographicFront" fov="0">
              <a:rot lat="0" lon="0" rev="0"/>
            </a:camera>
            <a:lightRig rig="flat" dir="t">
              <a:rot lat="0" lon="0" rev="20040000"/>
            </a:lightRig>
          </a:scene3d>
        </p:grpSpPr>
        <p:sp>
          <p:nvSpPr>
            <p:cNvPr id="24" name="Rounded Rectangle 23">
              <a:extLst>
                <a:ext uri="{FF2B5EF4-FFF2-40B4-BE49-F238E27FC236}">
                  <a16:creationId xmlns:a16="http://schemas.microsoft.com/office/drawing/2014/main" id="{4986DBB7-8BBB-1A43-9CFA-73159D3284A8}"/>
                </a:ext>
              </a:extLst>
            </p:cNvPr>
            <p:cNvSpPr/>
            <p:nvPr/>
          </p:nvSpPr>
          <p:spPr>
            <a:xfrm>
              <a:off x="376936" y="3193940"/>
              <a:ext cx="5277104" cy="501840"/>
            </a:xfrm>
            <a:prstGeom prst="roundRect">
              <a:avLst/>
            </a:prstGeom>
            <a:grpFill/>
            <a:ln>
              <a:noFill/>
            </a:ln>
            <a:effectLst>
              <a:outerShdw blurRad="50800" dist="25400" dir="5400000" rotWithShape="0">
                <a:srgbClr val="000000">
                  <a:alpha val="45000"/>
                </a:srgbClr>
              </a:outerShdw>
            </a:effectLst>
            <a:sp3d contourW="12700" prstMaterial="dkEdge">
              <a:bevelT w="25400" h="38100" prst="convex"/>
              <a:contourClr>
                <a:srgbClr val="9D90A0">
                  <a:hueOff val="0"/>
                  <a:satOff val="0"/>
                  <a:lumOff val="0"/>
                  <a:alphaOff val="0"/>
                  <a:satMod val="115000"/>
                </a:srgbClr>
              </a:contourClr>
            </a:sp3d>
          </p:spPr>
          <p:style>
            <a:lnRef idx="0">
              <a:scrgbClr r="0" g="0" b="0"/>
            </a:lnRef>
            <a:fillRef idx="3">
              <a:scrgbClr r="0" g="0" b="0"/>
            </a:fillRef>
            <a:effectRef idx="3">
              <a:scrgbClr r="0" g="0" b="0"/>
            </a:effectRef>
            <a:fontRef idx="minor">
              <a:schemeClr val="lt1"/>
            </a:fontRef>
          </p:style>
        </p:sp>
        <p:sp>
          <p:nvSpPr>
            <p:cNvPr id="25" name="Rounded Rectangle 5">
              <a:extLst>
                <a:ext uri="{FF2B5EF4-FFF2-40B4-BE49-F238E27FC236}">
                  <a16:creationId xmlns:a16="http://schemas.microsoft.com/office/drawing/2014/main" id="{58F1A5F1-B2A4-AD4D-955F-057C31105D43}"/>
                </a:ext>
              </a:extLst>
            </p:cNvPr>
            <p:cNvSpPr/>
            <p:nvPr/>
          </p:nvSpPr>
          <p:spPr>
            <a:xfrm>
              <a:off x="401434" y="3218438"/>
              <a:ext cx="5228108" cy="505198"/>
            </a:xfrm>
            <a:prstGeom prst="rect">
              <a:avLst/>
            </a:prstGeom>
            <a:grpFill/>
            <a:sp3d/>
          </p:spPr>
          <p:style>
            <a:lnRef idx="0">
              <a:scrgbClr r="0" g="0" b="0"/>
            </a:lnRef>
            <a:fillRef idx="0">
              <a:scrgbClr r="0" g="0" b="0"/>
            </a:fillRef>
            <a:effectRef idx="0">
              <a:scrgbClr r="0" g="0" b="0"/>
            </a:effectRef>
            <a:fontRef idx="minor">
              <a:schemeClr val="lt1"/>
            </a:fontRef>
          </p:style>
          <p:txBody>
            <a:bodyPr lIns="199462" tIns="0" rIns="199462" bIns="0" spcCol="1270" anchor="ctr"/>
            <a:lstStyle/>
            <a:p>
              <a:pPr defTabSz="755650">
                <a:lnSpc>
                  <a:spcPct val="90000"/>
                </a:lnSpc>
                <a:spcAft>
                  <a:spcPct val="35000"/>
                </a:spcAft>
                <a:defRPr/>
              </a:pPr>
              <a:r>
                <a:rPr lang="en-US" dirty="0"/>
                <a:t>U</a:t>
              </a:r>
              <a:r>
                <a:rPr lang="en-US" dirty="0" smtClean="0"/>
                <a:t>nderstand </a:t>
              </a:r>
              <a:r>
                <a:rPr lang="en-US" dirty="0"/>
                <a:t>and apply machine learning algorithms to gain insight from the data </a:t>
              </a:r>
            </a:p>
          </p:txBody>
        </p:sp>
      </p:grpSp>
      <p:sp>
        <p:nvSpPr>
          <p:cNvPr id="4" name="Date Placeholder 3"/>
          <p:cNvSpPr>
            <a:spLocks noGrp="1"/>
          </p:cNvSpPr>
          <p:nvPr>
            <p:ph type="dt" sz="half" idx="10"/>
          </p:nvPr>
        </p:nvSpPr>
        <p:spPr/>
        <p:txBody>
          <a:bodyPr/>
          <a:lstStyle/>
          <a:p>
            <a:fld id="{529DDFD6-083F-6144-A648-C483C6B26322}" type="datetime1">
              <a:rPr lang="en-US" smtClean="0"/>
              <a:t>8/25/2022</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228409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rtlCol="0">
            <a:normAutofit fontScale="90000"/>
          </a:bodyPr>
          <a:lstStyle/>
          <a:p>
            <a:pPr>
              <a:defRPr/>
            </a:pPr>
            <a:r>
              <a:rPr lang="en-US" altLang="en-US" sz="4000" dirty="0"/>
              <a:t/>
            </a:r>
            <a:br>
              <a:rPr lang="en-US" altLang="en-US" sz="4000" dirty="0"/>
            </a:br>
            <a:r>
              <a:rPr lang="en-US" altLang="en-US" sz="4000" dirty="0"/>
              <a:t/>
            </a:r>
            <a:br>
              <a:rPr lang="en-US" altLang="en-US" sz="4000" dirty="0"/>
            </a:br>
            <a:r>
              <a:rPr lang="en-US" altLang="en-US" sz="4000" dirty="0"/>
              <a:t/>
            </a:r>
            <a:br>
              <a:rPr lang="en-US" altLang="en-US" sz="4000" dirty="0"/>
            </a:br>
            <a:r>
              <a:rPr lang="en-US" altLang="en-US" sz="4000" dirty="0"/>
              <a:t>Why do we need Data Science?</a:t>
            </a:r>
            <a:endParaRPr lang="fr-BE" altLang="en-US" sz="4000" dirty="0"/>
          </a:p>
        </p:txBody>
      </p:sp>
      <p:sp>
        <p:nvSpPr>
          <p:cNvPr id="10243" name="Content Placeholder 3"/>
          <p:cNvSpPr>
            <a:spLocks noGrp="1"/>
          </p:cNvSpPr>
          <p:nvPr>
            <p:ph idx="1"/>
          </p:nvPr>
        </p:nvSpPr>
        <p:spPr>
          <a:xfrm>
            <a:off x="2136775" y="1600200"/>
            <a:ext cx="8153400" cy="4724400"/>
          </a:xfrm>
        </p:spPr>
        <p:txBody>
          <a:bodyPr rtlCol="0">
            <a:normAutofit/>
          </a:bodyPr>
          <a:lstStyle/>
          <a:p>
            <a:pPr marL="0" indent="0">
              <a:lnSpc>
                <a:spcPct val="80000"/>
              </a:lnSpc>
              <a:spcAft>
                <a:spcPts val="0"/>
              </a:spcAft>
              <a:buClr>
                <a:srgbClr val="FF9900"/>
              </a:buClr>
              <a:buSzPct val="80000"/>
              <a:buNone/>
              <a:defRPr/>
            </a:pPr>
            <a:endParaRPr lang="en-US" sz="2800" dirty="0" smtClean="0">
              <a:latin typeface="Times New Roman" panose="02020603050405020304" pitchFamily="18" charset="0"/>
              <a:cs typeface="Times New Roman" panose="02020603050405020304" pitchFamily="18" charset="0"/>
            </a:endParaRPr>
          </a:p>
          <a:p>
            <a:pPr marL="0" indent="0">
              <a:lnSpc>
                <a:spcPct val="80000"/>
              </a:lnSpc>
              <a:spcAft>
                <a:spcPts val="0"/>
              </a:spcAft>
              <a:buClr>
                <a:srgbClr val="FF9900"/>
              </a:buClr>
              <a:buSzPct val="80000"/>
              <a:buNone/>
              <a:defRPr/>
            </a:pPr>
            <a:endParaRPr lang="en-US" sz="2800" dirty="0">
              <a:latin typeface="Times New Roman" panose="02020603050405020304" pitchFamily="18" charset="0"/>
              <a:cs typeface="Times New Roman" panose="02020603050405020304" pitchFamily="18" charset="0"/>
            </a:endParaRPr>
          </a:p>
          <a:p>
            <a:pPr marL="0" indent="0">
              <a:lnSpc>
                <a:spcPct val="80000"/>
              </a:lnSpc>
              <a:spcAft>
                <a:spcPts val="0"/>
              </a:spcAft>
              <a:buClr>
                <a:srgbClr val="FF9900"/>
              </a:buClr>
              <a:buSzPct val="80000"/>
              <a:buNone/>
              <a:defRPr/>
            </a:pPr>
            <a:r>
              <a:rPr lang="en" sz="2800" dirty="0" smtClean="0">
                <a:latin typeface="Times New Roman" panose="02020603050405020304" pitchFamily="18" charset="0"/>
                <a:cs typeface="Times New Roman" panose="02020603050405020304" pitchFamily="18" charset="0"/>
              </a:rPr>
              <a:t>Big </a:t>
            </a:r>
            <a:r>
              <a:rPr lang="en" sz="2800" dirty="0">
                <a:latin typeface="Times New Roman" panose="02020603050405020304" pitchFamily="18" charset="0"/>
                <a:cs typeface="Times New Roman" panose="02020603050405020304" pitchFamily="18" charset="0"/>
              </a:rPr>
              <a:t>Data</a:t>
            </a:r>
          </a:p>
          <a:p>
            <a:pPr marL="228600" indent="0">
              <a:spcBef>
                <a:spcPts val="0"/>
              </a:spcBef>
              <a:spcAft>
                <a:spcPts val="0"/>
              </a:spcAft>
              <a:buNone/>
              <a:defRPr/>
            </a:pPr>
            <a:endParaRPr lang="en-US" sz="2800" dirty="0">
              <a:latin typeface="Times New Roman" panose="02020603050405020304" pitchFamily="18" charset="0"/>
              <a:cs typeface="Times New Roman" panose="02020603050405020304" pitchFamily="18" charset="0"/>
            </a:endParaRPr>
          </a:p>
          <a:p>
            <a:pPr marL="228600" indent="0" algn="just">
              <a:spcBef>
                <a:spcPts val="0"/>
              </a:spcBef>
              <a:spcAft>
                <a:spcPts val="0"/>
              </a:spcAft>
              <a:buNone/>
              <a:defRPr/>
            </a:pPr>
            <a:r>
              <a:rPr lang="en-US" sz="2800" dirty="0">
                <a:latin typeface="Times New Roman" panose="02020603050405020304" pitchFamily="18" charset="0"/>
                <a:cs typeface="Times New Roman" panose="02020603050405020304" pitchFamily="18" charset="0"/>
              </a:rPr>
              <a:t>“Between the dawn of civilization and 2003, we only created ﬁve </a:t>
            </a:r>
            <a:r>
              <a:rPr lang="en-US" sz="2800" dirty="0" err="1">
                <a:latin typeface="Times New Roman" panose="02020603050405020304" pitchFamily="18" charset="0"/>
                <a:cs typeface="Times New Roman" panose="02020603050405020304" pitchFamily="18" charset="0"/>
              </a:rPr>
              <a:t>exabytes</a:t>
            </a:r>
            <a:r>
              <a:rPr lang="en-US" sz="2800" dirty="0">
                <a:latin typeface="Times New Roman" panose="02020603050405020304" pitchFamily="18" charset="0"/>
                <a:cs typeface="Times New Roman" panose="02020603050405020304" pitchFamily="18" charset="0"/>
              </a:rPr>
              <a:t> of information; now we’re creating that amount every two days.” </a:t>
            </a:r>
          </a:p>
          <a:p>
            <a:pPr marL="228600" indent="0">
              <a:spcBef>
                <a:spcPts val="0"/>
              </a:spcBef>
              <a:spcAft>
                <a:spcPts val="0"/>
              </a:spcAft>
              <a:buNone/>
              <a:defRPr/>
            </a:pPr>
            <a:endParaRPr lang="en-US" sz="2800" dirty="0">
              <a:latin typeface="Times New Roman" panose="02020603050405020304" pitchFamily="18" charset="0"/>
              <a:cs typeface="Times New Roman" panose="02020603050405020304" pitchFamily="18" charset="0"/>
            </a:endParaRPr>
          </a:p>
          <a:p>
            <a:pPr marL="228600" indent="0">
              <a:spcBef>
                <a:spcPts val="0"/>
              </a:spcBef>
              <a:spcAft>
                <a:spcPts val="0"/>
              </a:spcAft>
              <a:buNone/>
              <a:defRPr/>
            </a:pPr>
            <a:r>
              <a:rPr lang="en-US" sz="3200" dirty="0"/>
              <a:t>                - </a:t>
            </a:r>
            <a:r>
              <a:rPr lang="en-US" sz="3200" dirty="0">
                <a:solidFill>
                  <a:srgbClr val="0070C0"/>
                </a:solidFill>
              </a:rPr>
              <a:t>Eric Schmidt, Google </a:t>
            </a:r>
            <a:endParaRPr lang="en" sz="3200" dirty="0">
              <a:solidFill>
                <a:srgbClr val="0070C0"/>
              </a:solidFill>
            </a:endParaRPr>
          </a:p>
        </p:txBody>
      </p:sp>
      <p:sp>
        <p:nvSpPr>
          <p:cNvPr id="29700"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a:lnSpc>
                <a:spcPct val="80000"/>
              </a:lnSpc>
            </a:pPr>
            <a:fld id="{873CDAE5-AE90-412F-A8D4-356275E37F46}" type="slidenum">
              <a:rPr lang="en-US" altLang="en-US" sz="1200">
                <a:solidFill>
                  <a:srgbClr val="FFFFFF"/>
                </a:solidFill>
              </a:rPr>
              <a:pPr>
                <a:lnSpc>
                  <a:spcPct val="80000"/>
                </a:lnSpc>
              </a:pPr>
              <a:t>12</a:t>
            </a:fld>
            <a:endParaRPr lang="en-US" altLang="en-US" sz="1200">
              <a:solidFill>
                <a:srgbClr val="FFFFFF"/>
              </a:solidFill>
            </a:endParaRPr>
          </a:p>
        </p:txBody>
      </p:sp>
      <p:pic>
        <p:nvPicPr>
          <p:cNvPr id="5" name="Picture 7" descr="Image result for good decisions mak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1714" y="4318000"/>
            <a:ext cx="1793421" cy="229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1"/>
          <p:cNvSpPr/>
          <p:nvPr/>
        </p:nvSpPr>
        <p:spPr>
          <a:xfrm>
            <a:off x="907143" y="1908407"/>
            <a:ext cx="9017000" cy="461665"/>
          </a:xfrm>
          <a:prstGeom prst="rect">
            <a:avLst/>
          </a:prstGeom>
        </p:spPr>
        <p:txBody>
          <a:bodyPr wrap="square">
            <a:spAutoFit/>
          </a:bodyPr>
          <a:lstStyle/>
          <a:p>
            <a:pPr>
              <a:defRPr/>
            </a:pPr>
            <a:r>
              <a:rPr lang="en-US" sz="2400" dirty="0">
                <a:ea typeface="ＭＳ Ｐゴシック" charset="0"/>
                <a:cs typeface="ＭＳ Ｐゴシック" charset="0"/>
              </a:rPr>
              <a:t>Good decisions require good information derived from raw facts</a:t>
            </a:r>
          </a:p>
        </p:txBody>
      </p:sp>
      <p:sp>
        <p:nvSpPr>
          <p:cNvPr id="3" name="Date Placeholder 2"/>
          <p:cNvSpPr>
            <a:spLocks noGrp="1"/>
          </p:cNvSpPr>
          <p:nvPr>
            <p:ph type="dt" sz="half" idx="10"/>
          </p:nvPr>
        </p:nvSpPr>
        <p:spPr/>
        <p:txBody>
          <a:bodyPr/>
          <a:lstStyle/>
          <a:p>
            <a:fld id="{72CD144E-E447-1D4A-900E-89C0E38D8A0B}" type="datetime1">
              <a:rPr lang="en-US" smtClean="0"/>
              <a:t>8/25/2022</a:t>
            </a:fld>
            <a:endParaRPr lang="en-US" dirty="0"/>
          </a:p>
        </p:txBody>
      </p:sp>
      <p:sp>
        <p:nvSpPr>
          <p:cNvPr id="4" name="Footer Placeholder 3"/>
          <p:cNvSpPr>
            <a:spLocks noGrp="1"/>
          </p:cNvSpPr>
          <p:nvPr>
            <p:ph type="ftr" sz="quarter" idx="11"/>
          </p:nvPr>
        </p:nvSpPr>
        <p:spPr/>
        <p:txBody>
          <a:bodyPr/>
          <a:lstStyle/>
          <a:p>
            <a:r>
              <a:rPr lang="en-US" smtClean="0"/>
              <a:t>Intro to DS</a:t>
            </a:r>
            <a:endParaRPr lang="en-US" dirty="0"/>
          </a:p>
        </p:txBody>
      </p:sp>
    </p:spTree>
    <p:extLst>
      <p:ext uri="{BB962C8B-B14F-4D97-AF65-F5344CB8AC3E}">
        <p14:creationId xmlns:p14="http://schemas.microsoft.com/office/powerpoint/2010/main" val="2990432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rtlCol="0">
            <a:normAutofit fontScale="90000"/>
          </a:bodyPr>
          <a:lstStyle/>
          <a:p>
            <a:pPr>
              <a:defRPr/>
            </a:pPr>
            <a:r>
              <a:rPr lang="en-US" altLang="en-US" sz="4000" dirty="0"/>
              <a:t/>
            </a:r>
            <a:br>
              <a:rPr lang="en-US" altLang="en-US" sz="4000" dirty="0"/>
            </a:br>
            <a:r>
              <a:rPr lang="en-US" altLang="en-US" sz="4000" dirty="0"/>
              <a:t/>
            </a:r>
            <a:br>
              <a:rPr lang="en-US" altLang="en-US" sz="4000" dirty="0"/>
            </a:br>
            <a:r>
              <a:rPr lang="en-US" altLang="en-US" sz="4000" dirty="0"/>
              <a:t>Why do we need Data Science</a:t>
            </a:r>
            <a:r>
              <a:rPr lang="en-US" altLang="en-US" sz="4000" dirty="0" smtClean="0">
                <a:latin typeface="Arimo" pitchFamily="34" charset="0"/>
              </a:rPr>
              <a:t>?</a:t>
            </a:r>
            <a:endParaRPr lang="fr-BE" altLang="en-US" sz="4000" dirty="0"/>
          </a:p>
        </p:txBody>
      </p:sp>
      <p:sp>
        <p:nvSpPr>
          <p:cNvPr id="32771"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a:lnSpc>
                <a:spcPct val="80000"/>
              </a:lnSpc>
            </a:pPr>
            <a:fld id="{9EDCFCC0-0B70-4ED7-8E42-C5311B4801F1}" type="slidenum">
              <a:rPr lang="en-US" altLang="en-US" sz="1200">
                <a:solidFill>
                  <a:srgbClr val="FFFFFF"/>
                </a:solidFill>
              </a:rPr>
              <a:pPr>
                <a:lnSpc>
                  <a:spcPct val="80000"/>
                </a:lnSpc>
              </a:pPr>
              <a:t>13</a:t>
            </a:fld>
            <a:endParaRPr lang="en-US" altLang="en-US" sz="1200">
              <a:solidFill>
                <a:srgbClr val="FFFFFF"/>
              </a:solidFill>
            </a:endParaRPr>
          </a:p>
        </p:txBody>
      </p:sp>
      <p:pic>
        <p:nvPicPr>
          <p:cNvPr id="327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191" y="1925053"/>
            <a:ext cx="11330071" cy="4932947"/>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74CCEC99-F962-374E-9EC0-6DEF514CBFDD}"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Tree>
    <p:extLst>
      <p:ext uri="{BB962C8B-B14F-4D97-AF65-F5344CB8AC3E}">
        <p14:creationId xmlns:p14="http://schemas.microsoft.com/office/powerpoint/2010/main" val="30660469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Data Science</a:t>
            </a:r>
          </a:p>
        </p:txBody>
      </p:sp>
      <p:sp>
        <p:nvSpPr>
          <p:cNvPr id="4" name="Date Placeholder 3"/>
          <p:cNvSpPr>
            <a:spLocks noGrp="1"/>
          </p:cNvSpPr>
          <p:nvPr>
            <p:ph type="dt" sz="half" idx="10"/>
          </p:nvPr>
        </p:nvSpPr>
        <p:spPr/>
        <p:txBody>
          <a:bodyPr/>
          <a:lstStyle/>
          <a:p>
            <a:fld id="{7584E685-D30D-7D41-A720-E8207EC3A1EC}"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7" name="Picture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1715956"/>
            <a:ext cx="11191707" cy="479733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7465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Nate Silver</a:t>
            </a:r>
          </a:p>
        </p:txBody>
      </p:sp>
      <p:sp>
        <p:nvSpPr>
          <p:cNvPr id="3" name="Content Placeholder 2"/>
          <p:cNvSpPr>
            <a:spLocks noGrp="1"/>
          </p:cNvSpPr>
          <p:nvPr>
            <p:ph idx="1"/>
          </p:nvPr>
        </p:nvSpPr>
        <p:spPr/>
        <p:txBody>
          <a:bodyPr>
            <a:normAutofit/>
          </a:bodyPr>
          <a:lstStyle/>
          <a:p>
            <a:r>
              <a:rPr lang="en-US" altLang="en-US" sz="3200" dirty="0">
                <a:latin typeface="Times New Roman" panose="02020603050405020304" pitchFamily="18" charset="0"/>
                <a:cs typeface="Times New Roman" panose="02020603050405020304" pitchFamily="18" charset="0"/>
              </a:rPr>
              <a:t>American Data Scientist who analyzes </a:t>
            </a:r>
            <a:r>
              <a:rPr lang="en-US" altLang="en-US" sz="3200" dirty="0">
                <a:solidFill>
                  <a:srgbClr val="18069C"/>
                </a:solidFill>
                <a:latin typeface="Times New Roman" panose="02020603050405020304" pitchFamily="18" charset="0"/>
                <a:cs typeface="Times New Roman" panose="02020603050405020304" pitchFamily="18" charset="0"/>
              </a:rPr>
              <a:t>elections</a:t>
            </a:r>
            <a:r>
              <a:rPr lang="en-US" altLang="en-US" sz="3200" dirty="0">
                <a:latin typeface="Times New Roman" panose="02020603050405020304" pitchFamily="18" charset="0"/>
                <a:cs typeface="Times New Roman" panose="02020603050405020304" pitchFamily="18" charset="0"/>
              </a:rPr>
              <a:t> and </a:t>
            </a:r>
            <a:r>
              <a:rPr lang="en-US" altLang="en-US" sz="3200" dirty="0">
                <a:solidFill>
                  <a:srgbClr val="18069C"/>
                </a:solidFill>
                <a:latin typeface="Times New Roman" panose="02020603050405020304" pitchFamily="18" charset="0"/>
                <a:cs typeface="Times New Roman" panose="02020603050405020304" pitchFamily="18" charset="0"/>
              </a:rPr>
              <a:t>baseball</a:t>
            </a:r>
            <a:r>
              <a:rPr lang="en-US" altLang="en-US" sz="3200" dirty="0">
                <a:latin typeface="Times New Roman" panose="02020603050405020304" pitchFamily="18" charset="0"/>
                <a:cs typeface="Times New Roman" panose="02020603050405020304" pitchFamily="18" charset="0"/>
              </a:rPr>
              <a:t>.</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 -</a:t>
            </a:r>
            <a:r>
              <a:rPr lang="sv-SE" altLang="en-US" sz="3200" dirty="0">
                <a:solidFill>
                  <a:srgbClr val="18069C"/>
                </a:solidFill>
                <a:latin typeface="Times New Roman" panose="02020603050405020304" pitchFamily="18" charset="0"/>
                <a:cs typeface="Times New Roman" panose="02020603050405020304" pitchFamily="18" charset="0"/>
              </a:rPr>
              <a:t>PECOTA: </a:t>
            </a:r>
            <a:r>
              <a:rPr lang="en-US" altLang="en-US" sz="3200" dirty="0">
                <a:latin typeface="Times New Roman" panose="02020603050405020304" pitchFamily="18" charset="0"/>
                <a:cs typeface="Times New Roman" panose="02020603050405020304" pitchFamily="18" charset="0"/>
              </a:rPr>
              <a:t>a system for forecasting the performance and career development of Major -League Baseball players.</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 </a:t>
            </a:r>
            <a:r>
              <a:rPr lang="en-US" altLang="en-US" sz="3200" dirty="0" smtClean="0">
                <a:solidFill>
                  <a:srgbClr val="18069C"/>
                </a:solidFill>
                <a:latin typeface="Times New Roman" panose="02020603050405020304" pitchFamily="18" charset="0"/>
                <a:cs typeface="Times New Roman" panose="02020603050405020304" pitchFamily="18" charset="0"/>
              </a:rPr>
              <a:t>2012 </a:t>
            </a:r>
            <a:r>
              <a:rPr lang="en-US" altLang="en-US" sz="3200" dirty="0">
                <a:solidFill>
                  <a:srgbClr val="18069C"/>
                </a:solidFill>
                <a:latin typeface="Times New Roman" panose="02020603050405020304" pitchFamily="18" charset="0"/>
                <a:cs typeface="Times New Roman" panose="02020603050405020304" pitchFamily="18" charset="0"/>
              </a:rPr>
              <a:t>U.S. Presidential election</a:t>
            </a:r>
            <a:br>
              <a:rPr lang="en-US" altLang="en-US" sz="3200" dirty="0">
                <a:solidFill>
                  <a:srgbClr val="18069C"/>
                </a:solidFill>
                <a:latin typeface="Times New Roman" panose="02020603050405020304" pitchFamily="18" charset="0"/>
                <a:cs typeface="Times New Roman" panose="02020603050405020304" pitchFamily="18" charset="0"/>
              </a:rPr>
            </a:br>
            <a:endParaRPr lang="en-US" sz="3200" dirty="0"/>
          </a:p>
        </p:txBody>
      </p:sp>
      <p:sp>
        <p:nvSpPr>
          <p:cNvPr id="4" name="Date Placeholder 3"/>
          <p:cNvSpPr>
            <a:spLocks noGrp="1"/>
          </p:cNvSpPr>
          <p:nvPr>
            <p:ph type="dt" sz="half" idx="10"/>
          </p:nvPr>
        </p:nvSpPr>
        <p:spPr/>
        <p:txBody>
          <a:bodyPr/>
          <a:lstStyle/>
          <a:p>
            <a:fld id="{A3456351-795D-5D45-AE07-52A6B9DBECA9}"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077389" y="631730"/>
            <a:ext cx="2635250" cy="2193925"/>
          </a:xfrm>
          <a:prstGeom prst="rect">
            <a:avLst/>
          </a:prstGeom>
          <a:noFill/>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25400">
                <a:solidFill>
                  <a:srgbClr val="000000"/>
                </a:solidFill>
                <a:prstDash val="solid"/>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6791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rtlCol="0">
            <a:normAutofit fontScale="90000"/>
          </a:bodyPr>
          <a:lstStyle/>
          <a:p>
            <a:pPr>
              <a:defRPr/>
            </a:pP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endParaRPr lang="fr-BE" altLang="en-US" sz="4000">
              <a:solidFill>
                <a:srgbClr val="18069C"/>
              </a:solidFill>
            </a:endParaRPr>
          </a:p>
        </p:txBody>
      </p:sp>
      <p:sp>
        <p:nvSpPr>
          <p:cNvPr id="24579" name="Content Placeholder 3"/>
          <p:cNvSpPr>
            <a:spLocks noGrp="1"/>
          </p:cNvSpPr>
          <p:nvPr>
            <p:ph idx="1"/>
          </p:nvPr>
        </p:nvSpPr>
        <p:spPr>
          <a:xfrm>
            <a:off x="1905000" y="533400"/>
            <a:ext cx="8534400" cy="5715000"/>
          </a:xfrm>
        </p:spPr>
        <p:txBody>
          <a:bodyPr/>
          <a:lstStyle/>
          <a:p>
            <a:pPr marL="457200" indent="-228600">
              <a:spcBef>
                <a:spcPct val="0"/>
              </a:spcBef>
            </a:pPr>
            <a:r>
              <a:rPr lang="en-US" altLang="en-US" sz="3600">
                <a:solidFill>
                  <a:srgbClr val="18069C"/>
                </a:solidFill>
              </a:rPr>
              <a:t> 2012 U.S. Presidential election</a:t>
            </a:r>
          </a:p>
          <a:p>
            <a:pPr marL="1006475" lvl="1" indent="-457200">
              <a:spcBef>
                <a:spcPct val="0"/>
              </a:spcBef>
              <a:buFont typeface="Courier New" panose="02070309020205020404" pitchFamily="49" charset="0"/>
              <a:buChar char="o"/>
            </a:pPr>
            <a:r>
              <a:rPr lang="sv-SE" altLang="en-US" sz="2800"/>
              <a:t>Correctly predicted the winners of all the states.</a:t>
            </a:r>
          </a:p>
        </p:txBody>
      </p:sp>
      <p:sp>
        <p:nvSpPr>
          <p:cNvPr id="24580"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a:lnSpc>
                <a:spcPct val="80000"/>
              </a:lnSpc>
            </a:pPr>
            <a:fld id="{B0505AB5-7CAE-4EF5-94AC-538A800E5987}" type="slidenum">
              <a:rPr lang="en-US" altLang="en-US" sz="1200">
                <a:solidFill>
                  <a:srgbClr val="FFFFFF"/>
                </a:solidFill>
              </a:rPr>
              <a:pPr>
                <a:lnSpc>
                  <a:spcPct val="80000"/>
                </a:lnSpc>
              </a:pPr>
              <a:t>16</a:t>
            </a:fld>
            <a:endParaRPr lang="en-US" altLang="en-US" sz="1200">
              <a:solidFill>
                <a:srgbClr val="FFFFFF"/>
              </a:solidFill>
            </a:endParaRPr>
          </a:p>
        </p:txBody>
      </p:sp>
      <p:pic>
        <p:nvPicPr>
          <p:cNvPr id="24581"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858964"/>
            <a:ext cx="7886700" cy="4643437"/>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25400">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81192" y="702156"/>
            <a:ext cx="10143414" cy="1077218"/>
          </a:xfrm>
          <a:prstGeom prst="rect">
            <a:avLst/>
          </a:prstGeom>
        </p:spPr>
        <p:txBody>
          <a:bodyPr wrap="square">
            <a:spAutoFit/>
          </a:bodyPr>
          <a:lstStyle/>
          <a:p>
            <a:pPr marL="457200" indent="-228600">
              <a:spcBef>
                <a:spcPct val="0"/>
              </a:spcBef>
            </a:pPr>
            <a:r>
              <a:rPr lang="en-US" altLang="en-US" sz="3600" dirty="0">
                <a:solidFill>
                  <a:schemeClr val="bg1"/>
                </a:solidFill>
              </a:rPr>
              <a:t>2012 U.S. Presidential election</a:t>
            </a:r>
          </a:p>
          <a:p>
            <a:pPr marL="1006475" lvl="1" indent="-457200">
              <a:spcBef>
                <a:spcPct val="0"/>
              </a:spcBef>
              <a:buFont typeface="Courier New" panose="02070309020205020404" pitchFamily="49" charset="0"/>
              <a:buChar char="o"/>
            </a:pPr>
            <a:r>
              <a:rPr lang="sv-SE" altLang="en-US" sz="2800" dirty="0">
                <a:solidFill>
                  <a:schemeClr val="bg1"/>
                </a:solidFill>
              </a:rPr>
              <a:t>Correctly predicted the winners of all the states.</a:t>
            </a:r>
          </a:p>
        </p:txBody>
      </p:sp>
      <p:sp>
        <p:nvSpPr>
          <p:cNvPr id="3" name="Date Placeholder 2"/>
          <p:cNvSpPr>
            <a:spLocks noGrp="1"/>
          </p:cNvSpPr>
          <p:nvPr>
            <p:ph type="dt" sz="half" idx="10"/>
          </p:nvPr>
        </p:nvSpPr>
        <p:spPr/>
        <p:txBody>
          <a:bodyPr/>
          <a:lstStyle/>
          <a:p>
            <a:fld id="{2B394519-1180-134B-B051-E6D7C84C6684}" type="datetime1">
              <a:rPr lang="en-US" smtClean="0"/>
              <a:t>8/25/2022</a:t>
            </a:fld>
            <a:endParaRPr lang="en-US" dirty="0"/>
          </a:p>
        </p:txBody>
      </p:sp>
      <p:sp>
        <p:nvSpPr>
          <p:cNvPr id="4" name="Footer Placeholder 3"/>
          <p:cNvSpPr>
            <a:spLocks noGrp="1"/>
          </p:cNvSpPr>
          <p:nvPr>
            <p:ph type="ftr" sz="quarter" idx="11"/>
          </p:nvPr>
        </p:nvSpPr>
        <p:spPr/>
        <p:txBody>
          <a:bodyPr/>
          <a:lstStyle/>
          <a:p>
            <a:r>
              <a:rPr lang="en-US" smtClean="0"/>
              <a:t>Intro to DS</a:t>
            </a:r>
            <a:endParaRPr lang="en-US" dirty="0"/>
          </a:p>
        </p:txBody>
      </p:sp>
      <p:pic>
        <p:nvPicPr>
          <p:cNvPr id="5" name="Picture 4"/>
          <p:cNvPicPr>
            <a:picLocks noChangeAspect="1"/>
          </p:cNvPicPr>
          <p:nvPr/>
        </p:nvPicPr>
        <p:blipFill>
          <a:blip r:embed="rId3"/>
          <a:stretch>
            <a:fillRect/>
          </a:stretch>
        </p:blipFill>
        <p:spPr>
          <a:xfrm>
            <a:off x="2503714" y="3011714"/>
            <a:ext cx="7620000" cy="3592286"/>
          </a:xfrm>
          <a:prstGeom prst="rect">
            <a:avLst/>
          </a:prstGeom>
        </p:spPr>
      </p:pic>
    </p:spTree>
    <p:extLst>
      <p:ext uri="{BB962C8B-B14F-4D97-AF65-F5344CB8AC3E}">
        <p14:creationId xmlns:p14="http://schemas.microsoft.com/office/powerpoint/2010/main" val="12576402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862367" y="1009145"/>
            <a:ext cx="8229600" cy="563562"/>
          </a:xfrm>
        </p:spPr>
        <p:txBody>
          <a:bodyPr/>
          <a:lstStyle/>
          <a:p>
            <a:pPr eaLnBrk="1" hangingPunct="1"/>
            <a:r>
              <a:rPr lang="en-US" altLang="en-US" dirty="0" smtClean="0"/>
              <a:t>What can you do with the data?</a:t>
            </a:r>
          </a:p>
        </p:txBody>
      </p:sp>
      <p:sp>
        <p:nvSpPr>
          <p:cNvPr id="57347" name="Slide Number Placeholder 3"/>
          <p:cNvSpPr>
            <a:spLocks noGrp="1"/>
          </p:cNvSpPr>
          <p:nvPr>
            <p:ph type="sldNum" sz="quarter" idx="12"/>
          </p:nvPr>
        </p:nvSpPr>
        <p:spPr bwMode="auto">
          <a:xfrm>
            <a:off x="8077200" y="6373949"/>
            <a:ext cx="2133600" cy="347526"/>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fld id="{1D3F3812-13E7-4796-B5DE-8F2C3394317D}" type="slidenum">
              <a:rPr lang="en-US" altLang="en-US" sz="900">
                <a:solidFill>
                  <a:srgbClr val="898989"/>
                </a:solidFill>
              </a:rPr>
              <a:pPr/>
              <a:t>17</a:t>
            </a:fld>
            <a:endParaRPr lang="en-US" altLang="en-US" sz="900">
              <a:solidFill>
                <a:srgbClr val="898989"/>
              </a:solidFill>
            </a:endParaRPr>
          </a:p>
        </p:txBody>
      </p:sp>
      <p:pic>
        <p:nvPicPr>
          <p:cNvPr id="573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664" y="2121276"/>
            <a:ext cx="2563813" cy="12788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7349" name="Group 25"/>
          <p:cNvGrpSpPr>
            <a:grpSpLocks/>
          </p:cNvGrpSpPr>
          <p:nvPr/>
        </p:nvGrpSpPr>
        <p:grpSpPr bwMode="auto">
          <a:xfrm>
            <a:off x="4519863" y="1992477"/>
            <a:ext cx="2097088" cy="1342609"/>
            <a:chOff x="5507644" y="120295"/>
            <a:chExt cx="2819399" cy="2958212"/>
          </a:xfrm>
        </p:grpSpPr>
        <p:pic>
          <p:nvPicPr>
            <p:cNvPr id="57358" name="Picture 10" descr="intensity.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7644" y="487706"/>
              <a:ext cx="2819399" cy="2590801"/>
            </a:xfrm>
            <a:prstGeom prst="rect">
              <a:avLst/>
            </a:prstGeom>
            <a:noFill/>
            <a:ln w="34925">
              <a:solidFill>
                <a:schemeClr val="tx1"/>
              </a:solidFill>
              <a:round/>
              <a:headEnd/>
              <a:tailEnd/>
            </a:ln>
            <a:extLst>
              <a:ext uri="{909E8E84-426E-40dd-AFC4-6F175D3DCCD1}">
                <a14:hiddenFill xmlns="" xmlns:a14="http://schemas.microsoft.com/office/drawing/2010/main">
                  <a:solidFill>
                    <a:srgbClr val="FFFFFF"/>
                  </a:solidFill>
                </a14:hiddenFill>
              </a:ext>
            </a:extLst>
          </p:spPr>
        </p:pic>
        <p:sp>
          <p:nvSpPr>
            <p:cNvPr id="57359" name="TextBox 11"/>
            <p:cNvSpPr txBox="1">
              <a:spLocks noChangeArrowheads="1"/>
            </p:cNvSpPr>
            <p:nvPr/>
          </p:nvSpPr>
          <p:spPr bwMode="auto">
            <a:xfrm>
              <a:off x="6122460" y="120295"/>
              <a:ext cx="1828799" cy="4946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endParaRPr lang="en-US" altLang="en-US" sz="1400">
                <a:ea typeface="MS PGothic" panose="020B0600070205080204" pitchFamily="34" charset="-128"/>
              </a:endParaRPr>
            </a:p>
          </p:txBody>
        </p:sp>
      </p:grpSp>
      <p:pic>
        <p:nvPicPr>
          <p:cNvPr id="57350" name="Picture 2" descr="http://unterbahn.com/wp-content/uploads/2009/11/nasa-iphone-sensor-20091113-314.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3064" y="2165296"/>
            <a:ext cx="1025525" cy="11920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35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71176" y="2116469"/>
            <a:ext cx="2051050" cy="1120192"/>
          </a:xfrm>
          <a:prstGeom prst="rect">
            <a:avLst/>
          </a:prstGeom>
          <a:noFill/>
          <a:ln w="508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pic>
      <p:sp>
        <p:nvSpPr>
          <p:cNvPr id="57352" name="TextBox 17"/>
          <p:cNvSpPr txBox="1">
            <a:spLocks noChangeArrowheads="1"/>
          </p:cNvSpPr>
          <p:nvPr/>
        </p:nvSpPr>
        <p:spPr bwMode="auto">
          <a:xfrm>
            <a:off x="2081464" y="3476372"/>
            <a:ext cx="8810625"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algn="ctr"/>
            <a:r>
              <a:rPr lang="en-US" altLang="en-US" sz="2000">
                <a:ea typeface="MS PGothic" panose="020B0600070205080204" pitchFamily="34" charset="-128"/>
              </a:rPr>
              <a:t>Crowdsourcing	    +  physical modeling     +   sensing    +   data assimilation</a:t>
            </a:r>
          </a:p>
          <a:p>
            <a:pPr algn="ctr"/>
            <a:r>
              <a:rPr lang="en-US" altLang="en-US" sz="2000">
                <a:ea typeface="MS PGothic" panose="020B0600070205080204" pitchFamily="34" charset="-128"/>
              </a:rPr>
              <a:t> </a:t>
            </a:r>
          </a:p>
          <a:p>
            <a:pPr algn="ctr"/>
            <a:r>
              <a:rPr lang="en-US" altLang="en-US" sz="2000">
                <a:ea typeface="MS PGothic" panose="020B0600070205080204" pitchFamily="34" charset="-128"/>
              </a:rPr>
              <a:t>to produce:</a:t>
            </a:r>
          </a:p>
        </p:txBody>
      </p:sp>
      <p:grpSp>
        <p:nvGrpSpPr>
          <p:cNvPr id="57353" name="Group 18"/>
          <p:cNvGrpSpPr>
            <a:grpSpLocks/>
          </p:cNvGrpSpPr>
          <p:nvPr/>
        </p:nvGrpSpPr>
        <p:grpSpPr bwMode="auto">
          <a:xfrm>
            <a:off x="1856038" y="4523946"/>
            <a:ext cx="8890000" cy="1940354"/>
            <a:chOff x="79602" y="3581400"/>
            <a:chExt cx="8890225" cy="2659566"/>
          </a:xfrm>
        </p:grpSpPr>
        <p:pic>
          <p:nvPicPr>
            <p:cNvPr id="9" name="Picture 4"/>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447800" y="3581400"/>
              <a:ext cx="4114800" cy="2659566"/>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57356" name="Picture 2" descr="C:\arcgis\seto\SFNoise\Aug182006\New Folder\Untitled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2343" y="3819147"/>
              <a:ext cx="3287484" cy="2193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7357"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602" y="3907971"/>
              <a:ext cx="1146617" cy="21254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7354" name="TextBox 16"/>
          <p:cNvSpPr txBox="1">
            <a:spLocks noChangeArrowheads="1"/>
          </p:cNvSpPr>
          <p:nvPr/>
        </p:nvSpPr>
        <p:spPr bwMode="auto">
          <a:xfrm>
            <a:off x="2767264" y="6396037"/>
            <a:ext cx="3349625"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dirty="0">
                <a:ea typeface="MS PGothic" panose="020B0600070205080204" pitchFamily="34" charset="-128"/>
              </a:rPr>
              <a:t>From Alex </a:t>
            </a:r>
            <a:r>
              <a:rPr lang="en-US" altLang="en-US" dirty="0" err="1">
                <a:ea typeface="MS PGothic" panose="020B0600070205080204" pitchFamily="34" charset="-128"/>
              </a:rPr>
              <a:t>Bayen</a:t>
            </a:r>
            <a:r>
              <a:rPr lang="en-US" altLang="en-US" dirty="0">
                <a:ea typeface="MS PGothic" panose="020B0600070205080204" pitchFamily="34" charset="-128"/>
              </a:rPr>
              <a:t>, UCB</a:t>
            </a:r>
          </a:p>
        </p:txBody>
      </p:sp>
      <p:sp>
        <p:nvSpPr>
          <p:cNvPr id="2" name="Date Placeholder 1"/>
          <p:cNvSpPr>
            <a:spLocks noGrp="1"/>
          </p:cNvSpPr>
          <p:nvPr>
            <p:ph type="dt" sz="half" idx="10"/>
          </p:nvPr>
        </p:nvSpPr>
        <p:spPr/>
        <p:txBody>
          <a:bodyPr/>
          <a:lstStyle/>
          <a:p>
            <a:fld id="{60ACBD97-389B-CF40-9214-2A2FBD42F3F0}"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Tree>
    <p:extLst>
      <p:ext uri="{BB962C8B-B14F-4D97-AF65-F5344CB8AC3E}">
        <p14:creationId xmlns:p14="http://schemas.microsoft.com/office/powerpoint/2010/main" val="444530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DE9DA0D-798C-5943-A3A1-E5C8084B87A6}"/>
              </a:ext>
            </a:extLst>
          </p:cNvPr>
          <p:cNvSpPr>
            <a:spLocks noGrp="1" noChangeArrowheads="1"/>
          </p:cNvSpPr>
          <p:nvPr>
            <p:ph type="title"/>
          </p:nvPr>
        </p:nvSpPr>
        <p:spPr/>
        <p:txBody>
          <a:bodyPr/>
          <a:lstStyle/>
          <a:p>
            <a:pPr eaLnBrk="1" hangingPunct="1">
              <a:defRPr/>
            </a:pPr>
            <a:r>
              <a:rPr lang="en-US">
                <a:ea typeface="ＭＳ Ｐゴシック" pitchFamily="34" charset="-128"/>
              </a:rPr>
              <a:t>Data vs. Information</a:t>
            </a:r>
          </a:p>
        </p:txBody>
      </p:sp>
      <p:sp>
        <p:nvSpPr>
          <p:cNvPr id="7" name="Text Placeholder 6">
            <a:extLst>
              <a:ext uri="{FF2B5EF4-FFF2-40B4-BE49-F238E27FC236}">
                <a16:creationId xmlns:a16="http://schemas.microsoft.com/office/drawing/2014/main" id="{2EC65E3C-D150-F141-8626-A8348E045507}"/>
              </a:ext>
            </a:extLst>
          </p:cNvPr>
          <p:cNvSpPr txBox="1">
            <a:spLocks/>
          </p:cNvSpPr>
          <p:nvPr/>
        </p:nvSpPr>
        <p:spPr bwMode="auto">
          <a:xfrm>
            <a:off x="2133600" y="1974574"/>
            <a:ext cx="3771900" cy="427038"/>
          </a:xfrm>
          <a:prstGeom prst="rect">
            <a:avLst/>
          </a:prstGeom>
          <a:solidFill>
            <a:schemeClr val="accent3">
              <a:lumMod val="50000"/>
              <a:alpha val="25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0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16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1400">
                <a:solidFill>
                  <a:schemeClr val="tx1"/>
                </a:solidFill>
                <a:latin typeface="+mn-lt"/>
                <a:ea typeface="Arial" charset="0"/>
                <a:cs typeface="+mn-cs"/>
              </a:defRPr>
            </a:lvl5pPr>
            <a:lvl6pPr marL="2514600" indent="-228600" algn="l" rtl="0" eaLnBrk="1" fontAlgn="base" hangingPunct="1">
              <a:spcBef>
                <a:spcPct val="20000"/>
              </a:spcBef>
              <a:spcAft>
                <a:spcPct val="0"/>
              </a:spcAft>
              <a:buChar char="»"/>
              <a:defRPr sz="1400">
                <a:solidFill>
                  <a:schemeClr val="bg2"/>
                </a:solidFill>
                <a:latin typeface="+mn-lt"/>
                <a:cs typeface="+mn-cs"/>
              </a:defRPr>
            </a:lvl6pPr>
            <a:lvl7pPr marL="2971800" indent="-228600" algn="l" rtl="0" eaLnBrk="1" fontAlgn="base" hangingPunct="1">
              <a:spcBef>
                <a:spcPct val="20000"/>
              </a:spcBef>
              <a:spcAft>
                <a:spcPct val="0"/>
              </a:spcAft>
              <a:buChar char="»"/>
              <a:defRPr sz="1400">
                <a:solidFill>
                  <a:schemeClr val="bg2"/>
                </a:solidFill>
                <a:latin typeface="+mn-lt"/>
                <a:cs typeface="+mn-cs"/>
              </a:defRPr>
            </a:lvl7pPr>
            <a:lvl8pPr marL="3429000" indent="-228600" algn="l" rtl="0" eaLnBrk="1" fontAlgn="base" hangingPunct="1">
              <a:spcBef>
                <a:spcPct val="20000"/>
              </a:spcBef>
              <a:spcAft>
                <a:spcPct val="0"/>
              </a:spcAft>
              <a:buChar char="»"/>
              <a:defRPr sz="1400">
                <a:solidFill>
                  <a:schemeClr val="bg2"/>
                </a:solidFill>
                <a:latin typeface="+mn-lt"/>
                <a:cs typeface="+mn-cs"/>
              </a:defRPr>
            </a:lvl8pPr>
            <a:lvl9pPr marL="3886200" indent="-228600" algn="l" rtl="0" eaLnBrk="1" fontAlgn="base" hangingPunct="1">
              <a:spcBef>
                <a:spcPct val="20000"/>
              </a:spcBef>
              <a:spcAft>
                <a:spcPct val="0"/>
              </a:spcAft>
              <a:buChar char="»"/>
              <a:defRPr sz="1400">
                <a:solidFill>
                  <a:schemeClr val="bg2"/>
                </a:solidFill>
                <a:latin typeface="+mn-lt"/>
                <a:cs typeface="+mn-cs"/>
              </a:defRPr>
            </a:lvl9pPr>
          </a:lstStyle>
          <a:p>
            <a:pPr marL="0" indent="0" algn="ctr" eaLnBrk="1" fontAlgn="auto" hangingPunct="1">
              <a:buNone/>
              <a:defRPr/>
            </a:pPr>
            <a:r>
              <a:rPr lang="en-US" altLang="en-US" kern="0" dirty="0">
                <a:solidFill>
                  <a:srgbClr val="002060"/>
                </a:solidFill>
                <a:ea typeface="ＭＳ Ｐゴシック" charset="-128"/>
              </a:rPr>
              <a:t>Data</a:t>
            </a:r>
          </a:p>
        </p:txBody>
      </p:sp>
      <p:sp>
        <p:nvSpPr>
          <p:cNvPr id="8" name="Text Placeholder 8">
            <a:extLst>
              <a:ext uri="{FF2B5EF4-FFF2-40B4-BE49-F238E27FC236}">
                <a16:creationId xmlns:a16="http://schemas.microsoft.com/office/drawing/2014/main" id="{E26CC397-B221-D243-8CAB-7544F21BBB34}"/>
              </a:ext>
            </a:extLst>
          </p:cNvPr>
          <p:cNvSpPr txBox="1">
            <a:spLocks/>
          </p:cNvSpPr>
          <p:nvPr/>
        </p:nvSpPr>
        <p:spPr>
          <a:xfrm>
            <a:off x="5987147" y="1974581"/>
            <a:ext cx="3771900" cy="427038"/>
          </a:xfrm>
          <a:prstGeom prst="rect">
            <a:avLst/>
          </a:prstGeom>
          <a:solidFill>
            <a:schemeClr val="accent3">
              <a:lumMod val="50000"/>
              <a:alpha val="25000"/>
            </a:schemeClr>
          </a:solidFill>
        </p:spPr>
        <p:txBody>
          <a:bodyPr/>
          <a:lstStyle>
            <a:lvl1pPr marL="342900" indent="-342900" algn="l" rtl="0" eaLnBrk="0" fontAlgn="base" hangingPunct="0">
              <a:spcBef>
                <a:spcPct val="20000"/>
              </a:spcBef>
              <a:spcAft>
                <a:spcPct val="0"/>
              </a:spcAft>
              <a:buChar char="•"/>
              <a:defRPr sz="2400">
                <a:solidFill>
                  <a:schemeClr val="bg2"/>
                </a:solidFill>
                <a:latin typeface="+mn-lt"/>
                <a:ea typeface="ＭＳ Ｐゴシック" charset="0"/>
                <a:cs typeface="+mn-cs"/>
              </a:defRPr>
            </a:lvl1pPr>
            <a:lvl2pPr marL="742950" indent="-285750" algn="l" rtl="0" eaLnBrk="0" fontAlgn="base" hangingPunct="0">
              <a:spcBef>
                <a:spcPct val="20000"/>
              </a:spcBef>
              <a:spcAft>
                <a:spcPct val="0"/>
              </a:spcAft>
              <a:buChar char="–"/>
              <a:defRPr sz="2000">
                <a:solidFill>
                  <a:schemeClr val="bg2"/>
                </a:solidFill>
                <a:latin typeface="+mn-lt"/>
                <a:ea typeface="Arial" charset="0"/>
                <a:cs typeface="+mn-cs"/>
              </a:defRPr>
            </a:lvl2pPr>
            <a:lvl3pPr marL="1143000" indent="-228600" algn="l" rtl="0" eaLnBrk="0" fontAlgn="base" hangingPunct="0">
              <a:spcBef>
                <a:spcPct val="20000"/>
              </a:spcBef>
              <a:spcAft>
                <a:spcPct val="0"/>
              </a:spcAft>
              <a:buChar char="•"/>
              <a:defRPr>
                <a:solidFill>
                  <a:schemeClr val="bg2"/>
                </a:solidFill>
                <a:latin typeface="+mn-lt"/>
                <a:ea typeface="Arial" charset="0"/>
                <a:cs typeface="+mn-cs"/>
              </a:defRPr>
            </a:lvl3pPr>
            <a:lvl4pPr marL="1600200" indent="-228600" algn="l" rtl="0" eaLnBrk="0" fontAlgn="base" hangingPunct="0">
              <a:spcBef>
                <a:spcPct val="20000"/>
              </a:spcBef>
              <a:spcAft>
                <a:spcPct val="0"/>
              </a:spcAft>
              <a:buChar char="–"/>
              <a:defRPr sz="1600">
                <a:solidFill>
                  <a:schemeClr val="bg2"/>
                </a:solidFill>
                <a:latin typeface="+mn-lt"/>
                <a:ea typeface="Arial" charset="0"/>
                <a:cs typeface="+mn-cs"/>
              </a:defRPr>
            </a:lvl4pPr>
            <a:lvl5pPr marL="2057400" indent="-228600" algn="l" rtl="0" eaLnBrk="0" fontAlgn="base" hangingPunct="0">
              <a:spcBef>
                <a:spcPct val="20000"/>
              </a:spcBef>
              <a:spcAft>
                <a:spcPct val="0"/>
              </a:spcAft>
              <a:buChar char="»"/>
              <a:defRPr sz="1400">
                <a:solidFill>
                  <a:schemeClr val="bg2"/>
                </a:solidFill>
                <a:latin typeface="+mn-lt"/>
                <a:ea typeface="Arial" charset="0"/>
                <a:cs typeface="+mn-cs"/>
              </a:defRPr>
            </a:lvl5pPr>
            <a:lvl6pPr marL="2514600" indent="-228600" algn="l" rtl="0" eaLnBrk="1" fontAlgn="base" hangingPunct="1">
              <a:spcBef>
                <a:spcPct val="20000"/>
              </a:spcBef>
              <a:spcAft>
                <a:spcPct val="0"/>
              </a:spcAft>
              <a:buChar char="»"/>
              <a:defRPr sz="1400">
                <a:solidFill>
                  <a:schemeClr val="bg2"/>
                </a:solidFill>
                <a:latin typeface="+mn-lt"/>
                <a:cs typeface="+mn-cs"/>
              </a:defRPr>
            </a:lvl6pPr>
            <a:lvl7pPr marL="2971800" indent="-228600" algn="l" rtl="0" eaLnBrk="1" fontAlgn="base" hangingPunct="1">
              <a:spcBef>
                <a:spcPct val="20000"/>
              </a:spcBef>
              <a:spcAft>
                <a:spcPct val="0"/>
              </a:spcAft>
              <a:buChar char="»"/>
              <a:defRPr sz="1400">
                <a:solidFill>
                  <a:schemeClr val="bg2"/>
                </a:solidFill>
                <a:latin typeface="+mn-lt"/>
                <a:cs typeface="+mn-cs"/>
              </a:defRPr>
            </a:lvl7pPr>
            <a:lvl8pPr marL="3429000" indent="-228600" algn="l" rtl="0" eaLnBrk="1" fontAlgn="base" hangingPunct="1">
              <a:spcBef>
                <a:spcPct val="20000"/>
              </a:spcBef>
              <a:spcAft>
                <a:spcPct val="0"/>
              </a:spcAft>
              <a:buChar char="»"/>
              <a:defRPr sz="1400">
                <a:solidFill>
                  <a:schemeClr val="bg2"/>
                </a:solidFill>
                <a:latin typeface="+mn-lt"/>
                <a:cs typeface="+mn-cs"/>
              </a:defRPr>
            </a:lvl8pPr>
            <a:lvl9pPr marL="3886200" indent="-228600" algn="l" rtl="0" eaLnBrk="1" fontAlgn="base" hangingPunct="1">
              <a:spcBef>
                <a:spcPct val="20000"/>
              </a:spcBef>
              <a:spcAft>
                <a:spcPct val="0"/>
              </a:spcAft>
              <a:buChar char="»"/>
              <a:defRPr sz="1400">
                <a:solidFill>
                  <a:schemeClr val="bg2"/>
                </a:solidFill>
                <a:latin typeface="+mn-lt"/>
                <a:cs typeface="+mn-cs"/>
              </a:defRPr>
            </a:lvl9pPr>
          </a:lstStyle>
          <a:p>
            <a:pPr marL="0" indent="0" algn="ctr" eaLnBrk="1" fontAlgn="auto" hangingPunct="1">
              <a:buNone/>
              <a:defRPr/>
            </a:pPr>
            <a:r>
              <a:rPr lang="en-US" altLang="en-US" kern="0" dirty="0">
                <a:solidFill>
                  <a:srgbClr val="002060"/>
                </a:solidFill>
                <a:ea typeface="ＭＳ Ｐゴシック" charset="-128"/>
              </a:rPr>
              <a:t>Information</a:t>
            </a:r>
          </a:p>
        </p:txBody>
      </p:sp>
      <p:sp>
        <p:nvSpPr>
          <p:cNvPr id="9" name="Content Placeholder 7">
            <a:extLst>
              <a:ext uri="{FF2B5EF4-FFF2-40B4-BE49-F238E27FC236}">
                <a16:creationId xmlns:a16="http://schemas.microsoft.com/office/drawing/2014/main" id="{EF38FDE1-1359-EF44-AF53-4E71882B0707}"/>
              </a:ext>
            </a:extLst>
          </p:cNvPr>
          <p:cNvSpPr>
            <a:spLocks noGrp="1"/>
          </p:cNvSpPr>
          <p:nvPr>
            <p:ph sz="quarter" idx="4294967295"/>
          </p:nvPr>
        </p:nvSpPr>
        <p:spPr>
          <a:xfrm>
            <a:off x="2184400" y="2111375"/>
            <a:ext cx="3771900" cy="3627438"/>
          </a:xfrm>
        </p:spPr>
        <p:txBody>
          <a:bodyPr/>
          <a:lstStyle/>
          <a:p>
            <a:pPr eaLnBrk="1" hangingPunct="1">
              <a:defRPr/>
            </a:pPr>
            <a:r>
              <a:rPr lang="en-US" altLang="en-US" sz="2000" dirty="0">
                <a:solidFill>
                  <a:srgbClr val="002060"/>
                </a:solidFill>
                <a:ea typeface="ＭＳ Ｐゴシック" charset="-128"/>
              </a:rPr>
              <a:t>Raw facts  </a:t>
            </a:r>
          </a:p>
          <a:p>
            <a:pPr lvl="1" eaLnBrk="1" hangingPunct="1">
              <a:defRPr/>
            </a:pPr>
            <a:r>
              <a:rPr lang="en-US" altLang="en-US" dirty="0">
                <a:solidFill>
                  <a:srgbClr val="002060"/>
                </a:solidFill>
              </a:rPr>
              <a:t>Have not </a:t>
            </a:r>
            <a:r>
              <a:rPr lang="en-CA" altLang="en-US" dirty="0">
                <a:solidFill>
                  <a:srgbClr val="002060"/>
                </a:solidFill>
              </a:rPr>
              <a:t>yet been processed to reveal their meaning to the end user</a:t>
            </a:r>
          </a:p>
          <a:p>
            <a:pPr eaLnBrk="1" hangingPunct="1">
              <a:defRPr/>
            </a:pPr>
            <a:r>
              <a:rPr lang="en-US" altLang="en-US" sz="2000" dirty="0">
                <a:solidFill>
                  <a:srgbClr val="002060"/>
                </a:solidFill>
                <a:ea typeface="ＭＳ Ｐゴシック" charset="-128"/>
              </a:rPr>
              <a:t>Building blocks of information</a:t>
            </a:r>
          </a:p>
          <a:p>
            <a:pPr eaLnBrk="1" hangingPunct="1">
              <a:defRPr/>
            </a:pPr>
            <a:r>
              <a:rPr lang="en-US" altLang="en-US" sz="2000" b="1" dirty="0">
                <a:solidFill>
                  <a:srgbClr val="002060"/>
                </a:solidFill>
                <a:ea typeface="ＭＳ Ｐゴシック" charset="-128"/>
              </a:rPr>
              <a:t>Data management </a:t>
            </a:r>
          </a:p>
          <a:p>
            <a:pPr lvl="1" eaLnBrk="1" hangingPunct="1">
              <a:defRPr/>
            </a:pPr>
            <a:r>
              <a:rPr lang="en-CA" altLang="en-US" dirty="0">
                <a:solidFill>
                  <a:srgbClr val="002060"/>
                </a:solidFill>
              </a:rPr>
              <a:t>Generation, storage, and retrieval of data </a:t>
            </a:r>
            <a:endParaRPr lang="en-US" altLang="en-US" dirty="0">
              <a:solidFill>
                <a:srgbClr val="002060"/>
              </a:solidFill>
            </a:endParaRPr>
          </a:p>
          <a:p>
            <a:pPr eaLnBrk="1" hangingPunct="1">
              <a:defRPr/>
            </a:pPr>
            <a:endParaRPr lang="en-US" altLang="en-US" dirty="0">
              <a:ea typeface="ＭＳ Ｐゴシック" charset="-128"/>
            </a:endParaRPr>
          </a:p>
        </p:txBody>
      </p:sp>
      <p:sp>
        <p:nvSpPr>
          <p:cNvPr id="10" name="Content Placeholder 9">
            <a:extLst>
              <a:ext uri="{FF2B5EF4-FFF2-40B4-BE49-F238E27FC236}">
                <a16:creationId xmlns:a16="http://schemas.microsoft.com/office/drawing/2014/main" id="{C1D93A31-B155-7F43-A5D3-63ED74EDFC9D}"/>
              </a:ext>
            </a:extLst>
          </p:cNvPr>
          <p:cNvSpPr>
            <a:spLocks noGrp="1"/>
          </p:cNvSpPr>
          <p:nvPr>
            <p:ph sz="quarter" idx="4294967295"/>
          </p:nvPr>
        </p:nvSpPr>
        <p:spPr>
          <a:xfrm>
            <a:off x="6232525" y="2111375"/>
            <a:ext cx="3771900" cy="3627438"/>
          </a:xfrm>
        </p:spPr>
        <p:txBody>
          <a:bodyPr/>
          <a:lstStyle/>
          <a:p>
            <a:pPr eaLnBrk="1" hangingPunct="1">
              <a:defRPr/>
            </a:pPr>
            <a:r>
              <a:rPr lang="en-US" altLang="en-US" sz="2000" dirty="0">
                <a:solidFill>
                  <a:srgbClr val="002060"/>
                </a:solidFill>
                <a:ea typeface="ＭＳ Ｐゴシック" charset="-128"/>
              </a:rPr>
              <a:t>Produced by processing raw data to reveal its meaning </a:t>
            </a:r>
          </a:p>
          <a:p>
            <a:pPr eaLnBrk="1" hangingPunct="1">
              <a:defRPr/>
            </a:pPr>
            <a:r>
              <a:rPr lang="en-CA" altLang="en-US" sz="2000" dirty="0">
                <a:solidFill>
                  <a:srgbClr val="002060"/>
                </a:solidFill>
                <a:ea typeface="ＭＳ Ｐゴシック" charset="-128"/>
              </a:rPr>
              <a:t>Requires context</a:t>
            </a:r>
          </a:p>
          <a:p>
            <a:pPr eaLnBrk="1" hangingPunct="1">
              <a:defRPr/>
            </a:pPr>
            <a:r>
              <a:rPr lang="en-CA" altLang="en-US" sz="2000" dirty="0">
                <a:solidFill>
                  <a:srgbClr val="002060"/>
                </a:solidFill>
                <a:ea typeface="ＭＳ Ｐゴシック" charset="-128"/>
              </a:rPr>
              <a:t>Bedrock of </a:t>
            </a:r>
            <a:r>
              <a:rPr lang="en-CA" altLang="en-US" sz="2000" b="1" dirty="0">
                <a:solidFill>
                  <a:srgbClr val="002060"/>
                </a:solidFill>
                <a:ea typeface="ＭＳ Ｐゴシック" charset="-128"/>
              </a:rPr>
              <a:t>knowledge </a:t>
            </a:r>
          </a:p>
          <a:p>
            <a:pPr eaLnBrk="1" hangingPunct="1">
              <a:defRPr/>
            </a:pPr>
            <a:r>
              <a:rPr lang="en-CA" altLang="en-US" sz="2000" dirty="0">
                <a:solidFill>
                  <a:srgbClr val="002060"/>
                </a:solidFill>
                <a:ea typeface="ＭＳ Ｐゴシック" charset="-128"/>
              </a:rPr>
              <a:t>Should be accurate, relevant, and timely to enable good decision making</a:t>
            </a:r>
            <a:endParaRPr lang="en-US" altLang="en-US" sz="2000" dirty="0">
              <a:solidFill>
                <a:srgbClr val="002060"/>
              </a:solidFill>
              <a:ea typeface="ＭＳ Ｐゴシック" charset="-128"/>
            </a:endParaRPr>
          </a:p>
        </p:txBody>
      </p:sp>
      <p:sp>
        <p:nvSpPr>
          <p:cNvPr id="2" name="Footer Placeholder 1">
            <a:extLst>
              <a:ext uri="{FF2B5EF4-FFF2-40B4-BE49-F238E27FC236}">
                <a16:creationId xmlns:a16="http://schemas.microsoft.com/office/drawing/2014/main" id="{13B722C4-8310-C34A-BFFA-374E05F6338D}"/>
              </a:ext>
            </a:extLst>
          </p:cNvPr>
          <p:cNvSpPr>
            <a:spLocks noGrp="1"/>
          </p:cNvSpPr>
          <p:nvPr>
            <p:ph type="ftr" sz="quarter" idx="11"/>
          </p:nvPr>
        </p:nvSpPr>
        <p:spPr/>
        <p:txBody>
          <a:bodyPr/>
          <a:lstStyle/>
          <a:p>
            <a:pPr>
              <a:defRPr/>
            </a:pPr>
            <a:r>
              <a:rPr lang="en-US" smtClean="0"/>
              <a:t>Intro to DS</a:t>
            </a:r>
            <a:endParaRPr lang="en-US"/>
          </a:p>
        </p:txBody>
      </p:sp>
      <p:sp>
        <p:nvSpPr>
          <p:cNvPr id="3" name="Date Placeholder 2"/>
          <p:cNvSpPr>
            <a:spLocks noGrp="1"/>
          </p:cNvSpPr>
          <p:nvPr>
            <p:ph type="dt" sz="half" idx="10"/>
          </p:nvPr>
        </p:nvSpPr>
        <p:spPr/>
        <p:txBody>
          <a:bodyPr/>
          <a:lstStyle/>
          <a:p>
            <a:fld id="{2AB521F1-EE76-8041-9576-F3BB9316B345}" type="datetime1">
              <a:rPr lang="en-US" smtClean="0"/>
              <a:t>8/25/2022</a:t>
            </a:fld>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465611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A74E7-6E40-7B47-8461-C6CA72D6B58D}"/>
              </a:ext>
            </a:extLst>
          </p:cNvPr>
          <p:cNvSpPr>
            <a:spLocks noGrp="1"/>
          </p:cNvSpPr>
          <p:nvPr>
            <p:ph type="title"/>
          </p:nvPr>
        </p:nvSpPr>
        <p:spPr/>
        <p:txBody>
          <a:bodyPr/>
          <a:lstStyle/>
          <a:p>
            <a:pPr>
              <a:defRPr/>
            </a:pPr>
            <a:r>
              <a:rPr lang="en-US">
                <a:ea typeface="ＭＳ Ｐゴシック" pitchFamily="34" charset="-128"/>
              </a:rPr>
              <a:t>Data vs. Information (cont</a:t>
            </a:r>
            <a:r>
              <a:rPr lang="en-US" altLang="en-US">
                <a:ea typeface="ＭＳ Ｐゴシック" pitchFamily="34" charset="-128"/>
              </a:rPr>
              <a:t>’</a:t>
            </a:r>
            <a:r>
              <a:rPr lang="en-US">
                <a:ea typeface="ＭＳ Ｐゴシック" pitchFamily="34" charset="-128"/>
              </a:rPr>
              <a:t>d.)</a:t>
            </a:r>
            <a:endParaRPr lang="en-NZ">
              <a:ea typeface="ＭＳ Ｐゴシック" pitchFamily="34" charset="-128"/>
            </a:endParaRPr>
          </a:p>
        </p:txBody>
      </p:sp>
      <p:pic>
        <p:nvPicPr>
          <p:cNvPr id="17411" name="Content Placeholder 5"/>
          <p:cNvPicPr>
            <a:picLocks noGrp="1" noChangeAspect="1" noChangeArrowheads="1"/>
          </p:cNvPicPr>
          <p:nvPr>
            <p:ph idx="1"/>
          </p:nvPr>
        </p:nvPicPr>
        <p:blipFill>
          <a:blip r:embed="rId3"/>
          <a:srcRect/>
          <a:stretch>
            <a:fillRect/>
          </a:stretch>
        </p:blipFill>
        <p:spPr>
          <a:xfrm>
            <a:off x="470263" y="1828800"/>
            <a:ext cx="11247120" cy="5029200"/>
          </a:xfrm>
        </p:spPr>
      </p:pic>
      <p:sp>
        <p:nvSpPr>
          <p:cNvPr id="2" name="Footer Placeholder 1">
            <a:extLst>
              <a:ext uri="{FF2B5EF4-FFF2-40B4-BE49-F238E27FC236}">
                <a16:creationId xmlns:a16="http://schemas.microsoft.com/office/drawing/2014/main" id="{F8F3C4ED-A438-6E4B-A499-F35823A2A8E4}"/>
              </a:ext>
            </a:extLst>
          </p:cNvPr>
          <p:cNvSpPr>
            <a:spLocks noGrp="1"/>
          </p:cNvSpPr>
          <p:nvPr>
            <p:ph type="ftr" sz="quarter" idx="11"/>
          </p:nvPr>
        </p:nvSpPr>
        <p:spPr/>
        <p:txBody>
          <a:bodyPr/>
          <a:lstStyle/>
          <a:p>
            <a:pPr>
              <a:defRPr/>
            </a:pPr>
            <a:r>
              <a:rPr lang="en-US" smtClean="0"/>
              <a:t>Intro to DS</a:t>
            </a:r>
            <a:endParaRPr lang="en-US"/>
          </a:p>
        </p:txBody>
      </p:sp>
      <p:sp>
        <p:nvSpPr>
          <p:cNvPr id="3" name="Date Placeholder 2"/>
          <p:cNvSpPr>
            <a:spLocks noGrp="1"/>
          </p:cNvSpPr>
          <p:nvPr>
            <p:ph type="dt" sz="half" idx="10"/>
          </p:nvPr>
        </p:nvSpPr>
        <p:spPr/>
        <p:txBody>
          <a:bodyPr/>
          <a:lstStyle/>
          <a:p>
            <a:fld id="{FD419944-8010-AA40-9299-A0F2901E0658}" type="datetime1">
              <a:rPr lang="en-US" smtClean="0"/>
              <a:t>8/25/2022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12356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sz="2800" dirty="0" smtClean="0"/>
              <a:t>Course and Instructor’s introduction</a:t>
            </a:r>
          </a:p>
          <a:p>
            <a:r>
              <a:rPr lang="en-US" sz="2800" dirty="0" smtClean="0"/>
              <a:t>Understanding data</a:t>
            </a:r>
          </a:p>
          <a:p>
            <a:r>
              <a:rPr lang="en-US" sz="2800" dirty="0" smtClean="0"/>
              <a:t>Data science intro</a:t>
            </a:r>
          </a:p>
          <a:p>
            <a:pPr lvl="1"/>
            <a:r>
              <a:rPr lang="en-US" sz="2400" dirty="0" smtClean="0"/>
              <a:t>The process</a:t>
            </a:r>
          </a:p>
          <a:p>
            <a:r>
              <a:rPr lang="en-US" sz="2800" dirty="0" smtClean="0"/>
              <a:t>Examples</a:t>
            </a:r>
          </a:p>
          <a:p>
            <a:r>
              <a:rPr lang="en-US" sz="2800" dirty="0" smtClean="0"/>
              <a:t>Types of Data</a:t>
            </a:r>
          </a:p>
          <a:p>
            <a:endParaRPr lang="en-US" sz="2800" dirty="0"/>
          </a:p>
        </p:txBody>
      </p:sp>
      <p:sp>
        <p:nvSpPr>
          <p:cNvPr id="4" name="Date Placeholder 3"/>
          <p:cNvSpPr>
            <a:spLocks noGrp="1"/>
          </p:cNvSpPr>
          <p:nvPr>
            <p:ph type="dt" sz="half" idx="10"/>
          </p:nvPr>
        </p:nvSpPr>
        <p:spPr/>
        <p:txBody>
          <a:bodyPr/>
          <a:lstStyle/>
          <a:p>
            <a:fld id="{92BB3DF9-10ED-4C4D-916C-68F25DD3BBF0}"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831468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0B70-5653-F640-BADF-DAE15386C5EE}"/>
              </a:ext>
            </a:extLst>
          </p:cNvPr>
          <p:cNvSpPr>
            <a:spLocks noGrp="1"/>
          </p:cNvSpPr>
          <p:nvPr>
            <p:ph type="title"/>
          </p:nvPr>
        </p:nvSpPr>
        <p:spPr/>
        <p:txBody>
          <a:bodyPr/>
          <a:lstStyle/>
          <a:p>
            <a:pPr>
              <a:defRPr/>
            </a:pPr>
            <a:r>
              <a:rPr lang="en-US" dirty="0">
                <a:ea typeface="ＭＳ Ｐゴシック" charset="0"/>
              </a:rPr>
              <a:t>Data, Information, and Beyond</a:t>
            </a:r>
          </a:p>
        </p:txBody>
      </p:sp>
      <p:sp>
        <p:nvSpPr>
          <p:cNvPr id="4" name="Footer Placeholder 3">
            <a:extLst>
              <a:ext uri="{FF2B5EF4-FFF2-40B4-BE49-F238E27FC236}">
                <a16:creationId xmlns:a16="http://schemas.microsoft.com/office/drawing/2014/main" id="{E3429B23-2E18-1D47-B071-697A1208CCDA}"/>
              </a:ext>
            </a:extLst>
          </p:cNvPr>
          <p:cNvSpPr>
            <a:spLocks noGrp="1"/>
          </p:cNvSpPr>
          <p:nvPr>
            <p:ph type="ftr" sz="quarter" idx="11"/>
          </p:nvPr>
        </p:nvSpPr>
        <p:spPr/>
        <p:txBody>
          <a:bodyPr/>
          <a:lstStyle/>
          <a:p>
            <a:pPr>
              <a:defRPr/>
            </a:pPr>
            <a:r>
              <a:rPr lang="en-US" smtClean="0"/>
              <a:t>Intro to DS</a:t>
            </a:r>
            <a:endParaRPr lang="en-US"/>
          </a:p>
        </p:txBody>
      </p:sp>
      <p:pic>
        <p:nvPicPr>
          <p:cNvPr id="3994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2131" y="1911350"/>
            <a:ext cx="6027738" cy="4946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8AAAF706-42CA-B24F-BE44-572C3401AE49}" type="datetime1">
              <a:rPr lang="en-US" smtClean="0"/>
              <a:t>8/25/2022</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746332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What is Data Science?</a:t>
            </a:r>
            <a:br>
              <a:rPr lang="en-US" dirty="0"/>
            </a:br>
            <a:endParaRPr lang="en-US" dirty="0"/>
          </a:p>
        </p:txBody>
      </p:sp>
      <p:sp>
        <p:nvSpPr>
          <p:cNvPr id="3" name="Content Placeholder 2"/>
          <p:cNvSpPr>
            <a:spLocks noGrp="1"/>
          </p:cNvSpPr>
          <p:nvPr>
            <p:ph idx="1"/>
          </p:nvPr>
        </p:nvSpPr>
        <p:spPr/>
        <p:txBody>
          <a:bodyPr>
            <a:normAutofit/>
          </a:bodyPr>
          <a:lstStyle/>
          <a:p>
            <a:pPr marL="0" indent="0" algn="just">
              <a:lnSpc>
                <a:spcPct val="120000"/>
              </a:lnSpc>
              <a:spcAft>
                <a:spcPts val="0"/>
              </a:spcAft>
              <a:buClr>
                <a:srgbClr val="FF9900"/>
              </a:buClr>
              <a:buSzPct val="80000"/>
              <a:buNone/>
              <a:defRPr/>
            </a:pPr>
            <a:r>
              <a:rPr lang="en-US" sz="2800" dirty="0">
                <a:latin typeface="Times New Roman" panose="02020603050405020304" pitchFamily="18" charset="0"/>
                <a:cs typeface="Times New Roman" panose="02020603050405020304" pitchFamily="18" charset="0"/>
              </a:rPr>
              <a:t>Data Science is the application of </a:t>
            </a:r>
            <a:r>
              <a:rPr lang="en-US" sz="2800" dirty="0">
                <a:solidFill>
                  <a:schemeClr val="accent5"/>
                </a:solidFill>
                <a:latin typeface="Times New Roman" panose="02020603050405020304" pitchFamily="18" charset="0"/>
                <a:cs typeface="Times New Roman" panose="02020603050405020304" pitchFamily="18" charset="0"/>
              </a:rPr>
              <a:t>computational</a:t>
            </a:r>
            <a:r>
              <a:rPr lang="en-US" sz="2800" dirty="0">
                <a:latin typeface="Times New Roman" panose="02020603050405020304" pitchFamily="18" charset="0"/>
                <a:cs typeface="Times New Roman" panose="02020603050405020304" pitchFamily="18" charset="0"/>
              </a:rPr>
              <a:t> and </a:t>
            </a:r>
            <a:r>
              <a:rPr lang="en-US" sz="2800" dirty="0">
                <a:solidFill>
                  <a:schemeClr val="accent5"/>
                </a:solidFill>
                <a:latin typeface="Times New Roman" panose="02020603050405020304" pitchFamily="18" charset="0"/>
                <a:cs typeface="Times New Roman" panose="02020603050405020304" pitchFamily="18" charset="0"/>
              </a:rPr>
              <a:t>statistical</a:t>
            </a:r>
            <a:r>
              <a:rPr lang="en-US" sz="2800" dirty="0">
                <a:latin typeface="Times New Roman" panose="02020603050405020304" pitchFamily="18" charset="0"/>
                <a:cs typeface="Times New Roman" panose="02020603050405020304" pitchFamily="18" charset="0"/>
              </a:rPr>
              <a:t> techniques to address or gain </a:t>
            </a:r>
            <a:r>
              <a:rPr lang="en-US" sz="2800" dirty="0">
                <a:solidFill>
                  <a:schemeClr val="accent5"/>
                </a:solidFill>
                <a:latin typeface="Times New Roman" panose="02020603050405020304" pitchFamily="18" charset="0"/>
                <a:cs typeface="Times New Roman" panose="02020603050405020304" pitchFamily="18" charset="0"/>
              </a:rPr>
              <a:t>insight</a:t>
            </a:r>
            <a:r>
              <a:rPr lang="en-US" sz="2800" dirty="0">
                <a:latin typeface="Times New Roman" panose="02020603050405020304" pitchFamily="18" charset="0"/>
                <a:cs typeface="Times New Roman" panose="02020603050405020304" pitchFamily="18" charset="0"/>
              </a:rPr>
              <a:t> into </a:t>
            </a:r>
            <a:r>
              <a:rPr lang="en-US" sz="2800" dirty="0">
                <a:solidFill>
                  <a:srgbClr val="FF0000"/>
                </a:solidFill>
                <a:latin typeface="Times New Roman" panose="02020603050405020304" pitchFamily="18" charset="0"/>
                <a:cs typeface="Times New Roman" panose="02020603050405020304" pitchFamily="18" charset="0"/>
              </a:rPr>
              <a:t>some</a:t>
            </a:r>
            <a:r>
              <a:rPr lang="en-US" sz="2800" dirty="0">
                <a:latin typeface="Times New Roman" panose="02020603050405020304" pitchFamily="18" charset="0"/>
                <a:cs typeface="Times New Roman" panose="02020603050405020304" pitchFamily="18" charset="0"/>
              </a:rPr>
              <a:t> </a:t>
            </a:r>
            <a:r>
              <a:rPr lang="en-US" sz="2800" dirty="0">
                <a:solidFill>
                  <a:schemeClr val="accent5"/>
                </a:solidFill>
                <a:latin typeface="Times New Roman" panose="02020603050405020304" pitchFamily="18" charset="0"/>
                <a:cs typeface="Times New Roman" panose="02020603050405020304" pitchFamily="18" charset="0"/>
              </a:rPr>
              <a:t>problem</a:t>
            </a:r>
            <a:r>
              <a:rPr lang="en-US" sz="2800" dirty="0">
                <a:latin typeface="Times New Roman" panose="02020603050405020304" pitchFamily="18" charset="0"/>
                <a:cs typeface="Times New Roman" panose="02020603050405020304" pitchFamily="18" charset="0"/>
              </a:rPr>
              <a:t> in the real </a:t>
            </a:r>
            <a:r>
              <a:rPr lang="en-US" sz="2800" dirty="0">
                <a:solidFill>
                  <a:schemeClr val="accent5"/>
                </a:solidFill>
                <a:latin typeface="Times New Roman" panose="02020603050405020304" pitchFamily="18" charset="0"/>
                <a:cs typeface="Times New Roman" panose="02020603050405020304" pitchFamily="18" charset="0"/>
              </a:rPr>
              <a:t>world</a:t>
            </a:r>
            <a:r>
              <a:rPr lang="en-US" sz="2800" dirty="0">
                <a:latin typeface="Times New Roman" panose="02020603050405020304" pitchFamily="18" charset="0"/>
                <a:cs typeface="Times New Roman" panose="02020603050405020304" pitchFamily="18" charset="0"/>
              </a:rPr>
              <a:t> </a:t>
            </a:r>
            <a:endParaRPr lang="en" sz="2800" dirty="0">
              <a:latin typeface="Times New Roman" panose="02020603050405020304" pitchFamily="18" charset="0"/>
              <a:cs typeface="Times New Roman" panose="02020603050405020304" pitchFamily="18" charset="0"/>
            </a:endParaRPr>
          </a:p>
          <a:p>
            <a:pPr marL="0" indent="0">
              <a:lnSpc>
                <a:spcPct val="80000"/>
              </a:lnSpc>
              <a:spcAft>
                <a:spcPts val="0"/>
              </a:spcAft>
              <a:buClr>
                <a:srgbClr val="FF9900"/>
              </a:buClr>
              <a:buSzPct val="80000"/>
              <a:buNone/>
              <a:defRPr/>
            </a:pPr>
            <a:endParaRPr lang="en-US" dirty="0">
              <a:latin typeface="Times New Roman" panose="02020603050405020304" pitchFamily="18" charset="0"/>
              <a:cs typeface="Times New Roman" panose="02020603050405020304" pitchFamily="18" charset="0"/>
            </a:endParaRPr>
          </a:p>
          <a:p>
            <a:pPr marL="0" indent="0">
              <a:lnSpc>
                <a:spcPct val="120000"/>
              </a:lnSpc>
              <a:spcAft>
                <a:spcPts val="0"/>
              </a:spcAft>
              <a:buClr>
                <a:srgbClr val="FF9900"/>
              </a:buClr>
              <a:buSzPct val="80000"/>
              <a:buNone/>
              <a:defRPr/>
            </a:pPr>
            <a:r>
              <a:rPr lang="en-US" dirty="0">
                <a:latin typeface="Times New Roman" panose="02020603050405020304" pitchFamily="18" charset="0"/>
                <a:cs typeface="Times New Roman" panose="02020603050405020304" pitchFamily="18" charset="0"/>
              </a:rPr>
              <a:t>Data Science = </a:t>
            </a:r>
            <a:r>
              <a:rPr lang="en-US" dirty="0" smtClean="0">
                <a:latin typeface="Times New Roman" panose="02020603050405020304" pitchFamily="18" charset="0"/>
                <a:cs typeface="Times New Roman" panose="02020603050405020304" pitchFamily="18" charset="0"/>
              </a:rPr>
              <a:t> Statistics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data </a:t>
            </a:r>
            <a:r>
              <a:rPr lang="en-US" dirty="0">
                <a:latin typeface="Times New Roman" panose="02020603050405020304" pitchFamily="18" charset="0"/>
                <a:cs typeface="Times New Roman" panose="02020603050405020304" pitchFamily="18" charset="0"/>
              </a:rPr>
              <a:t>processing + </a:t>
            </a:r>
            <a:r>
              <a:rPr lang="en-US" dirty="0" smtClean="0">
                <a:latin typeface="Times New Roman" panose="02020603050405020304" pitchFamily="18" charset="0"/>
                <a:cs typeface="Times New Roman" panose="02020603050405020304" pitchFamily="18" charset="0"/>
              </a:rPr>
              <a:t>machine </a:t>
            </a:r>
            <a:r>
              <a:rPr lang="en-US" dirty="0">
                <a:latin typeface="Times New Roman" panose="02020603050405020304" pitchFamily="18" charset="0"/>
                <a:cs typeface="Times New Roman" panose="02020603050405020304" pitchFamily="18" charset="0"/>
              </a:rPr>
              <a:t>learning + </a:t>
            </a:r>
            <a:r>
              <a:rPr lang="en-US" dirty="0" smtClean="0">
                <a:latin typeface="Times New Roman" panose="02020603050405020304" pitchFamily="18" charset="0"/>
                <a:cs typeface="Times New Roman" panose="02020603050405020304" pitchFamily="18" charset="0"/>
              </a:rPr>
              <a:t>scientific </a:t>
            </a:r>
            <a:r>
              <a:rPr lang="en-US" dirty="0">
                <a:latin typeface="Times New Roman" panose="02020603050405020304" pitchFamily="18" charset="0"/>
                <a:cs typeface="Times New Roman" panose="02020603050405020304" pitchFamily="18" charset="0"/>
              </a:rPr>
              <a:t>inquiry + </a:t>
            </a:r>
            <a:r>
              <a:rPr lang="en-US" dirty="0" smtClean="0">
                <a:latin typeface="Times New Roman" panose="02020603050405020304" pitchFamily="18" charset="0"/>
                <a:cs typeface="Times New Roman" panose="02020603050405020304" pitchFamily="18" charset="0"/>
              </a:rPr>
              <a:t>visualization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analytics + </a:t>
            </a:r>
            <a:r>
              <a:rPr lang="en-US" dirty="0" smtClean="0">
                <a:latin typeface="Times New Roman" panose="02020603050405020304" pitchFamily="18" charset="0"/>
                <a:cs typeface="Times New Roman" panose="02020603050405020304" pitchFamily="18" charset="0"/>
              </a:rPr>
              <a:t>big </a:t>
            </a:r>
            <a:r>
              <a:rPr lang="en-US" dirty="0">
                <a:latin typeface="Times New Roman" panose="02020603050405020304" pitchFamily="18" charset="0"/>
                <a:cs typeface="Times New Roman" panose="02020603050405020304" pitchFamily="18" charset="0"/>
              </a:rPr>
              <a:t>data + …</a:t>
            </a:r>
            <a:endParaRPr lang="en" dirty="0">
              <a:latin typeface="Times New Roman" panose="02020603050405020304" pitchFamily="18" charset="0"/>
              <a:cs typeface="Times New Roman" panose="02020603050405020304" pitchFamily="18" charset="0"/>
            </a:endParaRPr>
          </a:p>
          <a:p>
            <a:endParaRPr lang="en-US" sz="2800" dirty="0"/>
          </a:p>
        </p:txBody>
      </p:sp>
      <p:sp>
        <p:nvSpPr>
          <p:cNvPr id="4" name="Date Placeholder 3"/>
          <p:cNvSpPr>
            <a:spLocks noGrp="1"/>
          </p:cNvSpPr>
          <p:nvPr>
            <p:ph type="dt" sz="half" idx="10"/>
          </p:nvPr>
        </p:nvSpPr>
        <p:spPr/>
        <p:txBody>
          <a:bodyPr/>
          <a:lstStyle/>
          <a:p>
            <a:fld id="{686513A5-0D10-6146-B3A0-C0E4ECBBA73D}"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5430862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p:nvPr>
        </p:nvSpPr>
        <p:spPr>
          <a:xfrm>
            <a:off x="597569" y="970507"/>
            <a:ext cx="8229600" cy="600075"/>
          </a:xfrm>
        </p:spPr>
        <p:txBody>
          <a:bodyPr/>
          <a:lstStyle/>
          <a:p>
            <a:r>
              <a:rPr lang="en-US" altLang="en-US" dirty="0"/>
              <a:t>Contrast: Databases</a:t>
            </a:r>
            <a:endParaRPr lang="en-US" altLang="en-US" dirty="0" smtClean="0"/>
          </a:p>
        </p:txBody>
      </p:sp>
      <p:graphicFrame>
        <p:nvGraphicFramePr>
          <p:cNvPr id="4" name="Table 3"/>
          <p:cNvGraphicFramePr>
            <a:graphicFrameLocks noGrp="1"/>
          </p:cNvGraphicFramePr>
          <p:nvPr>
            <p:extLst>
              <p:ext uri="{D42A27DB-BD31-4B8C-83A1-F6EECF244321}">
                <p14:modId xmlns:p14="http://schemas.microsoft.com/office/powerpoint/2010/main" val="27112538"/>
              </p:ext>
            </p:extLst>
          </p:nvPr>
        </p:nvGraphicFramePr>
        <p:xfrm>
          <a:off x="3048334" y="2063500"/>
          <a:ext cx="6186488" cy="1360487"/>
        </p:xfrm>
        <a:graphic>
          <a:graphicData uri="http://schemas.openxmlformats.org/drawingml/2006/table">
            <a:tbl>
              <a:tblPr firstRow="1" bandRow="1">
                <a:tableStyleId>{5C22544A-7EE6-4342-B048-85BDC9FD1C3A}</a:tableStyleId>
              </a:tblPr>
              <a:tblGrid>
                <a:gridCol w="2963276">
                  <a:extLst>
                    <a:ext uri="{9D8B030D-6E8A-4147-A177-3AD203B41FA5}">
                      <a16:colId xmlns:a16="http://schemas.microsoft.com/office/drawing/2014/main" val="20000"/>
                    </a:ext>
                  </a:extLst>
                </a:gridCol>
                <a:gridCol w="3223212">
                  <a:extLst>
                    <a:ext uri="{9D8B030D-6E8A-4147-A177-3AD203B41FA5}">
                      <a16:colId xmlns:a16="http://schemas.microsoft.com/office/drawing/2014/main" val="20001"/>
                    </a:ext>
                  </a:extLst>
                </a:gridCol>
              </a:tblGrid>
              <a:tr h="658120">
                <a:tc>
                  <a:txBody>
                    <a:bodyPr/>
                    <a:lstStyle/>
                    <a:p>
                      <a:r>
                        <a:rPr lang="en-US" sz="2400" dirty="0" err="1" smtClean="0"/>
                        <a:t>Datawarehouse</a:t>
                      </a:r>
                      <a:endParaRPr lang="en-US" sz="2400" dirty="0"/>
                    </a:p>
                  </a:txBody>
                  <a:tcPr marL="91455" marR="91455" marT="45707" marB="45707"/>
                </a:tc>
                <a:tc>
                  <a:txBody>
                    <a:bodyPr/>
                    <a:lstStyle/>
                    <a:p>
                      <a:r>
                        <a:rPr lang="en-US" sz="2400" dirty="0" smtClean="0"/>
                        <a:t>Data Science</a:t>
                      </a:r>
                      <a:endParaRPr lang="en-US" sz="2400" dirty="0"/>
                    </a:p>
                  </a:txBody>
                  <a:tcPr marL="91455" marR="91455" marT="45707" marB="45707"/>
                </a:tc>
                <a:extLst>
                  <a:ext uri="{0D108BD9-81ED-4DB2-BD59-A6C34878D82A}">
                    <a16:rowId xmlns:a16="http://schemas.microsoft.com/office/drawing/2014/main" val="10000"/>
                  </a:ext>
                </a:extLst>
              </a:tr>
              <a:tr h="702367">
                <a:tc>
                  <a:txBody>
                    <a:bodyPr/>
                    <a:lstStyle/>
                    <a:p>
                      <a:r>
                        <a:rPr lang="en-US" sz="2400" dirty="0" smtClean="0">
                          <a:solidFill>
                            <a:srgbClr val="C00000"/>
                          </a:solidFill>
                        </a:rPr>
                        <a:t>Querying the past</a:t>
                      </a:r>
                      <a:endParaRPr lang="en-US" sz="2400" dirty="0">
                        <a:solidFill>
                          <a:srgbClr val="C00000"/>
                        </a:solidFill>
                      </a:endParaRPr>
                    </a:p>
                  </a:txBody>
                  <a:tcPr marL="91455" marR="91455" marT="45707" marB="45707"/>
                </a:tc>
                <a:tc>
                  <a:txBody>
                    <a:bodyPr/>
                    <a:lstStyle/>
                    <a:p>
                      <a:r>
                        <a:rPr lang="en-US" sz="2400" dirty="0" smtClean="0">
                          <a:solidFill>
                            <a:srgbClr val="C00000"/>
                          </a:solidFill>
                        </a:rPr>
                        <a:t>Querying the future</a:t>
                      </a:r>
                      <a:endParaRPr lang="en-US" sz="2400" dirty="0">
                        <a:solidFill>
                          <a:srgbClr val="C00000"/>
                        </a:solidFill>
                      </a:endParaRPr>
                    </a:p>
                  </a:txBody>
                  <a:tcPr marL="91455" marR="91455" marT="45707" marB="45707"/>
                </a:tc>
                <a:extLst>
                  <a:ext uri="{0D108BD9-81ED-4DB2-BD59-A6C34878D82A}">
                    <a16:rowId xmlns:a16="http://schemas.microsoft.com/office/drawing/2014/main" val="10001"/>
                  </a:ext>
                </a:extLst>
              </a:tr>
            </a:tbl>
          </a:graphicData>
        </a:graphic>
      </p:graphicFrame>
      <p:pic>
        <p:nvPicPr>
          <p:cNvPr id="5" name="Picture 4" descr="book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0410" y="3809749"/>
            <a:ext cx="6094413" cy="178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55" name="TextBox 1"/>
          <p:cNvSpPr txBox="1">
            <a:spLocks noChangeArrowheads="1"/>
          </p:cNvSpPr>
          <p:nvPr/>
        </p:nvSpPr>
        <p:spPr bwMode="auto">
          <a:xfrm>
            <a:off x="437147" y="5742656"/>
            <a:ext cx="11754853"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sz="1800" b="1" dirty="0"/>
              <a:t>Business intelligence</a:t>
            </a:r>
            <a:r>
              <a:rPr lang="en-US" altLang="en-US" sz="1800" dirty="0"/>
              <a:t> (</a:t>
            </a:r>
            <a:r>
              <a:rPr lang="en-US" altLang="en-US" sz="1800" b="1" dirty="0"/>
              <a:t>BI</a:t>
            </a:r>
            <a:r>
              <a:rPr lang="en-US" altLang="en-US" sz="1800" dirty="0"/>
              <a:t>) is the transformation of raw data into meaningful and useful information for </a:t>
            </a:r>
            <a:r>
              <a:rPr lang="en-US" altLang="en-US" sz="1800" dirty="0">
                <a:hlinkClick r:id="rId4" tooltip="Business analysis"/>
              </a:rPr>
              <a:t>business analysis</a:t>
            </a:r>
            <a:r>
              <a:rPr lang="en-US" altLang="en-US" sz="1800" dirty="0"/>
              <a:t> purposes. BI can handle enormous amounts of unstructured data to help identify, develop and otherwise create new strategic business opportunities - Wikipedia</a:t>
            </a:r>
          </a:p>
        </p:txBody>
      </p:sp>
      <p:sp>
        <p:nvSpPr>
          <p:cNvPr id="2" name="Date Placeholder 1"/>
          <p:cNvSpPr>
            <a:spLocks noGrp="1"/>
          </p:cNvSpPr>
          <p:nvPr>
            <p:ph type="dt" sz="half" idx="10"/>
          </p:nvPr>
        </p:nvSpPr>
        <p:spPr/>
        <p:txBody>
          <a:bodyPr/>
          <a:lstStyle/>
          <a:p>
            <a:fld id="{41C9CAE5-EAAC-6D4E-961C-9722E936A541}"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419292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rtlCol="0">
            <a:normAutofit fontScale="90000"/>
          </a:bodyPr>
          <a:lstStyle/>
          <a:p>
            <a:pPr>
              <a:defRPr/>
            </a:pPr>
            <a:r>
              <a:rPr lang="en-US" altLang="en-US" sz="4000">
                <a:solidFill>
                  <a:srgbClr val="18069C"/>
                </a:solidFill>
              </a:rPr>
              <a:t>Introduction to Optimization</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r>
              <a:rPr lang="en-US" altLang="en-US" sz="4000">
                <a:solidFill>
                  <a:srgbClr val="18069C"/>
                </a:solidFill>
              </a:rPr>
              <a:t/>
            </a:r>
            <a:br>
              <a:rPr lang="en-US" altLang="en-US" sz="4000">
                <a:solidFill>
                  <a:srgbClr val="18069C"/>
                </a:solidFill>
              </a:rPr>
            </a:br>
            <a:endParaRPr lang="fr-BE" altLang="en-US" sz="4000">
              <a:solidFill>
                <a:srgbClr val="18069C"/>
              </a:solidFill>
            </a:endParaRPr>
          </a:p>
        </p:txBody>
      </p:sp>
      <p:pic>
        <p:nvPicPr>
          <p:cNvPr id="81923" name="Picture 2"/>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819401" y="488951"/>
            <a:ext cx="5713413" cy="5851525"/>
          </a:xfrm>
          <a:noFill/>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25400">
                <a:solidFill>
                  <a:srgbClr val="000000"/>
                </a:solidFill>
                <a:prstDash val="solid"/>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81924" name="Footer Placeholder 1"/>
          <p:cNvSpPr>
            <a:spLocks noGrp="1"/>
          </p:cNvSpPr>
          <p:nvPr>
            <p:ph type="ftr" sz="quarter" idx="11"/>
          </p:nvPr>
        </p:nvSpPr>
        <p:spPr bwMode="auto">
          <a:xfrm>
            <a:off x="5410200" y="6340476"/>
            <a:ext cx="48768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sz="1400" smtClean="0">
                <a:solidFill>
                  <a:schemeClr val="tx2"/>
                </a:solidFill>
              </a:rPr>
              <a:t>Intro to DS</a:t>
            </a:r>
            <a:endParaRPr lang="sv-SE" altLang="en-US" sz="1400">
              <a:solidFill>
                <a:schemeClr val="tx2"/>
              </a:solidFill>
            </a:endParaRPr>
          </a:p>
        </p:txBody>
      </p:sp>
      <p:sp>
        <p:nvSpPr>
          <p:cNvPr id="81925"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a:lnSpc>
                <a:spcPct val="80000"/>
              </a:lnSpc>
            </a:pPr>
            <a:fld id="{FA416CDE-4EBD-4E29-9155-60CCD7C2052F}" type="slidenum">
              <a:rPr lang="en-US" altLang="en-US" sz="1200">
                <a:solidFill>
                  <a:srgbClr val="FFFFFF"/>
                </a:solidFill>
              </a:rPr>
              <a:pPr>
                <a:lnSpc>
                  <a:spcPct val="80000"/>
                </a:lnSpc>
              </a:pPr>
              <a:t>23</a:t>
            </a:fld>
            <a:endParaRPr lang="en-US" altLang="en-US" sz="1200">
              <a:solidFill>
                <a:srgbClr val="FFFFFF"/>
              </a:solidFill>
            </a:endParaRPr>
          </a:p>
        </p:txBody>
      </p:sp>
      <p:sp>
        <p:nvSpPr>
          <p:cNvPr id="2" name="Date Placeholder 1"/>
          <p:cNvSpPr>
            <a:spLocks noGrp="1"/>
          </p:cNvSpPr>
          <p:nvPr>
            <p:ph type="dt" sz="half" idx="10"/>
          </p:nvPr>
        </p:nvSpPr>
        <p:spPr/>
        <p:txBody>
          <a:bodyPr/>
          <a:lstStyle/>
          <a:p>
            <a:fld id="{A18516B5-C046-4046-8A80-D319749D912C}" type="datetime1">
              <a:rPr lang="en-US" smtClean="0"/>
              <a:t>8/25/2022</a:t>
            </a:fld>
            <a:endParaRPr lang="en-US" dirty="0"/>
          </a:p>
        </p:txBody>
      </p:sp>
    </p:spTree>
    <p:extLst>
      <p:ext uri="{BB962C8B-B14F-4D97-AF65-F5344CB8AC3E}">
        <p14:creationId xmlns:p14="http://schemas.microsoft.com/office/powerpoint/2010/main" val="3249222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Key Principles</a:t>
            </a:r>
            <a:endParaRPr lang="en-US" dirty="0"/>
          </a:p>
        </p:txBody>
      </p:sp>
      <p:sp>
        <p:nvSpPr>
          <p:cNvPr id="3" name="Content Placeholder 2"/>
          <p:cNvSpPr>
            <a:spLocks noGrp="1"/>
          </p:cNvSpPr>
          <p:nvPr>
            <p:ph idx="1"/>
          </p:nvPr>
        </p:nvSpPr>
        <p:spPr/>
        <p:txBody>
          <a:bodyPr/>
          <a:lstStyle/>
          <a:p>
            <a:pPr marL="457200" indent="-228600">
              <a:spcBef>
                <a:spcPct val="0"/>
              </a:spcBef>
            </a:pPr>
            <a:r>
              <a:rPr lang="en-US" altLang="en-US" dirty="0"/>
              <a:t>use many data sources </a:t>
            </a:r>
          </a:p>
          <a:p>
            <a:pPr marL="457200" indent="-228600">
              <a:spcBef>
                <a:spcPct val="0"/>
              </a:spcBef>
            </a:pPr>
            <a:r>
              <a:rPr lang="en-US" altLang="en-US" dirty="0"/>
              <a:t>understand how the data were collected (sampling is essential)</a:t>
            </a:r>
          </a:p>
          <a:p>
            <a:pPr marL="457200" indent="-228600">
              <a:spcBef>
                <a:spcPct val="0"/>
              </a:spcBef>
            </a:pPr>
            <a:r>
              <a:rPr lang="en-US" altLang="en-US" dirty="0"/>
              <a:t>weight the data thoughtfully (not all polls are equally good)</a:t>
            </a:r>
          </a:p>
          <a:p>
            <a:pPr marL="457200" indent="-228600">
              <a:spcBef>
                <a:spcPct val="0"/>
              </a:spcBef>
            </a:pPr>
            <a:r>
              <a:rPr lang="en-US" altLang="en-US" dirty="0"/>
              <a:t>use statistical models (not just hacking around in Excel)</a:t>
            </a:r>
          </a:p>
          <a:p>
            <a:pPr marL="457200" indent="-228600">
              <a:spcBef>
                <a:spcPct val="0"/>
              </a:spcBef>
            </a:pPr>
            <a:r>
              <a:rPr lang="en-US" altLang="en-US" dirty="0"/>
              <a:t>understand correlations (e.g., states that trend similarly)</a:t>
            </a:r>
          </a:p>
          <a:p>
            <a:pPr marL="457200" indent="-228600">
              <a:spcBef>
                <a:spcPct val="0"/>
              </a:spcBef>
            </a:pPr>
            <a:r>
              <a:rPr lang="en-US" altLang="en-US" dirty="0"/>
              <a:t>have good communication skills (What does a 60% probability even mean? How can we visualize, validate, and understand the conclusions?)</a:t>
            </a:r>
            <a:endParaRPr lang="sv-SE" altLang="en-US" dirty="0"/>
          </a:p>
          <a:p>
            <a:endParaRPr lang="en-US" dirty="0"/>
          </a:p>
        </p:txBody>
      </p:sp>
      <p:sp>
        <p:nvSpPr>
          <p:cNvPr id="4" name="Date Placeholder 3"/>
          <p:cNvSpPr>
            <a:spLocks noGrp="1"/>
          </p:cNvSpPr>
          <p:nvPr>
            <p:ph type="dt" sz="half" idx="10"/>
          </p:nvPr>
        </p:nvSpPr>
        <p:spPr/>
        <p:txBody>
          <a:bodyPr/>
          <a:lstStyle/>
          <a:p>
            <a:fld id="{A3822693-DA18-3E4D-903D-B9E73AD6BBA0}"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2191440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Big Data – </a:t>
            </a:r>
            <a:r>
              <a:rPr lang="en-US" altLang="en-US" dirty="0" smtClean="0"/>
              <a:t>Five V </a:t>
            </a:r>
            <a:r>
              <a:rPr lang="en-US" altLang="en-US" dirty="0"/>
              <a:t>of Data</a:t>
            </a:r>
            <a:endParaRPr lang="en-US" dirty="0"/>
          </a:p>
        </p:txBody>
      </p:sp>
      <p:sp>
        <p:nvSpPr>
          <p:cNvPr id="3" name="Content Placeholder 2"/>
          <p:cNvSpPr>
            <a:spLocks noGrp="1"/>
          </p:cNvSpPr>
          <p:nvPr>
            <p:ph idx="1"/>
          </p:nvPr>
        </p:nvSpPr>
        <p:spPr>
          <a:xfrm>
            <a:off x="581192" y="2180496"/>
            <a:ext cx="11029615" cy="3678303"/>
          </a:xfrm>
        </p:spPr>
        <p:txBody>
          <a:bodyPr>
            <a:normAutofit fontScale="47500" lnSpcReduction="20000"/>
          </a:bodyPr>
          <a:lstStyle/>
          <a:p>
            <a:pPr algn="just">
              <a:defRPr/>
            </a:pPr>
            <a:r>
              <a:rPr lang="en-US" altLang="en-US" sz="3200" u="sng" dirty="0">
                <a:latin typeface="Times New Roman" panose="02020603050405020304" pitchFamily="18" charset="0"/>
                <a:cs typeface="Times New Roman" panose="02020603050405020304" pitchFamily="18" charset="0"/>
              </a:rPr>
              <a:t>Volume</a:t>
            </a:r>
            <a:r>
              <a:rPr lang="en-US" altLang="en-US" sz="3200" dirty="0">
                <a:latin typeface="Times New Roman" panose="02020603050405020304" pitchFamily="18" charset="0"/>
                <a:cs typeface="Times New Roman" panose="02020603050405020304" pitchFamily="18" charset="0"/>
              </a:rPr>
              <a:t>:</a:t>
            </a:r>
          </a:p>
          <a:p>
            <a:pPr lvl="1" algn="just">
              <a:defRPr/>
            </a:pPr>
            <a:r>
              <a:rPr lang="en-US" altLang="en-US" sz="3200" dirty="0">
                <a:latin typeface="Times New Roman" panose="02020603050405020304" pitchFamily="18" charset="0"/>
                <a:cs typeface="Times New Roman" panose="02020603050405020304" pitchFamily="18" charset="0"/>
              </a:rPr>
              <a:t>How much data is really relevant to the problem solution? Cost of processing?</a:t>
            </a:r>
          </a:p>
          <a:p>
            <a:pPr lvl="1" algn="just">
              <a:defRPr/>
            </a:pPr>
            <a:r>
              <a:rPr lang="en-US" altLang="en-US" sz="3200" i="1" dirty="0">
                <a:latin typeface="Times New Roman" panose="02020603050405020304" pitchFamily="18" charset="0"/>
                <a:cs typeface="Times New Roman" panose="02020603050405020304" pitchFamily="18" charset="0"/>
              </a:rPr>
              <a:t>So, can you really afford to store and process all that data?</a:t>
            </a:r>
          </a:p>
          <a:p>
            <a:pPr algn="just">
              <a:defRPr/>
            </a:pPr>
            <a:r>
              <a:rPr lang="en-US" altLang="en-US" sz="3200" u="sng" dirty="0">
                <a:latin typeface="Times New Roman" panose="02020603050405020304" pitchFamily="18" charset="0"/>
                <a:cs typeface="Times New Roman" panose="02020603050405020304" pitchFamily="18" charset="0"/>
              </a:rPr>
              <a:t>Velocity</a:t>
            </a:r>
            <a:r>
              <a:rPr lang="en-US" altLang="en-US" sz="3200" dirty="0">
                <a:latin typeface="Times New Roman" panose="02020603050405020304" pitchFamily="18" charset="0"/>
                <a:cs typeface="Times New Roman" panose="02020603050405020304" pitchFamily="18" charset="0"/>
              </a:rPr>
              <a:t>:</a:t>
            </a:r>
          </a:p>
          <a:p>
            <a:pPr lvl="1" algn="just">
              <a:defRPr/>
            </a:pPr>
            <a:r>
              <a:rPr lang="en-US" altLang="en-US" sz="3200" dirty="0">
                <a:latin typeface="Times New Roman" panose="02020603050405020304" pitchFamily="18" charset="0"/>
                <a:cs typeface="Times New Roman" panose="02020603050405020304" pitchFamily="18" charset="0"/>
              </a:rPr>
              <a:t>Much data coming in at high speed</a:t>
            </a:r>
          </a:p>
          <a:p>
            <a:pPr lvl="1" algn="just">
              <a:defRPr/>
            </a:pPr>
            <a:r>
              <a:rPr lang="en-US" altLang="en-US" sz="3200" dirty="0">
                <a:latin typeface="Times New Roman" panose="02020603050405020304" pitchFamily="18" charset="0"/>
                <a:cs typeface="Times New Roman" panose="02020603050405020304" pitchFamily="18" charset="0"/>
              </a:rPr>
              <a:t>Need for streaming versus block approach to data analysis</a:t>
            </a:r>
          </a:p>
          <a:p>
            <a:pPr lvl="1" algn="just">
              <a:defRPr/>
            </a:pPr>
            <a:r>
              <a:rPr lang="en-US" altLang="en-US" sz="3200" i="1" dirty="0">
                <a:latin typeface="Times New Roman" panose="02020603050405020304" pitchFamily="18" charset="0"/>
                <a:cs typeface="Times New Roman" panose="02020603050405020304" pitchFamily="18" charset="0"/>
              </a:rPr>
              <a:t>So, how to analyze data in-flight and combine with data at-rest</a:t>
            </a:r>
          </a:p>
          <a:p>
            <a:pPr algn="just">
              <a:defRPr/>
            </a:pPr>
            <a:r>
              <a:rPr lang="en-US" altLang="en-US" sz="3200" u="sng" dirty="0">
                <a:latin typeface="Times New Roman" panose="02020603050405020304" pitchFamily="18" charset="0"/>
                <a:cs typeface="Times New Roman" panose="02020603050405020304" pitchFamily="18" charset="0"/>
              </a:rPr>
              <a:t>Variety</a:t>
            </a:r>
            <a:r>
              <a:rPr lang="en-US" altLang="en-US" sz="3200" dirty="0">
                <a:latin typeface="Times New Roman" panose="02020603050405020304" pitchFamily="18" charset="0"/>
                <a:cs typeface="Times New Roman" panose="02020603050405020304" pitchFamily="18" charset="0"/>
              </a:rPr>
              <a:t>:</a:t>
            </a:r>
          </a:p>
          <a:p>
            <a:pPr lvl="1" algn="just">
              <a:defRPr/>
            </a:pPr>
            <a:r>
              <a:rPr lang="en-US" altLang="en-US" sz="3200" dirty="0">
                <a:latin typeface="Times New Roman" panose="02020603050405020304" pitchFamily="18" charset="0"/>
                <a:cs typeface="Times New Roman" panose="02020603050405020304" pitchFamily="18" charset="0"/>
              </a:rPr>
              <a:t>A small fraction is structured formats, Relational, XML, etc.</a:t>
            </a:r>
          </a:p>
          <a:p>
            <a:pPr lvl="1" algn="just">
              <a:defRPr/>
            </a:pPr>
            <a:r>
              <a:rPr lang="en-US" altLang="en-US" sz="3200" dirty="0">
                <a:latin typeface="Times New Roman" panose="02020603050405020304" pitchFamily="18" charset="0"/>
                <a:cs typeface="Times New Roman" panose="02020603050405020304" pitchFamily="18" charset="0"/>
              </a:rPr>
              <a:t>A fair amount is semi-structured, as web logs, etc. </a:t>
            </a:r>
          </a:p>
          <a:p>
            <a:pPr lvl="1" algn="just">
              <a:defRPr/>
            </a:pPr>
            <a:r>
              <a:rPr lang="en-US" altLang="en-US" sz="3200" dirty="0">
                <a:latin typeface="Times New Roman" panose="02020603050405020304" pitchFamily="18" charset="0"/>
                <a:cs typeface="Times New Roman" panose="02020603050405020304" pitchFamily="18" charset="0"/>
              </a:rPr>
              <a:t>The rest of the data is unstructured text, photographs, etc. </a:t>
            </a:r>
          </a:p>
          <a:p>
            <a:pPr lvl="1" algn="just">
              <a:defRPr/>
            </a:pPr>
            <a:r>
              <a:rPr lang="en-US" altLang="en-US" sz="3200" i="1" dirty="0">
                <a:latin typeface="Times New Roman" panose="02020603050405020304" pitchFamily="18" charset="0"/>
                <a:cs typeface="Times New Roman" panose="02020603050405020304" pitchFamily="18" charset="0"/>
              </a:rPr>
              <a:t>So, no single data model can currently handle the diversity</a:t>
            </a:r>
            <a:r>
              <a:rPr lang="en-US" altLang="en-US" sz="3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79FAA565-A5EB-5E4D-81CE-5ACB24C8E73E}"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720168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Big Data – Five V of </a:t>
            </a:r>
            <a:r>
              <a:rPr lang="en-US" altLang="en-US" dirty="0" smtClean="0"/>
              <a:t>Data (Cont.)</a:t>
            </a:r>
            <a:endParaRPr lang="en-US" dirty="0"/>
          </a:p>
        </p:txBody>
      </p:sp>
      <p:sp>
        <p:nvSpPr>
          <p:cNvPr id="3" name="Content Placeholder 2"/>
          <p:cNvSpPr>
            <a:spLocks noGrp="1"/>
          </p:cNvSpPr>
          <p:nvPr>
            <p:ph idx="1"/>
          </p:nvPr>
        </p:nvSpPr>
        <p:spPr/>
        <p:txBody>
          <a:bodyPr>
            <a:normAutofit fontScale="92500" lnSpcReduction="20000"/>
          </a:bodyPr>
          <a:lstStyle/>
          <a:p>
            <a:pPr algn="just">
              <a:defRPr/>
            </a:pPr>
            <a:r>
              <a:rPr lang="en-US" altLang="en-US" sz="3200" u="sng" dirty="0">
                <a:latin typeface="Times New Roman" panose="02020603050405020304" pitchFamily="18" charset="0"/>
                <a:cs typeface="Times New Roman" panose="02020603050405020304" pitchFamily="18" charset="0"/>
              </a:rPr>
              <a:t>Veracity</a:t>
            </a:r>
            <a:r>
              <a:rPr lang="en-US" altLang="en-US" sz="3200" dirty="0">
                <a:latin typeface="Times New Roman" panose="02020603050405020304" pitchFamily="18" charset="0"/>
                <a:cs typeface="Times New Roman" panose="02020603050405020304" pitchFamily="18" charset="0"/>
              </a:rPr>
              <a:t>: cover term for …</a:t>
            </a:r>
          </a:p>
          <a:p>
            <a:pPr lvl="1" algn="just">
              <a:defRPr/>
            </a:pPr>
            <a:r>
              <a:rPr lang="en-US" altLang="en-US" sz="3200" dirty="0">
                <a:latin typeface="Times New Roman" panose="02020603050405020304" pitchFamily="18" charset="0"/>
                <a:cs typeface="Times New Roman" panose="02020603050405020304" pitchFamily="18" charset="0"/>
              </a:rPr>
              <a:t>Accuracy, Precision, Reliability, Integrity</a:t>
            </a:r>
          </a:p>
          <a:p>
            <a:pPr lvl="1" algn="just">
              <a:defRPr/>
            </a:pPr>
            <a:r>
              <a:rPr lang="en-US" altLang="en-US" sz="3200" i="1" dirty="0">
                <a:latin typeface="Times New Roman" panose="02020603050405020304" pitchFamily="18" charset="0"/>
                <a:cs typeface="Times New Roman" panose="02020603050405020304" pitchFamily="18" charset="0"/>
              </a:rPr>
              <a:t>So, what is it that you don’t know you don’t know about the data?</a:t>
            </a:r>
          </a:p>
          <a:p>
            <a:pPr algn="just">
              <a:defRPr/>
            </a:pPr>
            <a:r>
              <a:rPr lang="en-US" altLang="en-US" sz="3200" u="sng" dirty="0">
                <a:latin typeface="Times New Roman" panose="02020603050405020304" pitchFamily="18" charset="0"/>
                <a:cs typeface="Times New Roman" panose="02020603050405020304" pitchFamily="18" charset="0"/>
              </a:rPr>
              <a:t>Value</a:t>
            </a:r>
            <a:r>
              <a:rPr lang="en-US" altLang="en-US" sz="3200" dirty="0">
                <a:latin typeface="Times New Roman" panose="02020603050405020304" pitchFamily="18" charset="0"/>
                <a:cs typeface="Times New Roman" panose="02020603050405020304" pitchFamily="18" charset="0"/>
              </a:rPr>
              <a:t>:</a:t>
            </a:r>
          </a:p>
          <a:p>
            <a:pPr lvl="1" algn="just">
              <a:defRPr/>
            </a:pPr>
            <a:r>
              <a:rPr lang="en-US" altLang="en-US" sz="3200" dirty="0">
                <a:latin typeface="Times New Roman" panose="02020603050405020304" pitchFamily="18" charset="0"/>
                <a:cs typeface="Times New Roman" panose="02020603050405020304" pitchFamily="18" charset="0"/>
              </a:rPr>
              <a:t>How much value is created for each unit of data (whatever it is)?</a:t>
            </a:r>
          </a:p>
          <a:p>
            <a:pPr lvl="1" algn="just">
              <a:defRPr/>
            </a:pPr>
            <a:r>
              <a:rPr lang="en-US" altLang="en-US" sz="3200" i="1" dirty="0">
                <a:latin typeface="Times New Roman" panose="02020603050405020304" pitchFamily="18" charset="0"/>
                <a:cs typeface="Times New Roman" panose="02020603050405020304" pitchFamily="18" charset="0"/>
              </a:rPr>
              <a:t>So, what is the contribution of subsets of the data to the problem solution?</a:t>
            </a:r>
            <a:endParaRPr lang="en-US" sz="1800" dirty="0"/>
          </a:p>
          <a:p>
            <a:endParaRPr lang="en-US" dirty="0"/>
          </a:p>
        </p:txBody>
      </p:sp>
      <p:sp>
        <p:nvSpPr>
          <p:cNvPr id="4" name="Date Placeholder 3"/>
          <p:cNvSpPr>
            <a:spLocks noGrp="1"/>
          </p:cNvSpPr>
          <p:nvPr>
            <p:ph type="dt" sz="half" idx="10"/>
          </p:nvPr>
        </p:nvSpPr>
        <p:spPr/>
        <p:txBody>
          <a:bodyPr/>
          <a:lstStyle/>
          <a:p>
            <a:fld id="{1CBC3A53-2069-8B40-AAD3-42B544FF9643}"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9884827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756986" y="792163"/>
            <a:ext cx="7886700" cy="854075"/>
          </a:xfrm>
        </p:spPr>
        <p:txBody>
          <a:bodyPr/>
          <a:lstStyle/>
          <a:p>
            <a:pPr eaLnBrk="1" hangingPunct="1"/>
            <a:r>
              <a:rPr lang="en-US" altLang="en-US" dirty="0" smtClean="0"/>
              <a:t>Types of Data Analytics</a:t>
            </a:r>
          </a:p>
        </p:txBody>
      </p:sp>
      <p:sp>
        <p:nvSpPr>
          <p:cNvPr id="5" name="Slide Number Placeholder 4"/>
          <p:cNvSpPr>
            <a:spLocks noGrp="1"/>
          </p:cNvSpPr>
          <p:nvPr>
            <p:ph type="sldNum" sz="quarter" idx="12"/>
          </p:nvPr>
        </p:nvSpPr>
        <p:spPr/>
        <p:txBody>
          <a:bodyPr/>
          <a:lstStyle/>
          <a:p>
            <a:pPr>
              <a:defRPr/>
            </a:pPr>
            <a:fld id="{37D91EB0-088C-4DC4-A941-EE0C710BCEBA}" type="slidenum">
              <a:rPr lang="en-US" altLang="en-US" smtClean="0"/>
              <a:pPr>
                <a:defRPr/>
              </a:pPr>
              <a:t>27</a:t>
            </a:fld>
            <a:endParaRPr lang="en-US" altLang="en-US"/>
          </a:p>
        </p:txBody>
      </p:sp>
      <p:sp>
        <p:nvSpPr>
          <p:cNvPr id="36868" name="Rectangle 3"/>
          <p:cNvSpPr>
            <a:spLocks noGrp="1" noChangeArrowheads="1"/>
          </p:cNvSpPr>
          <p:nvPr>
            <p:ph idx="1"/>
          </p:nvPr>
        </p:nvSpPr>
        <p:spPr>
          <a:xfrm>
            <a:off x="489857" y="1817920"/>
            <a:ext cx="11230429" cy="4957763"/>
          </a:xfrm>
        </p:spPr>
        <p:txBody>
          <a:bodyPr>
            <a:normAutofit/>
          </a:bodyPr>
          <a:lstStyle/>
          <a:p>
            <a:pPr algn="just" eaLnBrk="1" hangingPunct="1"/>
            <a:r>
              <a:rPr lang="en-US" altLang="en-US" sz="2800" b="1" i="1" u="sng" dirty="0">
                <a:latin typeface="Times New Roman" panose="02020603050405020304" pitchFamily="18" charset="0"/>
                <a:cs typeface="Times New Roman" panose="02020603050405020304" pitchFamily="18" charset="0"/>
              </a:rPr>
              <a:t>Descriptive</a:t>
            </a:r>
            <a:r>
              <a:rPr lang="en-US" altLang="en-US" sz="2800" dirty="0">
                <a:latin typeface="Times New Roman" panose="02020603050405020304" pitchFamily="18" charset="0"/>
                <a:cs typeface="Times New Roman" panose="02020603050405020304" pitchFamily="18" charset="0"/>
              </a:rPr>
              <a:t>: A set of techniques for reviewing and examining the data set(s) to understand the data and analyze business performance.</a:t>
            </a:r>
          </a:p>
          <a:p>
            <a:pPr algn="just" eaLnBrk="1" hangingPunct="1"/>
            <a:endParaRPr lang="en-US" altLang="en-US" sz="2800" dirty="0">
              <a:latin typeface="Times New Roman" panose="02020603050405020304" pitchFamily="18" charset="0"/>
              <a:cs typeface="Times New Roman" panose="02020603050405020304" pitchFamily="18" charset="0"/>
            </a:endParaRPr>
          </a:p>
          <a:p>
            <a:pPr algn="just" eaLnBrk="1" hangingPunct="1"/>
            <a:r>
              <a:rPr lang="en-US" altLang="en-US" sz="2800" b="1" i="1" u="sng" dirty="0">
                <a:latin typeface="Times New Roman" panose="02020603050405020304" pitchFamily="18" charset="0"/>
                <a:cs typeface="Times New Roman" panose="02020603050405020304" pitchFamily="18" charset="0"/>
              </a:rPr>
              <a:t>Diagnostic</a:t>
            </a:r>
            <a:r>
              <a:rPr lang="en-US" altLang="en-US" sz="2800" dirty="0">
                <a:latin typeface="Times New Roman" panose="02020603050405020304" pitchFamily="18" charset="0"/>
                <a:cs typeface="Times New Roman" panose="02020603050405020304" pitchFamily="18" charset="0"/>
              </a:rPr>
              <a:t>: A set of techniques to determine what has happened and why</a:t>
            </a:r>
          </a:p>
          <a:p>
            <a:pPr algn="just" eaLnBrk="1" hangingPunct="1"/>
            <a:endParaRPr lang="en-US" altLang="en-US" sz="2800" b="1" i="1" u="sng" dirty="0">
              <a:latin typeface="Times New Roman" panose="02020603050405020304" pitchFamily="18" charset="0"/>
              <a:cs typeface="Times New Roman" panose="02020603050405020304" pitchFamily="18" charset="0"/>
            </a:endParaRPr>
          </a:p>
          <a:p>
            <a:pPr algn="just" eaLnBrk="1" hangingPunct="1"/>
            <a:r>
              <a:rPr lang="en-US" altLang="en-US" sz="2800" b="1" i="1" u="sng" dirty="0">
                <a:latin typeface="Times New Roman" panose="02020603050405020304" pitchFamily="18" charset="0"/>
                <a:cs typeface="Times New Roman" panose="02020603050405020304" pitchFamily="18" charset="0"/>
              </a:rPr>
              <a:t>Predictive</a:t>
            </a:r>
            <a:r>
              <a:rPr lang="en-US" altLang="en-US" sz="2800" dirty="0">
                <a:latin typeface="Times New Roman" panose="02020603050405020304" pitchFamily="18" charset="0"/>
                <a:cs typeface="Times New Roman" panose="02020603050405020304" pitchFamily="18" charset="0"/>
              </a:rPr>
              <a:t>: </a:t>
            </a:r>
            <a:r>
              <a:rPr lang="en-IN" altLang="en-US" sz="2800" dirty="0">
                <a:solidFill>
                  <a:srgbClr val="000000"/>
                </a:solidFill>
                <a:latin typeface="Times New Roman" panose="02020603050405020304" pitchFamily="18" charset="0"/>
                <a:cs typeface="Times New Roman" panose="02020603050405020304" pitchFamily="18" charset="0"/>
              </a:rPr>
              <a:t>A set of techniques that analyse current and historical data to </a:t>
            </a:r>
            <a:r>
              <a:rPr lang="en-US" altLang="ja-JP" sz="2800" dirty="0">
                <a:latin typeface="Times New Roman" panose="02020603050405020304" pitchFamily="18" charset="0"/>
                <a:cs typeface="Times New Roman" panose="02020603050405020304" pitchFamily="18" charset="0"/>
              </a:rPr>
              <a:t>determine what is most likely to (not) happen</a:t>
            </a:r>
            <a:endParaRPr lang="en-US" altLang="en-US" sz="2800" dirty="0">
              <a:latin typeface="Times New Roman" panose="02020603050405020304" pitchFamily="18" charset="0"/>
              <a:cs typeface="Times New Roman" panose="02020603050405020304" pitchFamily="18" charset="0"/>
            </a:endParaRPr>
          </a:p>
          <a:p>
            <a:pPr algn="just" eaLnBrk="1" hangingPunct="1"/>
            <a:endParaRPr lang="en-US" altLang="en-US" sz="2800" b="1" i="1" u="sng"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fld id="{9C44C2E8-944C-DA40-B933-6A39D5069EDF}"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Tree>
    <p:extLst>
      <p:ext uri="{BB962C8B-B14F-4D97-AF65-F5344CB8AC3E}">
        <p14:creationId xmlns:p14="http://schemas.microsoft.com/office/powerpoint/2010/main" val="8112686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Data </a:t>
            </a:r>
            <a:r>
              <a:rPr lang="en-US" altLang="en-US" dirty="0" smtClean="0"/>
              <a:t>Analytics (Cont.)</a:t>
            </a:r>
            <a:endParaRPr lang="en-US" dirty="0"/>
          </a:p>
        </p:txBody>
      </p:sp>
      <p:sp>
        <p:nvSpPr>
          <p:cNvPr id="3" name="Content Placeholder 2"/>
          <p:cNvSpPr>
            <a:spLocks noGrp="1"/>
          </p:cNvSpPr>
          <p:nvPr>
            <p:ph idx="1"/>
          </p:nvPr>
        </p:nvSpPr>
        <p:spPr/>
        <p:txBody>
          <a:bodyPr>
            <a:normAutofit/>
          </a:bodyPr>
          <a:lstStyle/>
          <a:p>
            <a:pPr algn="just"/>
            <a:r>
              <a:rPr lang="en-US" altLang="en-US" sz="2800" b="1" i="1" u="sng" dirty="0">
                <a:latin typeface="Times New Roman" panose="02020603050405020304" pitchFamily="18" charset="0"/>
                <a:cs typeface="Times New Roman" panose="02020603050405020304" pitchFamily="18" charset="0"/>
              </a:rPr>
              <a:t>Prescriptive</a:t>
            </a:r>
            <a:r>
              <a:rPr lang="en-US" altLang="en-US" sz="2800" dirty="0">
                <a:latin typeface="Times New Roman" panose="02020603050405020304" pitchFamily="18" charset="0"/>
                <a:cs typeface="Times New Roman" panose="02020603050405020304" pitchFamily="18" charset="0"/>
              </a:rPr>
              <a:t>: A set of techniques for computationally developing and analyzing alternatives that can become courses of action – either tactical or strategic – that may discover the unexpected</a:t>
            </a:r>
          </a:p>
          <a:p>
            <a:pPr algn="just"/>
            <a:endParaRPr lang="en-US" altLang="en-US" sz="2800" b="1" i="1" u="sng" dirty="0">
              <a:latin typeface="Times New Roman" panose="02020603050405020304" pitchFamily="18" charset="0"/>
              <a:cs typeface="Times New Roman" panose="02020603050405020304" pitchFamily="18" charset="0"/>
            </a:endParaRPr>
          </a:p>
          <a:p>
            <a:pPr algn="just"/>
            <a:r>
              <a:rPr lang="en-US" altLang="en-US" sz="2800" b="1" i="1" u="sng" dirty="0">
                <a:latin typeface="Times New Roman" panose="02020603050405020304" pitchFamily="18" charset="0"/>
                <a:cs typeface="Times New Roman" panose="02020603050405020304" pitchFamily="18" charset="0"/>
              </a:rPr>
              <a:t>Decisive</a:t>
            </a:r>
            <a:r>
              <a:rPr lang="en-US" altLang="en-US" sz="2800" dirty="0">
                <a:latin typeface="Times New Roman" panose="02020603050405020304" pitchFamily="18" charset="0"/>
                <a:cs typeface="Times New Roman" panose="02020603050405020304" pitchFamily="18" charset="0"/>
              </a:rPr>
              <a:t>: A set of techniques for visualizing information and recommending courses of action to facilitate human decision-making when presented with a set of alternatives.</a:t>
            </a:r>
          </a:p>
          <a:p>
            <a:endParaRPr lang="en-US" sz="2800" dirty="0"/>
          </a:p>
        </p:txBody>
      </p:sp>
      <p:sp>
        <p:nvSpPr>
          <p:cNvPr id="4" name="Date Placeholder 3"/>
          <p:cNvSpPr>
            <a:spLocks noGrp="1"/>
          </p:cNvSpPr>
          <p:nvPr>
            <p:ph type="dt" sz="half" idx="10"/>
          </p:nvPr>
        </p:nvSpPr>
        <p:spPr/>
        <p:txBody>
          <a:bodyPr/>
          <a:lstStyle/>
          <a:p>
            <a:fld id="{FCAE35DA-5703-7943-882B-0CFEF8C887D3}"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2196724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DD1EA-B82E-2046-B065-F20A7BAE902B}" type="datetime1">
              <a:rPr lang="en-US" smtClean="0"/>
              <a:t>8/25/2022</a:t>
            </a:fld>
            <a:endParaRPr lang="en-US" dirty="0"/>
          </a:p>
        </p:txBody>
      </p:sp>
      <p:sp>
        <p:nvSpPr>
          <p:cNvPr id="4" name="Footer Placeholder 3"/>
          <p:cNvSpPr>
            <a:spLocks noGrp="1"/>
          </p:cNvSpPr>
          <p:nvPr>
            <p:ph type="ftr" sz="quarter" idx="11"/>
          </p:nvPr>
        </p:nvSpPr>
        <p:spPr/>
        <p:txBody>
          <a:bodyPr/>
          <a:lstStyle/>
          <a:p>
            <a:pPr>
              <a:defRPr/>
            </a:pPr>
            <a:r>
              <a:rPr lang="en-US" smtClean="0"/>
              <a:t>Intro to DS</a:t>
            </a:r>
            <a:endParaRPr lang="en-US"/>
          </a:p>
        </p:txBody>
      </p:sp>
      <p:sp>
        <p:nvSpPr>
          <p:cNvPr id="5" name="Slide Number Placeholder 4"/>
          <p:cNvSpPr>
            <a:spLocks noGrp="1"/>
          </p:cNvSpPr>
          <p:nvPr>
            <p:ph type="sldNum" sz="quarter" idx="12"/>
          </p:nvPr>
        </p:nvSpPr>
        <p:spPr/>
        <p:txBody>
          <a:bodyPr/>
          <a:lstStyle/>
          <a:p>
            <a:pPr>
              <a:defRPr/>
            </a:pPr>
            <a:fld id="{7C1E64DE-A80F-4705-AF50-24B5761F3845}" type="slidenum">
              <a:rPr lang="en-US" altLang="en-US" smtClean="0"/>
              <a:pPr>
                <a:defRPr/>
              </a:pPr>
              <a:t>29</a:t>
            </a:fld>
            <a:endParaRPr lang="en-US" altLang="en-US"/>
          </a:p>
        </p:txBody>
      </p:sp>
      <p:sp>
        <p:nvSpPr>
          <p:cNvPr id="99330" name="Title 1"/>
          <p:cNvSpPr>
            <a:spLocks noGrp="1"/>
          </p:cNvSpPr>
          <p:nvPr>
            <p:ph type="title" idx="4294967295"/>
          </p:nvPr>
        </p:nvSpPr>
        <p:spPr>
          <a:xfrm>
            <a:off x="0" y="701675"/>
            <a:ext cx="11029950" cy="1014413"/>
          </a:xfrm>
        </p:spPr>
        <p:txBody>
          <a:bodyPr/>
          <a:lstStyle/>
          <a:p>
            <a:r>
              <a:rPr lang="en-US" altLang="en-US" b="1" smtClean="0"/>
              <a:t>Data Science Life Cycle</a:t>
            </a:r>
            <a:br>
              <a:rPr lang="en-US" altLang="en-US" b="1" smtClean="0"/>
            </a:br>
            <a:endParaRPr lang="en-US" altLang="en-US" smtClean="0"/>
          </a:p>
        </p:txBody>
      </p:sp>
      <p:sp>
        <p:nvSpPr>
          <p:cNvPr id="99331" name="Content Placeholder 2"/>
          <p:cNvSpPr>
            <a:spLocks noGrp="1"/>
          </p:cNvSpPr>
          <p:nvPr>
            <p:ph idx="4294967295"/>
          </p:nvPr>
        </p:nvSpPr>
        <p:spPr>
          <a:xfrm>
            <a:off x="0" y="-800100"/>
            <a:ext cx="12010292" cy="8500697"/>
          </a:xfrm>
        </p:spPr>
        <p:txBody>
          <a:bodyPr>
            <a:normAutofit/>
          </a:bodyPr>
          <a:lstStyle/>
          <a:p>
            <a:r>
              <a:rPr lang="en-US" altLang="en-US" b="1" dirty="0" smtClean="0"/>
              <a:t>Problem </a:t>
            </a:r>
            <a:r>
              <a:rPr lang="en-US" altLang="en-US" b="1" dirty="0"/>
              <a:t>Understanding</a:t>
            </a:r>
            <a:r>
              <a:rPr lang="en-US" altLang="en-US" dirty="0"/>
              <a:t>: It all starts with understanding the problem at hand, the questions, and the answers we are trying to find from the dataset at hand.</a:t>
            </a:r>
          </a:p>
          <a:p>
            <a:r>
              <a:rPr lang="en-US" altLang="en-US" b="1" dirty="0"/>
              <a:t>Data Acquisition</a:t>
            </a:r>
            <a:r>
              <a:rPr lang="en-US" altLang="en-US" dirty="0"/>
              <a:t>: Data Acquisition, as the name suggests, is about retrieving the data with the help of Data Engineers where required. It also consolidates all of the data required to answer the question or to solve the problem at hand.</a:t>
            </a:r>
          </a:p>
          <a:p>
            <a:r>
              <a:rPr lang="en-US" altLang="en-US" b="1" dirty="0"/>
              <a:t>Data Wrangling</a:t>
            </a:r>
            <a:r>
              <a:rPr lang="en-US" altLang="en-US" dirty="0"/>
              <a:t>: Data wrangling is about using knowledge to preprocess data. It involves looking for missing values and asking business questions like why they are missing. Furthermore, it uses knowledge to give shape to the dataset appropriate for visualizations and to support the coming steps in the life cycle.</a:t>
            </a:r>
          </a:p>
          <a:p>
            <a:r>
              <a:rPr lang="en-US" altLang="en-US" b="1" dirty="0"/>
              <a:t>Data Exploration</a:t>
            </a:r>
            <a:r>
              <a:rPr lang="en-US" altLang="en-US" dirty="0"/>
              <a:t>: Data Exploration is about visualization and other statistics’ measures to see whether the questions we asked, in the beginning, are being answered or not? The data analyst’s job ends here.</a:t>
            </a:r>
          </a:p>
          <a:p>
            <a:r>
              <a:rPr lang="en-US" altLang="en-US" b="1" dirty="0"/>
              <a:t>Feature Engineering and Selection</a:t>
            </a:r>
            <a:r>
              <a:rPr lang="en-US" altLang="en-US" dirty="0"/>
              <a:t>: It is a preprocessing step before modeling in both Machine Learning and Deep Learning. We will look into these fields in the coming sections. It has similar steps to Data Wrangling apart from some algorithms for Feature Selection and transformation.</a:t>
            </a:r>
          </a:p>
          <a:p>
            <a:r>
              <a:rPr lang="en-US" altLang="en-US" b="1" dirty="0" smtClean="0"/>
              <a:t>Modeling</a:t>
            </a:r>
            <a:r>
              <a:rPr lang="en-US" altLang="en-US" dirty="0"/>
              <a:t>: Modeling is the process that uncovers the meaning of the data. It is about capturing underlying trends and the data’s behavior to make the model, which can be used for predictive analytics as described in the previous section.</a:t>
            </a:r>
          </a:p>
          <a:p>
            <a:r>
              <a:rPr lang="en-US" altLang="en-US" b="1" dirty="0"/>
              <a:t>Deployment</a:t>
            </a:r>
            <a:r>
              <a:rPr lang="en-US" altLang="en-US" dirty="0"/>
              <a:t>: After we build the model we’ll deploy it in the most efficient and optimized manner so that real-world people can use it. It can be deployed on mobile applications and web applications.</a:t>
            </a:r>
          </a:p>
          <a:p>
            <a:r>
              <a:rPr lang="en-US" altLang="en-US" b="1" dirty="0"/>
              <a:t>Monitoring</a:t>
            </a:r>
            <a:r>
              <a:rPr lang="en-US" altLang="en-US" dirty="0"/>
              <a:t>: After we have deployed the model, we will want to monitor it. Monitoring is about familiarizing the model with the new dataset and tracking the number of requests that the model receives. It also involves making changes to the analysis and starting over if required.</a:t>
            </a:r>
          </a:p>
          <a:p>
            <a:endParaRPr lang="en-US" altLang="en-US" dirty="0" smtClean="0"/>
          </a:p>
        </p:txBody>
      </p:sp>
    </p:spTree>
    <p:extLst>
      <p:ext uri="{BB962C8B-B14F-4D97-AF65-F5344CB8AC3E}">
        <p14:creationId xmlns:p14="http://schemas.microsoft.com/office/powerpoint/2010/main" val="22692170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 to Intro to Data Science – fall 2022</a:t>
            </a:r>
            <a:endParaRPr lang="en-US" dirty="0"/>
          </a:p>
        </p:txBody>
      </p:sp>
      <p:sp>
        <p:nvSpPr>
          <p:cNvPr id="3" name="Content Placeholder 2"/>
          <p:cNvSpPr>
            <a:spLocks noGrp="1"/>
          </p:cNvSpPr>
          <p:nvPr>
            <p:ph idx="1"/>
          </p:nvPr>
        </p:nvSpPr>
        <p:spPr/>
        <p:txBody>
          <a:bodyPr>
            <a:normAutofit lnSpcReduction="10000"/>
          </a:bodyPr>
          <a:lstStyle/>
          <a:p>
            <a:pPr>
              <a:defRPr/>
            </a:pPr>
            <a:r>
              <a:rPr lang="en-US" altLang="en-US" dirty="0"/>
              <a:t>Instructor (s):</a:t>
            </a:r>
          </a:p>
          <a:p>
            <a:pPr marL="0" indent="0">
              <a:buNone/>
              <a:defRPr/>
            </a:pPr>
            <a:r>
              <a:rPr lang="en-US" altLang="en-US" dirty="0"/>
              <a:t>		 Dr. Asma Ahmad [</a:t>
            </a:r>
            <a:r>
              <a:rPr lang="en-US" altLang="en-US" dirty="0" smtClean="0"/>
              <a:t>Sec: A, B, C]</a:t>
            </a:r>
            <a:endParaRPr lang="en-US" altLang="en-US" dirty="0"/>
          </a:p>
          <a:p>
            <a:pPr lvl="1">
              <a:defRPr/>
            </a:pPr>
            <a:r>
              <a:rPr lang="en-US" altLang="en-US" dirty="0"/>
              <a:t>Email:  </a:t>
            </a:r>
            <a:r>
              <a:rPr lang="en-US" altLang="en-US" dirty="0">
                <a:hlinkClick r:id="rId2"/>
              </a:rPr>
              <a:t>asma.ahmad@</a:t>
            </a:r>
            <a:r>
              <a:rPr lang="en-US" altLang="en-US" dirty="0" smtClean="0">
                <a:hlinkClick r:id="rId2"/>
              </a:rPr>
              <a:t>nu.edu.pk</a:t>
            </a:r>
            <a:r>
              <a:rPr lang="en-US" altLang="en-US" dirty="0">
                <a:hlinkClick r:id="rId2"/>
              </a:rPr>
              <a:t>/</a:t>
            </a:r>
            <a:r>
              <a:rPr lang="en-US" altLang="en-US" dirty="0" smtClean="0">
                <a:hlinkClick r:id="rId2"/>
              </a:rPr>
              <a:t>asma.ahmad@lhr.nu.edu.pk</a:t>
            </a:r>
            <a:endParaRPr lang="en-US" altLang="en-US" dirty="0" smtClean="0"/>
          </a:p>
          <a:p>
            <a:pPr lvl="1">
              <a:defRPr/>
            </a:pPr>
            <a:r>
              <a:rPr lang="en-US" altLang="en-US" dirty="0" smtClean="0"/>
              <a:t>Office: E-52</a:t>
            </a:r>
          </a:p>
          <a:p>
            <a:pPr marL="324000" lvl="1" indent="0">
              <a:buNone/>
              <a:defRPr/>
            </a:pPr>
            <a:endParaRPr lang="en-US" altLang="en-US" dirty="0" smtClean="0"/>
          </a:p>
          <a:p>
            <a:r>
              <a:rPr lang="en-US" altLang="en-US" dirty="0"/>
              <a:t>Office Hours: will be displayed on office door shortly</a:t>
            </a:r>
          </a:p>
          <a:p>
            <a:pPr lvl="1"/>
            <a:r>
              <a:rPr lang="en-US" altLang="en-US" dirty="0">
                <a:ea typeface="Arial" panose="020B0604020202020204" pitchFamily="34" charset="0"/>
              </a:rPr>
              <a:t>Course material on Google classroom</a:t>
            </a:r>
            <a:r>
              <a:rPr lang="en-US" altLang="en-US" dirty="0" smtClean="0">
                <a:ea typeface="Arial" panose="020B0604020202020204" pitchFamily="34" charset="0"/>
              </a:rPr>
              <a:t>:  </a:t>
            </a:r>
            <a:r>
              <a:rPr lang="en-US" sz="3200" b="1" dirty="0" err="1"/>
              <a:t>soztyno</a:t>
            </a:r>
            <a:endParaRPr lang="en-US" altLang="en-US" b="1" dirty="0" smtClean="0">
              <a:ea typeface="Arial" panose="020B0604020202020204" pitchFamily="34" charset="0"/>
            </a:endParaRPr>
          </a:p>
          <a:p>
            <a:r>
              <a:rPr lang="en-US" altLang="en-US" dirty="0" smtClean="0"/>
              <a:t>TA:</a:t>
            </a:r>
          </a:p>
          <a:p>
            <a:pPr lvl="1"/>
            <a:r>
              <a:rPr lang="en-US" altLang="en-US" dirty="0" smtClean="0"/>
              <a:t>TBD</a:t>
            </a:r>
            <a:endParaRPr lang="en-US" altLang="en-US" dirty="0"/>
          </a:p>
        </p:txBody>
      </p:sp>
      <p:sp>
        <p:nvSpPr>
          <p:cNvPr id="4" name="Date Placeholder 3"/>
          <p:cNvSpPr>
            <a:spLocks noGrp="1"/>
          </p:cNvSpPr>
          <p:nvPr>
            <p:ph type="dt" sz="half" idx="10"/>
          </p:nvPr>
        </p:nvSpPr>
        <p:spPr/>
        <p:txBody>
          <a:bodyPr/>
          <a:lstStyle/>
          <a:p>
            <a:fld id="{F717196C-823C-B34D-9771-6A50DC0D6A3F}"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774124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p:cNvPicPr>
            <a:picLocks noGrp="1" noChangeAspect="1"/>
          </p:cNvPicPr>
          <p:nvPr>
            <p:ph idx="1"/>
          </p:nvPr>
        </p:nvPicPr>
        <p:blipFill rotWithShape="1">
          <a:blip r:embed="rId2"/>
          <a:srcRect l="-1052" r="-1050"/>
          <a:stretch/>
        </p:blipFill>
        <p:spPr>
          <a:xfrm>
            <a:off x="326570" y="344714"/>
            <a:ext cx="11611429" cy="5514749"/>
          </a:xfrm>
        </p:spPr>
      </p:pic>
      <p:sp>
        <p:nvSpPr>
          <p:cNvPr id="4" name="Date Placeholder 3"/>
          <p:cNvSpPr>
            <a:spLocks noGrp="1"/>
          </p:cNvSpPr>
          <p:nvPr>
            <p:ph type="dt" sz="half" idx="10"/>
          </p:nvPr>
        </p:nvSpPr>
        <p:spPr/>
        <p:txBody>
          <a:bodyPr/>
          <a:lstStyle/>
          <a:p>
            <a:fld id="{C2D3B7F3-D36D-8746-A8BB-F9F35AA656A2}"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3174736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85800" y="708026"/>
            <a:ext cx="7886700" cy="854075"/>
          </a:xfrm>
        </p:spPr>
        <p:txBody>
          <a:bodyPr rtlCol="0">
            <a:normAutofit fontScale="90000"/>
          </a:bodyPr>
          <a:lstStyle/>
          <a:p>
            <a:pPr>
              <a:defRPr/>
            </a:pPr>
            <a:r>
              <a:rPr lang="en-US" altLang="en-US" sz="4000" dirty="0">
                <a:solidFill>
                  <a:srgbClr val="18069C"/>
                </a:solidFill>
              </a:rPr>
              <a:t/>
            </a:r>
            <a:br>
              <a:rPr lang="en-US" altLang="en-US" sz="4000" dirty="0">
                <a:solidFill>
                  <a:srgbClr val="18069C"/>
                </a:solidFill>
              </a:rPr>
            </a:br>
            <a:r>
              <a:rPr lang="en-US" altLang="en-US" sz="4000" dirty="0">
                <a:solidFill>
                  <a:srgbClr val="18069C"/>
                </a:solidFill>
              </a:rPr>
              <a:t/>
            </a:r>
            <a:br>
              <a:rPr lang="en-US" altLang="en-US" sz="4000" dirty="0">
                <a:solidFill>
                  <a:srgbClr val="18069C"/>
                </a:solidFill>
              </a:rPr>
            </a:br>
            <a:r>
              <a:rPr lang="sv-SE" altLang="en-US" sz="4000" dirty="0"/>
              <a:t>Asking Good Questions</a:t>
            </a:r>
            <a:endParaRPr lang="fr-BE" altLang="en-US" sz="4000" dirty="0">
              <a:solidFill>
                <a:srgbClr val="18069C"/>
              </a:solidFill>
            </a:endParaRPr>
          </a:p>
        </p:txBody>
      </p:sp>
      <p:sp>
        <p:nvSpPr>
          <p:cNvPr id="19459" name="Content Placeholder 3"/>
          <p:cNvSpPr>
            <a:spLocks noGrp="1"/>
          </p:cNvSpPr>
          <p:nvPr>
            <p:ph idx="1"/>
          </p:nvPr>
        </p:nvSpPr>
        <p:spPr>
          <a:xfrm>
            <a:off x="517358" y="2213811"/>
            <a:ext cx="11093450" cy="4507665"/>
          </a:xfrm>
        </p:spPr>
        <p:txBody>
          <a:bodyPr rtlCol="0">
            <a:normAutofit/>
          </a:bodyPr>
          <a:lstStyle/>
          <a:p>
            <a:pPr marL="457200" indent="-228600">
              <a:spcBef>
                <a:spcPct val="0"/>
              </a:spcBef>
              <a:spcAft>
                <a:spcPts val="0"/>
              </a:spcAft>
              <a:defRPr/>
            </a:pPr>
            <a:r>
              <a:rPr lang="sv-SE" altLang="en-US" sz="3600" dirty="0"/>
              <a:t> </a:t>
            </a:r>
            <a:r>
              <a:rPr lang="sv-SE" altLang="en-US" sz="2800" dirty="0"/>
              <a:t>Software developers are not encouraged to ask questions, but data scientists are:</a:t>
            </a:r>
          </a:p>
          <a:p>
            <a:pPr marL="800100" lvl="1" indent="-228600">
              <a:spcBef>
                <a:spcPct val="0"/>
              </a:spcBef>
              <a:spcAft>
                <a:spcPts val="0"/>
              </a:spcAft>
              <a:defRPr/>
            </a:pPr>
            <a:r>
              <a:rPr lang="sv-SE" altLang="en-US" sz="2500" dirty="0"/>
              <a:t>What exciting things might you be able to learn from a given data set?</a:t>
            </a:r>
          </a:p>
          <a:p>
            <a:pPr marL="800100" lvl="1" indent="-228600">
              <a:spcBef>
                <a:spcPct val="0"/>
              </a:spcBef>
              <a:spcAft>
                <a:spcPts val="0"/>
              </a:spcAft>
              <a:defRPr/>
            </a:pPr>
            <a:r>
              <a:rPr lang="sv-SE" altLang="en-US" sz="2500" dirty="0"/>
              <a:t>What things do you/your people really want to know?</a:t>
            </a:r>
          </a:p>
          <a:p>
            <a:pPr marL="800100" lvl="1" indent="-228600">
              <a:spcBef>
                <a:spcPct val="0"/>
              </a:spcBef>
              <a:spcAft>
                <a:spcPts val="0"/>
              </a:spcAft>
              <a:defRPr/>
            </a:pPr>
            <a:r>
              <a:rPr lang="sv-SE" altLang="en-US" sz="2500" dirty="0"/>
              <a:t>What data sets might get you there?</a:t>
            </a:r>
          </a:p>
          <a:p>
            <a:pPr marL="800100" lvl="1" indent="-228600">
              <a:spcBef>
                <a:spcPct val="0"/>
              </a:spcBef>
              <a:spcAft>
                <a:spcPts val="0"/>
              </a:spcAft>
              <a:defRPr/>
            </a:pPr>
            <a:endParaRPr lang="sv-SE" altLang="en-US" sz="2500" dirty="0"/>
          </a:p>
          <a:p>
            <a:pPr marL="571500" lvl="1" indent="0">
              <a:spcBef>
                <a:spcPct val="0"/>
              </a:spcBef>
              <a:spcAft>
                <a:spcPts val="0"/>
              </a:spcAft>
              <a:buNone/>
              <a:defRPr/>
            </a:pPr>
            <a:r>
              <a:rPr lang="sv-SE" altLang="en-US" sz="2500" dirty="0"/>
              <a:t>e.g., Baseball </a:t>
            </a:r>
          </a:p>
          <a:p>
            <a:pPr marL="1143000" lvl="2" indent="-228600">
              <a:spcBef>
                <a:spcPct val="0"/>
              </a:spcBef>
              <a:spcAft>
                <a:spcPts val="0"/>
              </a:spcAft>
              <a:defRPr/>
            </a:pPr>
            <a:r>
              <a:rPr lang="sv-SE" altLang="en-US" sz="2000" dirty="0"/>
              <a:t>How to best measure individual player’s skill, value or performance?</a:t>
            </a:r>
          </a:p>
          <a:p>
            <a:pPr marL="1143000" lvl="2" indent="-228600">
              <a:spcBef>
                <a:spcPct val="0"/>
              </a:spcBef>
              <a:spcAft>
                <a:spcPts val="0"/>
              </a:spcAft>
              <a:defRPr/>
            </a:pPr>
            <a:r>
              <a:rPr lang="sv-SE" altLang="en-US" sz="2000" dirty="0"/>
              <a:t>How fair do trades between teams work out?</a:t>
            </a:r>
          </a:p>
          <a:p>
            <a:pPr marL="1143000" lvl="2" indent="-228600">
              <a:spcBef>
                <a:spcPct val="0"/>
              </a:spcBef>
              <a:spcAft>
                <a:spcPts val="0"/>
              </a:spcAft>
              <a:defRPr/>
            </a:pPr>
            <a:r>
              <a:rPr lang="sv-SE" altLang="en-US" sz="2000" dirty="0"/>
              <a:t>What is the trajectory of player’s performances as they mature and age?</a:t>
            </a:r>
          </a:p>
          <a:p>
            <a:pPr marL="1143000" lvl="2" indent="-228600">
              <a:spcBef>
                <a:spcPct val="0"/>
              </a:spcBef>
              <a:spcAft>
                <a:spcPts val="0"/>
              </a:spcAft>
              <a:defRPr/>
            </a:pPr>
            <a:r>
              <a:rPr lang="sv-SE" altLang="en-US" sz="2000" dirty="0"/>
              <a:t>To what extent does batting performance correlate with the position played?</a:t>
            </a:r>
          </a:p>
          <a:p>
            <a:pPr marL="457200" indent="-228600">
              <a:spcBef>
                <a:spcPct val="0"/>
              </a:spcBef>
              <a:spcAft>
                <a:spcPts val="0"/>
              </a:spcAft>
              <a:defRPr/>
            </a:pPr>
            <a:endParaRPr lang="sv-SE" altLang="en-US" sz="3400" dirty="0"/>
          </a:p>
        </p:txBody>
      </p:sp>
      <p:sp>
        <p:nvSpPr>
          <p:cNvPr id="82948" name="Slide Number Placeholder 2"/>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a:lnSpc>
                <a:spcPct val="80000"/>
              </a:lnSpc>
            </a:pPr>
            <a:fld id="{01523968-E48E-4B6F-8CEE-FFB1D23A5646}" type="slidenum">
              <a:rPr lang="en-US" altLang="en-US" sz="1200">
                <a:solidFill>
                  <a:srgbClr val="FFFFFF"/>
                </a:solidFill>
              </a:rPr>
              <a:pPr>
                <a:lnSpc>
                  <a:spcPct val="80000"/>
                </a:lnSpc>
              </a:pPr>
              <a:t>31</a:t>
            </a:fld>
            <a:endParaRPr lang="en-US" altLang="en-US" sz="1200">
              <a:solidFill>
                <a:srgbClr val="FFFFFF"/>
              </a:solidFill>
            </a:endParaRPr>
          </a:p>
        </p:txBody>
      </p:sp>
      <p:sp>
        <p:nvSpPr>
          <p:cNvPr id="2" name="Date Placeholder 1"/>
          <p:cNvSpPr>
            <a:spLocks noGrp="1"/>
          </p:cNvSpPr>
          <p:nvPr>
            <p:ph type="dt" sz="half" idx="10"/>
          </p:nvPr>
        </p:nvSpPr>
        <p:spPr/>
        <p:txBody>
          <a:bodyPr/>
          <a:lstStyle/>
          <a:p>
            <a:fld id="{EACFB12C-C748-D948-BC8C-CBEE590A7E30}"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Tree>
    <p:extLst>
      <p:ext uri="{BB962C8B-B14F-4D97-AF65-F5344CB8AC3E}">
        <p14:creationId xmlns:p14="http://schemas.microsoft.com/office/powerpoint/2010/main" val="7814511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normAutofit fontScale="90000"/>
          </a:bodyPr>
          <a:lstStyle/>
          <a:p>
            <a:r>
              <a:rPr lang="en-US" altLang="en-US" b="1" smtClean="0"/>
              <a:t>Structured vs. Semi-Structured vs. Unstructured Data</a:t>
            </a:r>
            <a:br>
              <a:rPr lang="en-US" altLang="en-US" b="1" smtClean="0"/>
            </a:br>
            <a:endParaRPr lang="en-US" altLang="en-US" smtClean="0"/>
          </a:p>
        </p:txBody>
      </p:sp>
      <p:sp>
        <p:nvSpPr>
          <p:cNvPr id="101379" name="Content Placeholder 2"/>
          <p:cNvSpPr>
            <a:spLocks noGrp="1"/>
          </p:cNvSpPr>
          <p:nvPr>
            <p:ph idx="1"/>
          </p:nvPr>
        </p:nvSpPr>
        <p:spPr/>
        <p:txBody>
          <a:bodyPr/>
          <a:lstStyle/>
          <a:p>
            <a:r>
              <a:rPr lang="en-US" altLang="en-US" b="1" dirty="0" smtClean="0"/>
              <a:t>Structured Data</a:t>
            </a:r>
          </a:p>
          <a:p>
            <a:r>
              <a:rPr lang="en-US" altLang="en-US" dirty="0" smtClean="0"/>
              <a:t>It comes with a predefined format and structure. Structured Data is usually stored in Relational Databases. It is easy to deal with in the Data Science domain.</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smtClean="0"/>
          </a:p>
        </p:txBody>
      </p:sp>
      <p:sp>
        <p:nvSpPr>
          <p:cNvPr id="4" name="Footer Placeholder 3"/>
          <p:cNvSpPr>
            <a:spLocks noGrp="1"/>
          </p:cNvSpPr>
          <p:nvPr>
            <p:ph type="ftr" sz="quarter" idx="11"/>
          </p:nvPr>
        </p:nvSpPr>
        <p:spPr/>
        <p:txBody>
          <a:bodyPr/>
          <a:lstStyle/>
          <a:p>
            <a:pPr>
              <a:defRPr/>
            </a:pPr>
            <a:r>
              <a:rPr lang="en-US" smtClean="0"/>
              <a:t>Intro to DS</a:t>
            </a:r>
            <a:endParaRPr lang="en-US"/>
          </a:p>
        </p:txBody>
      </p:sp>
      <p:sp>
        <p:nvSpPr>
          <p:cNvPr id="5" name="Slide Number Placeholder 4"/>
          <p:cNvSpPr>
            <a:spLocks noGrp="1"/>
          </p:cNvSpPr>
          <p:nvPr>
            <p:ph type="sldNum" sz="quarter" idx="12"/>
          </p:nvPr>
        </p:nvSpPr>
        <p:spPr/>
        <p:txBody>
          <a:bodyPr/>
          <a:lstStyle/>
          <a:p>
            <a:pPr>
              <a:defRPr/>
            </a:pPr>
            <a:fld id="{E56D4E54-B255-4B55-9FB1-DDC112FD63C4}" type="slidenum">
              <a:rPr lang="en-US" altLang="en-US" smtClean="0"/>
              <a:pPr>
                <a:defRPr/>
              </a:pPr>
              <a:t>32</a:t>
            </a:fld>
            <a:endParaRPr lang="en-US" altLang="en-US"/>
          </a:p>
        </p:txBody>
      </p:sp>
      <p:pic>
        <p:nvPicPr>
          <p:cNvPr id="10138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1" y="3200401"/>
            <a:ext cx="8239125" cy="2886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8E196D93-961D-174F-89B7-A3379EB7CEC4}" type="datetime1">
              <a:rPr lang="en-US" smtClean="0"/>
              <a:t>8/25/2022</a:t>
            </a:fld>
            <a:endParaRPr lang="en-US" dirty="0"/>
          </a:p>
        </p:txBody>
      </p:sp>
    </p:spTree>
    <p:extLst>
      <p:ext uri="{BB962C8B-B14F-4D97-AF65-F5344CB8AC3E}">
        <p14:creationId xmlns:p14="http://schemas.microsoft.com/office/powerpoint/2010/main" val="523825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b="1" smtClean="0"/>
              <a:t>Semi-Structured Data</a:t>
            </a:r>
            <a:r>
              <a:rPr lang="en-US" altLang="en-US" smtClean="0">
                <a:hlinkClick r:id="rId2"/>
              </a:rPr>
              <a:t>#</a:t>
            </a:r>
            <a:r>
              <a:rPr lang="en-US" altLang="en-US" b="1" smtClean="0"/>
              <a:t/>
            </a:r>
            <a:br>
              <a:rPr lang="en-US" altLang="en-US" b="1" smtClean="0"/>
            </a:br>
            <a:endParaRPr lang="en-US" altLang="en-US" smtClean="0"/>
          </a:p>
        </p:txBody>
      </p:sp>
      <p:sp>
        <p:nvSpPr>
          <p:cNvPr id="102403" name="Content Placeholder 2"/>
          <p:cNvSpPr>
            <a:spLocks noGrp="1"/>
          </p:cNvSpPr>
          <p:nvPr>
            <p:ph idx="1"/>
          </p:nvPr>
        </p:nvSpPr>
        <p:spPr/>
        <p:txBody>
          <a:bodyPr/>
          <a:lstStyle/>
          <a:p>
            <a:r>
              <a:rPr lang="en-US" altLang="en-US" dirty="0" smtClean="0"/>
              <a:t>It comes with a predefined format and structure but is not stored in the Relational Database.</a:t>
            </a:r>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a:p>
            <a:endParaRPr lang="en-US" altLang="en-US" dirty="0"/>
          </a:p>
          <a:p>
            <a:endParaRPr lang="en-US" altLang="en-US" dirty="0" smtClean="0"/>
          </a:p>
        </p:txBody>
      </p:sp>
      <p:sp>
        <p:nvSpPr>
          <p:cNvPr id="4" name="Footer Placeholder 3"/>
          <p:cNvSpPr>
            <a:spLocks noGrp="1"/>
          </p:cNvSpPr>
          <p:nvPr>
            <p:ph type="ftr" sz="quarter" idx="11"/>
          </p:nvPr>
        </p:nvSpPr>
        <p:spPr/>
        <p:txBody>
          <a:bodyPr/>
          <a:lstStyle/>
          <a:p>
            <a:pPr>
              <a:defRPr/>
            </a:pPr>
            <a:r>
              <a:rPr lang="en-US" smtClean="0"/>
              <a:t>Intro to DS</a:t>
            </a:r>
            <a:endParaRPr lang="en-US"/>
          </a:p>
        </p:txBody>
      </p:sp>
      <p:sp>
        <p:nvSpPr>
          <p:cNvPr id="5" name="Slide Number Placeholder 4"/>
          <p:cNvSpPr>
            <a:spLocks noGrp="1"/>
          </p:cNvSpPr>
          <p:nvPr>
            <p:ph type="sldNum" sz="quarter" idx="12"/>
          </p:nvPr>
        </p:nvSpPr>
        <p:spPr/>
        <p:txBody>
          <a:bodyPr/>
          <a:lstStyle/>
          <a:p>
            <a:pPr>
              <a:defRPr/>
            </a:pPr>
            <a:fld id="{96CE9B6A-117D-4AE8-A5C3-CDC5B533DC18}" type="slidenum">
              <a:rPr lang="en-US" altLang="en-US" smtClean="0"/>
              <a:pPr>
                <a:defRPr/>
              </a:pPr>
              <a:t>33</a:t>
            </a:fld>
            <a:endParaRPr lang="en-US" altLang="en-US"/>
          </a:p>
        </p:txBody>
      </p:sp>
      <p:pic>
        <p:nvPicPr>
          <p:cNvPr id="10240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423" y="2721429"/>
            <a:ext cx="6612684" cy="3302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40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89812" y="3003967"/>
            <a:ext cx="5302198" cy="2624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6DEB4BF6-A3B4-1F46-AC22-B0168E0FCC38}" type="datetime1">
              <a:rPr lang="en-US" smtClean="0"/>
              <a:t>8/25/2022</a:t>
            </a:fld>
            <a:endParaRPr lang="en-US" dirty="0"/>
          </a:p>
        </p:txBody>
      </p:sp>
    </p:spTree>
    <p:extLst>
      <p:ext uri="{BB962C8B-B14F-4D97-AF65-F5344CB8AC3E}">
        <p14:creationId xmlns:p14="http://schemas.microsoft.com/office/powerpoint/2010/main" val="2593074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b="1" dirty="0" smtClean="0"/>
              <a:t>Unstructured Data</a:t>
            </a:r>
          </a:p>
        </p:txBody>
      </p:sp>
      <p:sp>
        <p:nvSpPr>
          <p:cNvPr id="103427" name="Content Placeholder 2"/>
          <p:cNvSpPr>
            <a:spLocks noGrp="1"/>
          </p:cNvSpPr>
          <p:nvPr>
            <p:ph idx="1"/>
          </p:nvPr>
        </p:nvSpPr>
        <p:spPr/>
        <p:txBody>
          <a:bodyPr/>
          <a:lstStyle/>
          <a:p>
            <a:r>
              <a:rPr lang="en-US" altLang="en-US" dirty="0" smtClean="0"/>
              <a:t>It does not have a specific format and lacks structure. It is the type of data that presents many challenges to handle in the Data Science domain</a:t>
            </a:r>
          </a:p>
          <a:p>
            <a:r>
              <a:rPr lang="en-US" altLang="en-US" b="1" dirty="0" smtClean="0"/>
              <a:t>Examples</a:t>
            </a:r>
            <a:r>
              <a:rPr lang="en-US" altLang="en-US" dirty="0"/>
              <a:t>:</a:t>
            </a:r>
            <a:endParaRPr lang="en-US" altLang="en-US" b="1" dirty="0" smtClean="0"/>
          </a:p>
          <a:p>
            <a:pPr lvl="1"/>
            <a:r>
              <a:rPr lang="en-US" altLang="en-US" dirty="0" smtClean="0"/>
              <a:t>Images</a:t>
            </a:r>
          </a:p>
          <a:p>
            <a:pPr lvl="1"/>
            <a:r>
              <a:rPr lang="en-US" altLang="en-US" dirty="0" smtClean="0"/>
              <a:t>Videos</a:t>
            </a:r>
          </a:p>
          <a:p>
            <a:pPr lvl="1"/>
            <a:r>
              <a:rPr lang="en-US" altLang="en-US" dirty="0" smtClean="0"/>
              <a:t>Speech</a:t>
            </a:r>
          </a:p>
          <a:p>
            <a:endParaRPr lang="en-US" altLang="en-US" dirty="0" smtClean="0"/>
          </a:p>
        </p:txBody>
      </p:sp>
      <p:sp>
        <p:nvSpPr>
          <p:cNvPr id="4" name="Footer Placeholder 3"/>
          <p:cNvSpPr>
            <a:spLocks noGrp="1"/>
          </p:cNvSpPr>
          <p:nvPr>
            <p:ph type="ftr" sz="quarter" idx="11"/>
          </p:nvPr>
        </p:nvSpPr>
        <p:spPr/>
        <p:txBody>
          <a:bodyPr/>
          <a:lstStyle/>
          <a:p>
            <a:pPr>
              <a:defRPr/>
            </a:pPr>
            <a:r>
              <a:rPr lang="en-US" smtClean="0"/>
              <a:t>Intro to DS</a:t>
            </a:r>
            <a:endParaRPr lang="en-US"/>
          </a:p>
        </p:txBody>
      </p:sp>
      <p:sp>
        <p:nvSpPr>
          <p:cNvPr id="5" name="Slide Number Placeholder 4"/>
          <p:cNvSpPr>
            <a:spLocks noGrp="1"/>
          </p:cNvSpPr>
          <p:nvPr>
            <p:ph type="sldNum" sz="quarter" idx="12"/>
          </p:nvPr>
        </p:nvSpPr>
        <p:spPr/>
        <p:txBody>
          <a:bodyPr/>
          <a:lstStyle/>
          <a:p>
            <a:pPr>
              <a:defRPr/>
            </a:pPr>
            <a:fld id="{DB40B544-B6D4-4A18-A250-3BB48FA0D5F0}" type="slidenum">
              <a:rPr lang="en-US" altLang="en-US" smtClean="0"/>
              <a:pPr>
                <a:defRPr/>
              </a:pPr>
              <a:t>34</a:t>
            </a:fld>
            <a:endParaRPr lang="en-US" altLang="en-US"/>
          </a:p>
        </p:txBody>
      </p:sp>
      <p:sp>
        <p:nvSpPr>
          <p:cNvPr id="2" name="Date Placeholder 1"/>
          <p:cNvSpPr>
            <a:spLocks noGrp="1"/>
          </p:cNvSpPr>
          <p:nvPr>
            <p:ph type="dt" sz="half" idx="10"/>
          </p:nvPr>
        </p:nvSpPr>
        <p:spPr/>
        <p:txBody>
          <a:bodyPr/>
          <a:lstStyle/>
          <a:p>
            <a:fld id="{A2D98225-75E4-DA4E-BE7D-545BE8EC25CA}" type="datetime1">
              <a:rPr lang="en-US" smtClean="0"/>
              <a:t>8/25/2022</a:t>
            </a:fld>
            <a:endParaRPr lang="en-US" dirty="0"/>
          </a:p>
        </p:txBody>
      </p:sp>
    </p:spTree>
    <p:extLst>
      <p:ext uri="{BB962C8B-B14F-4D97-AF65-F5344CB8AC3E}">
        <p14:creationId xmlns:p14="http://schemas.microsoft.com/office/powerpoint/2010/main" val="11230639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altLang="en-US" cap="none" dirty="0" smtClean="0"/>
              <a:t>THAT</a:t>
            </a:r>
            <a:r>
              <a:rPr lang="ja-JP" altLang="en-US" cap="none" dirty="0" smtClean="0"/>
              <a:t>’</a:t>
            </a:r>
            <a:r>
              <a:rPr lang="en-US" altLang="ja-JP" cap="none" dirty="0" smtClean="0"/>
              <a:t>S IT FOR TODAY!</a:t>
            </a:r>
            <a:endParaRPr lang="en-US" altLang="en-US" cap="none" dirty="0" smtClean="0"/>
          </a:p>
        </p:txBody>
      </p:sp>
      <p:sp>
        <p:nvSpPr>
          <p:cNvPr id="64515" name="Text Placeholder 4"/>
          <p:cNvSpPr>
            <a:spLocks noGrp="1"/>
          </p:cNvSpPr>
          <p:nvPr>
            <p:ph type="body" idx="1"/>
          </p:nvPr>
        </p:nvSpPr>
        <p:spPr/>
        <p:txBody>
          <a:bodyPr/>
          <a:lstStyle/>
          <a:p>
            <a:endParaRPr lang="en-US" altLang="en-US" smtClean="0"/>
          </a:p>
        </p:txBody>
      </p:sp>
      <p:sp>
        <p:nvSpPr>
          <p:cNvPr id="2" name="Date Placeholder 1"/>
          <p:cNvSpPr>
            <a:spLocks noGrp="1"/>
          </p:cNvSpPr>
          <p:nvPr>
            <p:ph type="dt" sz="half" idx="10"/>
          </p:nvPr>
        </p:nvSpPr>
        <p:spPr/>
        <p:txBody>
          <a:bodyPr/>
          <a:lstStyle/>
          <a:p>
            <a:fld id="{443BE80B-E555-694E-B602-E92EF0051814}"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865808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Books and Resources</a:t>
            </a:r>
            <a:endParaRPr lang="en-US" dirty="0"/>
          </a:p>
        </p:txBody>
      </p:sp>
      <p:sp>
        <p:nvSpPr>
          <p:cNvPr id="3" name="Content Placeholder 2"/>
          <p:cNvSpPr>
            <a:spLocks noGrp="1"/>
          </p:cNvSpPr>
          <p:nvPr>
            <p:ph idx="1"/>
          </p:nvPr>
        </p:nvSpPr>
        <p:spPr>
          <a:xfrm>
            <a:off x="581192" y="2180496"/>
            <a:ext cx="11029615" cy="3678303"/>
          </a:xfrm>
        </p:spPr>
        <p:txBody>
          <a:bodyPr>
            <a:normAutofit fontScale="85000" lnSpcReduction="10000"/>
          </a:bodyPr>
          <a:lstStyle/>
          <a:p>
            <a:pPr algn="just">
              <a:spcAft>
                <a:spcPts val="0"/>
              </a:spcAft>
              <a:defRPr/>
            </a:pPr>
            <a:r>
              <a:rPr lang="en-US" b="1" dirty="0">
                <a:latin typeface="Times New Roman" panose="02020603050405020304" pitchFamily="18" charset="0"/>
                <a:cs typeface="Times New Roman" panose="02020603050405020304" pitchFamily="18" charset="0"/>
              </a:rPr>
              <a:t>Cathy O'Neil and Rachel </a:t>
            </a:r>
            <a:r>
              <a:rPr lang="en-US" b="1" dirty="0" err="1">
                <a:latin typeface="Times New Roman" panose="02020603050405020304" pitchFamily="18" charset="0"/>
                <a:cs typeface="Times New Roman" panose="02020603050405020304" pitchFamily="18" charset="0"/>
              </a:rPr>
              <a:t>Schutt</a:t>
            </a:r>
            <a:r>
              <a:rPr lang="en-US" b="1" dirty="0">
                <a:latin typeface="Times New Roman" panose="02020603050405020304" pitchFamily="18" charset="0"/>
                <a:cs typeface="Times New Roman" panose="02020603050405020304" pitchFamily="18" charset="0"/>
              </a:rPr>
              <a:t>. Doing Data Science, Straight Talk From The Frontline. O'Reilly. 2014. ISBN 978-1-449-35865-5.</a:t>
            </a:r>
          </a:p>
          <a:p>
            <a:pPr algn="just">
              <a:spcAft>
                <a:spcPts val="0"/>
              </a:spcAft>
              <a:defRPr/>
            </a:pPr>
            <a:endParaRPr lang="en-US" b="1" dirty="0">
              <a:latin typeface="Times New Roman" panose="02020603050405020304" pitchFamily="18" charset="0"/>
              <a:cs typeface="Times New Roman" panose="02020603050405020304" pitchFamily="18" charset="0"/>
            </a:endParaRPr>
          </a:p>
          <a:p>
            <a:pPr algn="just">
              <a:spcAft>
                <a:spcPts val="0"/>
              </a:spcAft>
              <a:defRPr/>
            </a:pPr>
            <a:r>
              <a:rPr lang="en-US" b="1" dirty="0" err="1">
                <a:latin typeface="Times New Roman" panose="02020603050405020304" pitchFamily="18" charset="0"/>
                <a:cs typeface="Times New Roman" panose="02020603050405020304" pitchFamily="18" charset="0"/>
              </a:rPr>
              <a:t>Jiawei</a:t>
            </a:r>
            <a:r>
              <a:rPr lang="en-US" b="1" dirty="0">
                <a:latin typeface="Times New Roman" panose="02020603050405020304" pitchFamily="18" charset="0"/>
                <a:cs typeface="Times New Roman" panose="02020603050405020304" pitchFamily="18" charset="0"/>
              </a:rPr>
              <a:t> Han, </a:t>
            </a:r>
            <a:r>
              <a:rPr lang="en-US" b="1" dirty="0" err="1">
                <a:latin typeface="Times New Roman" panose="02020603050405020304" pitchFamily="18" charset="0"/>
                <a:cs typeface="Times New Roman" panose="02020603050405020304" pitchFamily="18" charset="0"/>
              </a:rPr>
              <a:t>Micheline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Kamber</a:t>
            </a:r>
            <a:r>
              <a:rPr lang="en-US" b="1" dirty="0">
                <a:latin typeface="Times New Roman" panose="02020603050405020304" pitchFamily="18" charset="0"/>
                <a:cs typeface="Times New Roman" panose="02020603050405020304" pitchFamily="18" charset="0"/>
              </a:rPr>
              <a:t> and Jian Pei. Data Mining: Concepts and Techniques, Third Edition. Morgan Kaufmann Publishers. 2012. ISBN 978-0-12-381479-1.</a:t>
            </a:r>
          </a:p>
          <a:p>
            <a:pPr algn="just">
              <a:spcAft>
                <a:spcPts val="0"/>
              </a:spcAft>
              <a:defRPr/>
            </a:pPr>
            <a:endParaRPr lang="en-US" b="1" dirty="0">
              <a:latin typeface="Times New Roman" panose="02020603050405020304" pitchFamily="18" charset="0"/>
              <a:cs typeface="Times New Roman" panose="02020603050405020304" pitchFamily="18" charset="0"/>
            </a:endParaRPr>
          </a:p>
          <a:p>
            <a:pPr algn="just">
              <a:spcAft>
                <a:spcPts val="0"/>
              </a:spcAft>
              <a:defRPr/>
            </a:pPr>
            <a:r>
              <a:rPr lang="en-US" b="1" dirty="0">
                <a:latin typeface="Times New Roman" panose="02020603050405020304" pitchFamily="18" charset="0"/>
                <a:cs typeface="Times New Roman" panose="02020603050405020304" pitchFamily="18" charset="0"/>
              </a:rPr>
              <a:t>Tom Mitchell: Machine Learning </a:t>
            </a:r>
          </a:p>
          <a:p>
            <a:pPr algn="just">
              <a:spcAft>
                <a:spcPts val="0"/>
              </a:spcAft>
              <a:defRPr/>
            </a:pPr>
            <a:endParaRPr lang="en-US" dirty="0">
              <a:latin typeface="Times New Roman" panose="02020603050405020304" pitchFamily="18" charset="0"/>
              <a:cs typeface="Times New Roman" panose="02020603050405020304" pitchFamily="18" charset="0"/>
            </a:endParaRPr>
          </a:p>
          <a:p>
            <a:pPr algn="just">
              <a:spcAft>
                <a:spcPts val="0"/>
              </a:spcAft>
              <a:defRPr/>
            </a:pPr>
            <a:r>
              <a:rPr lang="en-US" dirty="0">
                <a:latin typeface="Times New Roman" panose="02020603050405020304" pitchFamily="18" charset="0"/>
                <a:cs typeface="Times New Roman" panose="02020603050405020304" pitchFamily="18" charset="0"/>
              </a:rPr>
              <a:t>Jure </a:t>
            </a:r>
            <a:r>
              <a:rPr lang="en-US" dirty="0" err="1">
                <a:latin typeface="Times New Roman" panose="02020603050405020304" pitchFamily="18" charset="0"/>
                <a:cs typeface="Times New Roman" panose="02020603050405020304" pitchFamily="18" charset="0"/>
              </a:rPr>
              <a:t>Leskovek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Anand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Rajaraman</a:t>
            </a:r>
            <a:r>
              <a:rPr lang="en-US" dirty="0">
                <a:latin typeface="Times New Roman" panose="02020603050405020304" pitchFamily="18" charset="0"/>
                <a:cs typeface="Times New Roman" panose="02020603050405020304" pitchFamily="18" charset="0"/>
              </a:rPr>
              <a:t> and Jeffrey Ullman. Mining of Massive Datasets. v2.1, Cambridge University Press. 2014.</a:t>
            </a:r>
          </a:p>
          <a:p>
            <a:pPr algn="just">
              <a:spcAft>
                <a:spcPts val="0"/>
              </a:spcAft>
              <a:defRPr/>
            </a:pPr>
            <a:endParaRPr lang="en-US" dirty="0">
              <a:latin typeface="Times New Roman" panose="02020603050405020304" pitchFamily="18" charset="0"/>
              <a:cs typeface="Times New Roman" panose="02020603050405020304" pitchFamily="18" charset="0"/>
            </a:endParaRPr>
          </a:p>
          <a:p>
            <a:pPr algn="just">
              <a:spcAft>
                <a:spcPts val="0"/>
              </a:spcAft>
              <a:defRPr/>
            </a:pPr>
            <a:r>
              <a:rPr lang="en-US" dirty="0">
                <a:latin typeface="Times New Roman" panose="02020603050405020304" pitchFamily="18" charset="0"/>
                <a:cs typeface="Times New Roman" panose="02020603050405020304" pitchFamily="18" charset="0"/>
              </a:rPr>
              <a:t>Kevin P. Murphy. Machine Learning: A Probabilistic Perspective. MIT Press. 2013. ISBN 0262018020. </a:t>
            </a:r>
          </a:p>
          <a:p>
            <a:pPr algn="just">
              <a:spcAft>
                <a:spcPts val="0"/>
              </a:spcAft>
              <a:defRPr/>
            </a:pPr>
            <a:endParaRPr lang="en-US" dirty="0">
              <a:latin typeface="Times New Roman" panose="02020603050405020304" pitchFamily="18" charset="0"/>
              <a:cs typeface="Times New Roman" panose="02020603050405020304" pitchFamily="18" charset="0"/>
            </a:endParaRPr>
          </a:p>
          <a:p>
            <a:pPr algn="just">
              <a:spcAft>
                <a:spcPts val="0"/>
              </a:spcAft>
              <a:defRPr/>
            </a:pPr>
            <a:r>
              <a:rPr lang="en-US" dirty="0">
                <a:latin typeface="Times New Roman" panose="02020603050405020304" pitchFamily="18" charset="0"/>
                <a:cs typeface="Times New Roman" panose="02020603050405020304" pitchFamily="18" charset="0"/>
              </a:rPr>
              <a:t>Foster Provost and Tom Fawcett. Data Science for Business: What You Need to Know about Data Mining and Data-analytic Thinking. O'Reilly 2013. ISBN 978-1-449-36132-7.</a:t>
            </a:r>
          </a:p>
          <a:p>
            <a:pPr algn="just"/>
            <a:endParaRPr lang="en-US" dirty="0"/>
          </a:p>
        </p:txBody>
      </p:sp>
      <p:sp>
        <p:nvSpPr>
          <p:cNvPr id="4" name="Date Placeholder 3"/>
          <p:cNvSpPr>
            <a:spLocks noGrp="1"/>
          </p:cNvSpPr>
          <p:nvPr>
            <p:ph type="dt" sz="half" idx="10"/>
          </p:nvPr>
        </p:nvSpPr>
        <p:spPr/>
        <p:txBody>
          <a:bodyPr/>
          <a:lstStyle/>
          <a:p>
            <a:fld id="{CB511ABF-930E-6D41-8435-ECCA5EE34BAD}"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144547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Software Packages</a:t>
            </a:r>
            <a:endParaRPr lang="en-US" dirty="0"/>
          </a:p>
        </p:txBody>
      </p:sp>
      <p:sp>
        <p:nvSpPr>
          <p:cNvPr id="3" name="Content Placeholder 2"/>
          <p:cNvSpPr>
            <a:spLocks noGrp="1"/>
          </p:cNvSpPr>
          <p:nvPr>
            <p:ph idx="1"/>
          </p:nvPr>
        </p:nvSpPr>
        <p:spPr/>
        <p:txBody>
          <a:bodyPr>
            <a:normAutofit lnSpcReduction="10000"/>
          </a:bodyPr>
          <a:lstStyle/>
          <a:p>
            <a:pPr>
              <a:spcAft>
                <a:spcPts val="0"/>
              </a:spcAft>
              <a:defRPr/>
            </a:pPr>
            <a:r>
              <a:rPr lang="en-US" dirty="0"/>
              <a:t>WEKA</a:t>
            </a:r>
          </a:p>
          <a:p>
            <a:pPr>
              <a:spcAft>
                <a:spcPts val="0"/>
              </a:spcAft>
              <a:defRPr/>
            </a:pPr>
            <a:r>
              <a:rPr lang="en-US" dirty="0"/>
              <a:t>KNIME</a:t>
            </a:r>
          </a:p>
          <a:p>
            <a:pPr>
              <a:spcAft>
                <a:spcPts val="0"/>
              </a:spcAft>
              <a:defRPr/>
            </a:pPr>
            <a:r>
              <a:rPr lang="en-US" dirty="0"/>
              <a:t>ORANGE</a:t>
            </a:r>
          </a:p>
          <a:p>
            <a:pPr>
              <a:spcAft>
                <a:spcPts val="0"/>
              </a:spcAft>
              <a:defRPr/>
            </a:pPr>
            <a:r>
              <a:rPr lang="en-US" dirty="0"/>
              <a:t>CBA</a:t>
            </a:r>
          </a:p>
          <a:p>
            <a:pPr>
              <a:spcAft>
                <a:spcPts val="0"/>
              </a:spcAft>
              <a:defRPr/>
            </a:pPr>
            <a:r>
              <a:rPr lang="en-US" dirty="0"/>
              <a:t>MATLAB</a:t>
            </a:r>
          </a:p>
          <a:p>
            <a:pPr>
              <a:spcAft>
                <a:spcPts val="0"/>
              </a:spcAft>
              <a:defRPr/>
            </a:pPr>
            <a:r>
              <a:rPr lang="en-US" dirty="0" smtClean="0">
                <a:solidFill>
                  <a:srgbClr val="FF0000"/>
                </a:solidFill>
              </a:rPr>
              <a:t>PYTHON</a:t>
            </a:r>
            <a:endParaRPr lang="en-US" dirty="0">
              <a:solidFill>
                <a:srgbClr val="FF0000"/>
              </a:solidFill>
            </a:endParaRPr>
          </a:p>
          <a:p>
            <a:pPr>
              <a:spcAft>
                <a:spcPts val="0"/>
              </a:spcAft>
              <a:defRPr/>
            </a:pPr>
            <a:r>
              <a:rPr lang="en-US" dirty="0"/>
              <a:t>R</a:t>
            </a:r>
          </a:p>
          <a:p>
            <a:pPr>
              <a:spcAft>
                <a:spcPts val="0"/>
              </a:spcAft>
              <a:defRPr/>
            </a:pPr>
            <a:r>
              <a:rPr lang="en-US" dirty="0"/>
              <a:t>SPSS</a:t>
            </a:r>
          </a:p>
          <a:p>
            <a:pPr>
              <a:spcAft>
                <a:spcPts val="0"/>
              </a:spcAft>
              <a:defRPr/>
            </a:pPr>
            <a:r>
              <a:rPr lang="en-US" dirty="0"/>
              <a:t>SAS</a:t>
            </a:r>
          </a:p>
          <a:p>
            <a:pPr>
              <a:spcAft>
                <a:spcPts val="0"/>
              </a:spcAft>
              <a:defRPr/>
            </a:pPr>
            <a:r>
              <a:rPr lang="en-US" dirty="0"/>
              <a:t>ArcView GIS</a:t>
            </a:r>
          </a:p>
          <a:p>
            <a:pPr>
              <a:spcAft>
                <a:spcPts val="0"/>
              </a:spcAft>
              <a:defRPr/>
            </a:pPr>
            <a:r>
              <a:rPr lang="en-US" dirty="0" err="1"/>
              <a:t>Maptitude</a:t>
            </a:r>
            <a:r>
              <a:rPr lang="en-US" dirty="0"/>
              <a:t> for the Web</a:t>
            </a:r>
          </a:p>
          <a:p>
            <a:pPr>
              <a:spcAft>
                <a:spcPts val="0"/>
              </a:spcAft>
              <a:defRPr/>
            </a:pPr>
            <a:r>
              <a:rPr lang="en-US" dirty="0"/>
              <a:t>etc.,</a:t>
            </a:r>
          </a:p>
        </p:txBody>
      </p:sp>
      <p:sp>
        <p:nvSpPr>
          <p:cNvPr id="4" name="Date Placeholder 3"/>
          <p:cNvSpPr>
            <a:spLocks noGrp="1"/>
          </p:cNvSpPr>
          <p:nvPr>
            <p:ph type="dt" sz="half" idx="10"/>
          </p:nvPr>
        </p:nvSpPr>
        <p:spPr/>
        <p:txBody>
          <a:bodyPr/>
          <a:lstStyle/>
          <a:p>
            <a:fld id="{BE70E3C1-B04D-444A-9279-D94531C20403}"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dirty="0"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Rectangle 6"/>
          <p:cNvSpPr/>
          <p:nvPr/>
        </p:nvSpPr>
        <p:spPr>
          <a:xfrm>
            <a:off x="4988554" y="3231556"/>
            <a:ext cx="6096000" cy="923330"/>
          </a:xfrm>
          <a:prstGeom prst="rect">
            <a:avLst/>
          </a:prstGeom>
        </p:spPr>
        <p:txBody>
          <a:bodyPr>
            <a:spAutoFit/>
          </a:bodyPr>
          <a:lstStyle/>
          <a:p>
            <a:r>
              <a:rPr lang="sv-SE" altLang="en-US" b="1" dirty="0">
                <a:latin typeface="Times New Roman" panose="02020603050405020304" pitchFamily="18" charset="0"/>
                <a:cs typeface="Times New Roman" panose="02020603050405020304" pitchFamily="18" charset="0"/>
              </a:rPr>
              <a:t>Language:  </a:t>
            </a:r>
            <a:r>
              <a:rPr lang="sv-SE" altLang="en-US" b="1" dirty="0" smtClean="0">
                <a:latin typeface="Times New Roman" panose="02020603050405020304" pitchFamily="18" charset="0"/>
                <a:cs typeface="Times New Roman" panose="02020603050405020304" pitchFamily="18" charset="0"/>
              </a:rPr>
              <a:t>Python</a:t>
            </a:r>
            <a:endParaRPr lang="sv-SE" altLang="en-US" b="1" dirty="0">
              <a:latin typeface="Times New Roman" panose="02020603050405020304" pitchFamily="18" charset="0"/>
              <a:cs typeface="Times New Roman" panose="02020603050405020304" pitchFamily="18" charset="0"/>
            </a:endParaRPr>
          </a:p>
          <a:p>
            <a:r>
              <a:rPr lang="sv-SE" altLang="en-US" b="1" dirty="0">
                <a:latin typeface="Times New Roman" panose="02020603050405020304" pitchFamily="18" charset="0"/>
                <a:cs typeface="Times New Roman" panose="02020603050405020304" pitchFamily="18" charset="0"/>
              </a:rPr>
              <a:t>Tools: </a:t>
            </a:r>
            <a:r>
              <a:rPr lang="sv-SE" altLang="en-US" b="1" dirty="0" smtClean="0">
                <a:latin typeface="Times New Roman" panose="02020603050405020304" pitchFamily="18" charset="0"/>
                <a:cs typeface="Times New Roman" panose="02020603050405020304" pitchFamily="18" charset="0"/>
              </a:rPr>
              <a:t>NumPy</a:t>
            </a:r>
            <a:r>
              <a:rPr lang="sv-SE" altLang="en-US" b="1" dirty="0">
                <a:latin typeface="Times New Roman" panose="02020603050405020304" pitchFamily="18" charset="0"/>
                <a:cs typeface="Times New Roman" panose="02020603050405020304" pitchFamily="18" charset="0"/>
              </a:rPr>
              <a:t>, </a:t>
            </a:r>
            <a:r>
              <a:rPr lang="sv-SE" altLang="en-US" b="1" dirty="0" smtClean="0">
                <a:latin typeface="Times New Roman" panose="02020603050405020304" pitchFamily="18" charset="0"/>
                <a:cs typeface="Times New Roman" panose="02020603050405020304" pitchFamily="18" charset="0"/>
              </a:rPr>
              <a:t>Pandas, </a:t>
            </a:r>
            <a:r>
              <a:rPr lang="sv-SE" altLang="en-US" b="1" dirty="0">
                <a:latin typeface="Times New Roman" panose="02020603050405020304" pitchFamily="18" charset="0"/>
                <a:cs typeface="Times New Roman" panose="02020603050405020304" pitchFamily="18" charset="0"/>
              </a:rPr>
              <a:t>matplotlib, scikit-learn</a:t>
            </a:r>
          </a:p>
          <a:p>
            <a:pPr>
              <a:buFont typeface="Wingdings" panose="05000000000000000000" pitchFamily="2" charset="2"/>
              <a:buNone/>
            </a:pPr>
            <a:r>
              <a:rPr lang="sv-SE" altLang="en-US" b="1" dirty="0">
                <a:latin typeface="Times New Roman" panose="02020603050405020304" pitchFamily="18" charset="0"/>
                <a:cs typeface="Times New Roman" panose="02020603050405020304" pitchFamily="18" charset="0"/>
              </a:rPr>
              <a:t>Other packages if needed: </a:t>
            </a:r>
            <a:r>
              <a:rPr lang="sv-SE" altLang="en-US" b="1" dirty="0" smtClean="0">
                <a:latin typeface="Times New Roman" panose="02020603050405020304" pitchFamily="18" charset="0"/>
                <a:cs typeface="Times New Roman" panose="02020603050405020304" pitchFamily="18" charset="0"/>
              </a:rPr>
              <a:t>SciPy, </a:t>
            </a:r>
            <a:r>
              <a:rPr lang="sv-SE" altLang="en-US" b="1" dirty="0">
                <a:latin typeface="Times New Roman" panose="02020603050405020304" pitchFamily="18" charset="0"/>
                <a:cs typeface="Times New Roman" panose="02020603050405020304" pitchFamily="18" charset="0"/>
              </a:rPr>
              <a:t>and SymPy</a:t>
            </a:r>
          </a:p>
        </p:txBody>
      </p:sp>
    </p:spTree>
    <p:extLst>
      <p:ext uri="{BB962C8B-B14F-4D97-AF65-F5344CB8AC3E}">
        <p14:creationId xmlns:p14="http://schemas.microsoft.com/office/powerpoint/2010/main" val="117956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Tentative Grading Policy</a:t>
            </a:r>
            <a:endParaRPr lang="en-US" dirty="0"/>
          </a:p>
        </p:txBody>
      </p:sp>
      <p:sp>
        <p:nvSpPr>
          <p:cNvPr id="4" name="Date Placeholder 3"/>
          <p:cNvSpPr>
            <a:spLocks noGrp="1"/>
          </p:cNvSpPr>
          <p:nvPr>
            <p:ph type="dt" sz="half" idx="10"/>
          </p:nvPr>
        </p:nvSpPr>
        <p:spPr/>
        <p:txBody>
          <a:bodyPr/>
          <a:lstStyle/>
          <a:p>
            <a:fld id="{7E16015A-BB0F-7A43-B134-0B1804945385}" type="datetime1">
              <a:rPr lang="en-US" smtClean="0"/>
              <a:t>8/25/2022</a:t>
            </a:fld>
            <a:endParaRPr lang="en-US" dirty="0"/>
          </a:p>
        </p:txBody>
      </p:sp>
      <p:sp>
        <p:nvSpPr>
          <p:cNvPr id="5" name="Footer Placeholder 4"/>
          <p:cNvSpPr>
            <a:spLocks noGrp="1"/>
          </p:cNvSpPr>
          <p:nvPr>
            <p:ph type="ftr" sz="quarter" idx="11"/>
          </p:nvPr>
        </p:nvSpPr>
        <p:spPr/>
        <p:txBody>
          <a:bodyPr/>
          <a:lstStyle/>
          <a:p>
            <a:r>
              <a:rPr lang="en-US" smtClean="0"/>
              <a:t>Intro to DS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648265874"/>
              </p:ext>
            </p:extLst>
          </p:nvPr>
        </p:nvGraphicFramePr>
        <p:xfrm>
          <a:off x="1981200" y="2725783"/>
          <a:ext cx="8229600" cy="2652713"/>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79329">
                <a:tc gridSpan="2">
                  <a:txBody>
                    <a:bodyPr/>
                    <a:lstStyle/>
                    <a:p>
                      <a:pPr algn="ctr"/>
                      <a:r>
                        <a:rPr lang="en-US" sz="3200" dirty="0" smtClean="0">
                          <a:solidFill>
                            <a:schemeClr val="bg1"/>
                          </a:solidFill>
                        </a:rPr>
                        <a:t>Class</a:t>
                      </a:r>
                      <a:endParaRPr lang="en-US" sz="3200" dirty="0">
                        <a:solidFill>
                          <a:schemeClr val="bg1"/>
                        </a:solidFill>
                      </a:endParaRPr>
                    </a:p>
                  </a:txBody>
                  <a:tcPr marT="45733" marB="45733"/>
                </a:tc>
                <a:tc hMerge="1">
                  <a:txBody>
                    <a:bodyPr/>
                    <a:lstStyle/>
                    <a:p>
                      <a:pPr algn="ctr"/>
                      <a:endParaRPr lang="en-US" sz="3200" dirty="0">
                        <a:solidFill>
                          <a:schemeClr val="tx1"/>
                        </a:solidFill>
                      </a:endParaRPr>
                    </a:p>
                  </a:txBody>
                  <a:tcPr/>
                </a:tc>
                <a:extLst>
                  <a:ext uri="{0D108BD9-81ED-4DB2-BD59-A6C34878D82A}">
                    <a16:rowId xmlns:a16="http://schemas.microsoft.com/office/drawing/2014/main" val="10000"/>
                  </a:ext>
                </a:extLst>
              </a:tr>
              <a:tr h="518346">
                <a:tc>
                  <a:txBody>
                    <a:bodyPr/>
                    <a:lstStyle/>
                    <a:p>
                      <a:pPr algn="ctr"/>
                      <a:r>
                        <a:rPr lang="en-US" sz="2800" dirty="0" smtClean="0">
                          <a:solidFill>
                            <a:schemeClr val="tx1"/>
                          </a:solidFill>
                        </a:rPr>
                        <a:t>Assignments</a:t>
                      </a:r>
                      <a:endParaRPr lang="en-US" sz="2800" dirty="0">
                        <a:solidFill>
                          <a:schemeClr val="tx1"/>
                        </a:solidFill>
                      </a:endParaRPr>
                    </a:p>
                  </a:txBody>
                  <a:tcPr marT="45733" marB="45733">
                    <a:solidFill>
                      <a:schemeClr val="accent2">
                        <a:lumMod val="20000"/>
                        <a:lumOff val="80000"/>
                      </a:schemeClr>
                    </a:solidFill>
                  </a:tcPr>
                </a:tc>
                <a:tc>
                  <a:txBody>
                    <a:bodyPr/>
                    <a:lstStyle/>
                    <a:p>
                      <a:pPr algn="ctr"/>
                      <a:r>
                        <a:rPr lang="en-US" sz="2800" dirty="0" smtClean="0">
                          <a:solidFill>
                            <a:schemeClr val="tx1"/>
                          </a:solidFill>
                        </a:rPr>
                        <a:t>15%</a:t>
                      </a:r>
                      <a:endParaRPr lang="en-US" sz="2800" dirty="0">
                        <a:solidFill>
                          <a:schemeClr val="tx1"/>
                        </a:solidFill>
                      </a:endParaRPr>
                    </a:p>
                  </a:txBody>
                  <a:tcPr marT="45733" marB="45733">
                    <a:solidFill>
                      <a:schemeClr val="accent2">
                        <a:lumMod val="20000"/>
                        <a:lumOff val="80000"/>
                      </a:schemeClr>
                    </a:solidFill>
                  </a:tcPr>
                </a:tc>
                <a:extLst>
                  <a:ext uri="{0D108BD9-81ED-4DB2-BD59-A6C34878D82A}">
                    <a16:rowId xmlns:a16="http://schemas.microsoft.com/office/drawing/2014/main" val="10001"/>
                  </a:ext>
                </a:extLst>
              </a:tr>
              <a:tr h="518346">
                <a:tc>
                  <a:txBody>
                    <a:bodyPr/>
                    <a:lstStyle/>
                    <a:p>
                      <a:pPr algn="ctr"/>
                      <a:r>
                        <a:rPr lang="en-US" sz="2800" dirty="0" smtClean="0">
                          <a:solidFill>
                            <a:schemeClr val="tx1"/>
                          </a:solidFill>
                        </a:rPr>
                        <a:t>Quizzes</a:t>
                      </a:r>
                      <a:endParaRPr lang="en-US" sz="2800" dirty="0">
                        <a:solidFill>
                          <a:schemeClr val="tx1"/>
                        </a:solidFill>
                      </a:endParaRPr>
                    </a:p>
                  </a:txBody>
                  <a:tcPr marT="45733" marB="45733">
                    <a:solidFill>
                      <a:schemeClr val="accent2">
                        <a:lumMod val="20000"/>
                        <a:lumOff val="80000"/>
                      </a:schemeClr>
                    </a:solidFill>
                  </a:tcPr>
                </a:tc>
                <a:tc>
                  <a:txBody>
                    <a:bodyPr/>
                    <a:lstStyle/>
                    <a:p>
                      <a:pPr algn="ctr"/>
                      <a:r>
                        <a:rPr lang="en-US" sz="2800" dirty="0" smtClean="0">
                          <a:solidFill>
                            <a:schemeClr val="tx1"/>
                          </a:solidFill>
                        </a:rPr>
                        <a:t>10%</a:t>
                      </a:r>
                      <a:endParaRPr lang="en-US" sz="2800" dirty="0">
                        <a:solidFill>
                          <a:schemeClr val="tx1"/>
                        </a:solidFill>
                      </a:endParaRPr>
                    </a:p>
                  </a:txBody>
                  <a:tcPr marT="45733" marB="45733">
                    <a:solidFill>
                      <a:schemeClr val="accent2">
                        <a:lumMod val="20000"/>
                        <a:lumOff val="80000"/>
                      </a:schemeClr>
                    </a:solidFill>
                  </a:tcPr>
                </a:tc>
                <a:extLst>
                  <a:ext uri="{0D108BD9-81ED-4DB2-BD59-A6C34878D82A}">
                    <a16:rowId xmlns:a16="http://schemas.microsoft.com/office/drawing/2014/main" val="10002"/>
                  </a:ext>
                </a:extLst>
              </a:tr>
              <a:tr h="518346">
                <a:tc>
                  <a:txBody>
                    <a:bodyPr/>
                    <a:lstStyle/>
                    <a:p>
                      <a:pPr algn="ctr"/>
                      <a:r>
                        <a:rPr lang="en-US" sz="2800" dirty="0" smtClean="0">
                          <a:solidFill>
                            <a:schemeClr val="tx1"/>
                          </a:solidFill>
                        </a:rPr>
                        <a:t>Midterm Exam</a:t>
                      </a:r>
                      <a:endParaRPr lang="en-US" sz="2800" dirty="0">
                        <a:solidFill>
                          <a:schemeClr val="tx1"/>
                        </a:solidFill>
                      </a:endParaRPr>
                    </a:p>
                  </a:txBody>
                  <a:tcPr marT="45733" marB="45733">
                    <a:solidFill>
                      <a:schemeClr val="accent2">
                        <a:lumMod val="20000"/>
                        <a:lumOff val="80000"/>
                      </a:schemeClr>
                    </a:solidFill>
                  </a:tcPr>
                </a:tc>
                <a:tc>
                  <a:txBody>
                    <a:bodyPr/>
                    <a:lstStyle/>
                    <a:p>
                      <a:pPr algn="ctr"/>
                      <a:r>
                        <a:rPr lang="en-US" sz="2800" dirty="0" smtClean="0">
                          <a:solidFill>
                            <a:schemeClr val="tx1"/>
                          </a:solidFill>
                        </a:rPr>
                        <a:t>30%</a:t>
                      </a:r>
                      <a:endParaRPr lang="en-US" sz="2800" dirty="0">
                        <a:solidFill>
                          <a:schemeClr val="tx1"/>
                        </a:solidFill>
                      </a:endParaRPr>
                    </a:p>
                  </a:txBody>
                  <a:tcPr marT="45733" marB="45733">
                    <a:solidFill>
                      <a:schemeClr val="accent2">
                        <a:lumMod val="20000"/>
                        <a:lumOff val="80000"/>
                      </a:schemeClr>
                    </a:solidFill>
                  </a:tcPr>
                </a:tc>
                <a:extLst>
                  <a:ext uri="{0D108BD9-81ED-4DB2-BD59-A6C34878D82A}">
                    <a16:rowId xmlns:a16="http://schemas.microsoft.com/office/drawing/2014/main" val="10003"/>
                  </a:ext>
                </a:extLst>
              </a:tr>
              <a:tr h="518346">
                <a:tc>
                  <a:txBody>
                    <a:bodyPr/>
                    <a:lstStyle/>
                    <a:p>
                      <a:pPr algn="ctr"/>
                      <a:r>
                        <a:rPr lang="en-US" sz="2800" dirty="0" smtClean="0">
                          <a:solidFill>
                            <a:schemeClr val="tx1"/>
                          </a:solidFill>
                        </a:rPr>
                        <a:t>Final Exam</a:t>
                      </a:r>
                      <a:endParaRPr lang="en-US" sz="2800" dirty="0">
                        <a:solidFill>
                          <a:schemeClr val="tx1"/>
                        </a:solidFill>
                      </a:endParaRPr>
                    </a:p>
                  </a:txBody>
                  <a:tcPr marT="45733" marB="45733">
                    <a:solidFill>
                      <a:schemeClr val="accent2">
                        <a:lumMod val="20000"/>
                        <a:lumOff val="80000"/>
                      </a:schemeClr>
                    </a:solidFill>
                  </a:tcPr>
                </a:tc>
                <a:tc>
                  <a:txBody>
                    <a:bodyPr/>
                    <a:lstStyle/>
                    <a:p>
                      <a:pPr algn="ctr"/>
                      <a:r>
                        <a:rPr lang="en-US" sz="2800" dirty="0" smtClean="0">
                          <a:solidFill>
                            <a:schemeClr val="tx1"/>
                          </a:solidFill>
                        </a:rPr>
                        <a:t>45%</a:t>
                      </a:r>
                      <a:endParaRPr lang="en-US" sz="2800" dirty="0">
                        <a:solidFill>
                          <a:schemeClr val="tx1"/>
                        </a:solidFill>
                      </a:endParaRPr>
                    </a:p>
                  </a:txBody>
                  <a:tcPr marT="45733" marB="45733">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485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Grading Policy</a:t>
            </a:r>
          </a:p>
        </p:txBody>
      </p:sp>
      <p:sp>
        <p:nvSpPr>
          <p:cNvPr id="18435" name="Rectangle 3"/>
          <p:cNvSpPr>
            <a:spLocks noGrp="1" noChangeArrowheads="1"/>
          </p:cNvSpPr>
          <p:nvPr>
            <p:ph type="body" idx="1"/>
          </p:nvPr>
        </p:nvSpPr>
        <p:spPr>
          <a:xfrm>
            <a:off x="1981200" y="1189038"/>
            <a:ext cx="8229600" cy="4678362"/>
          </a:xfrm>
        </p:spPr>
        <p:txBody>
          <a:bodyPr/>
          <a:lstStyle/>
          <a:p>
            <a:pPr eaLnBrk="1" hangingPunct="1"/>
            <a:r>
              <a:rPr lang="en-US" altLang="en-US" dirty="0" smtClean="0"/>
              <a:t>There is simply no chance of extension in any of the deadline, what so ever</a:t>
            </a:r>
          </a:p>
          <a:p>
            <a:pPr eaLnBrk="1" hangingPunct="1"/>
            <a:r>
              <a:rPr lang="en-US" altLang="en-US" dirty="0" smtClean="0"/>
              <a:t>You can request for re-checking of any of your evaluation as per following rules; </a:t>
            </a:r>
          </a:p>
          <a:p>
            <a:pPr eaLnBrk="1" hangingPunct="1">
              <a:buFontTx/>
              <a:buNone/>
            </a:pPr>
            <a:r>
              <a:rPr lang="en-US" altLang="en-US" dirty="0" smtClean="0"/>
              <a:t>	Exams: </a:t>
            </a:r>
            <a:r>
              <a:rPr lang="en-US" altLang="en-US" dirty="0" smtClean="0">
                <a:solidFill>
                  <a:srgbClr val="008000"/>
                </a:solidFill>
              </a:rPr>
              <a:t>Same day</a:t>
            </a:r>
          </a:p>
          <a:p>
            <a:pPr eaLnBrk="1" hangingPunct="1">
              <a:buFontTx/>
              <a:buNone/>
            </a:pPr>
            <a:r>
              <a:rPr lang="en-US" altLang="en-US" dirty="0" smtClean="0"/>
              <a:t>	Assignments: </a:t>
            </a:r>
            <a:r>
              <a:rPr lang="en-US" altLang="en-US" dirty="0" smtClean="0">
                <a:solidFill>
                  <a:srgbClr val="008000"/>
                </a:solidFill>
              </a:rPr>
              <a:t>2 days after handing-over</a:t>
            </a:r>
          </a:p>
          <a:p>
            <a:pPr eaLnBrk="1" hangingPunct="1">
              <a:buFontTx/>
              <a:buNone/>
            </a:pPr>
            <a:r>
              <a:rPr lang="en-US" altLang="en-US" dirty="0" smtClean="0"/>
              <a:t>	Quizzes: </a:t>
            </a:r>
            <a:r>
              <a:rPr lang="en-US" altLang="en-US" dirty="0" smtClean="0">
                <a:solidFill>
                  <a:srgbClr val="008000"/>
                </a:solidFill>
              </a:rPr>
              <a:t>2 days after handing over</a:t>
            </a:r>
          </a:p>
          <a:p>
            <a:pPr eaLnBrk="1" hangingPunct="1">
              <a:buFontTx/>
              <a:buNone/>
            </a:pPr>
            <a:r>
              <a:rPr lang="en-US" altLang="en-US" dirty="0" smtClean="0">
                <a:solidFill>
                  <a:srgbClr val="008000"/>
                </a:solidFill>
              </a:rPr>
              <a:t>	</a:t>
            </a:r>
            <a:r>
              <a:rPr lang="en-US" altLang="en-US" dirty="0" smtClean="0">
                <a:solidFill>
                  <a:srgbClr val="FF0000"/>
                </a:solidFill>
              </a:rPr>
              <a:t>Warning! After due time, request will not be considered even if it’s genuine. </a:t>
            </a:r>
          </a:p>
          <a:p>
            <a:pPr eaLnBrk="1" hangingPunct="1">
              <a:buFontTx/>
              <a:buNone/>
            </a:pPr>
            <a:r>
              <a:rPr lang="en-US" altLang="en-US" dirty="0" smtClean="0">
                <a:solidFill>
                  <a:srgbClr val="FF0000"/>
                </a:solidFill>
              </a:rPr>
              <a:t>	Warning! Regularly check flex and don’t come in the end with bulk of queries in hand.</a:t>
            </a:r>
          </a:p>
        </p:txBody>
      </p:sp>
      <p:sp>
        <p:nvSpPr>
          <p:cNvPr id="2" name="Date Placeholder 1"/>
          <p:cNvSpPr>
            <a:spLocks noGrp="1"/>
          </p:cNvSpPr>
          <p:nvPr>
            <p:ph type="dt" sz="half" idx="10"/>
          </p:nvPr>
        </p:nvSpPr>
        <p:spPr/>
        <p:txBody>
          <a:bodyPr/>
          <a:lstStyle/>
          <a:p>
            <a:fld id="{60769A98-8C72-304E-97B6-E7C1BA653E77}"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457477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General Guidelines</a:t>
            </a:r>
          </a:p>
        </p:txBody>
      </p:sp>
      <p:sp>
        <p:nvSpPr>
          <p:cNvPr id="41987" name="Rectangle 3"/>
          <p:cNvSpPr>
            <a:spLocks noGrp="1" noChangeArrowheads="1"/>
          </p:cNvSpPr>
          <p:nvPr>
            <p:ph idx="1"/>
          </p:nvPr>
        </p:nvSpPr>
        <p:spPr/>
        <p:txBody>
          <a:bodyPr/>
          <a:lstStyle/>
          <a:p>
            <a:pPr algn="just" eaLnBrk="1" hangingPunct="1">
              <a:lnSpc>
                <a:spcPct val="90000"/>
              </a:lnSpc>
            </a:pPr>
            <a:r>
              <a:rPr lang="en-US" altLang="en-US" dirty="0" smtClean="0"/>
              <a:t>Visit Google classroom regularly for updates</a:t>
            </a:r>
          </a:p>
          <a:p>
            <a:pPr algn="just" eaLnBrk="1" hangingPunct="1">
              <a:lnSpc>
                <a:spcPct val="90000"/>
              </a:lnSpc>
            </a:pPr>
            <a:r>
              <a:rPr lang="en-US" altLang="en-US" dirty="0" smtClean="0"/>
              <a:t>No email submissions when Google classroom is there. </a:t>
            </a:r>
            <a:r>
              <a:rPr lang="en-US" altLang="en-US" i="1" dirty="0" smtClean="0">
                <a:solidFill>
                  <a:srgbClr val="00B0F0"/>
                </a:solidFill>
              </a:rPr>
              <a:t>Always remember that, you are putting your task in trash by yourself when you are emailing it.</a:t>
            </a:r>
          </a:p>
          <a:p>
            <a:pPr marL="342900" lvl="1" indent="-342900" algn="just">
              <a:lnSpc>
                <a:spcPct val="90000"/>
              </a:lnSpc>
              <a:buFont typeface="Wingdings" panose="05000000000000000000" pitchFamily="2" charset="2"/>
              <a:buChar char="q"/>
            </a:pPr>
            <a:r>
              <a:rPr lang="en-US" altLang="en-US" sz="2400" dirty="0">
                <a:ea typeface="Arial" panose="020B0604020202020204" pitchFamily="34" charset="0"/>
              </a:rPr>
              <a:t>Cheating cases are intolerable. You will be given negative marks for cheated stuff irrespective of the fact that, you were provider or the other one. Your cheating in exam will make it easy for you to step down from the Course with an ‘F’ grade. . . </a:t>
            </a:r>
            <a:r>
              <a:rPr lang="en-US" altLang="en-US" sz="2400" dirty="0">
                <a:ea typeface="Arial" panose="020B0604020202020204" pitchFamily="34" charset="0"/>
                <a:sym typeface="Wingdings" panose="05000000000000000000" pitchFamily="2" charset="2"/>
              </a:rPr>
              <a:t></a:t>
            </a:r>
            <a:r>
              <a:rPr lang="en-US" altLang="en-US" sz="2400" dirty="0">
                <a:ea typeface="Arial" panose="020B0604020202020204" pitchFamily="34" charset="0"/>
              </a:rPr>
              <a:t> </a:t>
            </a:r>
          </a:p>
          <a:p>
            <a:pPr marL="342900" lvl="1" indent="-342900">
              <a:lnSpc>
                <a:spcPct val="90000"/>
              </a:lnSpc>
              <a:buFont typeface="Wingdings" panose="05000000000000000000" pitchFamily="2" charset="2"/>
              <a:buChar char="q"/>
            </a:pPr>
            <a:r>
              <a:rPr lang="en-US" altLang="en-US" sz="2400" dirty="0">
                <a:ea typeface="Arial" panose="020B0604020202020204" pitchFamily="34" charset="0"/>
              </a:rPr>
              <a:t>There will be no re-take of any evaluation if you haven’t informed earlier through a proper channel.</a:t>
            </a:r>
          </a:p>
          <a:p>
            <a:pPr eaLnBrk="1" hangingPunct="1">
              <a:lnSpc>
                <a:spcPct val="90000"/>
              </a:lnSpc>
            </a:pPr>
            <a:r>
              <a:rPr lang="en-US" altLang="en-US" dirty="0" smtClean="0"/>
              <a:t>Quiz is inevitable so always, expect a One </a:t>
            </a:r>
            <a:r>
              <a:rPr lang="en-US" altLang="en-US" dirty="0" smtClean="0">
                <a:sym typeface="Wingdings" panose="05000000000000000000" pitchFamily="2" charset="2"/>
              </a:rPr>
              <a:t> [at least, one in every week]</a:t>
            </a:r>
            <a:endParaRPr lang="en-US" altLang="en-US" dirty="0" smtClean="0"/>
          </a:p>
        </p:txBody>
      </p:sp>
      <p:sp>
        <p:nvSpPr>
          <p:cNvPr id="2" name="Date Placeholder 1"/>
          <p:cNvSpPr>
            <a:spLocks noGrp="1"/>
          </p:cNvSpPr>
          <p:nvPr>
            <p:ph type="dt" sz="half" idx="10"/>
          </p:nvPr>
        </p:nvSpPr>
        <p:spPr/>
        <p:txBody>
          <a:bodyPr/>
          <a:lstStyle/>
          <a:p>
            <a:fld id="{2DBDCF55-BCD4-C44E-BFB8-C42DD720F5DB}"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0468669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7"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General Guidelines</a:t>
            </a:r>
          </a:p>
        </p:txBody>
      </p:sp>
      <p:sp>
        <p:nvSpPr>
          <p:cNvPr id="41987" name="Rectangle 3"/>
          <p:cNvSpPr>
            <a:spLocks noGrp="1" noChangeArrowheads="1"/>
          </p:cNvSpPr>
          <p:nvPr>
            <p:ph idx="1"/>
          </p:nvPr>
        </p:nvSpPr>
        <p:spPr>
          <a:xfrm>
            <a:off x="1981200" y="1447800"/>
            <a:ext cx="8229600" cy="5486400"/>
          </a:xfrm>
        </p:spPr>
        <p:txBody>
          <a:bodyPr/>
          <a:lstStyle/>
          <a:p>
            <a:pPr algn="just" eaLnBrk="1" hangingPunct="1">
              <a:lnSpc>
                <a:spcPct val="90000"/>
              </a:lnSpc>
            </a:pPr>
            <a:r>
              <a:rPr lang="en-US" altLang="en-US" dirty="0" smtClean="0"/>
              <a:t>You have to depend on yourself to have a good grade in the course</a:t>
            </a:r>
          </a:p>
          <a:p>
            <a:pPr lvl="1" algn="just" eaLnBrk="1" hangingPunct="1">
              <a:lnSpc>
                <a:spcPct val="90000"/>
              </a:lnSpc>
            </a:pPr>
            <a:r>
              <a:rPr lang="en-US" altLang="en-US" sz="2400" i="1" dirty="0">
                <a:solidFill>
                  <a:srgbClr val="262673"/>
                </a:solidFill>
                <a:ea typeface="Arial" panose="020B0604020202020204" pitchFamily="34" charset="0"/>
              </a:rPr>
              <a:t>You need to appear in demo to have it graded otherwise you will be given 5% of the total marks even if it was best assignment/project of the class</a:t>
            </a:r>
          </a:p>
          <a:p>
            <a:pPr lvl="1" algn="just" eaLnBrk="1" hangingPunct="1">
              <a:lnSpc>
                <a:spcPct val="90000"/>
              </a:lnSpc>
            </a:pPr>
            <a:r>
              <a:rPr lang="en-US" altLang="en-US" sz="2400" i="1" dirty="0">
                <a:solidFill>
                  <a:srgbClr val="00B050"/>
                </a:solidFill>
                <a:ea typeface="Arial" panose="020B0604020202020204" pitchFamily="34" charset="0"/>
              </a:rPr>
              <a:t>Grading will be individual even for group tasks. </a:t>
            </a:r>
            <a:endParaRPr lang="en-US" altLang="en-US" sz="2400" i="1" dirty="0" smtClean="0">
              <a:solidFill>
                <a:srgbClr val="00B050"/>
              </a:solidFill>
              <a:ea typeface="Arial" panose="020B0604020202020204" pitchFamily="34" charset="0"/>
            </a:endParaRPr>
          </a:p>
          <a:p>
            <a:pPr lvl="1" algn="just" eaLnBrk="1" hangingPunct="1">
              <a:lnSpc>
                <a:spcPct val="90000"/>
              </a:lnSpc>
            </a:pPr>
            <a:r>
              <a:rPr lang="en-US" altLang="en-US" sz="2400" i="1" dirty="0" smtClean="0">
                <a:solidFill>
                  <a:srgbClr val="C00000"/>
                </a:solidFill>
                <a:ea typeface="Arial" panose="020B0604020202020204" pitchFamily="34" charset="0"/>
              </a:rPr>
              <a:t>There </a:t>
            </a:r>
            <a:r>
              <a:rPr lang="en-US" altLang="en-US" sz="2400" i="1" dirty="0">
                <a:solidFill>
                  <a:srgbClr val="C00000"/>
                </a:solidFill>
                <a:ea typeface="Arial" panose="020B0604020202020204" pitchFamily="34" charset="0"/>
              </a:rPr>
              <a:t>will always be a quiz of written assignments whose performance will be considered as performance in that assignment.</a:t>
            </a:r>
          </a:p>
        </p:txBody>
      </p:sp>
      <p:sp>
        <p:nvSpPr>
          <p:cNvPr id="2" name="Date Placeholder 1"/>
          <p:cNvSpPr>
            <a:spLocks noGrp="1"/>
          </p:cNvSpPr>
          <p:nvPr>
            <p:ph type="dt" sz="half" idx="10"/>
          </p:nvPr>
        </p:nvSpPr>
        <p:spPr/>
        <p:txBody>
          <a:bodyPr/>
          <a:lstStyle/>
          <a:p>
            <a:fld id="{298E6385-8557-B242-81FE-016CDF972110}" type="datetime1">
              <a:rPr lang="en-US" smtClean="0"/>
              <a:t>8/25/2022</a:t>
            </a:fld>
            <a:endParaRPr lang="en-US" dirty="0"/>
          </a:p>
        </p:txBody>
      </p:sp>
      <p:sp>
        <p:nvSpPr>
          <p:cNvPr id="3" name="Footer Placeholder 2"/>
          <p:cNvSpPr>
            <a:spLocks noGrp="1"/>
          </p:cNvSpPr>
          <p:nvPr>
            <p:ph type="ftr" sz="quarter" idx="11"/>
          </p:nvPr>
        </p:nvSpPr>
        <p:spPr/>
        <p:txBody>
          <a:bodyPr/>
          <a:lstStyle/>
          <a:p>
            <a:r>
              <a:rPr lang="en-US" smtClean="0"/>
              <a:t>Intro to DS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958264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686</TotalTime>
  <Words>2441</Words>
  <Application>Microsoft Office PowerPoint</Application>
  <PresentationFormat>Widescreen</PresentationFormat>
  <Paragraphs>376</Paragraphs>
  <Slides>35</Slides>
  <Notes>12</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MS PGothic</vt:lpstr>
      <vt:lpstr>MS PGothic</vt:lpstr>
      <vt:lpstr>Arial</vt:lpstr>
      <vt:lpstr>Arimo</vt:lpstr>
      <vt:lpstr>Calibri</vt:lpstr>
      <vt:lpstr>Courier New</vt:lpstr>
      <vt:lpstr>Gill Sans MT</vt:lpstr>
      <vt:lpstr>HGｺﾞｼｯｸE</vt:lpstr>
      <vt:lpstr>Times New Roman</vt:lpstr>
      <vt:lpstr>Wingdings</vt:lpstr>
      <vt:lpstr>Wingdings 2</vt:lpstr>
      <vt:lpstr>ヒラギノ角ゴ ProN W3</vt:lpstr>
      <vt:lpstr>Dividend</vt:lpstr>
      <vt:lpstr>Introduction to data science</vt:lpstr>
      <vt:lpstr>Overview</vt:lpstr>
      <vt:lpstr>Welcome to Intro to Data Science – fall 2022</vt:lpstr>
      <vt:lpstr>Reference Books and Resources</vt:lpstr>
      <vt:lpstr>Tools and Software Packages</vt:lpstr>
      <vt:lpstr>Tentative Grading Policy</vt:lpstr>
      <vt:lpstr>Grading Policy</vt:lpstr>
      <vt:lpstr>General Guidelines</vt:lpstr>
      <vt:lpstr>General Guidelines</vt:lpstr>
      <vt:lpstr>Tentative Outline</vt:lpstr>
      <vt:lpstr>Learning Outcomes </vt:lpstr>
      <vt:lpstr>   Why do we need Data Science?</vt:lpstr>
      <vt:lpstr>  Why do we need Data Science?</vt:lpstr>
      <vt:lpstr>Why do we need Data Science</vt:lpstr>
      <vt:lpstr>Nate Silver</vt:lpstr>
      <vt:lpstr>            </vt:lpstr>
      <vt:lpstr>What can you do with the data?</vt:lpstr>
      <vt:lpstr>Data vs. Information</vt:lpstr>
      <vt:lpstr>Data vs. Information (cont’d.)</vt:lpstr>
      <vt:lpstr>Data, Information, and Beyond</vt:lpstr>
      <vt:lpstr> What is Data Science? </vt:lpstr>
      <vt:lpstr>Contrast: Databases</vt:lpstr>
      <vt:lpstr>Introduction to Optimization                 </vt:lpstr>
      <vt:lpstr>Some Key Principles</vt:lpstr>
      <vt:lpstr>Big Data – Five V of Data</vt:lpstr>
      <vt:lpstr>Big Data – Five V of Data (Cont.)</vt:lpstr>
      <vt:lpstr>Types of Data Analytics</vt:lpstr>
      <vt:lpstr>Types of Data Analytics (Cont.)</vt:lpstr>
      <vt:lpstr>Data Science Life Cycle </vt:lpstr>
      <vt:lpstr>PowerPoint Presentation</vt:lpstr>
      <vt:lpstr>  Asking Good Questions</vt:lpstr>
      <vt:lpstr>Structured vs. Semi-Structured vs. Unstructured Data </vt:lpstr>
      <vt:lpstr>Semi-Structured Data# </vt:lpstr>
      <vt:lpstr>Unstructured Data</vt:lpstr>
      <vt:lpstr>THAT’S IT FOR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Asma Ahmad</dc:creator>
  <cp:lastModifiedBy>Asma Ahmad</cp:lastModifiedBy>
  <cp:revision>44</cp:revision>
  <dcterms:created xsi:type="dcterms:W3CDTF">2022-08-19T05:02:52Z</dcterms:created>
  <dcterms:modified xsi:type="dcterms:W3CDTF">2022-08-25T07:50:29Z</dcterms:modified>
</cp:coreProperties>
</file>