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3" r:id="rId21"/>
    <p:sldId id="296"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7" r:id="rId35"/>
    <p:sldId id="298" r:id="rId36"/>
    <p:sldId id="299" r:id="rId37"/>
    <p:sldId id="300" r:id="rId38"/>
    <p:sldId id="301" r:id="rId39"/>
    <p:sldId id="302" r:id="rId40"/>
    <p:sldId id="30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91" autoAdjust="0"/>
  </p:normalViewPr>
  <p:slideViewPr>
    <p:cSldViewPr snapToGrid="0" snapToObjects="1">
      <p:cViewPr varScale="1">
        <p:scale>
          <a:sx n="56" d="100"/>
          <a:sy n="56" d="100"/>
        </p:scale>
        <p:origin x="180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D2DBC-F972-684B-A8D2-69A15F5FA6AD}" type="datetimeFigureOut">
              <a:rPr lang="en-US" smtClean="0"/>
              <a:t>9/7/2022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4A394A-9665-4441-A62A-ECB828BE8641}" type="slidenum">
              <a:rPr lang="en-US" smtClean="0"/>
              <a:t>‹#›</a:t>
            </a:fld>
            <a:endParaRPr lang="en-US"/>
          </a:p>
        </p:txBody>
      </p:sp>
    </p:spTree>
    <p:extLst>
      <p:ext uri="{BB962C8B-B14F-4D97-AF65-F5344CB8AC3E}">
        <p14:creationId xmlns:p14="http://schemas.microsoft.com/office/powerpoint/2010/main" val="25635484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74A394A-9665-4441-A62A-ECB828BE8641}" type="slidenum">
              <a:rPr lang="en-US" smtClean="0"/>
              <a:t>4</a:t>
            </a:fld>
            <a:endParaRPr lang="en-US"/>
          </a:p>
        </p:txBody>
      </p:sp>
    </p:spTree>
    <p:extLst>
      <p:ext uri="{BB962C8B-B14F-4D97-AF65-F5344CB8AC3E}">
        <p14:creationId xmlns:p14="http://schemas.microsoft.com/office/powerpoint/2010/main" val="203936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that we can use any of the points to calculate the slope value. The answer to the slope will always be the same for the same straight line.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Next, since we have all our parameters, we can write the equation of line as: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74A394A-9665-4441-A62A-ECB828BE8641}" type="slidenum">
              <a:rPr lang="en-US" smtClean="0"/>
              <a:t>9</a:t>
            </a:fld>
            <a:endParaRPr lang="en-US"/>
          </a:p>
        </p:txBody>
      </p:sp>
    </p:spTree>
    <p:extLst>
      <p:ext uri="{BB962C8B-B14F-4D97-AF65-F5344CB8AC3E}">
        <p14:creationId xmlns:p14="http://schemas.microsoft.com/office/powerpoint/2010/main" val="2509571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should sell his house for $ 195,000.00. That was easy.</a:t>
            </a:r>
            <a:endParaRPr lang="en-US" dirty="0"/>
          </a:p>
        </p:txBody>
      </p:sp>
      <p:sp>
        <p:nvSpPr>
          <p:cNvPr id="4" name="Slide Number Placeholder 3"/>
          <p:cNvSpPr>
            <a:spLocks noGrp="1"/>
          </p:cNvSpPr>
          <p:nvPr>
            <p:ph type="sldNum" sz="quarter" idx="10"/>
          </p:nvPr>
        </p:nvSpPr>
        <p:spPr/>
        <p:txBody>
          <a:bodyPr/>
          <a:lstStyle/>
          <a:p>
            <a:fld id="{974A394A-9665-4441-A62A-ECB828BE8641}" type="slidenum">
              <a:rPr lang="en-US" smtClean="0"/>
              <a:t>10</a:t>
            </a:fld>
            <a:endParaRPr lang="en-US"/>
          </a:p>
        </p:txBody>
      </p:sp>
    </p:spTree>
    <p:extLst>
      <p:ext uri="{BB962C8B-B14F-4D97-AF65-F5344CB8AC3E}">
        <p14:creationId xmlns:p14="http://schemas.microsoft.com/office/powerpoint/2010/main" val="189182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conclusion, a simple linear regression is a technique in which we find a line that best fits our dataset, and once we have that line, we can predict the value of the dependent variable based on the value of the independent variable using the equation of a line and its optimal parameters.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74A394A-9665-4441-A62A-ECB828BE8641}" type="slidenum">
              <a:rPr lang="en-US" smtClean="0"/>
              <a:t>20</a:t>
            </a:fld>
            <a:endParaRPr lang="en-US"/>
          </a:p>
        </p:txBody>
      </p:sp>
    </p:spTree>
    <p:extLst>
      <p:ext uri="{BB962C8B-B14F-4D97-AF65-F5344CB8AC3E}">
        <p14:creationId xmlns:p14="http://schemas.microsoft.com/office/powerpoint/2010/main" val="84095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[(ΣY)(ΣX</a:t>
            </a:r>
            <a:r>
              <a:rPr lang="en-US" baseline="30000" dirty="0" smtClean="0"/>
              <a:t>2</a:t>
            </a:r>
            <a:r>
              <a:rPr lang="en-US" dirty="0" smtClean="0"/>
              <a:t>) – (ΣX)(ΣXY)]  /  [n(ΣX</a:t>
            </a:r>
            <a:r>
              <a:rPr lang="en-US" baseline="30000" dirty="0" smtClean="0"/>
              <a:t>2</a:t>
            </a:r>
            <a:r>
              <a:rPr lang="en-US" dirty="0" smtClean="0"/>
              <a:t>) – (ΣX)</a:t>
            </a:r>
            <a:r>
              <a:rPr lang="en-US" baseline="30000" dirty="0" smtClean="0"/>
              <a:t>2</a:t>
            </a:r>
            <a:r>
              <a:rPr lang="en-US" dirty="0" smtClean="0"/>
              <a:t>]</a:t>
            </a:r>
          </a:p>
          <a:p>
            <a:r>
              <a:rPr lang="en-US" dirty="0" smtClean="0"/>
              <a:t>[n(ΣXY) – (ΣX)(ΣY)]  /  [n(ΣX</a:t>
            </a:r>
            <a:r>
              <a:rPr lang="en-US" baseline="30000" dirty="0" smtClean="0"/>
              <a:t>2</a:t>
            </a:r>
            <a:r>
              <a:rPr lang="en-US" dirty="0" smtClean="0"/>
              <a:t>) – (ΣX)</a:t>
            </a:r>
            <a:r>
              <a:rPr lang="en-US" baseline="30000" dirty="0" smtClean="0"/>
              <a:t>2</a:t>
            </a:r>
            <a:r>
              <a:rPr lang="en-US" dirty="0" smtClean="0"/>
              <a:t>]</a:t>
            </a:r>
            <a:endParaRPr lang="en-US" dirty="0"/>
          </a:p>
        </p:txBody>
      </p:sp>
      <p:sp>
        <p:nvSpPr>
          <p:cNvPr id="4" name="Slide Number Placeholder 3"/>
          <p:cNvSpPr>
            <a:spLocks noGrp="1"/>
          </p:cNvSpPr>
          <p:nvPr>
            <p:ph type="sldNum" sz="quarter" idx="10"/>
          </p:nvPr>
        </p:nvSpPr>
        <p:spPr/>
        <p:txBody>
          <a:bodyPr/>
          <a:lstStyle/>
          <a:p>
            <a:fld id="{974A394A-9665-4441-A62A-ECB828BE8641}" type="slidenum">
              <a:rPr lang="en-US" smtClean="0"/>
              <a:t>33</a:t>
            </a:fld>
            <a:endParaRPr lang="en-US"/>
          </a:p>
        </p:txBody>
      </p:sp>
    </p:spTree>
    <p:extLst>
      <p:ext uri="{BB962C8B-B14F-4D97-AF65-F5344CB8AC3E}">
        <p14:creationId xmlns:p14="http://schemas.microsoft.com/office/powerpoint/2010/main" val="186235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E641DD0-D8B6-4C46-AA12-8874DC7FC630}" type="datetime1">
              <a:rPr lang="en-US" smtClean="0"/>
              <a:t>9/7/2022</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93600-98AA-4663-9844-2F527202594E}" type="datetime1">
              <a:rPr lang="en-US" smtClean="0"/>
              <a:t>9/7/2022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FABCA-DCD0-47DB-A728-D20B051A2546}" type="datetime1">
              <a:rPr lang="en-US" smtClean="0"/>
              <a:t>9/7/2022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C0FC984-52D5-46B3-B4D3-E8B5CCCAEACF}" type="datetime1">
              <a:rPr lang="en-US" smtClean="0"/>
              <a:t>9/7/2022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94083-E029-4A9A-AB4E-D58AF69DF623}" type="datetime1">
              <a:rPr lang="en-US" smtClean="0"/>
              <a:t>9/7/2022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49B032DE-09F7-447E-84CC-DD3C21E09713}" type="datetime1">
              <a:rPr lang="en-US" smtClean="0"/>
              <a:t>9/7/2022</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D20B8CD-15E9-4AAC-BCBE-FDA824C4C1EA}" type="datetime1">
              <a:rPr lang="en-US" smtClean="0"/>
              <a:t>9/7/2022</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6A0A08-B4DB-4B42-AC0F-51F93CEBF87C}" type="datetime1">
              <a:rPr lang="en-US" smtClean="0"/>
              <a:t>9/7/2022</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41974-3F92-44A0-A1D2-BF345338B633}" type="datetime1">
              <a:rPr lang="en-US" smtClean="0"/>
              <a:t>9/7/2022</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6FE69-7AC4-4D71-80D6-8503EF19D52B}" type="datetime1">
              <a:rPr lang="en-US" smtClean="0"/>
              <a:t>9/7/2022</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390CC-4805-45A2-8428-6576DD75DE16}" type="datetime1">
              <a:rPr lang="en-US" smtClean="0"/>
              <a:t>9/7/2022</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CA626B2-3308-4564-A60E-D7D44DE9289E}" type="datetime1">
              <a:rPr lang="en-US" smtClean="0"/>
              <a:t>9/7/2022</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Linear </a:t>
            </a:r>
            <a:r>
              <a:rPr lang="en-US" b="1" dirty="0" smtClean="0"/>
              <a:t>Regression</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https://pub.towardsai.net/calculating-simple-linear-regression-and-linear-best-fit-an-in-depth-tutorial-with-math-and-python-804a0cb23660</a:t>
            </a:r>
          </a:p>
        </p:txBody>
      </p:sp>
    </p:spTree>
    <p:extLst>
      <p:ext uri="{BB962C8B-B14F-4D97-AF65-F5344CB8AC3E}">
        <p14:creationId xmlns:p14="http://schemas.microsoft.com/office/powerpoint/2010/main" val="1029497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Next, since we have all our parameters, we can write the equation of line as</a:t>
            </a:r>
            <a:r>
              <a:rPr lang="en-US" dirty="0" smtClean="0"/>
              <a:t>:</a:t>
            </a:r>
          </a:p>
          <a:p>
            <a:endParaRPr lang="en-US" dirty="0"/>
          </a:p>
          <a:p>
            <a:endParaRPr lang="en-US" dirty="0" smtClean="0"/>
          </a:p>
          <a:p>
            <a:endParaRPr lang="en-US" dirty="0"/>
          </a:p>
          <a:p>
            <a:r>
              <a:rPr lang="en-US" dirty="0"/>
              <a:t>To find the price of </a:t>
            </a:r>
            <a:r>
              <a:rPr lang="en-US" dirty="0" err="1"/>
              <a:t>Squidward’s</a:t>
            </a:r>
            <a:r>
              <a:rPr lang="en-US" dirty="0"/>
              <a:t> house, we need to plug-in X=1800 in the above equation.</a:t>
            </a:r>
          </a:p>
        </p:txBody>
      </p:sp>
      <p:pic>
        <p:nvPicPr>
          <p:cNvPr id="5121" name="Picture 1" descr="Figure 8: Equation of the line.| Calculating linear regression and linear best fit from scratch with Python and math in det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990" y="2530643"/>
            <a:ext cx="2228850"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descr="Figure 9: Predicting Squidward’s house price.| Calculating linear regression and linear best fit from scratch with Python 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7690" y="4656137"/>
            <a:ext cx="2724150" cy="173355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32177CBB-26FE-40BF-9A3B-1F03BEBAFD28}"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150671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Notice</a:t>
            </a:r>
            <a:endParaRPr lang="en-US" dirty="0"/>
          </a:p>
        </p:txBody>
      </p:sp>
      <p:sp>
        <p:nvSpPr>
          <p:cNvPr id="3" name="Content Placeholder 2"/>
          <p:cNvSpPr>
            <a:spLocks noGrp="1"/>
          </p:cNvSpPr>
          <p:nvPr>
            <p:ph idx="1"/>
          </p:nvPr>
        </p:nvSpPr>
        <p:spPr/>
        <p:txBody>
          <a:bodyPr/>
          <a:lstStyle/>
          <a:p>
            <a:r>
              <a:rPr lang="en-US" dirty="0" smtClean="0"/>
              <a:t>We live in real world</a:t>
            </a:r>
          </a:p>
          <a:p>
            <a:pPr lvl="1"/>
            <a:r>
              <a:rPr lang="en-US" dirty="0" smtClean="0"/>
              <a:t>Only two data points are insufficient information</a:t>
            </a:r>
          </a:p>
          <a:p>
            <a:pPr lvl="1"/>
            <a:r>
              <a:rPr lang="en-US" dirty="0" smtClean="0"/>
              <a:t>We need a large dataset to generalize or improve our system’s prediction performance</a:t>
            </a:r>
          </a:p>
          <a:p>
            <a:r>
              <a:rPr lang="en-US" dirty="0" smtClean="0"/>
              <a:t>But in a real world environment, with million of data points</a:t>
            </a:r>
          </a:p>
          <a:p>
            <a:pPr lvl="1"/>
            <a:r>
              <a:rPr lang="en-US" dirty="0" smtClean="0"/>
              <a:t>Can we find one </a:t>
            </a:r>
            <a:r>
              <a:rPr lang="en-US" i="1" dirty="0" smtClean="0"/>
              <a:t>“single” straight line that “</a:t>
            </a:r>
            <a:r>
              <a:rPr lang="en-US" dirty="0" smtClean="0"/>
              <a:t>perfectly</a:t>
            </a:r>
            <a:r>
              <a:rPr lang="en-US" i="1" dirty="0" smtClean="0"/>
              <a:t>” fits the whole data?</a:t>
            </a:r>
          </a:p>
          <a:p>
            <a:pPr lvl="1"/>
            <a:r>
              <a:rPr lang="en-US" i="1" dirty="0"/>
              <a:t>T</a:t>
            </a:r>
            <a:r>
              <a:rPr lang="en-US" i="1" dirty="0" smtClean="0"/>
              <a:t>hat’s where the concept of best fit/ regression line comes in.</a:t>
            </a:r>
          </a:p>
          <a:p>
            <a:pPr lvl="1"/>
            <a:endParaRPr lang="en-US" i="1" dirty="0" smtClean="0"/>
          </a:p>
        </p:txBody>
      </p:sp>
      <p:sp>
        <p:nvSpPr>
          <p:cNvPr id="6" name="Date Placeholder 5"/>
          <p:cNvSpPr>
            <a:spLocks noGrp="1"/>
          </p:cNvSpPr>
          <p:nvPr>
            <p:ph type="dt" sz="half" idx="10"/>
          </p:nvPr>
        </p:nvSpPr>
        <p:spPr/>
        <p:txBody>
          <a:bodyPr/>
          <a:lstStyle/>
          <a:p>
            <a:fld id="{74580DD4-0B84-4CD7-BA95-14966417E285}"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760116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6146" name="Picture 2" descr="Figure 10: Area vs. House price on the scatter plot.| Calculating linear regression and linear best fit from scratch with Py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700" y="2315369"/>
            <a:ext cx="5562600" cy="30956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759203" y="5410994"/>
            <a:ext cx="8832674" cy="1200329"/>
          </a:xfrm>
          <a:prstGeom prst="rect">
            <a:avLst/>
          </a:prstGeom>
        </p:spPr>
        <p:txBody>
          <a:bodyPr wrap="none">
            <a:spAutoFit/>
          </a:bodyPr>
          <a:lstStyle/>
          <a:p>
            <a:pPr marL="285750" indent="-285750">
              <a:buFont typeface="Arial" panose="020B0604020202020204" pitchFamily="34" charset="0"/>
              <a:buChar char="•"/>
            </a:pPr>
            <a:r>
              <a:rPr lang="en-US" sz="2400" dirty="0" smtClean="0">
                <a:solidFill>
                  <a:srgbClr val="292929"/>
                </a:solidFill>
              </a:rPr>
              <a:t>Central </a:t>
            </a:r>
            <a:r>
              <a:rPr lang="en-US" sz="2400" dirty="0">
                <a:solidFill>
                  <a:srgbClr val="292929"/>
                </a:solidFill>
              </a:rPr>
              <a:t>concept remains the </a:t>
            </a:r>
            <a:r>
              <a:rPr lang="en-US" sz="2400" dirty="0" smtClean="0">
                <a:solidFill>
                  <a:srgbClr val="292929"/>
                </a:solidFill>
              </a:rPr>
              <a:t>same</a:t>
            </a:r>
          </a:p>
          <a:p>
            <a:pPr marL="285750" indent="-285750">
              <a:buFont typeface="Arial" panose="020B0604020202020204" pitchFamily="34" charset="0"/>
              <a:buChar char="•"/>
            </a:pPr>
            <a:r>
              <a:rPr lang="en-US" sz="2400" dirty="0" smtClean="0"/>
              <a:t>Find </a:t>
            </a:r>
            <a:r>
              <a:rPr lang="en-US" sz="2400" dirty="0"/>
              <a:t>the equation of the line and plug-in X’s </a:t>
            </a:r>
            <a:r>
              <a:rPr lang="en-US" sz="2400" dirty="0" smtClean="0"/>
              <a:t>value</a:t>
            </a:r>
          </a:p>
          <a:p>
            <a:r>
              <a:rPr lang="en-US" sz="2400" dirty="0" smtClean="0"/>
              <a:t> </a:t>
            </a:r>
            <a:r>
              <a:rPr lang="en-US" sz="2400" dirty="0"/>
              <a:t>(independent variable) to find Y’s value (dependent variable)</a:t>
            </a:r>
          </a:p>
        </p:txBody>
      </p:sp>
      <p:sp>
        <p:nvSpPr>
          <p:cNvPr id="6" name="Date Placeholder 5"/>
          <p:cNvSpPr>
            <a:spLocks noGrp="1"/>
          </p:cNvSpPr>
          <p:nvPr>
            <p:ph type="dt" sz="half" idx="10"/>
          </p:nvPr>
        </p:nvSpPr>
        <p:spPr/>
        <p:txBody>
          <a:bodyPr/>
          <a:lstStyle/>
          <a:p>
            <a:fld id="{26062B10-A07C-4656-950E-CF46243A0769}"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945492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Calculating the Linear Best </a:t>
            </a:r>
            <a:r>
              <a:rPr lang="en-US" b="1" dirty="0" smtClean="0">
                <a:effectLst/>
              </a:rPr>
              <a:t>Fit</a:t>
            </a:r>
            <a:endParaRPr lang="en-US" dirty="0"/>
          </a:p>
        </p:txBody>
      </p:sp>
      <p:sp>
        <p:nvSpPr>
          <p:cNvPr id="3" name="Content Placeholder 2"/>
          <p:cNvSpPr>
            <a:spLocks noGrp="1"/>
          </p:cNvSpPr>
          <p:nvPr>
            <p:ph idx="1"/>
          </p:nvPr>
        </p:nvSpPr>
        <p:spPr/>
        <p:txBody>
          <a:bodyPr/>
          <a:lstStyle/>
          <a:p>
            <a:r>
              <a:rPr lang="en-US" dirty="0" smtClean="0"/>
              <a:t>We </a:t>
            </a:r>
            <a:r>
              <a:rPr lang="en-US" dirty="0"/>
              <a:t>cannot plot a single straight line that passes through all the </a:t>
            </a:r>
            <a:r>
              <a:rPr lang="en-US" dirty="0" smtClean="0"/>
              <a:t>points</a:t>
            </a:r>
          </a:p>
          <a:p>
            <a:r>
              <a:rPr lang="en-US" dirty="0" smtClean="0"/>
              <a:t>Let’s </a:t>
            </a:r>
            <a:r>
              <a:rPr lang="en-US" dirty="0"/>
              <a:t>minimize the </a:t>
            </a:r>
            <a:r>
              <a:rPr lang="en-US" dirty="0" smtClean="0"/>
              <a:t>error</a:t>
            </a:r>
          </a:p>
          <a:p>
            <a:pPr lvl="1"/>
            <a:r>
              <a:rPr lang="en-US" dirty="0" smtClean="0"/>
              <a:t>Find </a:t>
            </a:r>
            <a:r>
              <a:rPr lang="en-US" dirty="0"/>
              <a:t>a bar and then find the prediction </a:t>
            </a:r>
            <a:r>
              <a:rPr lang="en-US" dirty="0" smtClean="0"/>
              <a:t>error</a:t>
            </a:r>
          </a:p>
          <a:p>
            <a:r>
              <a:rPr lang="en-US" dirty="0" smtClean="0"/>
              <a:t>We </a:t>
            </a:r>
            <a:r>
              <a:rPr lang="en-US" dirty="0"/>
              <a:t>have the actual value here, we can easily find the error in prediction</a:t>
            </a:r>
            <a:r>
              <a:rPr lang="en-US" dirty="0" smtClean="0"/>
              <a:t>.</a:t>
            </a:r>
          </a:p>
          <a:p>
            <a:r>
              <a:rPr lang="en-US" dirty="0" smtClean="0"/>
              <a:t>Goal </a:t>
            </a:r>
            <a:r>
              <a:rPr lang="en-US" dirty="0"/>
              <a:t>will be to find the line that has the minimal error. </a:t>
            </a:r>
            <a:endParaRPr lang="en-US" dirty="0" smtClean="0"/>
          </a:p>
          <a:p>
            <a:pPr lvl="1"/>
            <a:r>
              <a:rPr lang="en-US" dirty="0"/>
              <a:t>That line is called the </a:t>
            </a:r>
            <a:r>
              <a:rPr lang="en-US" b="1" dirty="0"/>
              <a:t>linear best fit</a:t>
            </a:r>
            <a:r>
              <a:rPr lang="en-US" dirty="0"/>
              <a:t>.</a:t>
            </a:r>
          </a:p>
        </p:txBody>
      </p:sp>
      <p:sp>
        <p:nvSpPr>
          <p:cNvPr id="6" name="Date Placeholder 5"/>
          <p:cNvSpPr>
            <a:spLocks noGrp="1"/>
          </p:cNvSpPr>
          <p:nvPr>
            <p:ph type="dt" sz="half" idx="10"/>
          </p:nvPr>
        </p:nvSpPr>
        <p:spPr/>
        <p:txBody>
          <a:bodyPr/>
          <a:lstStyle/>
          <a:p>
            <a:fld id="{56138327-7F92-44C0-8F1D-E0A9A1318F62}"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2352336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170" name="Picture 2" descr="Figure 11: Calculating the linear best fit.| Calculating linear regression and linear best fit from scratch with Python and 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804528"/>
            <a:ext cx="6248400" cy="41814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Date Placeholder 4"/>
          <p:cNvSpPr>
            <a:spLocks noGrp="1"/>
          </p:cNvSpPr>
          <p:nvPr>
            <p:ph type="dt" sz="half" idx="10"/>
          </p:nvPr>
        </p:nvSpPr>
        <p:spPr/>
        <p:txBody>
          <a:bodyPr/>
          <a:lstStyle/>
          <a:p>
            <a:fld id="{5E3767E6-0EBB-4947-BEF6-EE1EE5301734}" type="datetime1">
              <a:rPr lang="en-US" smtClean="0"/>
              <a:t>9/7/2022</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3452843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Sum of Squared error </a:t>
            </a:r>
            <a:endParaRPr lang="en-US" dirty="0"/>
          </a:p>
        </p:txBody>
      </p:sp>
      <p:sp>
        <p:nvSpPr>
          <p:cNvPr id="3" name="Content Placeholder 2"/>
          <p:cNvSpPr>
            <a:spLocks noGrp="1"/>
          </p:cNvSpPr>
          <p:nvPr>
            <p:ph idx="1"/>
          </p:nvPr>
        </p:nvSpPr>
        <p:spPr/>
        <p:txBody>
          <a:bodyPr>
            <a:normAutofit fontScale="92500" lnSpcReduction="10000"/>
          </a:bodyPr>
          <a:lstStyle/>
          <a:p>
            <a:r>
              <a:rPr lang="en-US" dirty="0"/>
              <a:t> </a:t>
            </a:r>
            <a:r>
              <a:rPr lang="en-US" dirty="0" smtClean="0"/>
              <a:t>Actual </a:t>
            </a:r>
            <a:r>
              <a:rPr lang="en-US" dirty="0"/>
              <a:t>selling price of a house with an area of 1800 square feet is $</a:t>
            </a:r>
            <a:r>
              <a:rPr lang="en-US" dirty="0" smtClean="0"/>
              <a:t>220,000</a:t>
            </a:r>
          </a:p>
          <a:p>
            <a:r>
              <a:rPr lang="en-US" dirty="0" smtClean="0"/>
              <a:t>Predict </a:t>
            </a:r>
            <a:r>
              <a:rPr lang="en-US" dirty="0"/>
              <a:t>the house </a:t>
            </a:r>
            <a:r>
              <a:rPr lang="en-US" dirty="0" smtClean="0"/>
              <a:t>price (</a:t>
            </a:r>
            <a:r>
              <a:rPr lang="en-US" dirty="0"/>
              <a:t>Y = </a:t>
            </a:r>
            <a:r>
              <a:rPr lang="en-US" dirty="0" smtClean="0"/>
              <a:t>150X-75000 = </a:t>
            </a:r>
            <a:r>
              <a:rPr lang="en-US" dirty="0"/>
              <a:t>195,000</a:t>
            </a:r>
            <a:r>
              <a:rPr lang="en-US" dirty="0" smtClean="0"/>
              <a:t>)</a:t>
            </a:r>
            <a:endParaRPr lang="en-US" dirty="0"/>
          </a:p>
          <a:p>
            <a:r>
              <a:rPr lang="en-US" dirty="0" smtClean="0"/>
              <a:t>Here, there is a prediction error</a:t>
            </a:r>
          </a:p>
          <a:p>
            <a:r>
              <a:rPr lang="en-US" dirty="0" smtClean="0"/>
              <a:t>To represent, we can se </a:t>
            </a:r>
            <a:r>
              <a:rPr lang="en-US" dirty="0"/>
              <a:t>the Sum of Squared error calculation technique to find the error in prediction for each of the data points. </a:t>
            </a:r>
            <a:endParaRPr lang="en-US" dirty="0" smtClean="0"/>
          </a:p>
          <a:p>
            <a:r>
              <a:rPr lang="en-US" dirty="0" smtClean="0"/>
              <a:t>We </a:t>
            </a:r>
            <a:r>
              <a:rPr lang="en-US" dirty="0"/>
              <a:t>randomly choose the parameters of our line and then calculate the error. </a:t>
            </a:r>
            <a:endParaRPr lang="en-US" dirty="0" smtClean="0"/>
          </a:p>
          <a:p>
            <a:r>
              <a:rPr lang="en-US" dirty="0" smtClean="0"/>
              <a:t>Afterward</a:t>
            </a:r>
            <a:r>
              <a:rPr lang="en-US" dirty="0"/>
              <a:t>, we will adjust the parameter again and then calculate the error</a:t>
            </a:r>
            <a:r>
              <a:rPr lang="en-US" dirty="0" smtClean="0"/>
              <a:t>.</a:t>
            </a:r>
          </a:p>
          <a:p>
            <a:r>
              <a:rPr lang="en-US" dirty="0" smtClean="0"/>
              <a:t>Repeat </a:t>
            </a:r>
            <a:r>
              <a:rPr lang="en-US" dirty="0"/>
              <a:t>this until we get the minimum possible </a:t>
            </a:r>
            <a:r>
              <a:rPr lang="en-US" dirty="0" smtClean="0"/>
              <a:t>error</a:t>
            </a:r>
          </a:p>
          <a:p>
            <a:r>
              <a:rPr lang="en-US" dirty="0"/>
              <a:t> This process is a part of the gradient descent algorithm</a:t>
            </a:r>
            <a:endParaRPr lang="en-US" dirty="0" smtClean="0"/>
          </a:p>
        </p:txBody>
      </p:sp>
      <p:sp>
        <p:nvSpPr>
          <p:cNvPr id="6" name="Date Placeholder 5"/>
          <p:cNvSpPr>
            <a:spLocks noGrp="1"/>
          </p:cNvSpPr>
          <p:nvPr>
            <p:ph type="dt" sz="half" idx="10"/>
          </p:nvPr>
        </p:nvSpPr>
        <p:spPr/>
        <p:txBody>
          <a:bodyPr/>
          <a:lstStyle/>
          <a:p>
            <a:fld id="{1B297440-F1CD-46FE-8978-72A628E2C884}"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1161567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Error</a:t>
            </a:r>
            <a:endParaRPr lang="en-US" dirty="0"/>
          </a:p>
        </p:txBody>
      </p:sp>
      <p:sp>
        <p:nvSpPr>
          <p:cNvPr id="5" name="Text Placeholder 4"/>
          <p:cNvSpPr>
            <a:spLocks noGrp="1"/>
          </p:cNvSpPr>
          <p:nvPr>
            <p:ph type="body" idx="1"/>
          </p:nvPr>
        </p:nvSpPr>
        <p:spPr/>
        <p:txBody>
          <a:bodyPr/>
          <a:lstStyle/>
          <a:p>
            <a:r>
              <a:rPr lang="en-US" b="1" dirty="0"/>
              <a:t>Positive error</a:t>
            </a:r>
            <a:r>
              <a:rPr lang="en-US" b="1" dirty="0" smtClean="0"/>
              <a:t>:</a:t>
            </a:r>
            <a:endParaRPr lang="en-US" b="1" dirty="0"/>
          </a:p>
        </p:txBody>
      </p:sp>
      <p:sp>
        <p:nvSpPr>
          <p:cNvPr id="6" name="Text Placeholder 5"/>
          <p:cNvSpPr>
            <a:spLocks noGrp="1"/>
          </p:cNvSpPr>
          <p:nvPr>
            <p:ph type="body" sz="quarter" idx="3"/>
          </p:nvPr>
        </p:nvSpPr>
        <p:spPr/>
        <p:txBody>
          <a:bodyPr/>
          <a:lstStyle/>
          <a:p>
            <a:r>
              <a:rPr lang="en-US" b="1" dirty="0"/>
              <a:t>Negative error</a:t>
            </a:r>
            <a:r>
              <a:rPr lang="en-US" b="1" dirty="0" smtClean="0"/>
              <a:t>:</a:t>
            </a:r>
            <a:endParaRPr lang="en-US" b="1" dirty="0"/>
          </a:p>
        </p:txBody>
      </p:sp>
      <p:sp>
        <p:nvSpPr>
          <p:cNvPr id="7" name="Content Placeholder 6"/>
          <p:cNvSpPr>
            <a:spLocks noGrp="1"/>
          </p:cNvSpPr>
          <p:nvPr>
            <p:ph sz="quarter" idx="13"/>
          </p:nvPr>
        </p:nvSpPr>
        <p:spPr/>
        <p:txBody>
          <a:bodyPr/>
          <a:lstStyle/>
          <a:p>
            <a:r>
              <a:rPr lang="en-US" dirty="0"/>
              <a:t>Actual selling price: $ 220,000</a:t>
            </a:r>
          </a:p>
          <a:p>
            <a:r>
              <a:rPr lang="en-US" dirty="0"/>
              <a:t>Predicted selling price: $ 195,000</a:t>
            </a:r>
          </a:p>
          <a:p>
            <a:r>
              <a:rPr lang="en-US" dirty="0"/>
              <a:t>Error in prediction: $ 220,000–$ 195,000 = $25,000</a:t>
            </a:r>
          </a:p>
          <a:p>
            <a:endParaRPr lang="en-US" dirty="0"/>
          </a:p>
        </p:txBody>
      </p:sp>
      <p:sp>
        <p:nvSpPr>
          <p:cNvPr id="8" name="Content Placeholder 7"/>
          <p:cNvSpPr>
            <a:spLocks noGrp="1"/>
          </p:cNvSpPr>
          <p:nvPr>
            <p:ph sz="quarter" idx="14"/>
          </p:nvPr>
        </p:nvSpPr>
        <p:spPr/>
        <p:txBody>
          <a:bodyPr/>
          <a:lstStyle/>
          <a:p>
            <a:r>
              <a:rPr lang="en-US" dirty="0"/>
              <a:t>Actual selling price: $ 160,000</a:t>
            </a:r>
          </a:p>
          <a:p>
            <a:r>
              <a:rPr lang="en-US" dirty="0"/>
              <a:t>Predicted selling price: $ 195,000</a:t>
            </a:r>
          </a:p>
          <a:p>
            <a:r>
              <a:rPr lang="en-US" dirty="0"/>
              <a:t>Error in prediction: $160,000 — $195,000 = -$35,000</a:t>
            </a:r>
          </a:p>
          <a:p>
            <a:endParaRPr lang="en-US" dirty="0"/>
          </a:p>
        </p:txBody>
      </p:sp>
      <p:sp>
        <p:nvSpPr>
          <p:cNvPr id="9" name="Date Placeholder 8"/>
          <p:cNvSpPr>
            <a:spLocks noGrp="1"/>
          </p:cNvSpPr>
          <p:nvPr>
            <p:ph type="dt" sz="half" idx="10"/>
          </p:nvPr>
        </p:nvSpPr>
        <p:spPr/>
        <p:txBody>
          <a:bodyPr/>
          <a:lstStyle/>
          <a:p>
            <a:fld id="{94CA03F2-B215-42F8-A7DF-F8E138B685EA}" type="datetime1">
              <a:rPr lang="en-US" smtClean="0"/>
              <a:t>9/7/2022</a:t>
            </a:fld>
            <a:endParaRPr lang="en-US"/>
          </a:p>
        </p:txBody>
      </p:sp>
      <p:sp>
        <p:nvSpPr>
          <p:cNvPr id="10" name="Slide Number Placeholder 9"/>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906954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a:t>
            </a:r>
            <a:endParaRPr lang="en-US" dirty="0"/>
          </a:p>
        </p:txBody>
      </p:sp>
      <p:sp>
        <p:nvSpPr>
          <p:cNvPr id="8" name="Content Placeholder 7"/>
          <p:cNvSpPr>
            <a:spLocks noGrp="1"/>
          </p:cNvSpPr>
          <p:nvPr>
            <p:ph idx="1"/>
          </p:nvPr>
        </p:nvSpPr>
        <p:spPr>
          <a:xfrm>
            <a:off x="633663" y="2049463"/>
            <a:ext cx="8229600" cy="4525963"/>
          </a:xfrm>
        </p:spPr>
        <p:txBody>
          <a:bodyPr/>
          <a:lstStyle/>
          <a:p>
            <a:r>
              <a:rPr lang="en-US" dirty="0"/>
              <a:t> </a:t>
            </a:r>
            <a:r>
              <a:rPr lang="en-US" dirty="0" smtClean="0"/>
              <a:t>It </a:t>
            </a:r>
            <a:r>
              <a:rPr lang="en-US" dirty="0"/>
              <a:t>is also possible to get a negative error. To account for negative errors, we square the error</a:t>
            </a:r>
            <a:r>
              <a:rPr lang="en-US" dirty="0" smtClean="0"/>
              <a:t>.</a:t>
            </a:r>
          </a:p>
          <a:p>
            <a:endParaRPr lang="en-US" dirty="0"/>
          </a:p>
          <a:p>
            <a:endParaRPr lang="en-US" dirty="0" smtClean="0"/>
          </a:p>
          <a:p>
            <a:r>
              <a:rPr lang="en-US" dirty="0"/>
              <a:t>To account for the negative values, we will square the errors.</a:t>
            </a:r>
          </a:p>
        </p:txBody>
      </p:sp>
      <p:pic>
        <p:nvPicPr>
          <p:cNvPr id="8194" name="Picture 2" descr="Figure 12: Formula for the sum of errors.| Calculating linear regression and linear best fit from scratch with Python and m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563" y="2871537"/>
            <a:ext cx="3829050" cy="942976"/>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Figure 13: Formula for the sum of squared errors.| Calculating linear regression and linear best fit from scratch with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563" y="4728244"/>
            <a:ext cx="3914775" cy="9334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p:cNvSpPr>
            <a:spLocks noGrp="1"/>
          </p:cNvSpPr>
          <p:nvPr>
            <p:ph type="dt" sz="half" idx="10"/>
          </p:nvPr>
        </p:nvSpPr>
        <p:spPr/>
        <p:txBody>
          <a:bodyPr/>
          <a:lstStyle/>
          <a:p>
            <a:fld id="{BD51F667-F9CB-49C1-8A74-3F57B0A4EBB2}" type="datetime1">
              <a:rPr lang="en-US" smtClean="0"/>
              <a:t>9/7/2022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3545519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Guidelines for regression </a:t>
            </a:r>
            <a:r>
              <a:rPr lang="en-US" b="1" dirty="0" smtClean="0">
                <a:effectLst/>
              </a:rPr>
              <a:t>line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Use regression lines when there is a significant correlation to predict values.</a:t>
            </a:r>
          </a:p>
          <a:p>
            <a:pPr marL="457200" indent="-457200">
              <a:buFont typeface="+mj-lt"/>
              <a:buAutoNum type="arabicPeriod"/>
            </a:pPr>
            <a:r>
              <a:rPr lang="en-US" dirty="0"/>
              <a:t>Stay within the range of the data, and make sure not to extrapolate. For example, if the data is from 10 to 60, do not try to predict a value for 500.</a:t>
            </a:r>
          </a:p>
          <a:p>
            <a:pPr marL="457200" indent="-457200">
              <a:buFont typeface="+mj-lt"/>
              <a:buAutoNum type="arabicPeriod"/>
            </a:pPr>
            <a:r>
              <a:rPr lang="en-US" dirty="0"/>
              <a:t>Do not make predictions for a population that base on another population’s regression line.</a:t>
            </a:r>
          </a:p>
        </p:txBody>
      </p:sp>
      <p:sp>
        <p:nvSpPr>
          <p:cNvPr id="6" name="Date Placeholder 5"/>
          <p:cNvSpPr>
            <a:spLocks noGrp="1"/>
          </p:cNvSpPr>
          <p:nvPr>
            <p:ph type="dt" sz="half" idx="10"/>
          </p:nvPr>
        </p:nvSpPr>
        <p:spPr/>
        <p:txBody>
          <a:bodyPr/>
          <a:lstStyle/>
          <a:p>
            <a:fld id="{8D850A19-A4D9-47CA-BB53-1CD708858F5F}"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2350677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Example Problems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Height and weight.</a:t>
            </a:r>
          </a:p>
          <a:p>
            <a:pPr marL="457200" indent="-457200">
              <a:buFont typeface="+mj-lt"/>
              <a:buAutoNum type="arabicPeriod"/>
            </a:pPr>
            <a:r>
              <a:rPr lang="en-US" dirty="0" smtClean="0"/>
              <a:t>Vital </a:t>
            </a:r>
            <a:r>
              <a:rPr lang="en-US" dirty="0"/>
              <a:t>lung capacity and pack-years of smoking.</a:t>
            </a:r>
          </a:p>
          <a:p>
            <a:pPr marL="457200" indent="-457200">
              <a:buFont typeface="+mj-lt"/>
              <a:buAutoNum type="arabicPeriod"/>
            </a:pPr>
            <a:r>
              <a:rPr lang="en-US" dirty="0"/>
              <a:t>The driving speed and gas mileage.</a:t>
            </a:r>
          </a:p>
          <a:p>
            <a:pPr marL="457200" indent="-457200">
              <a:buFont typeface="+mj-lt"/>
              <a:buAutoNum type="arabicPeriod"/>
            </a:pPr>
            <a:endParaRPr lang="en-US" dirty="0"/>
          </a:p>
        </p:txBody>
      </p:sp>
      <p:sp>
        <p:nvSpPr>
          <p:cNvPr id="6" name="Date Placeholder 5"/>
          <p:cNvSpPr>
            <a:spLocks noGrp="1"/>
          </p:cNvSpPr>
          <p:nvPr>
            <p:ph type="dt" sz="half" idx="10"/>
          </p:nvPr>
        </p:nvSpPr>
        <p:spPr/>
        <p:txBody>
          <a:bodyPr/>
          <a:lstStyle/>
          <a:p>
            <a:fld id="{A5CE3CB9-61DE-426B-B3E9-9A88CD84C391}"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3829768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Simplest </a:t>
            </a:r>
            <a:r>
              <a:rPr lang="en-US" dirty="0"/>
              <a:t>type of </a:t>
            </a:r>
            <a:r>
              <a:rPr lang="en-US" dirty="0" smtClean="0"/>
              <a:t>model </a:t>
            </a:r>
            <a:r>
              <a:rPr lang="en-US" dirty="0"/>
              <a:t>in machine learning</a:t>
            </a:r>
            <a:endParaRPr lang="en-US" dirty="0" smtClean="0"/>
          </a:p>
          <a:p>
            <a:r>
              <a:rPr lang="en-US" dirty="0" smtClean="0"/>
              <a:t>Statistical approach - Allows </a:t>
            </a:r>
            <a:r>
              <a:rPr lang="en-US" dirty="0"/>
              <a:t>us to study and summarize the relationship between two continuous quantitative variables</a:t>
            </a:r>
            <a:r>
              <a:rPr lang="en-US" dirty="0" smtClean="0"/>
              <a:t>.</a:t>
            </a:r>
          </a:p>
          <a:p>
            <a:pPr lvl="1"/>
            <a:r>
              <a:rPr lang="en-US" dirty="0" smtClean="0"/>
              <a:t>Applied in</a:t>
            </a:r>
            <a:r>
              <a:rPr lang="en-US" dirty="0"/>
              <a:t> machine learning models, mathematics, statistical modeling, forecasting epidemics, and other quantitative fields</a:t>
            </a:r>
            <a:r>
              <a:rPr lang="en-US" dirty="0" smtClean="0"/>
              <a:t>.</a:t>
            </a:r>
          </a:p>
          <a:p>
            <a:r>
              <a:rPr lang="en-US" dirty="0" smtClean="0"/>
              <a:t>Two variables </a:t>
            </a:r>
          </a:p>
          <a:p>
            <a:pPr lvl="1"/>
            <a:r>
              <a:rPr lang="en-US" dirty="0" smtClean="0"/>
              <a:t>Independent variable (X)</a:t>
            </a:r>
          </a:p>
          <a:p>
            <a:pPr lvl="1"/>
            <a:r>
              <a:rPr lang="en-US" dirty="0" smtClean="0"/>
              <a:t>Dependent variable (Y)</a:t>
            </a:r>
          </a:p>
          <a:p>
            <a:pPr lvl="1"/>
            <a:r>
              <a:rPr lang="en-US" dirty="0" smtClean="0"/>
              <a:t>Goal is to find out the </a:t>
            </a:r>
            <a:r>
              <a:rPr lang="en-US" b="1" u="sng" dirty="0" smtClean="0"/>
              <a:t>relationship</a:t>
            </a:r>
            <a:r>
              <a:rPr lang="en-US" dirty="0" smtClean="0"/>
              <a:t> between independent and dependent variables</a:t>
            </a:r>
          </a:p>
          <a:p>
            <a:r>
              <a:rPr lang="en-US" dirty="0" smtClean="0"/>
              <a:t>Three types of relationships</a:t>
            </a:r>
          </a:p>
          <a:p>
            <a:pPr lvl="1"/>
            <a:r>
              <a:rPr lang="en-US" dirty="0" smtClean="0"/>
              <a:t>Deterministic relationship</a:t>
            </a:r>
          </a:p>
          <a:p>
            <a:pPr lvl="1"/>
            <a:r>
              <a:rPr lang="en-US" dirty="0" smtClean="0"/>
              <a:t>Random relationship</a:t>
            </a:r>
          </a:p>
          <a:p>
            <a:pPr lvl="1"/>
            <a:r>
              <a:rPr lang="en-US" dirty="0" smtClean="0"/>
              <a:t>Statistical relationship</a:t>
            </a:r>
            <a:endParaRPr lang="en-US" dirty="0"/>
          </a:p>
        </p:txBody>
      </p:sp>
      <p:sp>
        <p:nvSpPr>
          <p:cNvPr id="6" name="Date Placeholder 5"/>
          <p:cNvSpPr>
            <a:spLocks noGrp="1"/>
          </p:cNvSpPr>
          <p:nvPr>
            <p:ph type="dt" sz="half" idx="10"/>
          </p:nvPr>
        </p:nvSpPr>
        <p:spPr/>
        <p:txBody>
          <a:bodyPr/>
          <a:lstStyle/>
          <a:p>
            <a:fld id="{961A3AF3-EC80-4BAF-9ED6-3B8C04A5AD5F}"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1830203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fit line issues</a:t>
            </a:r>
            <a:endParaRPr lang="en-US" dirty="0"/>
          </a:p>
        </p:txBody>
      </p:sp>
      <p:sp>
        <p:nvSpPr>
          <p:cNvPr id="3" name="Content Placeholder 2"/>
          <p:cNvSpPr>
            <a:spLocks noGrp="1"/>
          </p:cNvSpPr>
          <p:nvPr>
            <p:ph idx="1"/>
          </p:nvPr>
        </p:nvSpPr>
        <p:spPr/>
        <p:txBody>
          <a:bodyPr/>
          <a:lstStyle/>
          <a:p>
            <a:r>
              <a:rPr lang="en-US" b="1" dirty="0" smtClean="0"/>
              <a:t>Issue in the used approach: </a:t>
            </a:r>
            <a:r>
              <a:rPr lang="en-US" dirty="0" smtClean="0"/>
              <a:t>Although can find </a:t>
            </a:r>
            <a:r>
              <a:rPr lang="en-US" dirty="0"/>
              <a:t>the best fit line for a specific </a:t>
            </a:r>
            <a:r>
              <a:rPr lang="en-US" dirty="0" smtClean="0"/>
              <a:t>dataset but for </a:t>
            </a:r>
            <a:r>
              <a:rPr lang="en-US" dirty="0"/>
              <a:t>a larger dataset, this task can be </a:t>
            </a:r>
            <a:r>
              <a:rPr lang="en-US" dirty="0" smtClean="0"/>
              <a:t>cumbersome</a:t>
            </a:r>
          </a:p>
          <a:p>
            <a:r>
              <a:rPr lang="en-US" b="1" dirty="0" smtClean="0"/>
              <a:t>Proposed solution: </a:t>
            </a:r>
            <a:r>
              <a:rPr lang="en-US" dirty="0"/>
              <a:t>use a formula that will give us the required parameter </a:t>
            </a:r>
            <a:r>
              <a:rPr lang="en-US" dirty="0" smtClean="0"/>
              <a:t>values.</a:t>
            </a:r>
          </a:p>
          <a:p>
            <a:r>
              <a:rPr lang="en-US" b="1" dirty="0" smtClean="0"/>
              <a:t>Roadmap:</a:t>
            </a:r>
            <a:r>
              <a:rPr lang="en-US" dirty="0" smtClean="0"/>
              <a:t> Derivation of the formula followed by its implementation</a:t>
            </a:r>
            <a:endParaRPr lang="en-US" dirty="0"/>
          </a:p>
        </p:txBody>
      </p:sp>
      <p:sp>
        <p:nvSpPr>
          <p:cNvPr id="6" name="Date Placeholder 5"/>
          <p:cNvSpPr>
            <a:spLocks noGrp="1"/>
          </p:cNvSpPr>
          <p:nvPr>
            <p:ph type="dt" sz="half" idx="10"/>
          </p:nvPr>
        </p:nvSpPr>
        <p:spPr/>
        <p:txBody>
          <a:bodyPr/>
          <a:lstStyle/>
          <a:p>
            <a:fld id="{A7C1A83B-F1C7-4AED-849F-C8BB5E822161}"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437515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C0FC984-52D5-46B3-B4D3-E8B5CCCAEACF}" type="datetime1">
              <a:rPr lang="en-US" smtClean="0"/>
              <a:t>9/7/2022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306123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rPr>
              <a:t>Derivation of Simple Linear Regression Formula</a:t>
            </a:r>
            <a:r>
              <a:rPr lang="en-US" sz="4400" b="1" dirty="0" smtClean="0">
                <a:effectLst/>
              </a:rPr>
              <a:t>:</a:t>
            </a:r>
            <a:endParaRPr lang="en-US" sz="4400" dirty="0"/>
          </a:p>
        </p:txBody>
      </p:sp>
      <p:sp>
        <p:nvSpPr>
          <p:cNvPr id="4" name="Rectangle 1"/>
          <p:cNvSpPr>
            <a:spLocks noChangeArrowheads="1"/>
          </p:cNvSpPr>
          <p:nvPr/>
        </p:nvSpPr>
        <p:spPr bwMode="auto">
          <a:xfrm>
            <a:off x="825191" y="2415323"/>
            <a:ext cx="5488169" cy="287771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292929"/>
                </a:solidFill>
                <a:effectLst/>
                <a:latin typeface="charter"/>
              </a:rPr>
              <a:t>We have a total of n data points (X, Y), ranging from </a:t>
            </a:r>
            <a:r>
              <a:rPr kumimoji="0" lang="en-US" altLang="en-US" sz="1500" b="0" i="0" u="none" strike="noStrike" cap="none" normalizeH="0" baseline="0" dirty="0" err="1" smtClean="0">
                <a:ln>
                  <a:noFill/>
                </a:ln>
                <a:solidFill>
                  <a:srgbClr val="292929"/>
                </a:solidFill>
                <a:effectLst/>
                <a:latin typeface="charter"/>
              </a:rPr>
              <a:t>i</a:t>
            </a:r>
            <a:r>
              <a:rPr kumimoji="0" lang="en-US" altLang="en-US" sz="1500" b="0" i="0" u="none" strike="noStrike" cap="none" normalizeH="0" baseline="0" dirty="0" smtClean="0">
                <a:ln>
                  <a:noFill/>
                </a:ln>
                <a:solidFill>
                  <a:srgbClr val="292929"/>
                </a:solidFill>
                <a:effectLst/>
                <a:latin typeface="charter"/>
              </a:rPr>
              <a:t>=1 to </a:t>
            </a:r>
            <a:r>
              <a:rPr kumimoji="0" lang="en-US" altLang="en-US" sz="1500" b="0" i="0" u="none" strike="noStrike" cap="none" normalizeH="0" baseline="0" dirty="0" err="1" smtClean="0">
                <a:ln>
                  <a:noFill/>
                </a:ln>
                <a:solidFill>
                  <a:srgbClr val="292929"/>
                </a:solidFill>
                <a:effectLst/>
                <a:latin typeface="charter"/>
              </a:rPr>
              <a:t>i</a:t>
            </a:r>
            <a:r>
              <a:rPr kumimoji="0" lang="en-US" altLang="en-US" sz="1500" b="0" i="0" u="none" strike="noStrike" cap="none" normalizeH="0" baseline="0" dirty="0" smtClean="0">
                <a:ln>
                  <a:noFill/>
                </a:ln>
                <a:solidFill>
                  <a:srgbClr val="292929"/>
                </a:solidFill>
                <a:effectLst/>
                <a:latin typeface="charter"/>
              </a:rPr>
              <a:t>=n.</a:t>
            </a:r>
            <a:endParaRPr kumimoji="0" lang="en-US" altLang="en-US" sz="800" b="0" i="0" u="none" strike="noStrike" cap="none" normalizeH="0" baseline="0" dirty="0" smtClean="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rPr>
              <a:t>  </a:t>
            </a:r>
            <a:r>
              <a:rPr kumimoji="0" lang="en-US" altLang="en-US" sz="2900" b="0"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charter"/>
              </a:rPr>
              <a:t>2. We define the linear best fit as: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31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charter"/>
              </a:rPr>
              <a:t>3. We can write the error function as following:</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64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9218" name="Picture 2" descr="https://miro.medium.com/max/118/0*TbrWeL-jcPTxpG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555" y="2934555"/>
            <a:ext cx="1123950" cy="466725"/>
          </a:xfrm>
          <a:prstGeom prst="rect">
            <a:avLst/>
          </a:prstGeom>
          <a:noFill/>
          <a:extLst>
            <a:ext uri="{909E8E84-426E-40dd-AFC4-6F175D3DCCD1}">
              <a14:hiddenFill xmlns:a14="http://schemas.microsoft.com/office/drawing/2010/main" xmlns="">
                <a:solidFill>
                  <a:srgbClr val="FFFFFF"/>
                </a:solidFill>
              </a14:hiddenFill>
            </a:ext>
          </a:extLst>
        </p:spPr>
      </p:pic>
      <p:pic>
        <p:nvPicPr>
          <p:cNvPr id="9219" name="Picture 3" descr="Figure 37: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08" y="3586881"/>
            <a:ext cx="1657350" cy="504825"/>
          </a:xfrm>
          <a:prstGeom prst="rect">
            <a:avLst/>
          </a:prstGeom>
          <a:noFill/>
          <a:extLst>
            <a:ext uri="{909E8E84-426E-40dd-AFC4-6F175D3DCCD1}">
              <a14:hiddenFill xmlns:a14="http://schemas.microsoft.com/office/drawing/2010/main" xmlns="">
                <a:solidFill>
                  <a:srgbClr val="FFFFFF"/>
                </a:solidFill>
              </a14:hiddenFill>
            </a:ext>
          </a:extLst>
        </p:spPr>
      </p:pic>
      <p:pic>
        <p:nvPicPr>
          <p:cNvPr id="9220" name="Picture 4" descr="Figure 38: Error sum of squa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735" y="4364935"/>
            <a:ext cx="2238375" cy="10191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5"/>
          <p:cNvSpPr>
            <a:spLocks noChangeArrowheads="1"/>
          </p:cNvSpPr>
          <p:nvPr/>
        </p:nvSpPr>
        <p:spPr bwMode="auto">
          <a:xfrm>
            <a:off x="825191" y="5318301"/>
            <a:ext cx="5136086" cy="600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charter"/>
              </a:rPr>
              <a:t>4. We can substitute the value of equation 2 in equation 3:</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6700" b="0" i="0" u="none" strike="noStrike" cap="none" normalizeH="0" baseline="0" dirty="0" smtClean="0">
              <a:ln>
                <a:noFill/>
              </a:ln>
              <a:solidFill>
                <a:schemeClr val="tx1"/>
              </a:solidFill>
              <a:effectLst/>
              <a:latin typeface="Arial" panose="020B0604020202020204" pitchFamily="34" charset="0"/>
            </a:endParaRPr>
          </a:p>
        </p:txBody>
      </p:sp>
      <p:pic>
        <p:nvPicPr>
          <p:cNvPr id="9222" name="Picture 6" descr="Figure 39: Simplifying the error sum of squar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691" y="5614736"/>
            <a:ext cx="2771775" cy="10668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Date Placeholder 7"/>
          <p:cNvSpPr>
            <a:spLocks noGrp="1"/>
          </p:cNvSpPr>
          <p:nvPr>
            <p:ph type="dt" sz="half" idx="10"/>
          </p:nvPr>
        </p:nvSpPr>
        <p:spPr/>
        <p:txBody>
          <a:bodyPr/>
          <a:lstStyle/>
          <a:p>
            <a:fld id="{C1F5A9A3-7D80-4C82-A8D6-97378301686F}" type="datetime1">
              <a:rPr lang="en-US" smtClean="0"/>
              <a:t>9/7/2022</a:t>
            </a:fld>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2984120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Minimize Error (S)</a:t>
            </a:r>
            <a:endParaRPr lang="en-US" dirty="0"/>
          </a:p>
        </p:txBody>
      </p:sp>
      <p:sp>
        <p:nvSpPr>
          <p:cNvPr id="3" name="Content Placeholder 2"/>
          <p:cNvSpPr>
            <a:spLocks noGrp="1"/>
          </p:cNvSpPr>
          <p:nvPr>
            <p:ph idx="1"/>
          </p:nvPr>
        </p:nvSpPr>
        <p:spPr>
          <a:xfrm>
            <a:off x="361665" y="1541364"/>
            <a:ext cx="8229600" cy="4525963"/>
          </a:xfrm>
        </p:spPr>
        <p:txBody>
          <a:bodyPr>
            <a:normAutofit fontScale="92500" lnSpcReduction="10000"/>
          </a:bodyPr>
          <a:lstStyle/>
          <a:p>
            <a:r>
              <a:rPr lang="en-US" dirty="0" smtClean="0"/>
              <a:t>To minimize S (error function), lets find where the </a:t>
            </a:r>
            <a:r>
              <a:rPr lang="en-US" dirty="0"/>
              <a:t>first derivative of S is equal to 0 concerning a and </a:t>
            </a:r>
            <a:r>
              <a:rPr lang="en-US" dirty="0" smtClean="0"/>
              <a:t>b.</a:t>
            </a:r>
          </a:p>
          <a:p>
            <a:r>
              <a:rPr lang="en-US" b="1" dirty="0" smtClean="0"/>
              <a:t>Finding Intercept (a):</a:t>
            </a:r>
          </a:p>
          <a:p>
            <a:pPr marL="800100" lvl="1" indent="-342900">
              <a:buFont typeface="+mj-lt"/>
              <a:buAutoNum type="arabicPeriod"/>
            </a:pPr>
            <a:r>
              <a:rPr lang="en-US" dirty="0"/>
              <a:t>Finding the partial derivative of S concerning a</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a:p>
          <a:p>
            <a:pPr marL="800100" lvl="1" indent="-342900">
              <a:buFont typeface="+mj-lt"/>
              <a:buAutoNum type="arabicPeriod"/>
            </a:pPr>
            <a:r>
              <a:rPr lang="en-US" dirty="0"/>
              <a:t>Simplifying the calculations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00100" lvl="1" indent="-342900">
              <a:buFont typeface="+mj-lt"/>
              <a:buAutoNum type="arabicPeriod"/>
            </a:pPr>
            <a:r>
              <a:rPr lang="en-US" dirty="0"/>
              <a:t>Using chain rule of partial derivations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00100" lvl="1" indent="-342900">
              <a:buFont typeface="+mj-lt"/>
              <a:buAutoNum type="arabicPeriod"/>
            </a:pPr>
            <a:r>
              <a:rPr lang="en-US" dirty="0"/>
              <a:t>Finding partial derivatives</a:t>
            </a:r>
            <a:r>
              <a:rPr lang="en-US" dirty="0" smtClean="0"/>
              <a:t>:</a:t>
            </a:r>
          </a:p>
          <a:p>
            <a:pPr marL="800100" lvl="1" indent="-342900">
              <a:buFont typeface="+mj-lt"/>
              <a:buAutoNum type="arabicPeriod"/>
            </a:pPr>
            <a:endParaRPr lang="en-US" b="1" dirty="0"/>
          </a:p>
          <a:p>
            <a:pPr marL="800100" lvl="1" indent="-342900">
              <a:buFont typeface="+mj-lt"/>
              <a:buAutoNum type="arabicPeriod"/>
            </a:pPr>
            <a:endParaRPr lang="en-US" b="1" dirty="0"/>
          </a:p>
        </p:txBody>
      </p:sp>
      <p:pic>
        <p:nvPicPr>
          <p:cNvPr id="10242" name="Picture 2" descr="Figure 40: Partial derivative of S concerning a. | Calculating linear regression and linear best fit from scratch with Python"/>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39448" y="2811440"/>
            <a:ext cx="3381375" cy="768102"/>
          </a:xfrm>
          <a:prstGeom prst="rect">
            <a:avLst/>
          </a:prstGeom>
          <a:noFill/>
          <a:extLst>
            <a:ext uri="{909E8E84-426E-40dd-AFC4-6F175D3DCCD1}">
              <a14:hiddenFill xmlns:a14="http://schemas.microsoft.com/office/drawing/2010/main" xmlns="">
                <a:solidFill>
                  <a:srgbClr val="FFFFFF"/>
                </a:solidFill>
              </a14:hiddenFill>
            </a:ext>
          </a:extLst>
        </p:spPr>
      </p:pic>
      <p:pic>
        <p:nvPicPr>
          <p:cNvPr id="10244" name="Picture 4" descr="Figure 41: Simplifying the calculations. | Calculating linear regression and linear best fit from scratch with Python and 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521" y="3782428"/>
            <a:ext cx="2632230" cy="857812"/>
          </a:xfrm>
          <a:prstGeom prst="rect">
            <a:avLst/>
          </a:prstGeom>
          <a:noFill/>
          <a:extLst>
            <a:ext uri="{909E8E84-426E-40dd-AFC4-6F175D3DCCD1}">
              <a14:hiddenFill xmlns:a14="http://schemas.microsoft.com/office/drawing/2010/main" xmlns="">
                <a:solidFill>
                  <a:srgbClr val="FFFFFF"/>
                </a:solidFill>
              </a14:hiddenFill>
            </a:ext>
          </a:extLst>
        </p:spPr>
      </p:pic>
      <p:pic>
        <p:nvPicPr>
          <p:cNvPr id="10246" name="Picture 6" descr="Figure 42: Chain rule of partial derivations. | Calculating linear regression and linear best fit from scratch with Python an"/>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22521" y="4888532"/>
            <a:ext cx="1676400" cy="626898"/>
          </a:xfrm>
          <a:prstGeom prst="rect">
            <a:avLst/>
          </a:prstGeom>
          <a:noFill/>
          <a:extLst>
            <a:ext uri="{909E8E84-426E-40dd-AFC4-6F175D3DCCD1}">
              <a14:hiddenFill xmlns:a14="http://schemas.microsoft.com/office/drawing/2010/main" xmlns="">
                <a:solidFill>
                  <a:srgbClr val="FFFFFF"/>
                </a:solidFill>
              </a14:hiddenFill>
            </a:ext>
          </a:extLst>
        </p:spPr>
      </p:pic>
      <p:pic>
        <p:nvPicPr>
          <p:cNvPr id="10248" name="Picture 8" descr="Figure 43: Finding the partial derivatives. | Calculating linear regression and linear best fi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242606" y="5869623"/>
            <a:ext cx="4829175" cy="99130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3668649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800100" lvl="1" indent="-342900">
              <a:buFont typeface="+mj-lt"/>
              <a:buAutoNum type="arabicPeriod" startAt="5"/>
            </a:pPr>
            <a:r>
              <a:rPr lang="en-US" dirty="0"/>
              <a:t>Putting it together</a:t>
            </a:r>
            <a:r>
              <a:rPr lang="en-US" dirty="0" smtClean="0"/>
              <a:t>:</a:t>
            </a:r>
          </a:p>
          <a:p>
            <a:pPr marL="800100" lvl="1" indent="-342900">
              <a:buFont typeface="+mj-lt"/>
              <a:buAutoNum type="arabicPeriod" startAt="5"/>
            </a:pPr>
            <a:endParaRPr lang="en-US" dirty="0"/>
          </a:p>
          <a:p>
            <a:pPr marL="800100" lvl="1" indent="-342900">
              <a:buFont typeface="+mj-lt"/>
              <a:buAutoNum type="arabicPeriod" startAt="5"/>
            </a:pPr>
            <a:endParaRPr lang="en-US" dirty="0" smtClean="0"/>
          </a:p>
          <a:p>
            <a:pPr marL="800100" lvl="1" indent="-342900">
              <a:buFont typeface="+mj-lt"/>
              <a:buAutoNum type="arabicPeriod" startAt="5"/>
            </a:pPr>
            <a:endParaRPr lang="en-US" dirty="0"/>
          </a:p>
          <a:p>
            <a:pPr marL="800100" lvl="1" indent="-342900">
              <a:buFont typeface="+mj-lt"/>
              <a:buAutoNum type="arabicPeriod" startAt="5"/>
            </a:pPr>
            <a:r>
              <a:rPr lang="en-US" dirty="0"/>
              <a:t>To find the extreme values, we take the derivative=0</a:t>
            </a:r>
            <a:r>
              <a:rPr lang="en-US" dirty="0" smtClean="0"/>
              <a:t>:</a:t>
            </a:r>
          </a:p>
          <a:p>
            <a:pPr marL="800100" lvl="1" indent="-342900">
              <a:buFont typeface="+mj-lt"/>
              <a:buAutoNum type="arabicPeriod" startAt="5"/>
            </a:pPr>
            <a:endParaRPr lang="en-US" dirty="0"/>
          </a:p>
          <a:p>
            <a:pPr marL="800100" lvl="1" indent="-342900">
              <a:buFont typeface="+mj-lt"/>
              <a:buAutoNum type="arabicPeriod" startAt="5"/>
            </a:pPr>
            <a:endParaRPr lang="en-US" dirty="0" smtClean="0"/>
          </a:p>
          <a:p>
            <a:pPr marL="800100" lvl="1" indent="-342900">
              <a:buFont typeface="+mj-lt"/>
              <a:buAutoNum type="arabicPeriod" startAt="5"/>
            </a:pPr>
            <a:endParaRPr lang="en-US" dirty="0"/>
          </a:p>
          <a:p>
            <a:pPr marL="800100" lvl="1" indent="-342900">
              <a:buFont typeface="+mj-lt"/>
              <a:buAutoNum type="arabicPeriod" startAt="5"/>
            </a:pPr>
            <a:endParaRPr lang="en-US" dirty="0"/>
          </a:p>
          <a:p>
            <a:pPr marL="800100" lvl="1" indent="-342900">
              <a:buFont typeface="+mj-lt"/>
              <a:buAutoNum type="arabicPeriod" startAt="5"/>
            </a:pPr>
            <a:r>
              <a:rPr lang="en-US" dirty="0"/>
              <a:t>Simplifying</a:t>
            </a:r>
            <a:r>
              <a:rPr lang="en-US" dirty="0" smtClean="0"/>
              <a:t>:</a:t>
            </a:r>
          </a:p>
          <a:p>
            <a:pPr marL="800100" lvl="1" indent="-342900">
              <a:buFont typeface="+mj-lt"/>
              <a:buAutoNum type="arabicPeriod" startAt="5"/>
            </a:pPr>
            <a:endParaRPr lang="en-US" dirty="0"/>
          </a:p>
          <a:p>
            <a:pPr marL="800100" lvl="1" indent="-342900">
              <a:buFont typeface="+mj-lt"/>
              <a:buAutoNum type="arabicPeriod" startAt="5"/>
            </a:pPr>
            <a:endParaRPr lang="en-US" dirty="0" smtClean="0"/>
          </a:p>
          <a:p>
            <a:pPr marL="800100" lvl="1" indent="-342900">
              <a:buFont typeface="+mj-lt"/>
              <a:buAutoNum type="arabicPeriod" startAt="5"/>
            </a:pPr>
            <a:endParaRPr lang="en-US" dirty="0"/>
          </a:p>
          <a:p>
            <a:pPr marL="800100" lvl="1" indent="-342900">
              <a:buFont typeface="+mj-lt"/>
              <a:buAutoNum type="arabicPeriod" startAt="5"/>
            </a:pPr>
            <a:r>
              <a:rPr lang="en-US" dirty="0"/>
              <a:t>Further simplifying:</a:t>
            </a:r>
          </a:p>
          <a:p>
            <a:endParaRPr lang="en-US" dirty="0"/>
          </a:p>
        </p:txBody>
      </p:sp>
      <p:pic>
        <p:nvPicPr>
          <p:cNvPr id="11266" name="Picture 2" descr="Figure 44: Merging them together. | Calculating linear regression and linear best fi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29533" y="1953359"/>
            <a:ext cx="4676775" cy="817137"/>
          </a:xfrm>
          <a:prstGeom prst="rect">
            <a:avLst/>
          </a:prstGeom>
          <a:noFill/>
          <a:extLst>
            <a:ext uri="{909E8E84-426E-40dd-AFC4-6F175D3DCCD1}">
              <a14:hiddenFill xmlns:a14="http://schemas.microsoft.com/office/drawing/2010/main" xmlns="">
                <a:solidFill>
                  <a:srgbClr val="FFFFFF"/>
                </a:solidFill>
              </a14:hiddenFill>
            </a:ext>
          </a:extLst>
        </p:spPr>
      </p:pic>
      <p:pic>
        <p:nvPicPr>
          <p:cNvPr id="11268" name="Picture 4" descr="Figure 45: Taking the derivative = 0. | Calculating linear regression and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70" y="3123655"/>
            <a:ext cx="3133725" cy="990601"/>
          </a:xfrm>
          <a:prstGeom prst="rect">
            <a:avLst/>
          </a:prstGeom>
          <a:noFill/>
          <a:extLst>
            <a:ext uri="{909E8E84-426E-40dd-AFC4-6F175D3DCCD1}">
              <a14:hiddenFill xmlns:a14="http://schemas.microsoft.com/office/drawing/2010/main" xmlns="">
                <a:solidFill>
                  <a:srgbClr val="FFFFFF"/>
                </a:solidFill>
              </a14:hiddenFill>
            </a:ext>
          </a:extLst>
        </p:spPr>
      </p:pic>
      <p:pic>
        <p:nvPicPr>
          <p:cNvPr id="11270" name="Picture 6" descr="Figure 46: Simplifying the equation. | Calculating linear regression and linear best f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961" y="4412823"/>
            <a:ext cx="2581275" cy="1066801"/>
          </a:xfrm>
          <a:prstGeom prst="rect">
            <a:avLst/>
          </a:prstGeom>
          <a:noFill/>
          <a:extLst>
            <a:ext uri="{909E8E84-426E-40dd-AFC4-6F175D3DCCD1}">
              <a14:hiddenFill xmlns:a14="http://schemas.microsoft.com/office/drawing/2010/main" xmlns="">
                <a:solidFill>
                  <a:srgbClr val="FFFFFF"/>
                </a:solidFill>
              </a14:hiddenFill>
            </a:ext>
          </a:extLst>
        </p:spPr>
      </p:pic>
      <p:pic>
        <p:nvPicPr>
          <p:cNvPr id="11272" name="Picture 8" descr="Figure 48: Finding the sum of a. | Calculating linear regression and linear best f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738" y="5830141"/>
            <a:ext cx="4591050" cy="10191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8A518FDB-DFA8-4BB8-A18B-52AE322A929E}"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1722546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800100" lvl="1" indent="-342900">
              <a:buFont typeface="+mj-lt"/>
              <a:buAutoNum type="arabicPeriod" startAt="9"/>
            </a:pPr>
            <a:r>
              <a:rPr lang="en-US" dirty="0"/>
              <a:t>Finding the summation of a</a:t>
            </a:r>
            <a:r>
              <a:rPr lang="en-US" dirty="0" smtClean="0"/>
              <a:t>:</a:t>
            </a:r>
          </a:p>
          <a:p>
            <a:pPr marL="800100" lvl="1" indent="-342900">
              <a:buFont typeface="+mj-lt"/>
              <a:buAutoNum type="arabicPeriod" startAt="9"/>
            </a:pPr>
            <a:endParaRPr lang="en-US" dirty="0"/>
          </a:p>
          <a:p>
            <a:pPr marL="800100" lvl="1" indent="-342900">
              <a:buFont typeface="+mj-lt"/>
              <a:buAutoNum type="arabicPeriod" startAt="9"/>
            </a:pPr>
            <a:endParaRPr lang="en-US" dirty="0" smtClean="0"/>
          </a:p>
          <a:p>
            <a:pPr marL="800100" lvl="1" indent="-342900">
              <a:buFont typeface="+mj-lt"/>
              <a:buAutoNum type="arabicPeriod" startAt="9"/>
            </a:pPr>
            <a:endParaRPr lang="en-US" dirty="0" smtClean="0"/>
          </a:p>
          <a:p>
            <a:pPr marL="800100" lvl="1" indent="-342900">
              <a:buFont typeface="+mj-lt"/>
              <a:buAutoNum type="arabicPeriod" startAt="9"/>
            </a:pPr>
            <a:r>
              <a:rPr lang="en-US" dirty="0" smtClean="0"/>
              <a:t>Substituting </a:t>
            </a:r>
            <a:r>
              <a:rPr lang="en-US" dirty="0"/>
              <a:t>the values in the main equation</a:t>
            </a:r>
            <a:r>
              <a:rPr lang="en-US" dirty="0" smtClean="0"/>
              <a:t>:</a:t>
            </a:r>
          </a:p>
          <a:p>
            <a:pPr marL="800100" lvl="1" indent="-342900">
              <a:buFont typeface="+mj-lt"/>
              <a:buAutoNum type="arabicPeriod" startAt="9"/>
            </a:pPr>
            <a:endParaRPr lang="en-US" dirty="0"/>
          </a:p>
          <a:p>
            <a:pPr marL="800100" lvl="1" indent="-342900">
              <a:buFont typeface="+mj-lt"/>
              <a:buAutoNum type="arabicPeriod" startAt="9"/>
            </a:pPr>
            <a:endParaRPr lang="en-US" dirty="0"/>
          </a:p>
          <a:p>
            <a:pPr marL="800100" lvl="1" indent="-342900">
              <a:buFont typeface="+mj-lt"/>
              <a:buAutoNum type="arabicPeriod" startAt="9"/>
            </a:pPr>
            <a:endParaRPr lang="en-US" dirty="0" smtClean="0"/>
          </a:p>
          <a:p>
            <a:pPr marL="800100" lvl="1" indent="-342900">
              <a:buFont typeface="+mj-lt"/>
              <a:buAutoNum type="arabicPeriod" startAt="9"/>
            </a:pPr>
            <a:r>
              <a:rPr lang="en-US" dirty="0" smtClean="0"/>
              <a:t>Simplifying </a:t>
            </a:r>
            <a:r>
              <a:rPr lang="en-US" dirty="0"/>
              <a:t>the equation</a:t>
            </a:r>
            <a:r>
              <a:rPr lang="en-US" dirty="0" smtClean="0"/>
              <a:t>:</a:t>
            </a:r>
          </a:p>
          <a:p>
            <a:pPr marL="800100" lvl="1" indent="-342900">
              <a:buFont typeface="+mj-lt"/>
              <a:buAutoNum type="arabicPeriod" startAt="9"/>
            </a:pPr>
            <a:endParaRPr lang="en-US" dirty="0"/>
          </a:p>
          <a:p>
            <a:pPr marL="800100" lvl="1" indent="-342900">
              <a:buFont typeface="+mj-lt"/>
              <a:buAutoNum type="arabicPeriod" startAt="9"/>
            </a:pPr>
            <a:endParaRPr lang="en-US" dirty="0" smtClean="0"/>
          </a:p>
          <a:p>
            <a:pPr marL="800100" lvl="1" indent="-342900">
              <a:buFont typeface="+mj-lt"/>
              <a:buAutoNum type="arabicPeriod" startAt="9"/>
            </a:pPr>
            <a:endParaRPr lang="en-US" dirty="0"/>
          </a:p>
          <a:p>
            <a:pPr marL="800100" lvl="1" indent="-342900">
              <a:buFont typeface="+mj-lt"/>
              <a:buAutoNum type="arabicPeriod" startAt="9"/>
            </a:pPr>
            <a:r>
              <a:rPr lang="en-US" dirty="0" smtClean="0"/>
              <a:t>Further </a:t>
            </a:r>
            <a:r>
              <a:rPr lang="en-US" dirty="0"/>
              <a:t>simplifying the equation</a:t>
            </a:r>
            <a:r>
              <a:rPr lang="en-US" dirty="0" smtClean="0"/>
              <a:t>:</a:t>
            </a:r>
          </a:p>
          <a:p>
            <a:pPr marL="800100" lvl="1" indent="-342900">
              <a:buFont typeface="+mj-lt"/>
              <a:buAutoNum type="arabicPeriod" startAt="9"/>
            </a:pPr>
            <a:endParaRPr lang="en-US" dirty="0"/>
          </a:p>
          <a:p>
            <a:pPr marL="800100" lvl="1" indent="-342900">
              <a:buFont typeface="+mj-lt"/>
              <a:buAutoNum type="arabicPeriod" startAt="9"/>
            </a:pPr>
            <a:endParaRPr lang="en-US" dirty="0" smtClean="0"/>
          </a:p>
          <a:p>
            <a:pPr marL="800100" lvl="1" indent="-342900">
              <a:buFont typeface="+mj-lt"/>
              <a:buAutoNum type="arabicPeriod" startAt="9"/>
            </a:pPr>
            <a:endParaRPr lang="en-US" dirty="0"/>
          </a:p>
          <a:p>
            <a:pPr marL="800100" lvl="1" indent="-342900">
              <a:buFont typeface="+mj-lt"/>
              <a:buAutoNum type="arabicPeriod" startAt="9"/>
            </a:pPr>
            <a:r>
              <a:rPr lang="en-US" dirty="0"/>
              <a:t>Simplifying the equation for the value of a:</a:t>
            </a:r>
          </a:p>
          <a:p>
            <a:pPr marL="457200" indent="-457200">
              <a:buFont typeface="+mj-lt"/>
              <a:buAutoNum type="arabicPeriod" startAt="9"/>
            </a:pPr>
            <a:endParaRPr lang="en-US" dirty="0"/>
          </a:p>
        </p:txBody>
      </p:sp>
      <p:pic>
        <p:nvPicPr>
          <p:cNvPr id="12290" name="Picture 2" descr="Figure 48: Finding the sum of a. | Calculating linear regression and linear best fi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0352" y="2010177"/>
            <a:ext cx="4591050" cy="637488"/>
          </a:xfrm>
          <a:prstGeom prst="rect">
            <a:avLst/>
          </a:prstGeom>
          <a:noFill/>
          <a:extLst>
            <a:ext uri="{909E8E84-426E-40dd-AFC4-6F175D3DCCD1}">
              <a14:hiddenFill xmlns:a14="http://schemas.microsoft.com/office/drawing/2010/main" xmlns="">
                <a:solidFill>
                  <a:srgbClr val="FFFFFF"/>
                </a:solidFill>
              </a14:hiddenFill>
            </a:ext>
          </a:extLst>
        </p:spPr>
      </p:pic>
      <p:pic>
        <p:nvPicPr>
          <p:cNvPr id="12292" name="Picture 4" descr="Figure 49: Putting it back in the main equation. | Calculating linear regression and linear best fit."/>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10914" y="2961564"/>
            <a:ext cx="3209925" cy="655093"/>
          </a:xfrm>
          <a:prstGeom prst="rect">
            <a:avLst/>
          </a:prstGeom>
          <a:noFill/>
          <a:extLst>
            <a:ext uri="{909E8E84-426E-40dd-AFC4-6F175D3DCCD1}">
              <a14:hiddenFill xmlns:a14="http://schemas.microsoft.com/office/drawing/2010/main" xmlns="">
                <a:solidFill>
                  <a:srgbClr val="FFFFFF"/>
                </a:solidFill>
              </a14:hiddenFill>
            </a:ext>
          </a:extLst>
        </p:spPr>
      </p:pic>
      <p:pic>
        <p:nvPicPr>
          <p:cNvPr id="12294" name="Picture 6" descr="Figure 50: Simplifying the equation. | Calculating linear regression and linear best fi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98029" y="3975277"/>
            <a:ext cx="2828925" cy="698809"/>
          </a:xfrm>
          <a:prstGeom prst="rect">
            <a:avLst/>
          </a:prstGeom>
          <a:noFill/>
          <a:extLst>
            <a:ext uri="{909E8E84-426E-40dd-AFC4-6F175D3DCCD1}">
              <a14:hiddenFill xmlns:a14="http://schemas.microsoft.com/office/drawing/2010/main" xmlns="">
                <a:solidFill>
                  <a:srgbClr val="FFFFFF"/>
                </a:solidFill>
              </a14:hiddenFill>
            </a:ext>
          </a:extLst>
        </p:spPr>
      </p:pic>
      <p:pic>
        <p:nvPicPr>
          <p:cNvPr id="12296" name="Picture 8" descr="Figure 51: Simplifying the equation. | Calculating linear regression and linear best f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4053" y="3986864"/>
            <a:ext cx="3406491" cy="1714500"/>
          </a:xfrm>
          <a:prstGeom prst="rect">
            <a:avLst/>
          </a:prstGeom>
          <a:noFill/>
          <a:extLst>
            <a:ext uri="{909E8E84-426E-40dd-AFC4-6F175D3DCCD1}">
              <a14:hiddenFill xmlns:a14="http://schemas.microsoft.com/office/drawing/2010/main" xmlns="">
                <a:solidFill>
                  <a:srgbClr val="FFFFFF"/>
                </a:solidFill>
              </a14:hiddenFill>
            </a:ext>
          </a:extLst>
        </p:spPr>
      </p:pic>
      <p:pic>
        <p:nvPicPr>
          <p:cNvPr id="12298" name="Picture 10" descr="Figure 52: Value of a. | Calculating linear regression and linear best fi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250" y="6126163"/>
            <a:ext cx="1590675" cy="4857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4D0E5D06-43D1-4235-A628-B8157C08E07E}"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2373042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B (Slope)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Finding the partial derivative of S concerning B</a:t>
            </a:r>
            <a:r>
              <a:rPr lang="en-US" dirty="0" smtClean="0"/>
              <a:t>:</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smtClean="0"/>
              <a:t>Simplifying </a:t>
            </a:r>
            <a:r>
              <a:rPr lang="en-US" dirty="0"/>
              <a:t>the calculations</a:t>
            </a:r>
            <a:r>
              <a:rPr lang="en-US" dirty="0" smtClean="0"/>
              <a:t>:</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Using </a:t>
            </a:r>
            <a:r>
              <a:rPr lang="en-US" dirty="0"/>
              <a:t>chain rule of partial derivations:</a:t>
            </a:r>
          </a:p>
        </p:txBody>
      </p:sp>
      <p:pic>
        <p:nvPicPr>
          <p:cNvPr id="13314" name="Picture 2" descr="Figure 53: Finding the partial derivative of S concerning B. | Calculating linear regression and linear best fi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38966" y="2047874"/>
            <a:ext cx="3362325" cy="818156"/>
          </a:xfrm>
          <a:prstGeom prst="rect">
            <a:avLst/>
          </a:prstGeom>
          <a:noFill/>
          <a:extLst>
            <a:ext uri="{909E8E84-426E-40dd-AFC4-6F175D3DCCD1}">
              <a14:hiddenFill xmlns:a14="http://schemas.microsoft.com/office/drawing/2010/main" xmlns="">
                <a:solidFill>
                  <a:srgbClr val="FFFFFF"/>
                </a:solidFill>
              </a14:hiddenFill>
            </a:ext>
          </a:extLst>
        </p:spPr>
      </p:pic>
      <p:pic>
        <p:nvPicPr>
          <p:cNvPr id="13316" name="Picture 4" descr="Figure 54: Simplifying the equation. | Calculating linear regression and linear best fit."/>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38966" y="3313705"/>
            <a:ext cx="2114550" cy="1381126"/>
          </a:xfrm>
          <a:prstGeom prst="rect">
            <a:avLst/>
          </a:prstGeom>
          <a:noFill/>
          <a:extLst>
            <a:ext uri="{909E8E84-426E-40dd-AFC4-6F175D3DCCD1}">
              <a14:hiddenFill xmlns:a14="http://schemas.microsoft.com/office/drawing/2010/main" xmlns="">
                <a:solidFill>
                  <a:srgbClr val="FFFFFF"/>
                </a:solidFill>
              </a14:hiddenFill>
            </a:ext>
          </a:extLst>
        </p:spPr>
      </p:pic>
      <p:pic>
        <p:nvPicPr>
          <p:cNvPr id="13318" name="Picture 6" descr="Figure 55: Chain rule of partial derivations. | Calculating linear regression and linear best f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966" y="5406196"/>
            <a:ext cx="1790700" cy="7715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897D1056-C865-46A6-9746-4D56DB458419}"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211748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t>Finding partial derivatives</a:t>
            </a:r>
            <a:r>
              <a:rPr lang="en-US" dirty="0" smtClean="0"/>
              <a:t>:</a:t>
            </a:r>
          </a:p>
          <a:p>
            <a:pPr marL="457200" indent="-457200">
              <a:buFont typeface="+mj-lt"/>
              <a:buAutoNum type="arabicPeriod" startAt="4"/>
            </a:pPr>
            <a:endParaRPr lang="en-US" dirty="0"/>
          </a:p>
          <a:p>
            <a:pPr marL="457200" indent="-457200">
              <a:buFont typeface="+mj-lt"/>
              <a:buAutoNum type="arabicPeriod" startAt="4"/>
            </a:pPr>
            <a:endParaRPr lang="en-US" dirty="0" smtClean="0"/>
          </a:p>
          <a:p>
            <a:pPr marL="457200" indent="-457200">
              <a:buFont typeface="+mj-lt"/>
              <a:buAutoNum type="arabicPeriod" startAt="4"/>
            </a:pPr>
            <a:endParaRPr lang="en-US" dirty="0"/>
          </a:p>
          <a:p>
            <a:pPr marL="457200" indent="-457200">
              <a:buFont typeface="+mj-lt"/>
              <a:buAutoNum type="arabicPeriod" startAt="4"/>
            </a:pPr>
            <a:r>
              <a:rPr lang="en-US" dirty="0" smtClean="0"/>
              <a:t>Putting </a:t>
            </a:r>
            <a:r>
              <a:rPr lang="en-US" dirty="0"/>
              <a:t>it together</a:t>
            </a:r>
            <a:r>
              <a:rPr lang="en-US" dirty="0" smtClean="0"/>
              <a:t>:</a:t>
            </a:r>
          </a:p>
          <a:p>
            <a:pPr marL="457200" indent="-457200">
              <a:buFont typeface="+mj-lt"/>
              <a:buAutoNum type="arabicPeriod" startAt="4"/>
            </a:pPr>
            <a:endParaRPr lang="en-US" dirty="0" smtClean="0"/>
          </a:p>
          <a:p>
            <a:pPr marL="457200" indent="-457200">
              <a:buFont typeface="+mj-lt"/>
              <a:buAutoNum type="arabicPeriod" startAt="4"/>
            </a:pPr>
            <a:endParaRPr lang="en-US" dirty="0"/>
          </a:p>
          <a:p>
            <a:pPr marL="457200" indent="-457200">
              <a:buFont typeface="+mj-lt"/>
              <a:buAutoNum type="arabicPeriod" startAt="4"/>
            </a:pPr>
            <a:r>
              <a:rPr lang="en-US" dirty="0" smtClean="0"/>
              <a:t>Distributing </a:t>
            </a:r>
            <a:r>
              <a:rPr lang="en-US" dirty="0"/>
              <a:t>Xi:</a:t>
            </a:r>
          </a:p>
        </p:txBody>
      </p:sp>
      <p:pic>
        <p:nvPicPr>
          <p:cNvPr id="14338" name="Picture 2" descr="Figure 56: Finding partial derivatives."/>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88339" y="2015330"/>
            <a:ext cx="5143500" cy="1382963"/>
          </a:xfrm>
          <a:prstGeom prst="rect">
            <a:avLst/>
          </a:prstGeom>
          <a:noFill/>
          <a:extLst>
            <a:ext uri="{909E8E84-426E-40dd-AFC4-6F175D3DCCD1}">
              <a14:hiddenFill xmlns:a14="http://schemas.microsoft.com/office/drawing/2010/main" xmlns="">
                <a:solidFill>
                  <a:srgbClr val="FFFFFF"/>
                </a:solidFill>
              </a14:hiddenFill>
            </a:ext>
          </a:extLst>
        </p:spPr>
      </p:pic>
      <p:pic>
        <p:nvPicPr>
          <p:cNvPr id="14340" name="Picture 4" descr="Figure 57: Putting the calculated values togethe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93056" y="3795805"/>
            <a:ext cx="5286375" cy="768255"/>
          </a:xfrm>
          <a:prstGeom prst="rect">
            <a:avLst/>
          </a:prstGeom>
          <a:noFill/>
          <a:extLst>
            <a:ext uri="{909E8E84-426E-40dd-AFC4-6F175D3DCCD1}">
              <a14:hiddenFill xmlns:a14="http://schemas.microsoft.com/office/drawing/2010/main" xmlns="">
                <a:solidFill>
                  <a:srgbClr val="FFFFFF"/>
                </a:solidFill>
              </a14:hiddenFill>
            </a:ext>
          </a:extLst>
        </p:spPr>
      </p:pic>
      <p:pic>
        <p:nvPicPr>
          <p:cNvPr id="14342" name="Picture 6" descr="Figure 58: Distributing the value of X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011" y="5183187"/>
            <a:ext cx="3543300" cy="9429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BFD51131-0377-4C62-A129-F816BD4FDD32}"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17415039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7"/>
            </a:pPr>
            <a:r>
              <a:rPr lang="en-US" dirty="0"/>
              <a:t>To find the extreme values, we take the derivative=0</a:t>
            </a:r>
            <a:r>
              <a:rPr lang="en-US" dirty="0" smtClean="0"/>
              <a:t>:</a:t>
            </a:r>
          </a:p>
          <a:p>
            <a:pPr marL="457200" indent="-457200">
              <a:buFont typeface="+mj-lt"/>
              <a:buAutoNum type="arabicPeriod" startAt="7"/>
            </a:pPr>
            <a:endParaRPr lang="en-US" dirty="0"/>
          </a:p>
          <a:p>
            <a:pPr marL="457200" indent="-457200">
              <a:buFont typeface="+mj-lt"/>
              <a:buAutoNum type="arabicPeriod" startAt="7"/>
            </a:pPr>
            <a:endParaRPr lang="en-US" dirty="0"/>
          </a:p>
          <a:p>
            <a:pPr marL="457200" indent="-457200">
              <a:buFont typeface="+mj-lt"/>
              <a:buAutoNum type="arabicPeriod" startAt="7"/>
            </a:pPr>
            <a:r>
              <a:rPr lang="en-US" dirty="0"/>
              <a:t>Simplifying</a:t>
            </a:r>
            <a:r>
              <a:rPr lang="en-US" dirty="0" smtClean="0"/>
              <a:t>:</a:t>
            </a:r>
          </a:p>
          <a:p>
            <a:pPr marL="457200" indent="-457200">
              <a:buFont typeface="+mj-lt"/>
              <a:buAutoNum type="arabicPeriod" startAt="7"/>
            </a:pPr>
            <a:endParaRPr lang="en-US" dirty="0"/>
          </a:p>
          <a:p>
            <a:pPr marL="457200" indent="-457200">
              <a:buFont typeface="+mj-lt"/>
              <a:buAutoNum type="arabicPeriod" startAt="7"/>
            </a:pPr>
            <a:endParaRPr lang="en-US" dirty="0" smtClean="0"/>
          </a:p>
          <a:p>
            <a:pPr marL="457200" indent="-457200">
              <a:buFont typeface="+mj-lt"/>
              <a:buAutoNum type="arabicPeriod" startAt="7"/>
            </a:pPr>
            <a:r>
              <a:rPr lang="en-US" dirty="0"/>
              <a:t>Substituting the value of a in our equation:</a:t>
            </a:r>
            <a:br>
              <a:rPr lang="en-US" dirty="0"/>
            </a:br>
            <a:endParaRPr lang="en-US" dirty="0"/>
          </a:p>
        </p:txBody>
      </p:sp>
      <p:pic>
        <p:nvPicPr>
          <p:cNvPr id="15362" name="Picture 2" descr="Figure 59: Taking the derivative =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727" y="2534444"/>
            <a:ext cx="3276600" cy="885825"/>
          </a:xfrm>
          <a:prstGeom prst="rect">
            <a:avLst/>
          </a:prstGeom>
          <a:noFill/>
          <a:extLst>
            <a:ext uri="{909E8E84-426E-40dd-AFC4-6F175D3DCCD1}">
              <a14:hiddenFill xmlns:a14="http://schemas.microsoft.com/office/drawing/2010/main" xmlns="">
                <a:solidFill>
                  <a:srgbClr val="FFFFFF"/>
                </a:solidFill>
              </a14:hiddenFill>
            </a:ext>
          </a:extLst>
        </p:spPr>
      </p:pic>
      <p:pic>
        <p:nvPicPr>
          <p:cNvPr id="15364" name="Picture 4" descr="Figure 60: Simplifying the equation. | Calculating linear regression and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808" y="3756474"/>
            <a:ext cx="2952750" cy="904876"/>
          </a:xfrm>
          <a:prstGeom prst="rect">
            <a:avLst/>
          </a:prstGeom>
          <a:noFill/>
          <a:extLst>
            <a:ext uri="{909E8E84-426E-40dd-AFC4-6F175D3DCCD1}">
              <a14:hiddenFill xmlns:a14="http://schemas.microsoft.com/office/drawing/2010/main" xmlns="">
                <a:solidFill>
                  <a:srgbClr val="FFFFFF"/>
                </a:solidFill>
              </a14:hiddenFill>
            </a:ext>
          </a:extLst>
        </p:spPr>
      </p:pic>
      <p:pic>
        <p:nvPicPr>
          <p:cNvPr id="15366" name="Picture 6" descr="Figure 61: Substituting the values in the equation. | Calculating linear regression and linear best f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727" y="5253203"/>
            <a:ext cx="3762375" cy="14001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CDEC2717-8ABA-4846-A799-2A55DEE6B841}"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2122470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0"/>
            </a:pPr>
            <a:r>
              <a:rPr lang="en-US" dirty="0"/>
              <a:t>Further simplifying</a:t>
            </a:r>
            <a:r>
              <a:rPr lang="en-US" dirty="0" smtClean="0"/>
              <a:t>:</a:t>
            </a:r>
          </a:p>
          <a:p>
            <a:pPr marL="457200" indent="-457200">
              <a:buFont typeface="+mj-lt"/>
              <a:buAutoNum type="arabicPeriod" startAt="10"/>
            </a:pPr>
            <a:endParaRPr lang="en-US" dirty="0"/>
          </a:p>
          <a:p>
            <a:pPr marL="457200" indent="-457200">
              <a:buFont typeface="+mj-lt"/>
              <a:buAutoNum type="arabicPeriod" startAt="10"/>
            </a:pPr>
            <a:endParaRPr lang="en-US" dirty="0" smtClean="0"/>
          </a:p>
          <a:p>
            <a:pPr marL="457200" indent="-457200">
              <a:buFont typeface="+mj-lt"/>
              <a:buAutoNum type="arabicPeriod" startAt="10"/>
            </a:pPr>
            <a:endParaRPr lang="en-US" dirty="0" smtClean="0"/>
          </a:p>
          <a:p>
            <a:pPr marL="457200" indent="-457200">
              <a:buFont typeface="+mj-lt"/>
              <a:buAutoNum type="arabicPeriod" startAt="10"/>
            </a:pPr>
            <a:r>
              <a:rPr lang="en-US" dirty="0"/>
              <a:t>Splitting up the sum</a:t>
            </a:r>
            <a:r>
              <a:rPr lang="en-US" dirty="0" smtClean="0"/>
              <a:t>:</a:t>
            </a:r>
          </a:p>
          <a:p>
            <a:pPr marL="457200" indent="-457200">
              <a:buFont typeface="+mj-lt"/>
              <a:buAutoNum type="arabicPeriod" startAt="10"/>
            </a:pPr>
            <a:endParaRPr lang="en-US" dirty="0"/>
          </a:p>
          <a:p>
            <a:pPr marL="457200" indent="-457200">
              <a:buFont typeface="+mj-lt"/>
              <a:buAutoNum type="arabicPeriod" startAt="10"/>
            </a:pPr>
            <a:endParaRPr lang="en-US" dirty="0" smtClean="0"/>
          </a:p>
          <a:p>
            <a:pPr marL="457200" indent="-457200">
              <a:buFont typeface="+mj-lt"/>
              <a:buAutoNum type="arabicPeriod" startAt="10"/>
            </a:pPr>
            <a:endParaRPr lang="en-US" dirty="0" smtClean="0"/>
          </a:p>
          <a:p>
            <a:pPr marL="457200" indent="-457200">
              <a:buFont typeface="+mj-lt"/>
              <a:buAutoNum type="arabicPeriod" startAt="10"/>
            </a:pPr>
            <a:r>
              <a:rPr lang="en-US" dirty="0"/>
              <a:t>Simplifying:</a:t>
            </a:r>
          </a:p>
        </p:txBody>
      </p:sp>
      <p:pic>
        <p:nvPicPr>
          <p:cNvPr id="16386" name="Picture 2" descr="Figure 62: Simplifying the equation. | Calculating linear regression and linear best f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569" y="2073345"/>
            <a:ext cx="3648075" cy="971551"/>
          </a:xfrm>
          <a:prstGeom prst="rect">
            <a:avLst/>
          </a:prstGeom>
          <a:noFill/>
          <a:extLst>
            <a:ext uri="{909E8E84-426E-40dd-AFC4-6F175D3DCCD1}">
              <a14:hiddenFill xmlns:a14="http://schemas.microsoft.com/office/drawing/2010/main" xmlns="">
                <a:solidFill>
                  <a:srgbClr val="FFFFFF"/>
                </a:solidFill>
              </a14:hiddenFill>
            </a:ext>
          </a:extLst>
        </p:spPr>
      </p:pic>
      <p:pic>
        <p:nvPicPr>
          <p:cNvPr id="16388" name="Picture 4" descr="Figure 63: Splitting up terms. | Calculating linear regression and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249" y="3863181"/>
            <a:ext cx="4305300" cy="914401"/>
          </a:xfrm>
          <a:prstGeom prst="rect">
            <a:avLst/>
          </a:prstGeom>
          <a:noFill/>
          <a:extLst>
            <a:ext uri="{909E8E84-426E-40dd-AFC4-6F175D3DCCD1}">
              <a14:hiddenFill xmlns:a14="http://schemas.microsoft.com/office/drawing/2010/main" xmlns="">
                <a:solidFill>
                  <a:srgbClr val="FFFFFF"/>
                </a:solidFill>
              </a14:hiddenFill>
            </a:ext>
          </a:extLst>
        </p:spPr>
      </p:pic>
      <p:pic>
        <p:nvPicPr>
          <p:cNvPr id="16390" name="Picture 6" descr="Figure 64: Simplifying the equation. | Calculating linear regression and linear best f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049" y="5633716"/>
            <a:ext cx="4000500" cy="97155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9FF73E25-27C2-4174-90FE-CEBD2449D967}"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1375484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types</a:t>
            </a:r>
            <a:endParaRPr lang="en-US" dirty="0"/>
          </a:p>
        </p:txBody>
      </p:sp>
      <p:sp>
        <p:nvSpPr>
          <p:cNvPr id="3" name="Content Placeholder 2"/>
          <p:cNvSpPr>
            <a:spLocks noGrp="1"/>
          </p:cNvSpPr>
          <p:nvPr>
            <p:ph idx="1"/>
          </p:nvPr>
        </p:nvSpPr>
        <p:spPr/>
        <p:txBody>
          <a:bodyPr>
            <a:normAutofit lnSpcReduction="10000"/>
          </a:bodyPr>
          <a:lstStyle/>
          <a:p>
            <a:r>
              <a:rPr lang="en-US" b="1" dirty="0"/>
              <a:t>Deterministic </a:t>
            </a:r>
            <a:r>
              <a:rPr lang="en-US" b="1" dirty="0" smtClean="0"/>
              <a:t>relationship </a:t>
            </a:r>
            <a:r>
              <a:rPr lang="en-US" dirty="0" smtClean="0"/>
              <a:t>- we </a:t>
            </a:r>
            <a:r>
              <a:rPr lang="en-US" dirty="0"/>
              <a:t>can predict the output variable using its function </a:t>
            </a:r>
            <a:endParaRPr lang="en-US" dirty="0" smtClean="0"/>
          </a:p>
          <a:p>
            <a:pPr lvl="1"/>
            <a:r>
              <a:rPr lang="en-US" dirty="0"/>
              <a:t>Diameter = 2*pi*radius</a:t>
            </a:r>
          </a:p>
          <a:p>
            <a:pPr lvl="1"/>
            <a:r>
              <a:rPr lang="en-US" dirty="0"/>
              <a:t>Fahrenheit = 1.8*celsius+</a:t>
            </a:r>
            <a:r>
              <a:rPr lang="en-US" dirty="0" smtClean="0"/>
              <a:t>32</a:t>
            </a:r>
          </a:p>
          <a:p>
            <a:endParaRPr lang="en-US" b="1" dirty="0" smtClean="0"/>
          </a:p>
          <a:p>
            <a:r>
              <a:rPr lang="en-US" b="1" dirty="0" smtClean="0"/>
              <a:t>Random relationship - </a:t>
            </a:r>
            <a:r>
              <a:rPr lang="en-US" dirty="0"/>
              <a:t>there are no relationships between the </a:t>
            </a:r>
            <a:r>
              <a:rPr lang="en-US" dirty="0" smtClean="0"/>
              <a:t>variables</a:t>
            </a:r>
          </a:p>
          <a:p>
            <a:endParaRPr lang="en-US" b="1" dirty="0" smtClean="0"/>
          </a:p>
          <a:p>
            <a:r>
              <a:rPr lang="en-US" b="1" dirty="0" smtClean="0"/>
              <a:t>Statistical relationship -</a:t>
            </a:r>
            <a:r>
              <a:rPr lang="en-US" dirty="0" smtClean="0"/>
              <a:t> relationship </a:t>
            </a:r>
            <a:r>
              <a:rPr lang="en-US" dirty="0"/>
              <a:t>that is not so perfect</a:t>
            </a:r>
            <a:r>
              <a:rPr lang="en-US" dirty="0" smtClean="0"/>
              <a:t>, </a:t>
            </a:r>
            <a:r>
              <a:rPr lang="en-US" dirty="0"/>
              <a:t>mixture of deterministic and random </a:t>
            </a:r>
            <a:r>
              <a:rPr lang="en-US" dirty="0" smtClean="0"/>
              <a:t>relationships</a:t>
            </a:r>
          </a:p>
          <a:p>
            <a:pPr lvl="1"/>
            <a:r>
              <a:rPr lang="en-US" dirty="0"/>
              <a:t>Number of chocolates vs. cost</a:t>
            </a:r>
          </a:p>
          <a:p>
            <a:pPr lvl="1"/>
            <a:r>
              <a:rPr lang="en-US" dirty="0" smtClean="0"/>
              <a:t>Income </a:t>
            </a:r>
            <a:r>
              <a:rPr lang="en-US" dirty="0"/>
              <a:t>vs. expenditure</a:t>
            </a:r>
          </a:p>
          <a:p>
            <a:pPr lvl="1"/>
            <a:endParaRPr lang="en-US" b="1" dirty="0" smtClean="0"/>
          </a:p>
          <a:p>
            <a:endParaRPr lang="en-US" dirty="0"/>
          </a:p>
          <a:p>
            <a:pPr lvl="1"/>
            <a:endParaRPr lang="en-US" dirty="0"/>
          </a:p>
        </p:txBody>
      </p:sp>
      <p:sp>
        <p:nvSpPr>
          <p:cNvPr id="6" name="Date Placeholder 5"/>
          <p:cNvSpPr>
            <a:spLocks noGrp="1"/>
          </p:cNvSpPr>
          <p:nvPr>
            <p:ph type="dt" sz="half" idx="10"/>
          </p:nvPr>
        </p:nvSpPr>
        <p:spPr/>
        <p:txBody>
          <a:bodyPr/>
          <a:lstStyle/>
          <a:p>
            <a:fld id="{75B1E115-4882-4DEB-87A1-3F6DEDF2652F}"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161828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3"/>
            </a:pPr>
            <a:r>
              <a:rPr lang="en-US" dirty="0"/>
              <a:t>Finding B from the above equation</a:t>
            </a:r>
            <a:r>
              <a:rPr lang="en-US" dirty="0" smtClean="0"/>
              <a:t>:</a:t>
            </a:r>
          </a:p>
          <a:p>
            <a:pPr marL="457200" indent="-457200">
              <a:buFont typeface="+mj-lt"/>
              <a:buAutoNum type="arabicPeriod" startAt="13"/>
            </a:pPr>
            <a:endParaRPr lang="en-US" dirty="0"/>
          </a:p>
          <a:p>
            <a:pPr marL="457200" indent="-457200">
              <a:buFont typeface="+mj-lt"/>
              <a:buAutoNum type="arabicPeriod" startAt="13"/>
            </a:pPr>
            <a:endParaRPr lang="en-US" dirty="0" smtClean="0"/>
          </a:p>
          <a:p>
            <a:pPr marL="457200" indent="-457200">
              <a:buFont typeface="+mj-lt"/>
              <a:buAutoNum type="arabicPeriod" startAt="13"/>
            </a:pPr>
            <a:endParaRPr lang="en-US" dirty="0" smtClean="0"/>
          </a:p>
          <a:p>
            <a:pPr marL="457200" indent="-457200">
              <a:buFont typeface="+mj-lt"/>
              <a:buAutoNum type="arabicPeriod" startAt="13"/>
            </a:pPr>
            <a:r>
              <a:rPr lang="en-US" dirty="0"/>
              <a:t>Further simplifying the equation:</a:t>
            </a:r>
          </a:p>
        </p:txBody>
      </p:sp>
      <p:pic>
        <p:nvPicPr>
          <p:cNvPr id="17410" name="Picture 2" descr="Figure 65: Value of B. | Calculating linear regression and linear best f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342" y="2285999"/>
            <a:ext cx="2543175" cy="914401"/>
          </a:xfrm>
          <a:prstGeom prst="rect">
            <a:avLst/>
          </a:prstGeom>
          <a:noFill/>
          <a:extLst>
            <a:ext uri="{909E8E84-426E-40dd-AFC4-6F175D3DCCD1}">
              <a14:hiddenFill xmlns:a14="http://schemas.microsoft.com/office/drawing/2010/main" xmlns="">
                <a:solidFill>
                  <a:srgbClr val="FFFFFF"/>
                </a:solidFill>
              </a14:hiddenFill>
            </a:ext>
          </a:extLst>
        </p:spPr>
      </p:pic>
      <p:pic>
        <p:nvPicPr>
          <p:cNvPr id="17412" name="Picture 4" descr="Figure 66: Value of B. | Calculating linear regression and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055" y="3200400"/>
            <a:ext cx="2495550" cy="352425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43B06CEF-AC0B-4472-B455-0CAAF1BE97B8}"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1869794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form for Intercept (a)</a:t>
            </a:r>
            <a:endParaRPr lang="en-US" dirty="0"/>
          </a:p>
        </p:txBody>
      </p:sp>
      <p:sp>
        <p:nvSpPr>
          <p:cNvPr id="3" name="Content Placeholder 2"/>
          <p:cNvSpPr>
            <a:spLocks noGrp="1"/>
          </p:cNvSpPr>
          <p:nvPr>
            <p:ph idx="1"/>
          </p:nvPr>
        </p:nvSpPr>
        <p:spPr/>
        <p:txBody>
          <a:bodyPr/>
          <a:lstStyle/>
          <a:p>
            <a:r>
              <a:rPr lang="en-US" dirty="0" smtClean="0"/>
              <a:t>Get the value of a (intercept)</a:t>
            </a:r>
            <a:endParaRPr lang="en-US" dirty="0"/>
          </a:p>
        </p:txBody>
      </p:sp>
      <p:pic>
        <p:nvPicPr>
          <p:cNvPr id="18434" name="Picture 2" descr="Figure 67: Simplifying the equation. | Calculating linear regression and linear best f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512" y="2348706"/>
            <a:ext cx="3733800" cy="30289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258A7E24-F5EE-49A7-BAD6-A16314E1DFD1}"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373241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Simplify the formula:</a:t>
            </a:r>
            <a:endParaRPr lang="en-US" dirty="0"/>
          </a:p>
        </p:txBody>
      </p:sp>
      <p:pic>
        <p:nvPicPr>
          <p:cNvPr id="19458" name="Picture 2" descr="Figure 68: Simplified value of a."/>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53116" y="2060811"/>
            <a:ext cx="6334125" cy="482178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830FF1E9-BF45-4B3B-9330-939E411ADE04}"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1340390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5" name="Picture 2" descr="Figure 69: Summary of simple linear regression formulas."/>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2384091" y="1715293"/>
            <a:ext cx="4621478" cy="45259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Date Placeholder 6"/>
          <p:cNvSpPr>
            <a:spLocks noGrp="1"/>
          </p:cNvSpPr>
          <p:nvPr>
            <p:ph type="dt" sz="half" idx="10"/>
          </p:nvPr>
        </p:nvSpPr>
        <p:spPr/>
        <p:txBody>
          <a:bodyPr/>
          <a:lstStyle/>
          <a:p>
            <a:fld id="{1CA82CE5-4AC1-454B-B885-A2F9024540E5}" type="datetime1">
              <a:rPr lang="en-US" smtClean="0"/>
              <a:t>9/7/2022</a:t>
            </a:fld>
            <a:endParaRPr lang="en-US"/>
          </a:p>
        </p:txBody>
      </p:sp>
      <p:sp>
        <p:nvSpPr>
          <p:cNvPr id="8" name="Slide Number Placeholder 7"/>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3286778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What </a:t>
            </a:r>
            <a:r>
              <a:rPr lang="en-US" smtClean="0"/>
              <a:t>does that means??</a:t>
            </a:r>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9/7/2022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34</a:t>
            </a:fld>
            <a:endParaRPr lang="en-US"/>
          </a:p>
        </p:txBody>
      </p:sp>
      <p:pic>
        <p:nvPicPr>
          <p:cNvPr id="7" name="Picture 2" descr="Simple linear regression datas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945" y="1953491"/>
            <a:ext cx="4419600" cy="367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742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effectLst/>
              </a:rPr>
              <a:t>Step 1: Calculate X*Y, X</a:t>
            </a:r>
            <a:r>
              <a:rPr lang="en-US" b="1" baseline="30000" dirty="0">
                <a:effectLst/>
              </a:rPr>
              <a:t>2</a:t>
            </a:r>
            <a:r>
              <a:rPr lang="en-US" b="1" dirty="0">
                <a:effectLst/>
              </a:rPr>
              <a:t>, and </a:t>
            </a:r>
            <a:r>
              <a:rPr lang="en-US" b="1" dirty="0" smtClean="0">
                <a:effectLst/>
              </a:rPr>
              <a:t>Y</a:t>
            </a:r>
            <a:r>
              <a:rPr lang="en-US" b="1" baseline="30000" dirty="0" smtClean="0">
                <a:effectLst/>
              </a:rPr>
              <a:t>2</a:t>
            </a:r>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9/7/2022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35</a:t>
            </a:fld>
            <a:endParaRPr lang="en-US"/>
          </a:p>
        </p:txBody>
      </p:sp>
      <p:pic>
        <p:nvPicPr>
          <p:cNvPr id="2050" name="Picture 2" descr="Linear regression by hand calc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198975"/>
            <a:ext cx="7038109" cy="3176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203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rPr>
              <a:t>Step 2: Calculate ΣX, ΣY, ΣX*Y, ΣX</a:t>
            </a:r>
            <a:r>
              <a:rPr lang="en-US" sz="4400" b="1" baseline="30000" dirty="0">
                <a:effectLst/>
              </a:rPr>
              <a:t>2</a:t>
            </a:r>
            <a:r>
              <a:rPr lang="en-US" sz="4400" b="1" dirty="0">
                <a:effectLst/>
              </a:rPr>
              <a:t>, and ΣY</a:t>
            </a:r>
            <a:r>
              <a:rPr lang="en-US" sz="4400" b="1" baseline="30000" dirty="0">
                <a:effectLst/>
              </a:rPr>
              <a:t>2</a:t>
            </a:r>
            <a:endParaRPr lang="en-US" sz="4400" dirty="0"/>
          </a:p>
        </p:txBody>
      </p:sp>
      <p:sp>
        <p:nvSpPr>
          <p:cNvPr id="4" name="Date Placeholder 3"/>
          <p:cNvSpPr>
            <a:spLocks noGrp="1"/>
          </p:cNvSpPr>
          <p:nvPr>
            <p:ph type="dt" sz="half" idx="10"/>
          </p:nvPr>
        </p:nvSpPr>
        <p:spPr/>
        <p:txBody>
          <a:bodyPr/>
          <a:lstStyle/>
          <a:p>
            <a:fld id="{BC0FC984-52D5-46B3-B4D3-E8B5CCCAEACF}" type="datetime1">
              <a:rPr lang="en-US" smtClean="0"/>
              <a:t>9/7/2022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36</a:t>
            </a:fld>
            <a:endParaRPr lang="en-US"/>
          </a:p>
        </p:txBody>
      </p:sp>
      <p:pic>
        <p:nvPicPr>
          <p:cNvPr id="3074" name="Picture 2" descr="Linear regression by ha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327564"/>
            <a:ext cx="7190509" cy="329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6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Step 3: Calculate </a:t>
            </a:r>
            <a:r>
              <a:rPr lang="en-US" b="1" dirty="0" smtClean="0">
                <a:effectLst/>
              </a:rPr>
              <a:t>b</a:t>
            </a:r>
            <a:r>
              <a:rPr lang="en-US" b="1" baseline="-25000" dirty="0" smtClean="0">
                <a:effectLst/>
              </a:rPr>
              <a:t>0 (our a)</a:t>
            </a:r>
            <a:endParaRPr lang="en-US" dirty="0"/>
          </a:p>
        </p:txBody>
      </p:sp>
      <p:sp>
        <p:nvSpPr>
          <p:cNvPr id="3" name="Content Placeholder 2"/>
          <p:cNvSpPr>
            <a:spLocks noGrp="1"/>
          </p:cNvSpPr>
          <p:nvPr>
            <p:ph idx="1"/>
          </p:nvPr>
        </p:nvSpPr>
        <p:spPr/>
        <p:txBody>
          <a:bodyPr/>
          <a:lstStyle/>
          <a:p>
            <a:pPr fontAlgn="base"/>
            <a:r>
              <a:rPr lang="en-US" dirty="0"/>
              <a:t>The formula to calculate </a:t>
            </a:r>
            <a:r>
              <a:rPr lang="en-US" dirty="0" smtClean="0"/>
              <a:t>a</a:t>
            </a:r>
            <a:r>
              <a:rPr lang="en-US" baseline="-25000" dirty="0"/>
              <a:t> </a:t>
            </a:r>
            <a:r>
              <a:rPr lang="en-US" dirty="0"/>
              <a:t>is: [(ΣY)(ΣX</a:t>
            </a:r>
            <a:r>
              <a:rPr lang="en-US" baseline="30000" dirty="0"/>
              <a:t>2</a:t>
            </a:r>
            <a:r>
              <a:rPr lang="en-US" dirty="0"/>
              <a:t>) – (ΣX)(ΣXY)]  /  [n(ΣX</a:t>
            </a:r>
            <a:r>
              <a:rPr lang="en-US" baseline="30000" dirty="0"/>
              <a:t>2</a:t>
            </a:r>
            <a:r>
              <a:rPr lang="en-US" dirty="0"/>
              <a:t>) – (ΣX)</a:t>
            </a:r>
            <a:r>
              <a:rPr lang="en-US" baseline="30000" dirty="0"/>
              <a:t>2</a:t>
            </a:r>
            <a:r>
              <a:rPr lang="en-US" dirty="0"/>
              <a:t>]</a:t>
            </a:r>
          </a:p>
          <a:p>
            <a:pPr fontAlgn="base"/>
            <a:r>
              <a:rPr lang="en-US" dirty="0"/>
              <a:t>In this example, </a:t>
            </a:r>
            <a:r>
              <a:rPr lang="en-US" dirty="0" smtClean="0"/>
              <a:t>a</a:t>
            </a:r>
            <a:r>
              <a:rPr lang="en-US" baseline="-25000" dirty="0"/>
              <a:t> </a:t>
            </a:r>
            <a:r>
              <a:rPr lang="en-US" dirty="0"/>
              <a:t>= [(477)(222755) – (1237)(85125)]  /  [7(222755) – (1237)</a:t>
            </a:r>
            <a:r>
              <a:rPr lang="en-US" baseline="30000" dirty="0"/>
              <a:t>2</a:t>
            </a:r>
            <a:r>
              <a:rPr lang="en-US" dirty="0"/>
              <a:t>] = </a:t>
            </a:r>
            <a:r>
              <a:rPr lang="en-US" b="1" dirty="0"/>
              <a:t>32.783</a:t>
            </a:r>
            <a:endParaRPr lang="en-US" dirty="0"/>
          </a:p>
          <a:p>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9/7/2022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2527221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Step 4: Calculate b</a:t>
            </a:r>
            <a:r>
              <a:rPr lang="en-US" b="1" baseline="-25000" dirty="0">
                <a:effectLst/>
              </a:rPr>
              <a:t>1</a:t>
            </a:r>
            <a:endParaRPr lang="en-US" dirty="0"/>
          </a:p>
        </p:txBody>
      </p:sp>
      <p:sp>
        <p:nvSpPr>
          <p:cNvPr id="3" name="Content Placeholder 2"/>
          <p:cNvSpPr>
            <a:spLocks noGrp="1"/>
          </p:cNvSpPr>
          <p:nvPr>
            <p:ph idx="1"/>
          </p:nvPr>
        </p:nvSpPr>
        <p:spPr/>
        <p:txBody>
          <a:bodyPr/>
          <a:lstStyle/>
          <a:p>
            <a:pPr fontAlgn="base"/>
            <a:r>
              <a:rPr lang="en-US" dirty="0"/>
              <a:t>The formula to calculate b</a:t>
            </a:r>
            <a:r>
              <a:rPr lang="en-US" baseline="-25000" dirty="0"/>
              <a:t>1 </a:t>
            </a:r>
            <a:r>
              <a:rPr lang="en-US" dirty="0"/>
              <a:t>is: [n(ΣXY) – (ΣX)(ΣY)]  /  [n(ΣX</a:t>
            </a:r>
            <a:r>
              <a:rPr lang="en-US" baseline="30000" dirty="0"/>
              <a:t>2</a:t>
            </a:r>
            <a:r>
              <a:rPr lang="en-US" dirty="0"/>
              <a:t>) – (ΣX)</a:t>
            </a:r>
            <a:r>
              <a:rPr lang="en-US" baseline="30000" dirty="0"/>
              <a:t>2</a:t>
            </a:r>
            <a:r>
              <a:rPr lang="en-US" dirty="0"/>
              <a:t>]</a:t>
            </a:r>
          </a:p>
          <a:p>
            <a:pPr fontAlgn="base"/>
            <a:r>
              <a:rPr lang="en-US" dirty="0"/>
              <a:t>In this example, b</a:t>
            </a:r>
            <a:r>
              <a:rPr lang="en-US" baseline="-25000" dirty="0"/>
              <a:t>1 </a:t>
            </a:r>
            <a:r>
              <a:rPr lang="en-US" dirty="0"/>
              <a:t>= [7(85125) – (1237)(477)]  /  [7(222755) – (1237)</a:t>
            </a:r>
            <a:r>
              <a:rPr lang="en-US" baseline="30000" dirty="0"/>
              <a:t>2</a:t>
            </a:r>
            <a:r>
              <a:rPr lang="en-US" dirty="0"/>
              <a:t>] = </a:t>
            </a:r>
            <a:r>
              <a:rPr lang="en-US" b="1" dirty="0"/>
              <a:t>0.2001</a:t>
            </a:r>
            <a:endParaRPr lang="en-US" dirty="0"/>
          </a:p>
          <a:p>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9/7/2022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2497155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rPr>
              <a:t>Step 5: Place b</a:t>
            </a:r>
            <a:r>
              <a:rPr lang="en-US" sz="3600" b="1" baseline="-25000" dirty="0">
                <a:effectLst/>
              </a:rPr>
              <a:t>0 </a:t>
            </a:r>
            <a:r>
              <a:rPr lang="en-US" sz="3600" b="1" dirty="0">
                <a:effectLst/>
              </a:rPr>
              <a:t>and b</a:t>
            </a:r>
            <a:r>
              <a:rPr lang="en-US" sz="3600" b="1" baseline="-25000" dirty="0">
                <a:effectLst/>
              </a:rPr>
              <a:t>1</a:t>
            </a:r>
            <a:r>
              <a:rPr lang="en-US" sz="3600" b="1" dirty="0">
                <a:effectLst/>
              </a:rPr>
              <a:t> in the estimated linear regression equation.</a:t>
            </a:r>
            <a:endParaRPr lang="en-US" sz="3600" dirty="0"/>
          </a:p>
        </p:txBody>
      </p:sp>
      <p:sp>
        <p:nvSpPr>
          <p:cNvPr id="3" name="Content Placeholder 2"/>
          <p:cNvSpPr>
            <a:spLocks noGrp="1"/>
          </p:cNvSpPr>
          <p:nvPr>
            <p:ph idx="1"/>
          </p:nvPr>
        </p:nvSpPr>
        <p:spPr/>
        <p:txBody>
          <a:bodyPr/>
          <a:lstStyle/>
          <a:p>
            <a:pPr fontAlgn="base"/>
            <a:r>
              <a:rPr lang="en-US" dirty="0"/>
              <a:t>The estimated linear regression equation is: ŷ = b</a:t>
            </a:r>
            <a:r>
              <a:rPr lang="en-US" baseline="-25000" dirty="0"/>
              <a:t>0</a:t>
            </a:r>
            <a:r>
              <a:rPr lang="en-US" dirty="0"/>
              <a:t> + b</a:t>
            </a:r>
            <a:r>
              <a:rPr lang="en-US" baseline="-25000" dirty="0"/>
              <a:t>1</a:t>
            </a:r>
            <a:r>
              <a:rPr lang="en-US" dirty="0"/>
              <a:t>*x</a:t>
            </a:r>
          </a:p>
          <a:p>
            <a:pPr fontAlgn="base"/>
            <a:r>
              <a:rPr lang="en-US" dirty="0"/>
              <a:t>In our example, it is </a:t>
            </a:r>
            <a:r>
              <a:rPr lang="en-US" b="1" dirty="0"/>
              <a:t>ŷ = 0.32783 + (0.2001)*x</a:t>
            </a:r>
            <a:endParaRPr lang="en-US" dirty="0"/>
          </a:p>
          <a:p>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9/7/2022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57438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53535"/>
                </a:solidFill>
                <a:latin typeface="AppleSystemUIFont"/>
              </a:rPr>
              <a:t/>
            </a:r>
            <a:br>
              <a:rPr lang="en-US" dirty="0">
                <a:solidFill>
                  <a:srgbClr val="353535"/>
                </a:solidFill>
                <a:latin typeface="AppleSystemUIFont"/>
              </a:rPr>
            </a:br>
            <a:endParaRPr lang="en-US" dirty="0"/>
          </a:p>
        </p:txBody>
      </p:sp>
      <p:sp>
        <p:nvSpPr>
          <p:cNvPr id="5" name="Date Placeholder 4"/>
          <p:cNvSpPr>
            <a:spLocks noGrp="1"/>
          </p:cNvSpPr>
          <p:nvPr>
            <p:ph type="dt" sz="half" idx="10"/>
          </p:nvPr>
        </p:nvSpPr>
        <p:spPr/>
        <p:txBody>
          <a:bodyPr/>
          <a:lstStyle/>
          <a:p>
            <a:fld id="{89A92BEB-A482-4C7B-AC98-226EDC10FE12}" type="datetime1">
              <a:rPr lang="en-US" smtClean="0"/>
              <a:t>9/7/2022</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pic>
        <p:nvPicPr>
          <p:cNvPr id="10" name="Content Placeholder 9"/>
          <p:cNvPicPr>
            <a:picLocks noGrp="1" noChangeAspect="1"/>
          </p:cNvPicPr>
          <p:nvPr>
            <p:ph idx="1"/>
          </p:nvPr>
        </p:nvPicPr>
        <p:blipFill>
          <a:blip r:embed="rId3"/>
          <a:stretch>
            <a:fillRect/>
          </a:stretch>
        </p:blipFill>
        <p:spPr>
          <a:xfrm>
            <a:off x="862012" y="2401094"/>
            <a:ext cx="7419975" cy="2924175"/>
          </a:xfrm>
          <a:prstGeom prst="rect">
            <a:avLst/>
          </a:prstGeom>
        </p:spPr>
      </p:pic>
      <p:sp>
        <p:nvSpPr>
          <p:cNvPr id="11" name="Title 1"/>
          <p:cNvSpPr txBox="1">
            <a:spLocks/>
          </p:cNvSpPr>
          <p:nvPr/>
        </p:nvSpPr>
        <p:spPr>
          <a:xfrm>
            <a:off x="609600" y="15240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dirty="0" smtClean="0"/>
              <a:t>Cont.</a:t>
            </a:r>
            <a:endParaRPr lang="en-US" dirty="0"/>
          </a:p>
        </p:txBody>
      </p:sp>
    </p:spTree>
    <p:extLst>
      <p:ext uri="{BB962C8B-B14F-4D97-AF65-F5344CB8AC3E}">
        <p14:creationId xmlns:p14="http://schemas.microsoft.com/office/powerpoint/2010/main" val="42678440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rPr>
              <a:t>How to Interpret a Simple Linear Regression </a:t>
            </a:r>
            <a:r>
              <a:rPr lang="en-US" sz="4400" b="1" dirty="0" smtClean="0">
                <a:effectLst/>
              </a:rPr>
              <a:t>Equation</a:t>
            </a:r>
            <a:endParaRPr lang="en-US" sz="4400" dirty="0"/>
          </a:p>
        </p:txBody>
      </p:sp>
      <p:sp>
        <p:nvSpPr>
          <p:cNvPr id="3" name="Content Placeholder 2"/>
          <p:cNvSpPr>
            <a:spLocks noGrp="1"/>
          </p:cNvSpPr>
          <p:nvPr>
            <p:ph idx="1"/>
          </p:nvPr>
        </p:nvSpPr>
        <p:spPr/>
        <p:txBody>
          <a:bodyPr/>
          <a:lstStyle/>
          <a:p>
            <a:pPr fontAlgn="base"/>
            <a:r>
              <a:rPr lang="en-US" dirty="0"/>
              <a:t>Here is how to interpret this estimated linear regression equation: ŷ = 32.783 + 0.2001x</a:t>
            </a:r>
          </a:p>
          <a:p>
            <a:pPr fontAlgn="base"/>
            <a:r>
              <a:rPr lang="en-US" b="1" dirty="0"/>
              <a:t>b</a:t>
            </a:r>
            <a:r>
              <a:rPr lang="en-US" b="1" baseline="-25000" dirty="0"/>
              <a:t>0</a:t>
            </a:r>
            <a:r>
              <a:rPr lang="en-US" b="1" dirty="0"/>
              <a:t> = 32.7830</a:t>
            </a:r>
            <a:r>
              <a:rPr lang="en-US" dirty="0"/>
              <a:t>. When weight is zero pounds, the predicted height is 32.783 inches. Sometimes the value for b</a:t>
            </a:r>
            <a:r>
              <a:rPr lang="en-US" baseline="-25000" dirty="0"/>
              <a:t>0</a:t>
            </a:r>
            <a:r>
              <a:rPr lang="en-US" dirty="0"/>
              <a:t> can be useful to know, but in this example it doesn’t actually make sense to interpret b</a:t>
            </a:r>
            <a:r>
              <a:rPr lang="en-US" baseline="-25000" dirty="0"/>
              <a:t>0</a:t>
            </a:r>
            <a:r>
              <a:rPr lang="en-US" dirty="0"/>
              <a:t> since a person can’t weigh zero pounds.</a:t>
            </a:r>
          </a:p>
          <a:p>
            <a:r>
              <a:rPr lang="en-US" b="1" dirty="0"/>
              <a:t>b</a:t>
            </a:r>
            <a:r>
              <a:rPr lang="en-US" b="1" baseline="-25000" dirty="0"/>
              <a:t>1 </a:t>
            </a:r>
            <a:r>
              <a:rPr lang="en-US" b="1" dirty="0"/>
              <a:t>= 0.2001</a:t>
            </a:r>
            <a:r>
              <a:rPr lang="en-US" dirty="0"/>
              <a:t>. A one pound increase in weight is associated with a 0.2001 inch increase in height.</a:t>
            </a:r>
          </a:p>
        </p:txBody>
      </p:sp>
      <p:sp>
        <p:nvSpPr>
          <p:cNvPr id="4" name="Date Placeholder 3"/>
          <p:cNvSpPr>
            <a:spLocks noGrp="1"/>
          </p:cNvSpPr>
          <p:nvPr>
            <p:ph type="dt" sz="half" idx="10"/>
          </p:nvPr>
        </p:nvSpPr>
        <p:spPr/>
        <p:txBody>
          <a:bodyPr/>
          <a:lstStyle/>
          <a:p>
            <a:fld id="{BC0FC984-52D5-46B3-B4D3-E8B5CCCAEACF}" type="datetime1">
              <a:rPr lang="en-US" smtClean="0"/>
              <a:t>9/7/2022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40</a:t>
            </a:fld>
            <a:endParaRPr lang="en-US"/>
          </a:p>
        </p:txBody>
      </p:sp>
    </p:spTree>
    <p:extLst>
      <p:ext uri="{BB962C8B-B14F-4D97-AF65-F5344CB8AC3E}">
        <p14:creationId xmlns:p14="http://schemas.microsoft.com/office/powerpoint/2010/main" val="386943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0738430"/>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379647066"/>
                    </a:ext>
                  </a:extLst>
                </a:gridCol>
                <a:gridCol w="4114800">
                  <a:extLst>
                    <a:ext uri="{9D8B030D-6E8A-4147-A177-3AD203B41FA5}">
                      <a16:colId xmlns:a16="http://schemas.microsoft.com/office/drawing/2014/main" val="3678594175"/>
                    </a:ext>
                  </a:extLst>
                </a:gridCol>
              </a:tblGrid>
              <a:tr h="370840">
                <a:tc>
                  <a:txBody>
                    <a:bodyPr/>
                    <a:lstStyle/>
                    <a:p>
                      <a:r>
                        <a:rPr lang="en-US" dirty="0" smtClean="0"/>
                        <a:t>Area</a:t>
                      </a:r>
                      <a:endParaRPr lang="en-US" dirty="0"/>
                    </a:p>
                  </a:txBody>
                  <a:tcPr/>
                </a:tc>
                <a:tc>
                  <a:txBody>
                    <a:bodyPr/>
                    <a:lstStyle/>
                    <a:p>
                      <a:r>
                        <a:rPr lang="en-US" dirty="0" smtClean="0"/>
                        <a:t>Price</a:t>
                      </a:r>
                      <a:endParaRPr lang="en-US" dirty="0"/>
                    </a:p>
                  </a:txBody>
                  <a:tcPr/>
                </a:tc>
                <a:extLst>
                  <a:ext uri="{0D108BD9-81ED-4DB2-BD59-A6C34878D82A}">
                    <a16:rowId xmlns:a16="http://schemas.microsoft.com/office/drawing/2014/main" val="447563961"/>
                  </a:ext>
                </a:extLst>
              </a:tr>
              <a:tr h="370840">
                <a:tc>
                  <a:txBody>
                    <a:bodyPr/>
                    <a:lstStyle/>
                    <a:p>
                      <a:r>
                        <a:rPr lang="en-US" dirty="0" smtClean="0"/>
                        <a:t>1500</a:t>
                      </a:r>
                      <a:endParaRPr lang="en-US" dirty="0"/>
                    </a:p>
                  </a:txBody>
                  <a:tcPr/>
                </a:tc>
                <a:tc>
                  <a:txBody>
                    <a:bodyPr/>
                    <a:lstStyle/>
                    <a:p>
                      <a:r>
                        <a:rPr lang="en-US" dirty="0" smtClean="0"/>
                        <a:t>150000</a:t>
                      </a:r>
                      <a:endParaRPr lang="en-US" dirty="0"/>
                    </a:p>
                  </a:txBody>
                  <a:tcPr/>
                </a:tc>
                <a:extLst>
                  <a:ext uri="{0D108BD9-81ED-4DB2-BD59-A6C34878D82A}">
                    <a16:rowId xmlns:a16="http://schemas.microsoft.com/office/drawing/2014/main" val="1431056959"/>
                  </a:ext>
                </a:extLst>
              </a:tr>
              <a:tr h="370840">
                <a:tc>
                  <a:txBody>
                    <a:bodyPr/>
                    <a:lstStyle/>
                    <a:p>
                      <a:r>
                        <a:rPr lang="en-US" dirty="0" smtClean="0"/>
                        <a:t>1800</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117477319"/>
                  </a:ext>
                </a:extLst>
              </a:tr>
              <a:tr h="370840">
                <a:tc>
                  <a:txBody>
                    <a:bodyPr/>
                    <a:lstStyle/>
                    <a:p>
                      <a:r>
                        <a:rPr lang="en-US" dirty="0" smtClean="0"/>
                        <a:t>2500</a:t>
                      </a:r>
                      <a:endParaRPr lang="en-US" dirty="0"/>
                    </a:p>
                  </a:txBody>
                  <a:tcPr/>
                </a:tc>
                <a:tc>
                  <a:txBody>
                    <a:bodyPr/>
                    <a:lstStyle/>
                    <a:p>
                      <a:r>
                        <a:rPr lang="en-US" dirty="0" smtClean="0"/>
                        <a:t>300000</a:t>
                      </a:r>
                      <a:endParaRPr lang="en-US" dirty="0"/>
                    </a:p>
                  </a:txBody>
                  <a:tcPr/>
                </a:tc>
                <a:extLst>
                  <a:ext uri="{0D108BD9-81ED-4DB2-BD59-A6C34878D82A}">
                    <a16:rowId xmlns:a16="http://schemas.microsoft.com/office/drawing/2014/main" val="1665412742"/>
                  </a:ext>
                </a:extLst>
              </a:tr>
            </a:tbl>
          </a:graphicData>
        </a:graphic>
      </p:graphicFrame>
      <p:pic>
        <p:nvPicPr>
          <p:cNvPr id="1026" name="Picture 2" descr="Figure 3: Area vs. house price on a scatter plot.| Calculating linear regression and linear best fit from scratch with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746" y="3344088"/>
            <a:ext cx="5476875" cy="304800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2426422" y="6304917"/>
            <a:ext cx="4057521" cy="369332"/>
          </a:xfrm>
          <a:prstGeom prst="rect">
            <a:avLst/>
          </a:prstGeom>
        </p:spPr>
        <p:txBody>
          <a:bodyPr wrap="none">
            <a:spAutoFit/>
          </a:bodyPr>
          <a:lstStyle/>
          <a:p>
            <a:r>
              <a:rPr lang="en-US">
                <a:solidFill>
                  <a:srgbClr val="757575"/>
                </a:solidFill>
                <a:latin typeface="sohne"/>
              </a:rPr>
              <a:t>Area vs. </a:t>
            </a:r>
            <a:r>
              <a:rPr lang="en-US" dirty="0">
                <a:solidFill>
                  <a:srgbClr val="757575"/>
                </a:solidFill>
                <a:latin typeface="sohne"/>
              </a:rPr>
              <a:t>house price on a scatter plot.</a:t>
            </a:r>
            <a:endParaRPr lang="en-US" dirty="0"/>
          </a:p>
        </p:txBody>
      </p:sp>
      <p:sp>
        <p:nvSpPr>
          <p:cNvPr id="7" name="Date Placeholder 6"/>
          <p:cNvSpPr>
            <a:spLocks noGrp="1"/>
          </p:cNvSpPr>
          <p:nvPr>
            <p:ph type="dt" sz="half" idx="10"/>
          </p:nvPr>
        </p:nvSpPr>
        <p:spPr/>
        <p:txBody>
          <a:bodyPr/>
          <a:lstStyle/>
          <a:p>
            <a:fld id="{623D12C1-7AAC-4EF2-83BE-CBA3A2A0B4EC}" type="datetime1">
              <a:rPr lang="en-US" smtClean="0"/>
              <a:t>9/7/2022</a:t>
            </a:fld>
            <a:endParaRPr lang="en-US"/>
          </a:p>
        </p:txBody>
      </p:sp>
      <p:sp>
        <p:nvSpPr>
          <p:cNvPr id="8" name="Slide Number Placeholder 7"/>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535952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Basics of Coordinate </a:t>
            </a:r>
            <a:r>
              <a:rPr lang="en-US" b="1" dirty="0" smtClean="0">
                <a:effectLst/>
              </a:rPr>
              <a:t>Geometry</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t>We always look from left to right in the coordinate plane to name the points.</a:t>
            </a:r>
          </a:p>
          <a:p>
            <a:pPr marL="457200" indent="-457200">
              <a:buFont typeface="+mj-lt"/>
              <a:buAutoNum type="arabicPeriod"/>
            </a:pPr>
            <a:r>
              <a:rPr lang="en-US" dirty="0"/>
              <a:t>After looking from left-to-right, the first point we get must be named (x1,y1), and the second point will be (x2,y2).</a:t>
            </a:r>
          </a:p>
          <a:p>
            <a:pPr marL="457200" indent="-457200">
              <a:buFont typeface="+mj-lt"/>
              <a:buAutoNum type="arabicPeriod"/>
            </a:pPr>
            <a:r>
              <a:rPr lang="en-US" dirty="0"/>
              <a:t>Horizontal lines have a slope of 0.</a:t>
            </a:r>
          </a:p>
          <a:p>
            <a:pPr marL="457200" indent="-457200">
              <a:buFont typeface="+mj-lt"/>
              <a:buAutoNum type="arabicPeriod"/>
            </a:pPr>
            <a:r>
              <a:rPr lang="en-US" dirty="0"/>
              <a:t>Vertical lines have an “infinite” slope.</a:t>
            </a:r>
          </a:p>
          <a:p>
            <a:pPr marL="457200" indent="-457200">
              <a:buFont typeface="+mj-lt"/>
              <a:buAutoNum type="arabicPeriod"/>
            </a:pPr>
            <a:r>
              <a:rPr lang="en-US" dirty="0"/>
              <a:t>If the second point’s Y-coordinate is greater than the Y-coordinate of the first point, then the line has a positive(+) slope. </a:t>
            </a:r>
            <a:r>
              <a:rPr lang="en-US" dirty="0" smtClean="0"/>
              <a:t>Otherwise, the </a:t>
            </a:r>
            <a:r>
              <a:rPr lang="en-US" dirty="0"/>
              <a:t>line has a negative slope.</a:t>
            </a:r>
          </a:p>
          <a:p>
            <a:pPr marL="457200" indent="-457200">
              <a:buFont typeface="+mj-lt"/>
              <a:buAutoNum type="arabicPeriod"/>
            </a:pPr>
            <a:r>
              <a:rPr lang="en-US" dirty="0"/>
              <a:t>Points at the same vertical distance from X-axis have the same Y-coordinate.</a:t>
            </a:r>
          </a:p>
          <a:p>
            <a:pPr marL="457200" indent="-457200">
              <a:buFont typeface="+mj-lt"/>
              <a:buAutoNum type="arabicPeriod"/>
            </a:pPr>
            <a:r>
              <a:rPr lang="en-US" dirty="0"/>
              <a:t>Points at the same vertical distance from Y-axis have the same X-coordinate</a:t>
            </a:r>
            <a:r>
              <a:rPr lang="en-US" dirty="0" smtClean="0"/>
              <a:t>.</a:t>
            </a:r>
            <a:endParaRPr lang="en-US" dirty="0"/>
          </a:p>
        </p:txBody>
      </p:sp>
      <p:sp>
        <p:nvSpPr>
          <p:cNvPr id="6" name="Date Placeholder 5"/>
          <p:cNvSpPr>
            <a:spLocks noGrp="1"/>
          </p:cNvSpPr>
          <p:nvPr>
            <p:ph type="dt" sz="half" idx="10"/>
          </p:nvPr>
        </p:nvSpPr>
        <p:spPr/>
        <p:txBody>
          <a:bodyPr/>
          <a:lstStyle/>
          <a:p>
            <a:fld id="{8E7CEDD1-C5BD-49E7-9871-4372E1878EBC}"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080276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altLang="en-US" dirty="0">
                <a:solidFill>
                  <a:srgbClr val="292929"/>
                </a:solidFill>
                <a:latin typeface="+mn-lt"/>
              </a:rPr>
              <a:t>We all know that the equation of the line:</a:t>
            </a:r>
            <a:endParaRPr lang="en-US" altLang="en-US" sz="1050" dirty="0">
              <a:solidFill>
                <a:schemeClr val="tx1"/>
              </a:solidFill>
              <a:latin typeface="+mn-lt"/>
            </a:endParaRPr>
          </a:p>
          <a:p>
            <a:pPr marL="0" lvl="0" indent="0" eaLnBrk="0" fontAlgn="base" hangingPunct="0">
              <a:spcBef>
                <a:spcPct val="0"/>
              </a:spcBef>
              <a:spcAft>
                <a:spcPct val="0"/>
              </a:spcAft>
              <a:buNone/>
            </a:pPr>
            <a:r>
              <a:rPr lang="en-US" altLang="en-US" sz="2800" dirty="0">
                <a:solidFill>
                  <a:schemeClr val="tx1"/>
                </a:solidFill>
                <a:latin typeface="Arial" panose="020B0604020202020204" pitchFamily="34" charset="0"/>
              </a:rPr>
              <a:t>  </a:t>
            </a:r>
            <a:endParaRPr lang="en-US" altLang="en-US" sz="24500" dirty="0">
              <a:solidFill>
                <a:schemeClr val="tx1"/>
              </a:solidFill>
              <a:latin typeface="Arial" panose="020B0604020202020204" pitchFamily="34" charset="0"/>
            </a:endParaRPr>
          </a:p>
          <a:p>
            <a:endParaRPr lang="en-US" dirty="0"/>
          </a:p>
        </p:txBody>
      </p:sp>
      <p:pic>
        <p:nvPicPr>
          <p:cNvPr id="2050" name="Picture 2" descr="Figure 4: Equation of a straight line.| Calculating linear regression and linear best fit from scratch with Python and math i"/>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5938" y="2265528"/>
            <a:ext cx="5657850" cy="1878078"/>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Figure 5: Equation of slope of a straight line.| Calculating linear regression and linear best fit from scratch with Pytho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5938" y="4137102"/>
            <a:ext cx="5419725" cy="23022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Date Placeholder 6"/>
          <p:cNvSpPr>
            <a:spLocks noGrp="1"/>
          </p:cNvSpPr>
          <p:nvPr>
            <p:ph type="dt" sz="half" idx="10"/>
          </p:nvPr>
        </p:nvSpPr>
        <p:spPr/>
        <p:txBody>
          <a:bodyPr/>
          <a:lstStyle/>
          <a:p>
            <a:fld id="{A96C5B92-D66E-4F43-8D35-F04D04A1E0DF}" type="datetime1">
              <a:rPr lang="en-US" smtClean="0"/>
              <a:t>9/7/2022</a:t>
            </a:fld>
            <a:endParaRPr lang="en-US"/>
          </a:p>
        </p:txBody>
      </p:sp>
      <p:sp>
        <p:nvSpPr>
          <p:cNvPr id="8" name="Slide Number Placeholder 7"/>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3487875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pPr marL="0" lvl="0" indent="0" eaLnBrk="0" fontAlgn="base" hangingPunct="0">
              <a:spcBef>
                <a:spcPct val="0"/>
              </a:spcBef>
              <a:spcAft>
                <a:spcPct val="0"/>
              </a:spcAft>
              <a:buNone/>
            </a:pPr>
            <a:r>
              <a:rPr lang="en-US" altLang="en-US" dirty="0">
                <a:solidFill>
                  <a:srgbClr val="292929"/>
                </a:solidFill>
                <a:latin typeface="+mn-lt"/>
              </a:rPr>
              <a:t>From the rules mentioned above, we can infer that in our graph:</a:t>
            </a:r>
            <a:endParaRPr lang="en-US" altLang="en-US" sz="1050" dirty="0">
              <a:solidFill>
                <a:schemeClr val="tx1"/>
              </a:solidFill>
              <a:latin typeface="+mn-lt"/>
            </a:endParaRPr>
          </a:p>
          <a:p>
            <a:pPr marL="0" lvl="0" indent="0" algn="ctr" eaLnBrk="0" fontAlgn="base" hangingPunct="0">
              <a:spcBef>
                <a:spcPct val="0"/>
              </a:spcBef>
              <a:spcAft>
                <a:spcPct val="0"/>
              </a:spcAft>
              <a:buNone/>
            </a:pPr>
            <a:r>
              <a:rPr lang="en-US" altLang="en-US" dirty="0">
                <a:solidFill>
                  <a:srgbClr val="292929"/>
                </a:solidFill>
                <a:latin typeface="+mn-lt"/>
              </a:rPr>
              <a:t>(X1 , Y1) = ( 1500 , 150000)</a:t>
            </a:r>
            <a:endParaRPr lang="en-US" altLang="en-US" sz="1050" dirty="0">
              <a:solidFill>
                <a:schemeClr val="tx1"/>
              </a:solidFill>
              <a:latin typeface="+mn-lt"/>
            </a:endParaRPr>
          </a:p>
          <a:p>
            <a:pPr marL="0" lvl="0" indent="0" algn="ctr" eaLnBrk="0" fontAlgn="base" hangingPunct="0">
              <a:spcBef>
                <a:spcPct val="0"/>
              </a:spcBef>
              <a:spcAft>
                <a:spcPct val="0"/>
              </a:spcAft>
              <a:buNone/>
            </a:pPr>
            <a:r>
              <a:rPr lang="en-US" altLang="en-US" dirty="0">
                <a:solidFill>
                  <a:srgbClr val="292929"/>
                </a:solidFill>
                <a:latin typeface="+mn-lt"/>
              </a:rPr>
              <a:t>(X2 , Y2) = (2500 , 300000)</a:t>
            </a:r>
            <a:endParaRPr lang="en-US" altLang="en-US" sz="1050" dirty="0">
              <a:solidFill>
                <a:schemeClr val="tx1"/>
              </a:solidFill>
              <a:latin typeface="+mn-lt"/>
            </a:endParaRPr>
          </a:p>
          <a:p>
            <a:pPr marL="0" lvl="0" indent="0" eaLnBrk="0" fontAlgn="base" hangingPunct="0">
              <a:spcBef>
                <a:spcPct val="0"/>
              </a:spcBef>
              <a:spcAft>
                <a:spcPct val="0"/>
              </a:spcAft>
              <a:buNone/>
            </a:pPr>
            <a:r>
              <a:rPr lang="en-US" altLang="en-US" dirty="0">
                <a:solidFill>
                  <a:srgbClr val="292929"/>
                </a:solidFill>
                <a:latin typeface="+mn-lt"/>
              </a:rPr>
              <a:t>Next, we can easily find the slope of the two points.</a:t>
            </a:r>
            <a:endParaRPr lang="en-US" altLang="en-US" sz="1050" dirty="0">
              <a:solidFill>
                <a:schemeClr val="tx1"/>
              </a:solidFill>
              <a:latin typeface="+mn-lt"/>
            </a:endParaRPr>
          </a:p>
          <a:p>
            <a:pPr marL="0" lvl="0" indent="0" eaLnBrk="0" fontAlgn="base" hangingPunct="0">
              <a:spcBef>
                <a:spcPct val="0"/>
              </a:spcBef>
              <a:spcAft>
                <a:spcPct val="0"/>
              </a:spcAft>
              <a:buNone/>
            </a:pPr>
            <a:r>
              <a:rPr lang="en-US" altLang="en-US" sz="2800" dirty="0">
                <a:solidFill>
                  <a:schemeClr val="tx1"/>
                </a:solidFill>
                <a:latin typeface="+mn-lt"/>
              </a:rPr>
              <a:t>  </a:t>
            </a:r>
            <a:endParaRPr lang="en-US" altLang="en-US" sz="2800" dirty="0" smtClean="0">
              <a:solidFill>
                <a:schemeClr val="tx1"/>
              </a:solidFill>
              <a:latin typeface="+mn-lt"/>
            </a:endParaRPr>
          </a:p>
          <a:p>
            <a:pPr marL="0" lvl="0" indent="0" eaLnBrk="0" fontAlgn="base" hangingPunct="0">
              <a:spcBef>
                <a:spcPct val="0"/>
              </a:spcBef>
              <a:spcAft>
                <a:spcPct val="0"/>
              </a:spcAft>
              <a:buNone/>
            </a:pPr>
            <a:endParaRPr lang="en-US" altLang="en-US" sz="2800" dirty="0">
              <a:solidFill>
                <a:schemeClr val="tx1"/>
              </a:solidFill>
              <a:latin typeface="+mn-lt"/>
            </a:endParaRPr>
          </a:p>
          <a:p>
            <a:pPr marL="0" lvl="0" indent="0" eaLnBrk="0" fontAlgn="base" hangingPunct="0">
              <a:spcBef>
                <a:spcPct val="0"/>
              </a:spcBef>
              <a:spcAft>
                <a:spcPct val="0"/>
              </a:spcAft>
              <a:buNone/>
            </a:pPr>
            <a:endParaRPr lang="en-US" altLang="en-US" sz="29300" dirty="0">
              <a:solidFill>
                <a:schemeClr val="tx1"/>
              </a:solidFill>
              <a:latin typeface="+mn-lt"/>
            </a:endParaRPr>
          </a:p>
          <a:p>
            <a:pPr marL="0" lvl="0" indent="0" eaLnBrk="0" fontAlgn="base" hangingPunct="0">
              <a:spcBef>
                <a:spcPct val="0"/>
              </a:spcBef>
              <a:spcAft>
                <a:spcPct val="0"/>
              </a:spcAft>
              <a:buNone/>
            </a:pPr>
            <a:r>
              <a:rPr lang="en-US" altLang="en-US" dirty="0">
                <a:solidFill>
                  <a:srgbClr val="292929"/>
                </a:solidFill>
                <a:latin typeface="+mn-lt"/>
              </a:rPr>
              <a:t>Taking our example into consideration, in our equation, Y represents the house’s price, and X represents the area of the house.</a:t>
            </a:r>
            <a:endParaRPr lang="en-US" altLang="en-US" sz="1050" dirty="0">
              <a:solidFill>
                <a:schemeClr val="tx1"/>
              </a:solidFill>
              <a:latin typeface="+mn-lt"/>
            </a:endParaRPr>
          </a:p>
        </p:txBody>
      </p:sp>
      <p:pic>
        <p:nvPicPr>
          <p:cNvPr id="3074" name="Picture 2" descr="Figure 6: Calculating the slope for our example.| Calculating linear regression and linear best fit from scratch with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090" y="2585142"/>
            <a:ext cx="2924175" cy="29051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E30B83D7-9E92-49E2-B3A0-26AC57025CF5}"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3349090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Now since we have all the other values, we can calculate the value of </a:t>
            </a:r>
            <a:r>
              <a:rPr lang="en-US" dirty="0" smtClean="0"/>
              <a:t>intercept </a:t>
            </a:r>
            <a:r>
              <a:rPr lang="en-US" dirty="0"/>
              <a:t>b.</a:t>
            </a:r>
          </a:p>
        </p:txBody>
      </p:sp>
      <p:pic>
        <p:nvPicPr>
          <p:cNvPr id="4098" name="Picture 2" descr="Figure 7: Calculating the Y-intercept of the line.| Calculating linear regression and linear best fit from scratch with Pyth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84375" y="2470484"/>
            <a:ext cx="3267075" cy="438751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388D4B7C-0FF0-4403-A00C-C965B7A9081C}" type="datetime1">
              <a:rPr lang="en-US" smtClean="0"/>
              <a:t>9/7/2022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4218911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673</TotalTime>
  <Words>1235</Words>
  <Application>Microsoft Office PowerPoint</Application>
  <PresentationFormat>On-screen Show (4:3)</PresentationFormat>
  <Paragraphs>330</Paragraphs>
  <Slides>40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AppleSystemUIFont</vt:lpstr>
      <vt:lpstr>Arial</vt:lpstr>
      <vt:lpstr>Calibri</vt:lpstr>
      <vt:lpstr>Century Gothic</vt:lpstr>
      <vt:lpstr>charter</vt:lpstr>
      <vt:lpstr>Courier New</vt:lpstr>
      <vt:lpstr>medium-content-sans-serif-font</vt:lpstr>
      <vt:lpstr>Palatino Linotype</vt:lpstr>
      <vt:lpstr>sohne</vt:lpstr>
      <vt:lpstr>Executive</vt:lpstr>
      <vt:lpstr>Linear Regression</vt:lpstr>
      <vt:lpstr>Introduction</vt:lpstr>
      <vt:lpstr>Relationship types</vt:lpstr>
      <vt:lpstr> </vt:lpstr>
      <vt:lpstr>Example</vt:lpstr>
      <vt:lpstr>Basics of Coordinate Geometry</vt:lpstr>
      <vt:lpstr>Cont.</vt:lpstr>
      <vt:lpstr>Cont.</vt:lpstr>
      <vt:lpstr>Cont.</vt:lpstr>
      <vt:lpstr>Cont.</vt:lpstr>
      <vt:lpstr>Things to Notice</vt:lpstr>
      <vt:lpstr>Cont.</vt:lpstr>
      <vt:lpstr>Calculating the Linear Best Fit</vt:lpstr>
      <vt:lpstr>Example</vt:lpstr>
      <vt:lpstr>Sum of Squared error </vt:lpstr>
      <vt:lpstr>Error</vt:lpstr>
      <vt:lpstr>Cont.</vt:lpstr>
      <vt:lpstr>Guidelines for regression line</vt:lpstr>
      <vt:lpstr>Classical Example Problems</vt:lpstr>
      <vt:lpstr>Best fit line issues</vt:lpstr>
      <vt:lpstr>PowerPoint Presentation</vt:lpstr>
      <vt:lpstr>Derivation of Simple Linear Regression Formula:</vt:lpstr>
      <vt:lpstr>Minimize Error (S)</vt:lpstr>
      <vt:lpstr>Cont.</vt:lpstr>
      <vt:lpstr>Cont.</vt:lpstr>
      <vt:lpstr>Finding B (Slope)</vt:lpstr>
      <vt:lpstr> Cont.</vt:lpstr>
      <vt:lpstr>Cont.</vt:lpstr>
      <vt:lpstr>Cont.</vt:lpstr>
      <vt:lpstr>Cont.</vt:lpstr>
      <vt:lpstr>Generalized form for Intercept (a)</vt:lpstr>
      <vt:lpstr>Cont.</vt:lpstr>
      <vt:lpstr>Summary</vt:lpstr>
      <vt:lpstr>Example – What does that means??</vt:lpstr>
      <vt:lpstr>Step 1: Calculate X*Y, X2, and Y2</vt:lpstr>
      <vt:lpstr>Step 2: Calculate ΣX, ΣY, ΣX*Y, ΣX2, and ΣY2</vt:lpstr>
      <vt:lpstr>Step 3: Calculate b0 (our a)</vt:lpstr>
      <vt:lpstr>Step 4: Calculate b1</vt:lpstr>
      <vt:lpstr>Step 5: Place b0 and b1 in the estimated linear regression equation.</vt:lpstr>
      <vt:lpstr>How to Interpret a Simple Linear Regression Equation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Asma</dc:creator>
  <cp:lastModifiedBy>Asma Ahmad</cp:lastModifiedBy>
  <cp:revision>40</cp:revision>
  <dcterms:created xsi:type="dcterms:W3CDTF">2022-08-31T13:41:10Z</dcterms:created>
  <dcterms:modified xsi:type="dcterms:W3CDTF">2022-09-07T03:32:00Z</dcterms:modified>
</cp:coreProperties>
</file>