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36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5" r:id="rId21"/>
    <p:sldId id="316" r:id="rId22"/>
    <p:sldId id="317" r:id="rId23"/>
    <p:sldId id="318" r:id="rId24"/>
    <p:sldId id="314" r:id="rId25"/>
    <p:sldId id="319" r:id="rId26"/>
    <p:sldId id="320" r:id="rId27"/>
    <p:sldId id="325" r:id="rId28"/>
    <p:sldId id="323" r:id="rId29"/>
    <p:sldId id="322" r:id="rId30"/>
    <p:sldId id="326" r:id="rId31"/>
    <p:sldId id="327" r:id="rId32"/>
    <p:sldId id="329" r:id="rId33"/>
    <p:sldId id="331" r:id="rId34"/>
    <p:sldId id="33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D2DBC-F972-684B-A8D2-69A15F5FA6AD}" type="datetimeFigureOut">
              <a:rPr lang="en-US" smtClean="0"/>
              <a:t>13/09/22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A394A-9665-4441-A62A-ECB828BE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4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41DD0-D8B6-4C46-AA12-8874DC7FC630}" type="datetime1">
              <a:rPr lang="en-US" smtClean="0"/>
              <a:t>13/09/22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93600-98AA-4663-9844-2F527202594E}" type="datetime1">
              <a:rPr lang="en-US" smtClean="0"/>
              <a:t>13/09/22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FABCA-DCD0-47DB-A728-D20B051A2546}" type="datetime1">
              <a:rPr lang="en-US" smtClean="0"/>
              <a:t>13/09/22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C984-52D5-46B3-B4D3-E8B5CCCAEACF}" type="datetime1">
              <a:rPr lang="en-US" smtClean="0"/>
              <a:t>13/09/22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4083-E029-4A9A-AB4E-D58AF69DF623}" type="datetime1">
              <a:rPr lang="en-US" smtClean="0"/>
              <a:t>13/09/22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32DE-09F7-447E-84CC-DD3C21E09713}" type="datetime1">
              <a:rPr lang="en-US" smtClean="0"/>
              <a:t>13/09/22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B8CD-15E9-4AAC-BCBE-FDA824C4C1EA}" type="datetime1">
              <a:rPr lang="en-US" smtClean="0"/>
              <a:t>13/09/22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0A08-B4DB-4B42-AC0F-51F93CEBF87C}" type="datetime1">
              <a:rPr lang="en-US" smtClean="0"/>
              <a:t>13/09/22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1974-3F92-44A0-A1D2-BF345338B633}" type="datetime1">
              <a:rPr lang="en-US" smtClean="0"/>
              <a:t>13/09/22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FE69-7AC4-4D71-80D6-8503EF19D52B}" type="datetime1">
              <a:rPr lang="en-US" smtClean="0"/>
              <a:t>13/09/22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90CC-4805-45A2-8428-6576DD75DE16}" type="datetime1">
              <a:rPr lang="en-US" smtClean="0"/>
              <a:t>13/09/22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CA626B2-3308-4564-A60E-D7D44DE9289E}" type="datetime1">
              <a:rPr lang="en-US" smtClean="0"/>
              <a:t>13/09/22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hyperlink" Target="https://www.w3schools.com/python/matplotlib_markers.as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hyperlink" Target="https://www.w3schools.com/python/matplotlib_grid.as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hyperlink" Target="https://www.w3schools.com/python/matplotlib_scatter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wardsdatascience.com/knowing-these-you-can-cover-99-of-file-operations-in-python-84725d82c2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#_Pandas_Installation"/><Relationship Id="rId3" Type="http://schemas.openxmlformats.org/officeDocument/2006/relationships/hyperlink" Target="https://pandas.pydata.org/docs/getting_started/index.html%23getting-started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hyperlink" Target="https://realpython.com/pandas-read-write-file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hyperlink" Target="https://www.w3schools.com/python/matplotlib_line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Linear regression with Python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https://pub.towardsai.net/calculating-simple-linear-regression-and-linear-best-fit-an-in-depth-tutorial-with-math-and-python-804a0cb23660</a:t>
            </a:r>
          </a:p>
        </p:txBody>
      </p:sp>
    </p:spTree>
    <p:extLst>
      <p:ext uri="{BB962C8B-B14F-4D97-AF65-F5344CB8AC3E}">
        <p14:creationId xmlns:p14="http://schemas.microsoft.com/office/powerpoint/2010/main" val="1029497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F85070B-B5CF-C921-7CD1-56B09630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1974-3F92-44A0-A1D2-BF345338B633}" type="datetime1">
              <a:rPr lang="en-US" smtClean="0"/>
              <a:t>13/09/22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0DDBA1C-60A4-12B0-076B-E01EAF93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xmlns="" id="{2AF87814-0911-3170-C563-3F7616FEB82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305" y="1196678"/>
            <a:ext cx="6119390" cy="3414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D2B4BE2-FAC2-ACA4-04F7-66616EAC562B}"/>
              </a:ext>
            </a:extLst>
          </p:cNvPr>
          <p:cNvSpPr txBox="1"/>
          <p:nvPr/>
        </p:nvSpPr>
        <p:spPr>
          <a:xfrm>
            <a:off x="1512305" y="4704185"/>
            <a:ext cx="6016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There can be different type of markers, you can explore at: </a:t>
            </a:r>
            <a:r>
              <a:rPr lang="en-US" sz="1800" u="sng" kern="5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  <a:hlinkClick r:id="rId3"/>
              </a:rPr>
              <a:t>https://www.w3schools.com/python/matplotlib_markers.asp</a:t>
            </a:r>
            <a:endParaRPr lang="x-none" sz="1800" kern="50" dirty="0">
              <a:effectLst/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1563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1F7D79E-FDA1-1F4A-DFE6-21B56837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1974-3F92-44A0-A1D2-BF345338B633}" type="datetime1">
              <a:rPr lang="en-US" smtClean="0"/>
              <a:t>13/09/22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A7F80CA-89A6-70BF-08A4-487EC6F3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xmlns="" id="{80BA4922-7E8B-85DC-984A-32BCB784600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35" y="651221"/>
            <a:ext cx="6066046" cy="4611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2EEB8FE-F601-D325-9530-6989E19C5889}"/>
              </a:ext>
            </a:extLst>
          </p:cNvPr>
          <p:cNvSpPr txBox="1"/>
          <p:nvPr/>
        </p:nvSpPr>
        <p:spPr>
          <a:xfrm>
            <a:off x="1425830" y="5377484"/>
            <a:ext cx="5980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 type of grid can be generated, for more details see: 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https://www.w3schools.com/python/matplotlib_grid.asp</a:t>
            </a:r>
            <a:endParaRPr lang="x-non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7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2FDB4F7-C2E1-982E-A545-8A688E2A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1974-3F92-44A0-A1D2-BF345338B633}" type="datetime1">
              <a:rPr lang="en-US" smtClean="0"/>
              <a:t>13/09/22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07C953E-A3B6-39AE-4F49-1A327C6B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xmlns="" id="{A0C1467F-67D2-AE12-BCFD-00BA839A324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65" y="697210"/>
            <a:ext cx="6373017" cy="4198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FBF7E89-512B-5FA8-0CD2-8CA3E3E2045D}"/>
              </a:ext>
            </a:extLst>
          </p:cNvPr>
          <p:cNvSpPr txBox="1"/>
          <p:nvPr/>
        </p:nvSpPr>
        <p:spPr>
          <a:xfrm>
            <a:off x="1428565" y="5026107"/>
            <a:ext cx="61117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440"/>
              </a:spcBef>
              <a:spcAft>
                <a:spcPts val="144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different type of scatter graphs that can be created (kindly see the link given, as all examples will make the manual lengthy): 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https://www.w3schools.com/python/matplotlib_scatter.asp</a:t>
            </a:r>
            <a:endParaRPr lang="x-non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52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7A4D0F2-7179-4488-51DD-693567B1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1974-3F92-44A0-A1D2-BF345338B633}" type="datetime1">
              <a:rPr lang="en-US" smtClean="0"/>
              <a:t>13/09/22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5821F24-9448-CD95-2891-2CAFCD91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xmlns="" id="{3AA0B598-D377-73E8-2B1D-5EC9CB4549B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74" y="947303"/>
            <a:ext cx="6180356" cy="438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4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4DE9625-7484-131F-803F-93A85E449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i="0" dirty="0">
                <a:effectLst/>
                <a:latin typeface="Palatino Linotype (Body)"/>
              </a:rPr>
              <a:t>Simple Linear Regression from Scratch Implementation</a:t>
            </a:r>
            <a:br>
              <a:rPr lang="en-US" sz="4000" b="1" i="0" dirty="0">
                <a:effectLst/>
                <a:latin typeface="Palatino Linotype (Body)"/>
              </a:rPr>
            </a:br>
            <a:endParaRPr lang="x-none" sz="4000" b="1" dirty="0">
              <a:latin typeface="Palatino Linotype (Body)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015A592-E5EA-4859-4869-9B102876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1974-3F92-44A0-A1D2-BF345338B633}" type="datetime1">
              <a:rPr lang="en-US" smtClean="0"/>
              <a:t>13/09/22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179F7C8-A0B8-C386-620C-AA2A11F6CF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42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3992EA-93A7-A636-A7E0-8D348656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8ACE3E-9FD5-9D4F-B4F6-8EE005EC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Recalling last lecture for linear regression our goal was to find the best fit line.</a:t>
            </a:r>
          </a:p>
          <a:p>
            <a:r>
              <a:rPr lang="en-US" dirty="0"/>
              <a:t>Best Fit line:</a:t>
            </a:r>
          </a:p>
          <a:p>
            <a:r>
              <a:rPr lang="en-US" dirty="0"/>
              <a:t>Therefore, we need to calculate optimal parameters i.e. Slope(B) and Intercept(a).</a:t>
            </a:r>
          </a:p>
          <a:p>
            <a:endParaRPr lang="en-US" dirty="0"/>
          </a:p>
          <a:p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BEA8D7-5FE1-2D65-737D-3D867CB1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C984-52D5-46B3-B4D3-E8B5CCCAEACF}" type="datetime1">
              <a:rPr lang="en-US" smtClean="0"/>
              <a:t>13/09/22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9E405B-48CF-4721-C3B5-55F5CAE2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3" descr="Figure 37: Linear best fit.">
            <a:extLst>
              <a:ext uri="{FF2B5EF4-FFF2-40B4-BE49-F238E27FC236}">
                <a16:creationId xmlns:a16="http://schemas.microsoft.com/office/drawing/2014/main" xmlns="" id="{BA3BF738-81F3-9DFA-EF39-5335F21D9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712" y="2407209"/>
            <a:ext cx="165735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igure 68: Simplified value of a.">
            <a:extLst>
              <a:ext uri="{FF2B5EF4-FFF2-40B4-BE49-F238E27FC236}">
                <a16:creationId xmlns:a16="http://schemas.microsoft.com/office/drawing/2014/main" xmlns="" id="{3E1C2498-A104-85C7-2618-66A129E261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5" t="82745" r="22251" b="-2517"/>
          <a:stretch/>
        </p:blipFill>
        <p:spPr bwMode="auto">
          <a:xfrm>
            <a:off x="2265323" y="3863468"/>
            <a:ext cx="3929974" cy="114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igure 66: Value of B. | Calculating linear regression and linear best fit.">
            <a:extLst>
              <a:ext uri="{FF2B5EF4-FFF2-40B4-BE49-F238E27FC236}">
                <a16:creationId xmlns:a16="http://schemas.microsoft.com/office/drawing/2014/main" xmlns="" id="{79A77FCE-0D0E-DE34-69E1-B8AE2E9856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05"/>
          <a:stretch/>
        </p:blipFill>
        <p:spPr bwMode="auto">
          <a:xfrm>
            <a:off x="2733365" y="5009746"/>
            <a:ext cx="2993890" cy="103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61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4771DC-0BB7-A40C-A8D3-DDAD345A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102F46-2480-5531-B3F7-D5E63CBD3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step is to import/load our dataset in a python file.</a:t>
            </a:r>
          </a:p>
          <a:p>
            <a:r>
              <a:rPr lang="en-US" dirty="0"/>
              <a:t>To use pandas library, we have to first import it.</a:t>
            </a:r>
          </a:p>
          <a:p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20159F-AF5F-194F-EEEC-C50399F7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C984-52D5-46B3-B4D3-E8B5CCCAEACF}" type="datetime1">
              <a:rPr lang="en-US" smtClean="0"/>
              <a:t>13/09/22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BED304E-83B9-77A3-4E78-407B0C7B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xmlns="" id="{1505AB12-1ABF-DBB1-B89C-496B8E1D9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041" y="3429000"/>
            <a:ext cx="5727261" cy="147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0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176E5E-7BB4-B1B7-AD47-C426A01F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C984-52D5-46B3-B4D3-E8B5CCCAEACF}" type="datetime1">
              <a:rPr lang="en-US" smtClean="0"/>
              <a:t>13/09/22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F910D1-F6EB-750C-9A4E-7EA2000B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xmlns="" id="{CAA6A0D6-1244-5AC9-ED9B-76EC6D93D5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50"/>
          <a:stretch/>
        </p:blipFill>
        <p:spPr>
          <a:xfrm>
            <a:off x="192929" y="1722492"/>
            <a:ext cx="8730008" cy="4633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4C69142-98E0-1569-1271-2D0C06DEF8F4}"/>
              </a:ext>
            </a:extLst>
          </p:cNvPr>
          <p:cNvSpPr txBox="1"/>
          <p:nvPr/>
        </p:nvSpPr>
        <p:spPr>
          <a:xfrm>
            <a:off x="835382" y="1353159"/>
            <a:ext cx="544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Read the data into the data frame object.</a:t>
            </a:r>
            <a:endParaRPr lang="x-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12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E178624-FC5A-B852-E6AF-B87272D7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1974-3F92-44A0-A1D2-BF345338B633}" type="datetime1">
              <a:rPr lang="en-US" smtClean="0"/>
              <a:t>13/09/22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BC73C85-C65D-2B33-EF2E-0A10B42D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xmlns="" id="{EE24AF01-68A3-D15D-B01C-5534BD555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33" y="2879387"/>
            <a:ext cx="6788165" cy="17898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C591664-AD13-2592-0672-D56AE84E0D0F}"/>
              </a:ext>
            </a:extLst>
          </p:cNvPr>
          <p:cNvSpPr txBox="1"/>
          <p:nvPr/>
        </p:nvSpPr>
        <p:spPr>
          <a:xfrm>
            <a:off x="1862846" y="2373869"/>
            <a:ext cx="518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see the total columns of the dataset.</a:t>
            </a:r>
            <a:endParaRPr lang="x-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400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/>
          <a:lstStyle/>
          <a:p>
            <a:r>
              <a:rPr lang="en-US" sz="4000" dirty="0"/>
              <a:t>Data Preprocessing 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xmlns="" id="{A5D6D61B-3E0E-9C16-BA94-0EB1C6A0B3B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6" y="1324642"/>
            <a:ext cx="6054724" cy="3743469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4AD5BA-C82B-8D55-804D-B7621E30CCA4}"/>
              </a:ext>
            </a:extLst>
          </p:cNvPr>
          <p:cNvSpPr txBox="1"/>
          <p:nvPr/>
        </p:nvSpPr>
        <p:spPr>
          <a:xfrm>
            <a:off x="1679576" y="5457217"/>
            <a:ext cx="5711824" cy="886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Before fitting the model, we have to check the dataset if any entry is null or not.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If any value is null, we should remove all those null entries.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13/09/22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6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974186-B6B3-FF14-DFDE-55D83D78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File Handling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7A96E-FFA4-343F-DA09-A3453A44B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4140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allows users to handle files by supporting read and write files, along with many other file handling options. More details can be learned</a:t>
            </a:r>
            <a:r>
              <a:rPr lang="en-US" sz="1800" u="none" strike="noStrike" dirty="0">
                <a:solidFill>
                  <a:srgbClr val="33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r>
              <a:rPr lang="en-US" sz="1800" u="sng" dirty="0">
                <a:solidFill>
                  <a:srgbClr val="3399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here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</a:t>
            </a:r>
            <a:endParaRPr lang="en-US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kern="50" dirty="0">
                <a:effectLst/>
                <a:latin typeface="Times New Roman" panose="02020603050405020304" pitchFamily="18" charset="0"/>
                <a:ea typeface="DejaVu Sans"/>
                <a:cs typeface="DejaVu Sans"/>
              </a:rPr>
              <a:t>Python is an easy-to-learn, easy-to-debug, widely used, object-oriented and open-source language. Python has been built with extraordinary libraries for data science that are used by programmers every day in solving problems. The top </a:t>
            </a:r>
            <a:r>
              <a:rPr lang="en-US" sz="1800" b="1" kern="50" dirty="0">
                <a:effectLst/>
                <a:latin typeface="Times New Roman" panose="02020603050405020304" pitchFamily="18" charset="0"/>
                <a:ea typeface="DejaVu Sans"/>
                <a:cs typeface="DejaVu Sans"/>
              </a:rPr>
              <a:t>10 Python libraries for data science</a:t>
            </a:r>
            <a:r>
              <a:rPr lang="en-US" sz="1800" kern="50" dirty="0">
                <a:effectLst/>
                <a:latin typeface="Times New Roman" panose="02020603050405020304" pitchFamily="18" charset="0"/>
                <a:ea typeface="DejaVu Sans"/>
                <a:cs typeface="DejaVu Sans"/>
              </a:rPr>
              <a:t> include: </a:t>
            </a:r>
            <a:endParaRPr lang="x-none" sz="1800" kern="50" dirty="0">
              <a:effectLst/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 lvl="1" indent="-342900" algn="just">
              <a:buFont typeface="+mj-lt"/>
              <a:buAutoNum type="arabicPeriod"/>
            </a:pPr>
            <a:r>
              <a:rPr lang="en-US" kern="50" dirty="0">
                <a:effectLst/>
                <a:latin typeface="Times New Roman" panose="02020603050405020304" pitchFamily="18" charset="0"/>
                <a:ea typeface="DejaVu Sans"/>
                <a:cs typeface="Mangal" panose="02040503050203030202" pitchFamily="18" charset="0"/>
              </a:rPr>
              <a:t>NumPy</a:t>
            </a:r>
            <a:endParaRPr lang="x-none" kern="50" dirty="0">
              <a:effectLst/>
              <a:latin typeface="Times New Roman" panose="02020603050405020304" pitchFamily="18" charset="0"/>
              <a:ea typeface="DejaVu Sans"/>
              <a:cs typeface="Mangal" panose="02040503050203030202" pitchFamily="18" charset="0"/>
            </a:endParaRPr>
          </a:p>
          <a:p>
            <a:pPr lvl="1" indent="-342900" algn="just">
              <a:buFont typeface="+mj-lt"/>
              <a:buAutoNum type="arabicPeriod"/>
            </a:pPr>
            <a:r>
              <a:rPr lang="en-US" kern="50" dirty="0">
                <a:effectLst/>
                <a:latin typeface="Times New Roman" panose="02020603050405020304" pitchFamily="18" charset="0"/>
                <a:ea typeface="DejaVu Sans"/>
                <a:cs typeface="Mangal" panose="02040503050203030202" pitchFamily="18" charset="0"/>
              </a:rPr>
              <a:t>Pandas</a:t>
            </a:r>
            <a:endParaRPr lang="x-none" kern="50" dirty="0">
              <a:effectLst/>
              <a:latin typeface="Times New Roman" panose="02020603050405020304" pitchFamily="18" charset="0"/>
              <a:ea typeface="DejaVu Sans"/>
              <a:cs typeface="Mangal" panose="02040503050203030202" pitchFamily="18" charset="0"/>
            </a:endParaRPr>
          </a:p>
          <a:p>
            <a:pPr lvl="1" indent="-342900" algn="just">
              <a:buFont typeface="+mj-lt"/>
              <a:buAutoNum type="arabicPeriod"/>
            </a:pPr>
            <a:r>
              <a:rPr lang="en-US" kern="50" dirty="0">
                <a:effectLst/>
                <a:latin typeface="Times New Roman" panose="02020603050405020304" pitchFamily="18" charset="0"/>
                <a:ea typeface="DejaVu Sans"/>
                <a:cs typeface="Mangal" panose="02040503050203030202" pitchFamily="18" charset="0"/>
              </a:rPr>
              <a:t>SciPy </a:t>
            </a:r>
            <a:endParaRPr lang="x-none" kern="50" dirty="0">
              <a:effectLst/>
              <a:latin typeface="Times New Roman" panose="02020603050405020304" pitchFamily="18" charset="0"/>
              <a:ea typeface="DejaVu Sans"/>
              <a:cs typeface="Mangal" panose="02040503050203030202" pitchFamily="18" charset="0"/>
            </a:endParaRPr>
          </a:p>
          <a:p>
            <a:pPr lvl="1" indent="-342900" algn="just">
              <a:buFont typeface="+mj-lt"/>
              <a:buAutoNum type="arabicPeriod"/>
            </a:pPr>
            <a:r>
              <a:rPr lang="en-US" kern="50" dirty="0">
                <a:effectLst/>
                <a:latin typeface="Times New Roman" panose="02020603050405020304" pitchFamily="18" charset="0"/>
                <a:ea typeface="DejaVu Sans"/>
                <a:cs typeface="Mangal" panose="02040503050203030202" pitchFamily="18" charset="0"/>
              </a:rPr>
              <a:t>TensorFlow</a:t>
            </a:r>
            <a:endParaRPr lang="x-none" kern="50" dirty="0">
              <a:effectLst/>
              <a:latin typeface="Times New Roman" panose="02020603050405020304" pitchFamily="18" charset="0"/>
              <a:ea typeface="DejaVu Sans"/>
              <a:cs typeface="Mangal" panose="02040503050203030202" pitchFamily="18" charset="0"/>
            </a:endParaRPr>
          </a:p>
          <a:p>
            <a:pPr lvl="1" indent="-342900" algn="just">
              <a:buFont typeface="+mj-lt"/>
              <a:buAutoNum type="arabicPeriod"/>
            </a:pPr>
            <a:r>
              <a:rPr lang="en-US" kern="50" dirty="0">
                <a:effectLst/>
                <a:latin typeface="Times New Roman" panose="02020603050405020304" pitchFamily="18" charset="0"/>
                <a:ea typeface="DejaVu Sans"/>
                <a:cs typeface="Mangal" panose="02040503050203030202" pitchFamily="18" charset="0"/>
              </a:rPr>
              <a:t>Matplotlib </a:t>
            </a:r>
            <a:endParaRPr lang="x-none" kern="50" dirty="0">
              <a:effectLst/>
              <a:latin typeface="Times New Roman" panose="02020603050405020304" pitchFamily="18" charset="0"/>
              <a:ea typeface="DejaVu Sans"/>
              <a:cs typeface="Mangal" panose="02040503050203030202" pitchFamily="18" charset="0"/>
            </a:endParaRPr>
          </a:p>
          <a:p>
            <a:pPr lvl="1" indent="-342900" algn="just">
              <a:buFont typeface="+mj-lt"/>
              <a:buAutoNum type="arabicPeriod"/>
            </a:pPr>
            <a:r>
              <a:rPr lang="en-US" kern="50" dirty="0" err="1">
                <a:effectLst/>
                <a:latin typeface="Times New Roman" panose="02020603050405020304" pitchFamily="18" charset="0"/>
                <a:ea typeface="DejaVu Sans"/>
                <a:cs typeface="Mangal" panose="02040503050203030202" pitchFamily="18" charset="0"/>
              </a:rPr>
              <a:t>Keras</a:t>
            </a:r>
            <a:endParaRPr lang="x-none" kern="50" dirty="0">
              <a:effectLst/>
              <a:latin typeface="Times New Roman" panose="02020603050405020304" pitchFamily="18" charset="0"/>
              <a:ea typeface="DejaVu Sans"/>
              <a:cs typeface="Mangal" panose="02040503050203030202" pitchFamily="18" charset="0"/>
            </a:endParaRPr>
          </a:p>
          <a:p>
            <a:pPr lvl="1" indent="-342900" algn="just">
              <a:buFont typeface="+mj-lt"/>
              <a:buAutoNum type="arabicPeriod"/>
            </a:pPr>
            <a:r>
              <a:rPr lang="en-US" kern="50" dirty="0" err="1">
                <a:effectLst/>
                <a:latin typeface="Times New Roman" panose="02020603050405020304" pitchFamily="18" charset="0"/>
                <a:ea typeface="DejaVu Sans"/>
                <a:cs typeface="Mangal" panose="02040503050203030202" pitchFamily="18" charset="0"/>
              </a:rPr>
              <a:t>SciKit</a:t>
            </a:r>
            <a:r>
              <a:rPr lang="en-US" kern="50" dirty="0">
                <a:effectLst/>
                <a:latin typeface="Times New Roman" panose="02020603050405020304" pitchFamily="18" charset="0"/>
                <a:ea typeface="DejaVu Sans"/>
                <a:cs typeface="Mangal" panose="02040503050203030202" pitchFamily="18" charset="0"/>
              </a:rPr>
              <a:t>-Learn</a:t>
            </a:r>
            <a:endParaRPr lang="x-none" kern="50" dirty="0">
              <a:effectLst/>
              <a:latin typeface="Times New Roman" panose="02020603050405020304" pitchFamily="18" charset="0"/>
              <a:ea typeface="DejaVu Sans"/>
              <a:cs typeface="Mangal" panose="02040503050203030202" pitchFamily="18" charset="0"/>
            </a:endParaRPr>
          </a:p>
          <a:p>
            <a:pPr lvl="1" indent="-342900" algn="just">
              <a:buFont typeface="+mj-lt"/>
              <a:buAutoNum type="arabicPeriod"/>
            </a:pPr>
            <a:r>
              <a:rPr lang="en-US" kern="50" dirty="0" err="1">
                <a:effectLst/>
                <a:latin typeface="Times New Roman" panose="02020603050405020304" pitchFamily="18" charset="0"/>
                <a:ea typeface="DejaVu Sans"/>
                <a:cs typeface="Mangal" panose="02040503050203030202" pitchFamily="18" charset="0"/>
              </a:rPr>
              <a:t>PyTorch</a:t>
            </a:r>
            <a:endParaRPr lang="x-none" kern="50" dirty="0">
              <a:effectLst/>
              <a:latin typeface="Times New Roman" panose="02020603050405020304" pitchFamily="18" charset="0"/>
              <a:ea typeface="DejaVu Sans"/>
              <a:cs typeface="Mangal" panose="02040503050203030202" pitchFamily="18" charset="0"/>
            </a:endParaRPr>
          </a:p>
          <a:p>
            <a:pPr lvl="1" indent="-342900" algn="just">
              <a:buFont typeface="+mj-lt"/>
              <a:buAutoNum type="arabicPeriod"/>
            </a:pPr>
            <a:r>
              <a:rPr lang="en-US" kern="50" dirty="0">
                <a:effectLst/>
                <a:latin typeface="Times New Roman" panose="02020603050405020304" pitchFamily="18" charset="0"/>
                <a:ea typeface="DejaVu Sans"/>
                <a:cs typeface="Mangal" panose="02040503050203030202" pitchFamily="18" charset="0"/>
              </a:rPr>
              <a:t>Scrapy</a:t>
            </a:r>
            <a:endParaRPr lang="x-none" kern="50" dirty="0">
              <a:effectLst/>
              <a:latin typeface="Times New Roman" panose="02020603050405020304" pitchFamily="18" charset="0"/>
              <a:ea typeface="DejaVu Sans"/>
              <a:cs typeface="Mangal" panose="02040503050203030202" pitchFamily="18" charset="0"/>
            </a:endParaRPr>
          </a:p>
          <a:p>
            <a:pPr lvl="1" indent="-342900" algn="just">
              <a:buFont typeface="+mj-lt"/>
              <a:buAutoNum type="arabicPeriod"/>
            </a:pPr>
            <a:r>
              <a:rPr lang="en-US" kern="50" dirty="0" err="1">
                <a:effectLst/>
                <a:latin typeface="Times New Roman" panose="02020603050405020304" pitchFamily="18" charset="0"/>
                <a:ea typeface="DejaVu Sans"/>
                <a:cs typeface="Mangal" panose="02040503050203030202" pitchFamily="18" charset="0"/>
              </a:rPr>
              <a:t>BeautifulSoup</a:t>
            </a:r>
            <a:endParaRPr lang="x-none" kern="50" dirty="0">
              <a:effectLst/>
              <a:latin typeface="Times New Roman" panose="02020603050405020304" pitchFamily="18" charset="0"/>
              <a:ea typeface="DejaVu Sans"/>
              <a:cs typeface="Mangal" panose="02040503050203030202" pitchFamily="18" charset="0"/>
            </a:endParaRPr>
          </a:p>
          <a:p>
            <a:endParaRPr lang="x-none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AEB239-A1FC-8CCE-5C83-FCA2EBB7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C984-52D5-46B3-B4D3-E8B5CCCAEACF}" type="datetime1">
              <a:rPr lang="en-US" smtClean="0"/>
              <a:t>13/09/22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59E27C1-006D-99FB-CB1B-FFB58722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95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/>
          <a:lstStyle/>
          <a:p>
            <a:r>
              <a:rPr lang="en-US" sz="4000" dirty="0"/>
              <a:t>Feature Selection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5D6D61B-3E0E-9C16-BA94-0EB1C6A0B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6446" y="2674281"/>
            <a:ext cx="6054724" cy="2743546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4AD5BA-C82B-8D55-804D-B7621E30CCA4}"/>
              </a:ext>
            </a:extLst>
          </p:cNvPr>
          <p:cNvSpPr txBox="1"/>
          <p:nvPr/>
        </p:nvSpPr>
        <p:spPr>
          <a:xfrm>
            <a:off x="1679575" y="1455899"/>
            <a:ext cx="6248467" cy="886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 (Headings)"/>
              </a:rPr>
              <a:t>Select columns to build our model.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entury Gothic (Headings)"/>
              </a:rPr>
              <a:t>Select only those features from our dataset that we are going to use for predictions: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entury Gothic (Headings)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entury Gothic (Headings)"/>
              </a:rPr>
            </a:br>
            <a:endParaRPr lang="en-US" b="0" dirty="0">
              <a:solidFill>
                <a:srgbClr val="000000"/>
              </a:solidFill>
              <a:effectLst/>
              <a:latin typeface="Century Gothic (Headings)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13/09/22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79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/>
          <a:lstStyle/>
          <a:p>
            <a:r>
              <a:rPr lang="en-US" sz="4000" dirty="0"/>
              <a:t>Scatter Plots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4AD5BA-C82B-8D55-804D-B7621E30CCA4}"/>
              </a:ext>
            </a:extLst>
          </p:cNvPr>
          <p:cNvSpPr txBox="1"/>
          <p:nvPr/>
        </p:nvSpPr>
        <p:spPr>
          <a:xfrm>
            <a:off x="1398705" y="1202980"/>
            <a:ext cx="6248467" cy="886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dassah Friedlaender" panose="020B0604020202020204" pitchFamily="18" charset="-79"/>
                <a:cs typeface="Hadassah Friedlaender" panose="020B0604020202020204" pitchFamily="18" charset="-79"/>
              </a:rPr>
              <a:t>Plot the data on the scatterplot: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dassah Friedlaender" panose="020B0604020202020204" pitchFamily="18" charset="-79"/>
                <a:cs typeface="Hadassah Friedlaender" panose="020B0604020202020204" pitchFamily="18" charset="-79"/>
              </a:rPr>
              <a:t/>
            </a:r>
            <a:b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adassah Friedlaender" panose="020B0604020202020204" pitchFamily="18" charset="-79"/>
                <a:cs typeface="Hadassah Friedlaender" panose="020B0604020202020204" pitchFamily="18" charset="-79"/>
              </a:rPr>
            </a:br>
            <a:endParaRPr lang="en-US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Hadassah Friedlaender" panose="020B0604020202020204" pitchFamily="18" charset="-79"/>
              <a:cs typeface="Hadassah Friedlaender" panose="020B0604020202020204" pitchFamily="18" charset="-79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13/09/22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xmlns="" id="{7382B533-0F19-8E1F-F8D2-479579363D7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63" y="1543380"/>
            <a:ext cx="6730755" cy="481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1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228600"/>
            <a:ext cx="5967596" cy="895350"/>
          </a:xfrm>
        </p:spPr>
        <p:txBody>
          <a:bodyPr/>
          <a:lstStyle/>
          <a:p>
            <a:r>
              <a:rPr lang="en-US" sz="4000" dirty="0"/>
              <a:t>Test and Training Dataset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4AD5BA-C82B-8D55-804D-B7621E30CCA4}"/>
              </a:ext>
            </a:extLst>
          </p:cNvPr>
          <p:cNvSpPr txBox="1"/>
          <p:nvPr/>
        </p:nvSpPr>
        <p:spPr>
          <a:xfrm>
            <a:off x="1398705" y="1236797"/>
            <a:ext cx="6248467" cy="852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Divide the data into training and testing dataset.</a:t>
            </a: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13/09/22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382B533-0F19-8E1F-F8D2-479579363D7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4563" y="1926077"/>
            <a:ext cx="6730755" cy="374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36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228600"/>
            <a:ext cx="5967596" cy="895350"/>
          </a:xfrm>
        </p:spPr>
        <p:txBody>
          <a:bodyPr/>
          <a:lstStyle/>
          <a:p>
            <a:r>
              <a:rPr lang="en-US" sz="4000" dirty="0"/>
              <a:t>Calculating Parameters 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13/09/22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2050" name="Picture 2" descr="Figure 77: Slope and intercept equations.">
            <a:extLst>
              <a:ext uri="{FF2B5EF4-FFF2-40B4-BE49-F238E27FC236}">
                <a16:creationId xmlns:a16="http://schemas.microsoft.com/office/drawing/2014/main" xmlns="" id="{55FD19D4-6281-F7B5-3093-6D879E9CA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25" y="2815415"/>
            <a:ext cx="3114675" cy="223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74105E-122F-9478-4319-1891751D9C20}"/>
              </a:ext>
            </a:extLst>
          </p:cNvPr>
          <p:cNvSpPr txBox="1"/>
          <p:nvPr/>
        </p:nvSpPr>
        <p:spPr>
          <a:xfrm>
            <a:off x="1821504" y="1389113"/>
            <a:ext cx="5678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x-none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For finding the best fit we will first </a:t>
            </a:r>
            <a:r>
              <a:rPr lang="en-US" altLang="x-none" dirty="0">
                <a:solidFill>
                  <a:schemeClr val="tx1">
                    <a:lumMod val="50000"/>
                    <a:lumOff val="50000"/>
                  </a:schemeClr>
                </a:solidFill>
                <a:latin typeface="source-serif-pro"/>
              </a:rPr>
              <a:t>calculate the </a:t>
            </a:r>
            <a:r>
              <a:rPr kumimoji="0" lang="en-US" altLang="x-none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slope and intercept.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239E838-2D58-310E-575A-7B9C3C1043DB}"/>
              </a:ext>
            </a:extLst>
          </p:cNvPr>
          <p:cNvSpPr txBox="1"/>
          <p:nvPr/>
        </p:nvSpPr>
        <p:spPr>
          <a:xfrm>
            <a:off x="1821504" y="2184267"/>
            <a:ext cx="4771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The formulas used in the following code are:</a:t>
            </a:r>
            <a:endParaRPr lang="x-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52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86ED003-90E0-E582-DD90-5BB691F1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1974-3F92-44A0-A1D2-BF345338B633}" type="datetime1">
              <a:rPr lang="en-US" smtClean="0"/>
              <a:t>13/09/22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133ACED-E84C-1D4E-6D77-C9863505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3FB660-EDD2-2373-D21F-D5D86E4C3CB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67" y="1384822"/>
            <a:ext cx="4191363" cy="3858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F748FB5-028F-E66D-A76B-1F002F5A3F7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72" y="1384822"/>
            <a:ext cx="4115091" cy="3858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0313600-F270-AD37-F6AB-61A8E6DC13A8}"/>
              </a:ext>
            </a:extLst>
          </p:cNvPr>
          <p:cNvSpPr txBox="1"/>
          <p:nvPr/>
        </p:nvSpPr>
        <p:spPr>
          <a:xfrm>
            <a:off x="1429966" y="729574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Function for slope and Intercept:</a:t>
            </a:r>
            <a:endParaRPr lang="x-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9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228600"/>
            <a:ext cx="5967596" cy="895350"/>
          </a:xfrm>
        </p:spPr>
        <p:txBody>
          <a:bodyPr/>
          <a:lstStyle/>
          <a:p>
            <a:r>
              <a:rPr lang="en-US" sz="4000" dirty="0"/>
              <a:t>Training Model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4AD5BA-C82B-8D55-804D-B7621E30CCA4}"/>
              </a:ext>
            </a:extLst>
          </p:cNvPr>
          <p:cNvSpPr txBox="1"/>
          <p:nvPr/>
        </p:nvSpPr>
        <p:spPr>
          <a:xfrm>
            <a:off x="1398705" y="1556425"/>
            <a:ext cx="6248467" cy="532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13/09/22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382B533-0F19-8E1F-F8D2-479579363D7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3468" y="2467321"/>
            <a:ext cx="6877063" cy="2425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D14136-D6AB-5015-7182-C812EB8A821A}"/>
              </a:ext>
            </a:extLst>
          </p:cNvPr>
          <p:cNvSpPr txBox="1"/>
          <p:nvPr/>
        </p:nvSpPr>
        <p:spPr>
          <a:xfrm>
            <a:off x="1133468" y="1780162"/>
            <a:ext cx="669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the function coded in pervious slide for finding the co-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our actual dataset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4609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228600"/>
            <a:ext cx="5967596" cy="895350"/>
          </a:xfrm>
        </p:spPr>
        <p:txBody>
          <a:bodyPr/>
          <a:lstStyle/>
          <a:p>
            <a:r>
              <a:rPr lang="en-US" sz="4000" dirty="0"/>
              <a:t>Plotting Best fit 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4AD5BA-C82B-8D55-804D-B7621E30CCA4}"/>
              </a:ext>
            </a:extLst>
          </p:cNvPr>
          <p:cNvSpPr txBox="1"/>
          <p:nvPr/>
        </p:nvSpPr>
        <p:spPr>
          <a:xfrm>
            <a:off x="1398705" y="1556425"/>
            <a:ext cx="6248467" cy="532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13/09/22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D14136-D6AB-5015-7182-C812EB8A821A}"/>
              </a:ext>
            </a:extLst>
          </p:cNvPr>
          <p:cNvSpPr txBox="1"/>
          <p:nvPr/>
        </p:nvSpPr>
        <p:spPr>
          <a:xfrm>
            <a:off x="1047997" y="1391090"/>
            <a:ext cx="669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Plot the regression line with actual data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x-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91DA79B-4DD4-3FCE-D36F-784A91C209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4"/>
          <a:stretch/>
        </p:blipFill>
        <p:spPr>
          <a:xfrm>
            <a:off x="1047997" y="1785724"/>
            <a:ext cx="7358490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5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228600"/>
            <a:ext cx="6264806" cy="1510990"/>
          </a:xfrm>
        </p:spPr>
        <p:txBody>
          <a:bodyPr/>
          <a:lstStyle/>
          <a:p>
            <a:r>
              <a:rPr lang="en-US" sz="4000" dirty="0"/>
              <a:t>Plotting model on Training  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4AD5BA-C82B-8D55-804D-B7621E30CCA4}"/>
              </a:ext>
            </a:extLst>
          </p:cNvPr>
          <p:cNvSpPr txBox="1"/>
          <p:nvPr/>
        </p:nvSpPr>
        <p:spPr>
          <a:xfrm>
            <a:off x="1398705" y="1556425"/>
            <a:ext cx="6248467" cy="532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13/09/22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D14136-D6AB-5015-7182-C812EB8A821A}"/>
              </a:ext>
            </a:extLst>
          </p:cNvPr>
          <p:cNvSpPr txBox="1"/>
          <p:nvPr/>
        </p:nvSpPr>
        <p:spPr>
          <a:xfrm>
            <a:off x="1199618" y="1739590"/>
            <a:ext cx="669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Plotting the training data with the regression line.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</a:br>
            <a:endParaRPr lang="x-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xmlns="" id="{886895E0-7DB8-31C4-C854-8B24436C41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02" y="2081160"/>
            <a:ext cx="7719729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21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228600"/>
            <a:ext cx="6264806" cy="895350"/>
          </a:xfrm>
        </p:spPr>
        <p:txBody>
          <a:bodyPr/>
          <a:lstStyle/>
          <a:p>
            <a:r>
              <a:rPr lang="en-US" sz="4000" dirty="0"/>
              <a:t>Fitting model on Test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4AD5BA-C82B-8D55-804D-B7621E30CCA4}"/>
              </a:ext>
            </a:extLst>
          </p:cNvPr>
          <p:cNvSpPr txBox="1"/>
          <p:nvPr/>
        </p:nvSpPr>
        <p:spPr>
          <a:xfrm>
            <a:off x="1398705" y="1556425"/>
            <a:ext cx="6248467" cy="532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13/09/22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D14136-D6AB-5015-7182-C812EB8A821A}"/>
              </a:ext>
            </a:extLst>
          </p:cNvPr>
          <p:cNvSpPr txBox="1"/>
          <p:nvPr/>
        </p:nvSpPr>
        <p:spPr>
          <a:xfrm>
            <a:off x="1174289" y="1361254"/>
            <a:ext cx="669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Plotting the test data with the regression line.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</a:br>
            <a:endParaRPr lang="x-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xmlns="" id="{D9CCAE16-602F-B767-91A1-721D2FD0897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91" y="1822918"/>
            <a:ext cx="7186283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8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228600"/>
            <a:ext cx="5967596" cy="895350"/>
          </a:xfrm>
        </p:spPr>
        <p:txBody>
          <a:bodyPr/>
          <a:lstStyle/>
          <a:p>
            <a:r>
              <a:rPr lang="en-US" sz="4000" dirty="0"/>
              <a:t>Prediction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4AD5BA-C82B-8D55-804D-B7621E30CCA4}"/>
              </a:ext>
            </a:extLst>
          </p:cNvPr>
          <p:cNvSpPr txBox="1"/>
          <p:nvPr/>
        </p:nvSpPr>
        <p:spPr>
          <a:xfrm>
            <a:off x="1398705" y="1556425"/>
            <a:ext cx="6248467" cy="532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13/09/22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D14136-D6AB-5015-7182-C812EB8A821A}"/>
              </a:ext>
            </a:extLst>
          </p:cNvPr>
          <p:cNvSpPr txBox="1"/>
          <p:nvPr/>
        </p:nvSpPr>
        <p:spPr>
          <a:xfrm>
            <a:off x="1247084" y="1627747"/>
            <a:ext cx="669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Define the prediction function: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</a:br>
            <a:endParaRPr lang="x-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340EB7B-FF35-77BA-B936-B01EED49D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365" y="2566589"/>
            <a:ext cx="6562017" cy="174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1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7AACF0-25EC-A14B-842C-B3B26894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943559-DFE4-1DBB-02CB-D0519E489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1800" kern="50" dirty="0">
                <a:effectLst/>
                <a:latin typeface="Times New Roman" panose="02020603050405020304" pitchFamily="18" charset="0"/>
                <a:ea typeface="DejaVu Sans"/>
                <a:cs typeface="DejaVu Sans"/>
              </a:rPr>
              <a:t>The Pandas library is one of the most preferred tools for data scientists to do data manipulation and analysis. </a:t>
            </a:r>
          </a:p>
          <a:p>
            <a:r>
              <a:rPr lang="en-US" sz="1800" b="1" kern="50" dirty="0">
                <a:effectLst/>
                <a:latin typeface="Times New Roman" panose="02020603050405020304" pitchFamily="18" charset="0"/>
                <a:ea typeface="DejaVu Sans"/>
                <a:cs typeface="DejaVu Sans"/>
              </a:rPr>
              <a:t>Features:</a:t>
            </a:r>
            <a:endParaRPr lang="x-none" sz="1800" kern="50" dirty="0">
              <a:effectLst/>
              <a:latin typeface="Times New Roman" panose="02020603050405020304" pitchFamily="18" charset="0"/>
              <a:ea typeface="DejaVu Sans"/>
              <a:cs typeface="DejaVu Sans"/>
            </a:endParaRPr>
          </a:p>
          <a:p>
            <a:pPr lvl="1" indent="-342900">
              <a:buFont typeface="+mj-lt"/>
              <a:buAutoNum type="arabicPeriod"/>
            </a:pPr>
            <a:r>
              <a:rPr lang="en-US" sz="1800" kern="50" dirty="0">
                <a:effectLst/>
                <a:latin typeface="Times New Roman" panose="02020603050405020304" pitchFamily="18" charset="0"/>
                <a:ea typeface="DejaVu Sans"/>
                <a:cs typeface="Mangal" panose="02040503050203030202" pitchFamily="18" charset="0"/>
              </a:rPr>
              <a:t>Enables you to create your own function and run it across a series of data</a:t>
            </a:r>
            <a:endParaRPr lang="x-none" sz="1800" kern="50" dirty="0">
              <a:effectLst/>
              <a:latin typeface="Times New Roman" panose="02020603050405020304" pitchFamily="18" charset="0"/>
              <a:ea typeface="DejaVu Sans"/>
              <a:cs typeface="Mangal" panose="02040503050203030202" pitchFamily="18" charset="0"/>
            </a:endParaRPr>
          </a:p>
          <a:p>
            <a:pPr lvl="1" indent="-342900">
              <a:buFont typeface="+mj-lt"/>
              <a:buAutoNum type="arabicPeriod"/>
            </a:pPr>
            <a:r>
              <a:rPr lang="en-US" sz="1800" kern="50" dirty="0">
                <a:effectLst/>
                <a:latin typeface="Times New Roman" panose="02020603050405020304" pitchFamily="18" charset="0"/>
                <a:ea typeface="DejaVu Sans"/>
                <a:cs typeface="Mangal" panose="02040503050203030202" pitchFamily="18" charset="0"/>
              </a:rPr>
              <a:t>Contains high-level data structures and manipulation tools</a:t>
            </a:r>
          </a:p>
          <a:p>
            <a:r>
              <a:rPr lang="en-US" sz="1800" b="1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Pandas Installation</a:t>
            </a:r>
            <a:endParaRPr lang="x-none" sz="1800" b="1" dirty="0">
              <a:solidFill>
                <a:srgbClr val="5B9BD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kern="50" spc="-5" dirty="0">
                <a:effectLst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Installation via Terminal</a:t>
            </a:r>
            <a:endParaRPr lang="x-none" sz="1800" kern="50" dirty="0">
              <a:effectLst/>
              <a:latin typeface="Times New Roman" panose="02020603050405020304" pitchFamily="18" charset="0"/>
              <a:ea typeface="DejaVu Sans"/>
              <a:cs typeface="Mangal" panose="02040503050203030202" pitchFamily="18" charset="0"/>
            </a:endParaRPr>
          </a:p>
          <a:p>
            <a:pPr lvl="1"/>
            <a:r>
              <a:rPr lang="en-US" sz="2600" kern="50" dirty="0">
                <a:latin typeface="Times New Roman" panose="02020603050405020304" pitchFamily="18" charset="0"/>
                <a:ea typeface="DejaVu Sans"/>
                <a:cs typeface="Mangal" panose="02040503050203030202" pitchFamily="18" charset="0"/>
              </a:rPr>
              <a:t>pip install pandas or </a:t>
            </a:r>
            <a:r>
              <a:rPr lang="en-US" sz="2600" kern="50" dirty="0" err="1">
                <a:latin typeface="Times New Roman" panose="02020603050405020304" pitchFamily="18" charset="0"/>
                <a:ea typeface="DejaVu Sans"/>
                <a:cs typeface="Mangal" panose="02040503050203030202" pitchFamily="18" charset="0"/>
              </a:rPr>
              <a:t>conda</a:t>
            </a:r>
            <a:r>
              <a:rPr lang="en-US" sz="2600" kern="50" dirty="0">
                <a:latin typeface="Times New Roman" panose="02020603050405020304" pitchFamily="18" charset="0"/>
                <a:ea typeface="DejaVu Sans"/>
                <a:cs typeface="Mangal" panose="02040503050203030202" pitchFamily="18" charset="0"/>
              </a:rPr>
              <a:t> install pandas.</a:t>
            </a:r>
          </a:p>
          <a:p>
            <a:r>
              <a:rPr lang="en-US" sz="1800" b="1" kern="50" spc="-5" dirty="0">
                <a:effectLst/>
                <a:latin typeface="Times New Roman" panose="02020603050405020304" pitchFamily="18" charset="0"/>
                <a:ea typeface="DejaVu Sans"/>
              </a:rPr>
              <a:t>Installation in Anaconda</a:t>
            </a:r>
            <a:endParaRPr lang="en-US" sz="3400" b="1" kern="50" spc="-5" dirty="0">
              <a:effectLst/>
              <a:latin typeface="Times New Roman" panose="02020603050405020304" pitchFamily="18" charset="0"/>
              <a:ea typeface="DejaVu Sans"/>
              <a:cs typeface="Mangal" panose="02040503050203030202" pitchFamily="18" charset="0"/>
            </a:endParaRPr>
          </a:p>
          <a:p>
            <a:r>
              <a:rPr lang="en-US" sz="1800" kern="50" spc="-5" dirty="0">
                <a:effectLst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Pandas or any other packages can be installed in Anaconda environment by following the tutorial </a:t>
            </a:r>
            <a:r>
              <a:rPr lang="en-US" sz="1800" u="sng" kern="50" spc="-5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  <a:hlinkClick r:id="rId2" action="ppaction://hlinkfile"/>
              </a:rPr>
              <a:t>here</a:t>
            </a:r>
            <a:r>
              <a:rPr lang="en-US" sz="1800" kern="5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. </a:t>
            </a:r>
            <a:endParaRPr lang="x-none" sz="1800" kern="50" dirty="0">
              <a:effectLst/>
              <a:latin typeface="Times New Roman" panose="02020603050405020304" pitchFamily="18" charset="0"/>
              <a:ea typeface="DejaVu Sans"/>
              <a:cs typeface="Mangal" panose="02040503050203030202" pitchFamily="18" charset="0"/>
            </a:endParaRPr>
          </a:p>
          <a:p>
            <a:r>
              <a:rPr lang="en-US" sz="1800" b="1" kern="50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DejaVu Sans"/>
                <a:cs typeface="DejaVu Sans"/>
              </a:rPr>
              <a:t>Import Convention</a:t>
            </a:r>
            <a:endParaRPr lang="x-none" sz="1800" kern="50" dirty="0">
              <a:effectLst/>
              <a:latin typeface="Times New Roman" panose="02020603050405020304" pitchFamily="18" charset="0"/>
              <a:ea typeface="DejaVu Sans"/>
              <a:cs typeface="DejaVu Sans"/>
            </a:endParaRPr>
          </a:p>
          <a:p>
            <a:r>
              <a:rPr lang="en-US" sz="1800" b="1" kern="0" dirty="0">
                <a:solidFill>
                  <a:srgbClr val="C65D09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lang="en-US" sz="1800" b="1" kern="0" dirty="0">
                <a:solidFill>
                  <a:srgbClr val="007020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E84B5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pandas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07020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E84B5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pd</a:t>
            </a:r>
          </a:p>
          <a:p>
            <a:r>
              <a:rPr lang="en-US" sz="1800" kern="50" dirty="0">
                <a:effectLst/>
                <a:latin typeface="Times New Roman" panose="02020603050405020304" pitchFamily="18" charset="0"/>
                <a:ea typeface="DejaVu Sans"/>
                <a:cs typeface="DejaVu Sans"/>
              </a:rPr>
              <a:t>Find more details about Pandas </a:t>
            </a:r>
            <a:r>
              <a:rPr lang="en-US" sz="1800" u="sng" kern="5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DejaVu Sans"/>
                <a:cs typeface="DejaVu Sans"/>
                <a:hlinkClick r:id="rId3"/>
              </a:rPr>
              <a:t>here</a:t>
            </a:r>
            <a:r>
              <a:rPr lang="en-US" sz="1800" kern="50" dirty="0">
                <a:effectLst/>
                <a:latin typeface="Times New Roman" panose="02020603050405020304" pitchFamily="18" charset="0"/>
                <a:ea typeface="DejaVu Sans"/>
                <a:cs typeface="DejaVu Sans"/>
              </a:rPr>
              <a:t>.</a:t>
            </a:r>
            <a:endParaRPr lang="x-none" sz="1800" kern="50" dirty="0">
              <a:effectLst/>
              <a:latin typeface="Times New Roman" panose="02020603050405020304" pitchFamily="18" charset="0"/>
              <a:ea typeface="DejaVu Sans"/>
              <a:cs typeface="DejaVu Sans"/>
            </a:endParaRPr>
          </a:p>
          <a:p>
            <a:endParaRPr lang="x-none" sz="3400" kern="50" dirty="0">
              <a:effectLst/>
              <a:latin typeface="Times New Roman" panose="02020603050405020304" pitchFamily="18" charset="0"/>
              <a:ea typeface="DejaVu Sans"/>
              <a:cs typeface="Mangal" panose="02040503050203030202" pitchFamily="18" charset="0"/>
            </a:endParaRPr>
          </a:p>
          <a:p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E9592F-FA4A-3F8B-7D48-FAC19139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C984-52D5-46B3-B4D3-E8B5CCCAEACF}" type="datetime1">
              <a:rPr lang="en-US" smtClean="0"/>
              <a:t>13/09/22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97E536-63E2-E444-105E-765D56A2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0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638724"/>
            <a:ext cx="5967596" cy="895350"/>
          </a:xfrm>
        </p:spPr>
        <p:txBody>
          <a:bodyPr/>
          <a:lstStyle/>
          <a:p>
            <a:r>
              <a:rPr lang="en-US" sz="4000" dirty="0"/>
              <a:t>Predicting for Complete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4AD5BA-C82B-8D55-804D-B7621E30CCA4}"/>
              </a:ext>
            </a:extLst>
          </p:cNvPr>
          <p:cNvSpPr txBox="1"/>
          <p:nvPr/>
        </p:nvSpPr>
        <p:spPr>
          <a:xfrm>
            <a:off x="1398705" y="1556425"/>
            <a:ext cx="6248467" cy="532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13/09/22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D14136-D6AB-5015-7182-C812EB8A821A}"/>
              </a:ext>
            </a:extLst>
          </p:cNvPr>
          <p:cNvSpPr txBox="1"/>
          <p:nvPr/>
        </p:nvSpPr>
        <p:spPr>
          <a:xfrm>
            <a:off x="1174289" y="1681000"/>
            <a:ext cx="669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Predicting values for the whole dataset:</a:t>
            </a:r>
            <a:endParaRPr lang="x-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6BF45633-2045-7F18-8BE7-D87F2D49228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17" y="2236338"/>
            <a:ext cx="7674005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7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638724"/>
            <a:ext cx="5967596" cy="895350"/>
          </a:xfrm>
        </p:spPr>
        <p:txBody>
          <a:bodyPr/>
          <a:lstStyle/>
          <a:p>
            <a:r>
              <a:rPr lang="en-US" sz="4000" dirty="0"/>
              <a:t>Actual vs. Predicted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4AD5BA-C82B-8D55-804D-B7621E30CCA4}"/>
              </a:ext>
            </a:extLst>
          </p:cNvPr>
          <p:cNvSpPr txBox="1"/>
          <p:nvPr/>
        </p:nvSpPr>
        <p:spPr>
          <a:xfrm>
            <a:off x="1398705" y="1556425"/>
            <a:ext cx="6248467" cy="532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13/09/22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D14136-D6AB-5015-7182-C812EB8A821A}"/>
              </a:ext>
            </a:extLst>
          </p:cNvPr>
          <p:cNvSpPr txBox="1"/>
          <p:nvPr/>
        </p:nvSpPr>
        <p:spPr>
          <a:xfrm>
            <a:off x="1174289" y="1681000"/>
            <a:ext cx="669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Create a data frame for actual and predicted values:</a:t>
            </a:r>
          </a:p>
          <a:p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x-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DE2EEAFD-647E-CD74-4C29-967EAB9A1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89" y="2312573"/>
            <a:ext cx="7132938" cy="286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3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638724"/>
            <a:ext cx="5967596" cy="895350"/>
          </a:xfrm>
        </p:spPr>
        <p:txBody>
          <a:bodyPr/>
          <a:lstStyle/>
          <a:p>
            <a:r>
              <a:rPr lang="en-US" sz="4000" dirty="0"/>
              <a:t>Actual vs. Predicted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4AD5BA-C82B-8D55-804D-B7621E30CCA4}"/>
              </a:ext>
            </a:extLst>
          </p:cNvPr>
          <p:cNvSpPr txBox="1"/>
          <p:nvPr/>
        </p:nvSpPr>
        <p:spPr>
          <a:xfrm>
            <a:off x="1398705" y="1556425"/>
            <a:ext cx="6248467" cy="532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13/09/22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D14136-D6AB-5015-7182-C812EB8A821A}"/>
              </a:ext>
            </a:extLst>
          </p:cNvPr>
          <p:cNvSpPr txBox="1"/>
          <p:nvPr/>
        </p:nvSpPr>
        <p:spPr>
          <a:xfrm>
            <a:off x="1174289" y="1681000"/>
            <a:ext cx="669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Create a data frame for actual and predicted values:</a:t>
            </a:r>
          </a:p>
          <a:p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x-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xmlns="" id="{1203D6E9-D993-800F-9BD3-3AA82C9EF32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38" y="1681000"/>
            <a:ext cx="7666384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9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638724"/>
            <a:ext cx="5967596" cy="895350"/>
          </a:xfrm>
        </p:spPr>
        <p:txBody>
          <a:bodyPr/>
          <a:lstStyle/>
          <a:p>
            <a:r>
              <a:rPr lang="en-US" sz="4000" dirty="0"/>
              <a:t>Error- Residual Sum of Squares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4AD5BA-C82B-8D55-804D-B7621E30CCA4}"/>
              </a:ext>
            </a:extLst>
          </p:cNvPr>
          <p:cNvSpPr txBox="1"/>
          <p:nvPr/>
        </p:nvSpPr>
        <p:spPr>
          <a:xfrm>
            <a:off x="1398705" y="1556425"/>
            <a:ext cx="6248467" cy="532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13/09/22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B9849B76-9D53-CFE7-A5F9-25F59CED17F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40" y="3312091"/>
            <a:ext cx="6462320" cy="2072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66FF7E-1528-94AA-1719-A9089036626A}"/>
              </a:ext>
            </a:extLst>
          </p:cNvPr>
          <p:cNvSpPr txBox="1"/>
          <p:nvPr/>
        </p:nvSpPr>
        <p:spPr>
          <a:xfrm>
            <a:off x="1245140" y="1822918"/>
            <a:ext cx="6731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In ML, </a:t>
            </a:r>
            <a:r>
              <a:rPr lang="en-US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error is used to see how accurately our model can predict on data it uses to learn; as well as new, unseen data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. Based on our error, we choose the machine learning model which performs best for a particular dataset.</a:t>
            </a:r>
            <a:endParaRPr lang="x-none" dirty="0">
              <a:solidFill>
                <a:schemeClr val="tx1">
                  <a:lumMod val="50000"/>
                  <a:lumOff val="50000"/>
                </a:schemeClr>
              </a:solidFill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2946994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DE907B7-14D4-57C6-983F-76D0AF76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638724"/>
            <a:ext cx="5967596" cy="895350"/>
          </a:xfrm>
        </p:spPr>
        <p:txBody>
          <a:bodyPr/>
          <a:lstStyle/>
          <a:p>
            <a:r>
              <a:rPr lang="en-US" sz="4000" dirty="0"/>
              <a:t>Error- Residual Sum of Squares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C4AD5BA-C82B-8D55-804D-B7621E30CCA4}"/>
              </a:ext>
            </a:extLst>
          </p:cNvPr>
          <p:cNvSpPr txBox="1"/>
          <p:nvPr/>
        </p:nvSpPr>
        <p:spPr>
          <a:xfrm>
            <a:off x="1398705" y="1556425"/>
            <a:ext cx="6248467" cy="532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B63324C-8905-B4BF-90B2-DDBC866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 vert="horz" lIns="91440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C41974-3F92-44A0-A1D2-BF345338B633}" type="datetime1">
              <a:rPr lang="en-US" smtClean="0"/>
              <a:pPr>
                <a:spcAft>
                  <a:spcPts val="600"/>
                </a:spcAft>
              </a:pPr>
              <a:t>13/09/22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9803E48-5526-B1CE-DD1F-3A137E93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 vert="horz" lIns="27432" tIns="45720" rIns="4572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66FF7E-1528-94AA-1719-A9089036626A}"/>
              </a:ext>
            </a:extLst>
          </p:cNvPr>
          <p:cNvSpPr txBox="1"/>
          <p:nvPr/>
        </p:nvSpPr>
        <p:spPr>
          <a:xfrm>
            <a:off x="1245140" y="1904746"/>
            <a:ext cx="6731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 </a:t>
            </a:r>
            <a:r>
              <a:rPr 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ource-serif-pro"/>
              </a:rPr>
              <a:t>Calculating error: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E089A608-48B3-0DD9-1CAB-BE418E7253E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94" y="2644751"/>
            <a:ext cx="5006774" cy="143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82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EB80FC-BB49-02E5-89BA-48B7322C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DF1481-EDEB-9F73-61C2-656E5BED4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1" kern="50" spc="-5" dirty="0">
                <a:effectLst/>
                <a:ea typeface="DejaVu Sans"/>
              </a:rPr>
              <a:t>Pandas </a:t>
            </a:r>
            <a:r>
              <a:rPr lang="en-US" sz="1800" b="1" i="1" kern="50" spc="-5" dirty="0" err="1">
                <a:effectLst/>
                <a:ea typeface="DejaVu Sans"/>
              </a:rPr>
              <a:t>DataFrame</a:t>
            </a:r>
            <a:r>
              <a:rPr lang="en-US" sz="1800" b="1" i="1" kern="50" spc="-5" dirty="0">
                <a:effectLst/>
                <a:ea typeface="DejaVu Sans"/>
              </a:rPr>
              <a:t> </a:t>
            </a:r>
            <a:r>
              <a:rPr lang="en-US" sz="1800" i="1" kern="50" spc="-5" dirty="0">
                <a:effectLst/>
                <a:ea typeface="DejaVu Sans"/>
              </a:rPr>
              <a:t>is</a:t>
            </a:r>
            <a:r>
              <a:rPr lang="en-US" sz="1800" b="1" i="1" kern="50" spc="-5" dirty="0">
                <a:effectLst/>
                <a:ea typeface="DejaVu Sans"/>
              </a:rPr>
              <a:t> </a:t>
            </a:r>
            <a:r>
              <a:rPr lang="en-US" sz="1800" kern="50" dirty="0">
                <a:effectLst/>
                <a:latin typeface="Times New Roman" panose="02020603050405020304" pitchFamily="18" charset="0"/>
                <a:ea typeface="DejaVu Sans"/>
                <a:cs typeface="DejaVu Sans"/>
              </a:rPr>
              <a:t>a way to store data in rectangular grids that can easily be overviewed.</a:t>
            </a:r>
          </a:p>
          <a:p>
            <a:r>
              <a:rPr lang="en-US" sz="1800" kern="50" dirty="0">
                <a:effectLst/>
                <a:latin typeface="Times New Roman" panose="02020603050405020304" pitchFamily="18" charset="0"/>
                <a:ea typeface="DejaVu Sans"/>
                <a:cs typeface="DejaVu Sans"/>
              </a:rPr>
              <a:t>tabular data structure with labeled axes (rows and columns).</a:t>
            </a:r>
          </a:p>
          <a:p>
            <a:r>
              <a:rPr lang="en-US" b="1" dirty="0"/>
              <a:t>Format:</a:t>
            </a:r>
            <a:r>
              <a:rPr lang="en-US" dirty="0"/>
              <a:t> </a:t>
            </a:r>
            <a:r>
              <a:rPr lang="en-US" dirty="0" err="1"/>
              <a:t>pd.Dataframe</a:t>
            </a:r>
            <a:r>
              <a:rPr lang="en-US" dirty="0"/>
              <a:t>(data, index, column)</a:t>
            </a:r>
          </a:p>
          <a:p>
            <a:r>
              <a:rPr lang="en-US" sz="1800" kern="50" dirty="0">
                <a:effectLst/>
                <a:latin typeface="Times New Roman" panose="02020603050405020304" pitchFamily="18" charset="0"/>
                <a:ea typeface="DejaVu Sans"/>
                <a:cs typeface="DejaVu Sans"/>
              </a:rPr>
              <a:t>Data should be at least </a:t>
            </a:r>
            <a:r>
              <a:rPr lang="en-US" sz="1800" i="1" kern="50" spc="-5" dirty="0">
                <a:effectLst/>
                <a:ea typeface="DejaVu Sans"/>
              </a:rPr>
              <a:t>two-dimensional</a:t>
            </a:r>
            <a:r>
              <a:rPr lang="en-US" sz="1800" kern="50" dirty="0">
                <a:effectLst/>
                <a:latin typeface="Times New Roman" panose="02020603050405020304" pitchFamily="18" charset="0"/>
                <a:ea typeface="DejaVu Sans"/>
                <a:cs typeface="DejaVu Sans"/>
              </a:rPr>
              <a:t>, </a:t>
            </a:r>
            <a:r>
              <a:rPr lang="en-US" sz="1800" i="1" kern="50" spc="-5" dirty="0">
                <a:effectLst/>
                <a:ea typeface="DejaVu Sans"/>
              </a:rPr>
              <a:t>index </a:t>
            </a:r>
            <a:r>
              <a:rPr lang="en-US" sz="1800" kern="50" dirty="0">
                <a:effectLst/>
                <a:latin typeface="Times New Roman" panose="02020603050405020304" pitchFamily="18" charset="0"/>
                <a:ea typeface="DejaVu Sans"/>
                <a:cs typeface="DejaVu Sans"/>
              </a:rPr>
              <a:t>will be the row name and </a:t>
            </a:r>
            <a:r>
              <a:rPr lang="en-US" sz="1800" i="1" kern="50" spc="-5" dirty="0">
                <a:effectLst/>
                <a:ea typeface="DejaVu Sans"/>
              </a:rPr>
              <a:t>column</a:t>
            </a:r>
            <a:r>
              <a:rPr lang="en-US" sz="1800" kern="50" dirty="0">
                <a:effectLst/>
                <a:latin typeface="Times New Roman" panose="02020603050405020304" pitchFamily="18" charset="0"/>
                <a:ea typeface="DejaVu Sans"/>
                <a:cs typeface="DejaVu Sans"/>
              </a:rPr>
              <a:t> values for the columns.</a:t>
            </a:r>
            <a:r>
              <a:rPr lang="en-US" sz="1800" kern="50" dirty="0">
                <a:effectLst/>
                <a:latin typeface="Georgia" panose="02040502050405020303" pitchFamily="18" charset="0"/>
                <a:ea typeface="DejaVu Sans"/>
                <a:cs typeface="DejaVu Sans"/>
              </a:rPr>
              <a:t> </a:t>
            </a:r>
          </a:p>
          <a:p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65FB1D-206C-A00D-3C89-161C0FEC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C984-52D5-46B3-B4D3-E8B5CCCAEACF}" type="datetime1">
              <a:rPr lang="en-US" smtClean="0"/>
              <a:t>13/09/22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654E5B-A5AA-BC31-FF5B-7FB664B4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710690A-B706-7D5B-CB5E-D0A94B79A4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26"/>
          <a:stretch/>
        </p:blipFill>
        <p:spPr bwMode="auto">
          <a:xfrm>
            <a:off x="1703832" y="3791711"/>
            <a:ext cx="5806440" cy="2334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6178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FD02C2-B5C6-1F80-7A10-310613CF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C984-52D5-46B3-B4D3-E8B5CCCAEACF}" type="datetime1">
              <a:rPr lang="en-US" smtClean="0"/>
              <a:t>13/09/22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ECC1D5-45F0-0309-6BED-59ED269F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xmlns="" id="{ABEA43FB-F25B-7470-F2D4-28FCCBA78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88" y="1011936"/>
            <a:ext cx="7193279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81E5D3D-3DEF-7C9A-B450-2242DFED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(cont.)</a:t>
            </a:r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110BE35-722F-0767-6A93-B3CA7EDBE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Retrieving </a:t>
            </a:r>
            <a:r>
              <a:rPr lang="en-US" sz="1800" b="1" dirty="0" err="1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800" b="1" dirty="0">
                <a:solidFill>
                  <a:srgbClr val="5B9BD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Information</a:t>
            </a:r>
          </a:p>
          <a:p>
            <a:endParaRPr lang="x-none" sz="1000" b="1" dirty="0">
              <a:solidFill>
                <a:srgbClr val="5B9BD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x-non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CCF369B-28F1-A42C-45A6-6072FE4E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1974-3F92-44A0-A1D2-BF345338B633}" type="datetime1">
              <a:rPr lang="en-US" smtClean="0"/>
              <a:t>13/09/22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7AEEC12-5437-E6B8-365D-2DBB57FD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B8BBAF6F-5504-1FF7-319E-BBE173376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" y="2148393"/>
            <a:ext cx="5632703" cy="38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9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82A5E2-DD12-028C-E609-F40D6869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C984-52D5-46B3-B4D3-E8B5CCCAEACF}" type="datetime1">
              <a:rPr lang="en-US" smtClean="0"/>
              <a:t>13/09/22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23F6F3-D0BD-9A0C-F755-8F5FAF6B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02DB553-CF19-55EA-3A99-15C37C46072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311" y="743041"/>
            <a:ext cx="7589967" cy="43737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61E7F50-B4E6-FE77-BA3A-4AAD550DD26F}"/>
              </a:ext>
            </a:extLst>
          </p:cNvPr>
          <p:cNvSpPr txBox="1"/>
          <p:nvPr/>
        </p:nvSpPr>
        <p:spPr>
          <a:xfrm>
            <a:off x="953311" y="5517176"/>
            <a:ext cx="6925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DejaVu Sans"/>
                <a:cs typeface="DejaVu Sans"/>
              </a:rPr>
              <a:t>For more information about file handling using Pandas, visit this </a:t>
            </a:r>
            <a:r>
              <a:rPr lang="en-US" sz="1800" u="sng" kern="5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DejaVu Sans"/>
                <a:cs typeface="DejaVu Sans"/>
                <a:hlinkClick r:id="rId3"/>
              </a:rPr>
              <a:t>site</a:t>
            </a:r>
            <a:r>
              <a:rPr lang="en-US" sz="1800" kern="50" dirty="0">
                <a:effectLst/>
                <a:latin typeface="Times New Roman" panose="02020603050405020304" pitchFamily="18" charset="0"/>
                <a:ea typeface="DejaVu Sans"/>
                <a:cs typeface="DejaVu Sans"/>
              </a:rPr>
              <a:t>.</a:t>
            </a:r>
            <a:endParaRPr lang="x-none" sz="1800" kern="50" dirty="0">
              <a:effectLst/>
              <a:latin typeface="Times New Roman" panose="02020603050405020304" pitchFamily="18" charset="0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10473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B40939D-5D77-FF7E-DE4E-883E7B0F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2013CDA-FBCC-A961-7BB8-AFD4FEA51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sz="2000" kern="50" dirty="0">
                <a:effectLst/>
                <a:latin typeface="Times New Roman" panose="02020603050405020304" pitchFamily="18" charset="0"/>
                <a:ea typeface="DejaVu Sans"/>
                <a:cs typeface="DejaVu Sans"/>
              </a:rPr>
              <a:t>Matplotlib is a low-level graph plotting library in python that serves as a visualization utility. </a:t>
            </a:r>
          </a:p>
          <a:p>
            <a:r>
              <a:rPr lang="en-US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Matplotlib utilities lies under the </a:t>
            </a:r>
            <a:r>
              <a:rPr lang="en-US" dirty="0" err="1"/>
              <a:t>pyplot</a:t>
            </a:r>
            <a:r>
              <a:rPr lang="en-US" dirty="0"/>
              <a:t> submodule.</a:t>
            </a:r>
          </a:p>
          <a:p>
            <a:r>
              <a:rPr lang="en-US" sz="2400" b="1" kern="0" dirty="0">
                <a:solidFill>
                  <a:srgbClr val="C65D09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&gt;&gt;&gt; </a:t>
            </a:r>
            <a:r>
              <a:rPr lang="en-US" sz="2400" b="1" kern="0" dirty="0">
                <a:solidFill>
                  <a:srgbClr val="007020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kern="0" dirty="0" err="1">
                <a:solidFill>
                  <a:srgbClr val="0E84B5"/>
                </a:solidFill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matplotlib.pyplot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kern="0" dirty="0">
                <a:solidFill>
                  <a:srgbClr val="007020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lang="en-US" sz="2400" kern="0" dirty="0">
                <a:solidFill>
                  <a:srgbClr val="000000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400" b="1" kern="0" dirty="0" err="1">
                <a:solidFill>
                  <a:srgbClr val="0E84B5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plt</a:t>
            </a:r>
            <a:endParaRPr lang="en-US" sz="2400" b="1" kern="0" dirty="0">
              <a:solidFill>
                <a:srgbClr val="0E84B5"/>
              </a:solidFill>
              <a:effectLst/>
              <a:latin typeface="Courier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US" b="1" kern="0" dirty="0"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plot()</a:t>
            </a:r>
          </a:p>
          <a:p>
            <a:pPr lvl="1"/>
            <a:r>
              <a:rPr lang="en-US" sz="2000" kern="50" dirty="0">
                <a:effectLst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used to draw points (markers) in a diagram.</a:t>
            </a:r>
          </a:p>
          <a:p>
            <a:pPr lvl="1"/>
            <a:r>
              <a:rPr lang="en-US" sz="2000" kern="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default, it draws a line from point to point.</a:t>
            </a:r>
          </a:p>
          <a:p>
            <a:pPr lvl="1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function takes parameters for specifying points in the diagram.</a:t>
            </a:r>
            <a:endParaRPr lang="x-none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1440"/>
              </a:spcBef>
              <a:spcAft>
                <a:spcPts val="144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 1 is an array containing the points on the </a:t>
            </a:r>
            <a:r>
              <a:rPr lang="en-US" sz="2000" dirty="0">
                <a:effectLst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x-axis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x-none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1440"/>
              </a:spcBef>
              <a:spcAft>
                <a:spcPts val="144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 2 is an array containing the points on the </a:t>
            </a:r>
            <a:r>
              <a:rPr lang="en-US" sz="2000" dirty="0">
                <a:effectLst/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y-axis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kern="0" dirty="0">
              <a:solidFill>
                <a:srgbClr val="0E84B5"/>
              </a:solidFill>
              <a:effectLst/>
              <a:latin typeface="Courier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endParaRPr lang="x-non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8C0B27E-5BC1-C3CD-40AB-6883EEE0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1974-3F92-44A0-A1D2-BF345338B633}" type="datetime1">
              <a:rPr lang="en-US" smtClean="0"/>
              <a:t>13/09/22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1C810C1-ABB1-6CEB-42FA-EF83A57F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0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23ABB5-A927-D6E1-1A89-5E86C3CE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C984-52D5-46B3-B4D3-E8B5CCCAEACF}" type="datetime1">
              <a:rPr lang="en-US" smtClean="0"/>
              <a:t>13/09/22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79FE098-2B26-3196-24AD-CD36ABAA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xmlns="" id="{1221D307-A130-5789-5001-45EE96454A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753" y="1002868"/>
            <a:ext cx="6096528" cy="39397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F874C49-BF05-0932-1313-FEB35114B68D}"/>
              </a:ext>
            </a:extLst>
          </p:cNvPr>
          <p:cNvSpPr txBox="1"/>
          <p:nvPr/>
        </p:nvSpPr>
        <p:spPr>
          <a:xfrm>
            <a:off x="1458753" y="4945522"/>
            <a:ext cx="60023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many types of single lines/multiple lines that can be drawn, explore other types at: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https://www.w3schools.com/python/matplotlib_line.asp</a:t>
            </a:r>
            <a:endParaRPr lang="x-non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957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</TotalTime>
  <Words>871</Words>
  <Application>Microsoft Macintosh PowerPoint</Application>
  <PresentationFormat>On-screen Show (4:3)</PresentationFormat>
  <Paragraphs>166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Executive</vt:lpstr>
      <vt:lpstr>Linear regression with Python</vt:lpstr>
      <vt:lpstr>Python File Handling</vt:lpstr>
      <vt:lpstr>Pandas</vt:lpstr>
      <vt:lpstr>Dataframe</vt:lpstr>
      <vt:lpstr>PowerPoint Presentation</vt:lpstr>
      <vt:lpstr>Dataframe(cont.)</vt:lpstr>
      <vt:lpstr>PowerPoint Presentation</vt:lpstr>
      <vt:lpstr>Matplotlib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Simple Linear Regression from Scratch Implementation </vt:lpstr>
      <vt:lpstr>Linear Regression</vt:lpstr>
      <vt:lpstr>Import Data</vt:lpstr>
      <vt:lpstr>PowerPoint Presentation</vt:lpstr>
      <vt:lpstr>PowerPoint Presentation</vt:lpstr>
      <vt:lpstr>Data Preprocessing </vt:lpstr>
      <vt:lpstr>Feature Selection  </vt:lpstr>
      <vt:lpstr>Scatter Plots  </vt:lpstr>
      <vt:lpstr>Test and Training Dataset  </vt:lpstr>
      <vt:lpstr>Calculating Parameters  </vt:lpstr>
      <vt:lpstr>PowerPoint Presentation</vt:lpstr>
      <vt:lpstr>Training Model  </vt:lpstr>
      <vt:lpstr>Plotting Best fit line</vt:lpstr>
      <vt:lpstr>Plotting model on Training   data</vt:lpstr>
      <vt:lpstr>Fitting model on Test data</vt:lpstr>
      <vt:lpstr>Prediction Function</vt:lpstr>
      <vt:lpstr>Predicting for Complete Dataset</vt:lpstr>
      <vt:lpstr>Actual vs. Predicted Values</vt:lpstr>
      <vt:lpstr>Actual vs. Predicted Values</vt:lpstr>
      <vt:lpstr>Error- Residual Sum of Squares</vt:lpstr>
      <vt:lpstr>Error- Residual Sum of Squares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Asma</dc:creator>
  <cp:lastModifiedBy>Asma</cp:lastModifiedBy>
  <cp:revision>42</cp:revision>
  <dcterms:created xsi:type="dcterms:W3CDTF">2022-08-31T13:41:10Z</dcterms:created>
  <dcterms:modified xsi:type="dcterms:W3CDTF">2022-09-13T13:51:18Z</dcterms:modified>
</cp:coreProperties>
</file>