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29"/>
  </p:notesMasterIdLst>
  <p:sldIdLst>
    <p:sldId id="256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08" r:id="rId10"/>
    <p:sldId id="309" r:id="rId11"/>
    <p:sldId id="310" r:id="rId12"/>
    <p:sldId id="311" r:id="rId13"/>
    <p:sldId id="312" r:id="rId14"/>
    <p:sldId id="313" r:id="rId15"/>
    <p:sldId id="315" r:id="rId16"/>
    <p:sldId id="316" r:id="rId17"/>
    <p:sldId id="317" r:id="rId18"/>
    <p:sldId id="319" r:id="rId19"/>
    <p:sldId id="318" r:id="rId20"/>
    <p:sldId id="320" r:id="rId21"/>
    <p:sldId id="333" r:id="rId22"/>
    <p:sldId id="334" r:id="rId23"/>
    <p:sldId id="323" r:id="rId24"/>
    <p:sldId id="326" r:id="rId25"/>
    <p:sldId id="327" r:id="rId26"/>
    <p:sldId id="329" r:id="rId27"/>
    <p:sldId id="33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7" d="100"/>
          <a:sy n="87" d="100"/>
        </p:scale>
        <p:origin x="133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D2DBC-F972-684B-A8D2-69A15F5FA6A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A394A-9665-4441-A62A-ECB828BE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48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1DD0-D8B6-4C46-AA12-8874DC7FC630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3600-98AA-4663-9844-2F527202594E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ABCA-DCD0-47DB-A728-D20B051A2546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C984-52D5-46B3-B4D3-E8B5CCCAEACF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4083-E029-4A9A-AB4E-D58AF69DF623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32DE-09F7-447E-84CC-DD3C21E09713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B8CD-15E9-4AAC-BCBE-FDA824C4C1EA}" type="datetime1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0A08-B4DB-4B42-AC0F-51F93CEBF87C}" type="datetime1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1974-3F92-44A0-A1D2-BF345338B633}" type="datetime1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FE69-7AC4-4D71-80D6-8503EF19D52B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90CC-4805-45A2-8428-6576DD75DE16}" type="datetime1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CA626B2-3308-4564-A60E-D7D44DE9289E}" type="datetime1">
              <a:rPr lang="en-US" smtClean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navigator/getting-started/#navigator-managing-packages" TargetMode="External"/><Relationship Id="rId2" Type="http://schemas.openxmlformats.org/officeDocument/2006/relationships/hyperlink" Target="https://numpy.org/doc/stable/user/quickstart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#_Arrays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/>
              <a:t>Linear regression with Python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https://pub.towardsai.net/calculating-simple-linear-regression-and-linear-best-fit-an-in-depth-tutorial-with-math-and-python-804a0cb23660</a:t>
            </a:r>
          </a:p>
        </p:txBody>
      </p:sp>
    </p:spTree>
    <p:extLst>
      <p:ext uri="{BB962C8B-B14F-4D97-AF65-F5344CB8AC3E}">
        <p14:creationId xmlns:p14="http://schemas.microsoft.com/office/powerpoint/2010/main" val="1029497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92EA-93A7-A636-A7E0-8D348656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ACE3E-9FD5-9D4F-B4F6-8EE005EC4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Recalling last lecture for linear regression our goal was to find the best fit line.</a:t>
            </a:r>
          </a:p>
          <a:p>
            <a:r>
              <a:rPr lang="en-US" dirty="0"/>
              <a:t>Best Fit line:</a:t>
            </a:r>
          </a:p>
          <a:p>
            <a:r>
              <a:rPr lang="en-US" dirty="0"/>
              <a:t>Therefore, we need to calculate optimal parameters i.e. Slope(B) and Intercept(a).</a:t>
            </a:r>
          </a:p>
          <a:p>
            <a:endParaRPr lang="en-US" dirty="0"/>
          </a:p>
          <a:p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EA8D7-5FE1-2D65-737D-3D867CB1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C984-52D5-46B3-B4D3-E8B5CCCAEACF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E405B-48CF-4721-C3B5-55F5CAE2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3" descr="Figure 37: Linear best fit.">
            <a:extLst>
              <a:ext uri="{FF2B5EF4-FFF2-40B4-BE49-F238E27FC236}">
                <a16:creationId xmlns:a16="http://schemas.microsoft.com/office/drawing/2014/main" id="{BA3BF738-81F3-9DFA-EF39-5335F21D9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712" y="2407209"/>
            <a:ext cx="16573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igure 68: Simplified value of a.">
            <a:extLst>
              <a:ext uri="{FF2B5EF4-FFF2-40B4-BE49-F238E27FC236}">
                <a16:creationId xmlns:a16="http://schemas.microsoft.com/office/drawing/2014/main" id="{3E1C2498-A104-85C7-2618-66A129E261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5" t="82745" r="22251" b="-2517"/>
          <a:stretch/>
        </p:blipFill>
        <p:spPr bwMode="auto">
          <a:xfrm>
            <a:off x="2265323" y="3863468"/>
            <a:ext cx="3929974" cy="114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igure 66: Value of B. | Calculating linear regression and linear best fit.">
            <a:extLst>
              <a:ext uri="{FF2B5EF4-FFF2-40B4-BE49-F238E27FC236}">
                <a16:creationId xmlns:a16="http://schemas.microsoft.com/office/drawing/2014/main" id="{79A77FCE-0D0E-DE34-69E1-B8AE2E985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05"/>
          <a:stretch/>
        </p:blipFill>
        <p:spPr bwMode="auto">
          <a:xfrm>
            <a:off x="2733365" y="5009746"/>
            <a:ext cx="2993890" cy="10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61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71DC-0BB7-A40C-A8D3-DDAD345A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2F46-2480-5531-B3F7-D5E63CBD3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step is to import/load our dataset in a python file.</a:t>
            </a:r>
          </a:p>
          <a:p>
            <a:r>
              <a:rPr lang="en-US" dirty="0"/>
              <a:t>To use pandas library, we have to first import it.</a:t>
            </a:r>
          </a:p>
          <a:p>
            <a:r>
              <a:rPr lang="en-US" dirty="0"/>
              <a:t>Moreover, we are using a built-in library i.e. </a:t>
            </a:r>
            <a:r>
              <a:rPr lang="en-US" dirty="0" err="1"/>
              <a:t>sklearn</a:t>
            </a:r>
            <a:r>
              <a:rPr lang="en-US" dirty="0"/>
              <a:t> for linear regression, therefore, we have to import it.</a:t>
            </a:r>
          </a:p>
          <a:p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0159F-AF5F-194F-EEEC-C50399F7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C984-52D5-46B3-B4D3-E8B5CCCAEACF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D304E-83B9-77A3-4E78-407B0C7B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AA8D62-6514-FF12-F122-8882D503E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04" y="3981733"/>
            <a:ext cx="4805464" cy="12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0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76E5E-7BB4-B1B7-AD47-C426A01F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C984-52D5-46B3-B4D3-E8B5CCCAEACF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910D1-F6EB-750C-9A4E-7EA2000B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AA6A0D6-1244-5AC9-ED9B-76EC6D93D5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50"/>
          <a:stretch/>
        </p:blipFill>
        <p:spPr>
          <a:xfrm>
            <a:off x="450541" y="1999372"/>
            <a:ext cx="8242917" cy="3710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C69142-98E0-1569-1271-2D0C06DEF8F4}"/>
              </a:ext>
            </a:extLst>
          </p:cNvPr>
          <p:cNvSpPr txBox="1"/>
          <p:nvPr/>
        </p:nvSpPr>
        <p:spPr>
          <a:xfrm>
            <a:off x="1293179" y="1306934"/>
            <a:ext cx="655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Read the data into the data frame object.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(Same as previous)</a:t>
            </a:r>
            <a:endParaRPr lang="en-PK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01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78624-FC5A-B852-E6AF-B87272D75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1974-3F92-44A0-A1D2-BF345338B633}" type="datetime1">
              <a:rPr lang="en-US" smtClean="0"/>
              <a:t>9/13/2022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C73C85-C65D-2B33-EF2E-0A10B42D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E24AF01-68A3-D15D-B01C-5534BD555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33" y="2879387"/>
            <a:ext cx="6788165" cy="1789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591664-AD13-2592-0672-D56AE84E0D0F}"/>
              </a:ext>
            </a:extLst>
          </p:cNvPr>
          <p:cNvSpPr txBox="1"/>
          <p:nvPr/>
        </p:nvSpPr>
        <p:spPr>
          <a:xfrm>
            <a:off x="1862846" y="2373869"/>
            <a:ext cx="518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see the total columns of the dataset.</a:t>
            </a:r>
            <a:endParaRPr lang="en-PK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400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DE907B7-14D4-57C6-983F-76D0AF76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/>
          <a:lstStyle/>
          <a:p>
            <a:r>
              <a:rPr lang="en-US" sz="4000" dirty="0"/>
              <a:t>Data Preprocessing 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5D6D61B-3E0E-9C16-BA94-0EB1C6A0B3B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6" y="1324642"/>
            <a:ext cx="6054724" cy="3743469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4AD5BA-C82B-8D55-804D-B7621E30CCA4}"/>
              </a:ext>
            </a:extLst>
          </p:cNvPr>
          <p:cNvSpPr txBox="1"/>
          <p:nvPr/>
        </p:nvSpPr>
        <p:spPr>
          <a:xfrm>
            <a:off x="1679576" y="5457217"/>
            <a:ext cx="5711824" cy="886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Before fitting the model, we have to check the dataset if any entry is null or not.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If any value is null, we should remove all those null entries</a:t>
            </a:r>
            <a:r>
              <a:rPr lang="en-US" kern="1200" dirty="0">
                <a:solidFill>
                  <a:schemeClr val="bg2">
                    <a:lumMod val="50000"/>
                  </a:schemeClr>
                </a:solidFill>
                <a:latin typeface="+mj-lt"/>
                <a:ea typeface="+mn-ea"/>
                <a:cs typeface="+mn-cs"/>
              </a:rPr>
              <a:t>. (Same as previously done)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3324C-8905-B4BF-90B2-DDBC866F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C41974-3F92-44A0-A1D2-BF345338B633}" type="datetime1">
              <a:rPr lang="en-US" smtClean="0"/>
              <a:pPr>
                <a:spcAft>
                  <a:spcPts val="600"/>
                </a:spcAft>
              </a:pPr>
              <a:t>9/13/2022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803E48-5526-B1CE-DD1F-3A137E93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 vert="horz" lIns="27432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9B540C-44DA-4F69-89C9-7C84606640D3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6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DE907B7-14D4-57C6-983F-76D0AF76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/>
          <a:lstStyle/>
          <a:p>
            <a:r>
              <a:rPr lang="en-US" sz="4000" dirty="0"/>
              <a:t>Feature Selection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6D61B-3E0E-9C16-BA94-0EB1C6A0B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6446" y="2674281"/>
            <a:ext cx="6054724" cy="2743546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4AD5BA-C82B-8D55-804D-B7621E30CCA4}"/>
              </a:ext>
            </a:extLst>
          </p:cNvPr>
          <p:cNvSpPr txBox="1"/>
          <p:nvPr/>
        </p:nvSpPr>
        <p:spPr>
          <a:xfrm>
            <a:off x="1679575" y="1455899"/>
            <a:ext cx="6248467" cy="886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 (Headings)"/>
              </a:rPr>
              <a:t>Select columns to build our model.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 (Headings)"/>
              </a:rPr>
              <a:t>Select only those features from our dataset that we are going to use for predictions: 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  <a:effectLst/>
                <a:latin typeface="Century Gothic (Headings)"/>
              </a:rPr>
              <a:t>(Same as previous)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 (Headings)"/>
              </a:rPr>
              <a:t> 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entury Gothic (Headings)"/>
              </a:rPr>
            </a:br>
            <a:endParaRPr lang="en-US" b="0" dirty="0">
              <a:solidFill>
                <a:srgbClr val="000000"/>
              </a:solidFill>
              <a:effectLst/>
              <a:latin typeface="Century Gothic (Headings)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3324C-8905-B4BF-90B2-DDBC866F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C41974-3F92-44A0-A1D2-BF345338B633}" type="datetime1">
              <a:rPr lang="en-US" smtClean="0"/>
              <a:pPr>
                <a:spcAft>
                  <a:spcPts val="600"/>
                </a:spcAft>
              </a:pPr>
              <a:t>9/13/2022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803E48-5526-B1CE-DD1F-3A137E93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 vert="horz" lIns="27432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9B540C-44DA-4F69-89C9-7C84606640D3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79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DE907B7-14D4-57C6-983F-76D0AF76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/>
          <a:lstStyle/>
          <a:p>
            <a:r>
              <a:rPr lang="en-US" sz="4000" dirty="0"/>
              <a:t>Scatter Plots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AD5BA-C82B-8D55-804D-B7621E30CCA4}"/>
              </a:ext>
            </a:extLst>
          </p:cNvPr>
          <p:cNvSpPr txBox="1"/>
          <p:nvPr/>
        </p:nvSpPr>
        <p:spPr>
          <a:xfrm>
            <a:off x="1398705" y="1202980"/>
            <a:ext cx="6248467" cy="886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dassah Friedlaender" panose="020B0604020202020204" pitchFamily="18" charset="-79"/>
                <a:cs typeface="Hadassah Friedlaender" panose="020B0604020202020204" pitchFamily="18" charset="-79"/>
              </a:rPr>
              <a:t>Plot the data on the scatterplot: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Hadassah Friedlaender" panose="020B0604020202020204" pitchFamily="18" charset="-79"/>
                <a:cs typeface="Hadassah Friedlaender" panose="020B0604020202020204" pitchFamily="18" charset="-79"/>
              </a:rPr>
              <a:t> (Same as previous)</a:t>
            </a:r>
            <a:br>
              <a:rPr lang="en-US" b="0" dirty="0">
                <a:solidFill>
                  <a:schemeClr val="bg2">
                    <a:lumMod val="50000"/>
                  </a:schemeClr>
                </a:solidFill>
                <a:effectLst/>
                <a:latin typeface="Hadassah Friedlaender" panose="020B0604020202020204" pitchFamily="18" charset="-79"/>
                <a:cs typeface="Hadassah Friedlaender" panose="020B0604020202020204" pitchFamily="18" charset="-79"/>
              </a:rPr>
            </a:br>
            <a:endParaRPr lang="en-US" b="0" dirty="0">
              <a:solidFill>
                <a:schemeClr val="bg2">
                  <a:lumMod val="50000"/>
                </a:schemeClr>
              </a:solidFill>
              <a:effectLst/>
              <a:latin typeface="Hadassah Friedlaender" panose="020B0604020202020204" pitchFamily="18" charset="-79"/>
              <a:cs typeface="Hadassah Friedlaender" panose="020B0604020202020204" pitchFamily="18" charset="-79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3324C-8905-B4BF-90B2-DDBC866F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C41974-3F92-44A0-A1D2-BF345338B633}" type="datetime1">
              <a:rPr lang="en-US" smtClean="0"/>
              <a:pPr>
                <a:spcAft>
                  <a:spcPts val="600"/>
                </a:spcAft>
              </a:pPr>
              <a:t>9/13/2022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803E48-5526-B1CE-DD1F-3A137E93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 vert="horz" lIns="27432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9B540C-44DA-4F69-89C9-7C84606640D3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7382B533-0F19-8E1F-F8D2-479579363D7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63" y="1543380"/>
            <a:ext cx="6730755" cy="481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10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DE907B7-14D4-57C6-983F-76D0AF76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228600"/>
            <a:ext cx="5967596" cy="895350"/>
          </a:xfrm>
        </p:spPr>
        <p:txBody>
          <a:bodyPr/>
          <a:lstStyle/>
          <a:p>
            <a:r>
              <a:rPr lang="en-US" sz="4000" dirty="0"/>
              <a:t>Test and Training Dataset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AD5BA-C82B-8D55-804D-B7621E30CCA4}"/>
              </a:ext>
            </a:extLst>
          </p:cNvPr>
          <p:cNvSpPr txBox="1"/>
          <p:nvPr/>
        </p:nvSpPr>
        <p:spPr>
          <a:xfrm>
            <a:off x="1398705" y="1236797"/>
            <a:ext cx="6248467" cy="852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ource-serif-pro"/>
              </a:rPr>
              <a:t>Divide the data into training and testing dataset. 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source-serif-pro"/>
              </a:rPr>
              <a:t>(Same as previous)</a:t>
            </a:r>
            <a:endParaRPr lang="en-US" kern="1200" dirty="0">
              <a:solidFill>
                <a:schemeClr val="bg2">
                  <a:lumMod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3324C-8905-B4BF-90B2-DDBC866F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C41974-3F92-44A0-A1D2-BF345338B633}" type="datetime1">
              <a:rPr lang="en-US" smtClean="0"/>
              <a:pPr>
                <a:spcAft>
                  <a:spcPts val="600"/>
                </a:spcAft>
              </a:pPr>
              <a:t>9/13/2022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803E48-5526-B1CE-DD1F-3A137E93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 vert="horz" lIns="27432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9B540C-44DA-4F69-89C9-7C84606640D3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82B533-0F19-8E1F-F8D2-479579363D7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4563" y="1926077"/>
            <a:ext cx="6730755" cy="374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36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DE907B7-14D4-57C6-983F-76D0AF76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201" y="661075"/>
            <a:ext cx="5967596" cy="895350"/>
          </a:xfrm>
        </p:spPr>
        <p:txBody>
          <a:bodyPr/>
          <a:lstStyle/>
          <a:p>
            <a:r>
              <a:rPr lang="en-US" sz="4000" dirty="0"/>
              <a:t>Training Model in Simple Learn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AD5BA-C82B-8D55-804D-B7621E30CCA4}"/>
              </a:ext>
            </a:extLst>
          </p:cNvPr>
          <p:cNvSpPr txBox="1"/>
          <p:nvPr/>
        </p:nvSpPr>
        <p:spPr>
          <a:xfrm>
            <a:off x="1398705" y="1556425"/>
            <a:ext cx="6248467" cy="532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3324C-8905-B4BF-90B2-DDBC866F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C41974-3F92-44A0-A1D2-BF345338B633}" type="datetime1">
              <a:rPr lang="en-US" smtClean="0"/>
              <a:pPr>
                <a:spcAft>
                  <a:spcPts val="600"/>
                </a:spcAft>
              </a:pPr>
              <a:t>9/13/2022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803E48-5526-B1CE-DD1F-3A137E93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 vert="horz" lIns="27432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9B540C-44DA-4F69-89C9-7C84606640D3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82B533-0F19-8E1F-F8D2-479579363D7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3468" y="2467321"/>
            <a:ext cx="6877063" cy="24256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D14136-D6AB-5015-7182-C812EB8A821A}"/>
              </a:ext>
            </a:extLst>
          </p:cNvPr>
          <p:cNvSpPr txBox="1"/>
          <p:nvPr/>
        </p:nvSpPr>
        <p:spPr>
          <a:xfrm>
            <a:off x="1133468" y="1780162"/>
            <a:ext cx="669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the function coded in pervious slide for finding the co-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our actual dataset</a:t>
            </a:r>
            <a:r>
              <a:rPr lang="en-US" dirty="0"/>
              <a:t>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46092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DE907B7-14D4-57C6-983F-76D0AF76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25685"/>
          </a:xfrm>
        </p:spPr>
        <p:txBody>
          <a:bodyPr/>
          <a:lstStyle/>
          <a:p>
            <a:r>
              <a:rPr lang="en-US" sz="4000" dirty="0" err="1"/>
              <a:t>Sklearn</a:t>
            </a:r>
            <a:r>
              <a:rPr lang="en-US" sz="4000" dirty="0"/>
              <a:t> - Linear Regression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3324C-8905-B4BF-90B2-DDBC866F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C41974-3F92-44A0-A1D2-BF345338B633}" type="datetime1">
              <a:rPr lang="en-US" smtClean="0"/>
              <a:pPr>
                <a:spcAft>
                  <a:spcPts val="600"/>
                </a:spcAft>
              </a:pPr>
              <a:t>9/13/2022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803E48-5526-B1CE-DD1F-3A137E93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27432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9B540C-44DA-4F69-89C9-7C84606640D3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E2EF5-7CF2-C25F-F0F0-024E8D4F437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712" y="2124816"/>
            <a:ext cx="5239622" cy="3913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31B867-CDE5-EC77-5CDA-25541B923DDF}"/>
              </a:ext>
            </a:extLst>
          </p:cNvPr>
          <p:cNvSpPr txBox="1"/>
          <p:nvPr/>
        </p:nvSpPr>
        <p:spPr>
          <a:xfrm>
            <a:off x="1478604" y="1478485"/>
            <a:ext cx="6079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the imported linear model use Linear Regression Model.</a:t>
            </a:r>
            <a:endParaRPr lang="en-PK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95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EA59-1A73-5C42-D216-A33E02AB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A73C-7BAA-C00A-02D0-198576C99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kern="50" dirty="0">
                <a:effectLst/>
                <a:latin typeface="Times New Roman" panose="02020603050405020304" pitchFamily="18" charset="0"/>
                <a:ea typeface="DejaVu Sans"/>
                <a:cs typeface="DejaVu Sans"/>
              </a:rPr>
              <a:t>NumPy (Numerical Python) is the fundamental package for numerical computation in Python; it contains a powerful N-dimensional array object.</a:t>
            </a:r>
          </a:p>
          <a:p>
            <a:r>
              <a:rPr lang="en-US" sz="1800" kern="50" dirty="0">
                <a:effectLst/>
                <a:latin typeface="Times New Roman" panose="02020603050405020304" pitchFamily="18" charset="0"/>
                <a:ea typeface="DejaVu Sans"/>
                <a:cs typeface="DejaVu Sans"/>
              </a:rPr>
              <a:t>Here are the top four benefits that NumPy can bring to your code:</a:t>
            </a:r>
            <a:endParaRPr lang="en-US" sz="1800" kern="50" dirty="0">
              <a:latin typeface="Times New Roman" panose="02020603050405020304" pitchFamily="18" charset="0"/>
              <a:ea typeface="DejaVu Sans"/>
              <a:cs typeface="DejaVu Sans"/>
            </a:endParaRPr>
          </a:p>
          <a:p>
            <a:pPr lvl="1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speed.</a:t>
            </a:r>
            <a:endParaRPr lang="en-PK" sz="1800" kern="50" dirty="0">
              <a:effectLst/>
              <a:latin typeface="Times New Roman" panose="02020603050405020304" pitchFamily="18" charset="0"/>
              <a:ea typeface="DejaVu Sans"/>
              <a:cs typeface="DejaVu Sans"/>
            </a:endParaRPr>
          </a:p>
          <a:p>
            <a:pPr lvl="1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Fewer loops</a:t>
            </a:r>
          </a:p>
          <a:p>
            <a:pPr lvl="1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Clearer code</a:t>
            </a:r>
          </a:p>
          <a:p>
            <a:pPr lvl="1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Better quality</a:t>
            </a:r>
            <a:endParaRPr lang="en-US" sz="1800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sz="1800" kern="50" dirty="0">
                <a:effectLst/>
                <a:latin typeface="Times New Roman" panose="02020603050405020304" pitchFamily="18" charset="0"/>
                <a:ea typeface="DejaVu Sans"/>
                <a:cs typeface="DejaVu Sans"/>
              </a:rPr>
              <a:t>Find more details about NumPy </a:t>
            </a:r>
            <a:r>
              <a:rPr lang="en-US" sz="1800" u="sng" kern="5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DejaVu Sans"/>
                <a:cs typeface="DejaVu Sans"/>
                <a:hlinkClick r:id="rId2"/>
              </a:rPr>
              <a:t>here</a:t>
            </a:r>
            <a:r>
              <a:rPr lang="en-US" sz="1800" kern="50" dirty="0">
                <a:effectLst/>
                <a:latin typeface="Times New Roman" panose="02020603050405020304" pitchFamily="18" charset="0"/>
                <a:ea typeface="DejaVu Sans"/>
                <a:cs typeface="DejaVu Sans"/>
              </a:rPr>
              <a:t>.</a:t>
            </a:r>
            <a:endParaRPr lang="en-US" sz="1800" u="sng" kern="50" dirty="0">
              <a:effectLst/>
              <a:latin typeface="Times New Roman" panose="02020603050405020304" pitchFamily="18" charset="0"/>
              <a:ea typeface="DejaVu Sans"/>
              <a:cs typeface="DejaVu Sans"/>
            </a:endParaRPr>
          </a:p>
          <a:p>
            <a:pPr>
              <a:tabLst>
                <a:tab pos="457200" algn="l"/>
              </a:tabLst>
            </a:pPr>
            <a:r>
              <a:rPr lang="en-US" sz="1800" kern="50" dirty="0">
                <a:effectLst/>
                <a:latin typeface="Times New Roman" panose="02020603050405020304" pitchFamily="18" charset="0"/>
                <a:ea typeface="DejaVu Sans"/>
                <a:cs typeface="DejaVu Sans"/>
              </a:rPr>
              <a:t>Installation</a:t>
            </a:r>
            <a:r>
              <a:rPr lang="en-US" sz="1800" kern="50" dirty="0">
                <a:latin typeface="Times New Roman" panose="02020603050405020304" pitchFamily="18" charset="0"/>
                <a:ea typeface="DejaVu Sans"/>
                <a:cs typeface="DejaVu Sans"/>
              </a:rPr>
              <a:t>: 	</a:t>
            </a:r>
            <a:r>
              <a:rPr lang="en-US" sz="1800" kern="5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pip install </a:t>
            </a:r>
            <a:r>
              <a:rPr lang="en-US" sz="1800" kern="5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DejaVu Sans"/>
                <a:cs typeface="DejaVu Sans"/>
              </a:rPr>
              <a:t>numpy</a:t>
            </a:r>
            <a:endParaRPr lang="en-US" sz="1800" kern="5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DejaVu Sans"/>
              <a:cs typeface="DejaVu Sans"/>
            </a:endParaRPr>
          </a:p>
          <a:p>
            <a:pPr>
              <a:tabLst>
                <a:tab pos="457200" algn="l"/>
              </a:tabLst>
            </a:pPr>
            <a:r>
              <a:rPr lang="en-US" sz="1800" kern="50" dirty="0">
                <a:effectLst/>
                <a:latin typeface="Times New Roman" panose="02020603050405020304" pitchFamily="18" charset="0"/>
                <a:ea typeface="DejaVu Sans"/>
                <a:cs typeface="Mangal" panose="02040503050203030202" pitchFamily="18" charset="0"/>
              </a:rPr>
              <a:t>For simple installation via Anaconda, you can follow the instructions given </a:t>
            </a:r>
            <a:r>
              <a:rPr lang="en-US" sz="1800" u="sng" kern="5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DejaVu Sans"/>
                <a:cs typeface="Mangal" panose="02040503050203030202" pitchFamily="18" charset="0"/>
                <a:hlinkClick r:id="rId3"/>
              </a:rPr>
              <a:t>here</a:t>
            </a:r>
            <a:r>
              <a:rPr lang="en-US" sz="1800" kern="50" dirty="0">
                <a:effectLst/>
                <a:latin typeface="Times New Roman" panose="02020603050405020304" pitchFamily="18" charset="0"/>
                <a:ea typeface="DejaVu Sans"/>
                <a:cs typeface="Mangal" panose="02040503050203030202" pitchFamily="18" charset="0"/>
              </a:rPr>
              <a:t>.</a:t>
            </a:r>
            <a:endParaRPr lang="en-PK" sz="1800" kern="50" dirty="0">
              <a:effectLst/>
              <a:latin typeface="Times New Roman" panose="02020603050405020304" pitchFamily="18" charset="0"/>
              <a:ea typeface="DejaVu Sans"/>
              <a:cs typeface="Mangal" panose="02040503050203030202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sz="1800" b="1" kern="0" dirty="0">
                <a:solidFill>
                  <a:srgbClr val="C65D09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  <a:r>
              <a:rPr lang="en-US" sz="1800" b="1" kern="0" dirty="0">
                <a:solidFill>
                  <a:srgbClr val="007020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rgbClr val="0E84B5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numpy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007020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0E84B5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np</a:t>
            </a:r>
            <a:endParaRPr lang="en-PK" sz="1800" kern="50" dirty="0">
              <a:effectLst/>
              <a:latin typeface="Times New Roman" panose="02020603050405020304" pitchFamily="18" charset="0"/>
              <a:ea typeface="DejaVu Sans"/>
              <a:cs typeface="DejaVu Sans"/>
            </a:endParaRPr>
          </a:p>
          <a:p>
            <a:pPr>
              <a:tabLst>
                <a:tab pos="457200" algn="l"/>
              </a:tabLst>
            </a:pPr>
            <a:endParaRPr lang="en-PK" sz="1800" kern="5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F4547-64F3-37A9-B651-5144B43B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C984-52D5-46B3-B4D3-E8B5CCCAEACF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B25D2-082E-7158-DFA9-486A56E9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52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DE907B7-14D4-57C6-983F-76D0AF76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202" y="609677"/>
            <a:ext cx="5967596" cy="895350"/>
          </a:xfrm>
        </p:spPr>
        <p:txBody>
          <a:bodyPr/>
          <a:lstStyle/>
          <a:p>
            <a:r>
              <a:rPr lang="en-US" sz="4000" dirty="0"/>
              <a:t>Plotting Best fit line for Simple Linear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AD5BA-C82B-8D55-804D-B7621E30CCA4}"/>
              </a:ext>
            </a:extLst>
          </p:cNvPr>
          <p:cNvSpPr txBox="1"/>
          <p:nvPr/>
        </p:nvSpPr>
        <p:spPr>
          <a:xfrm>
            <a:off x="1398705" y="1556425"/>
            <a:ext cx="6248467" cy="532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3324C-8905-B4BF-90B2-DDBC866F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C41974-3F92-44A0-A1D2-BF345338B633}" type="datetime1">
              <a:rPr lang="en-US" smtClean="0"/>
              <a:pPr>
                <a:spcAft>
                  <a:spcPts val="600"/>
                </a:spcAft>
              </a:pPr>
              <a:t>9/13/2022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803E48-5526-B1CE-DD1F-3A137E93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 vert="horz" lIns="27432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9B540C-44DA-4F69-89C9-7C84606640D3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14136-D6AB-5015-7182-C812EB8A821A}"/>
              </a:ext>
            </a:extLst>
          </p:cNvPr>
          <p:cNvSpPr txBox="1"/>
          <p:nvPr/>
        </p:nvSpPr>
        <p:spPr>
          <a:xfrm>
            <a:off x="1047997" y="1545808"/>
            <a:ext cx="669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ource-serif-pro"/>
              </a:rPr>
              <a:t>Plot the regression line with actual data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PK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1DA79B-4DD4-3FCE-D36F-784A91C2093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4"/>
          <a:stretch/>
        </p:blipFill>
        <p:spPr>
          <a:xfrm>
            <a:off x="1047997" y="1927552"/>
            <a:ext cx="7358490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50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DE907B7-14D4-57C6-983F-76D0AF76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553" y="477738"/>
            <a:ext cx="6287378" cy="895350"/>
          </a:xfrm>
        </p:spPr>
        <p:txBody>
          <a:bodyPr/>
          <a:lstStyle/>
          <a:p>
            <a:r>
              <a:rPr lang="en-US" sz="4000" dirty="0"/>
              <a:t>Plotting Best fit line for </a:t>
            </a:r>
            <a:r>
              <a:rPr lang="en-US" sz="4000" dirty="0" err="1"/>
              <a:t>Sklearn</a:t>
            </a:r>
            <a:r>
              <a:rPr lang="en-US" sz="4000" dirty="0"/>
              <a:t>- Linear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AD5BA-C82B-8D55-804D-B7621E30CCA4}"/>
              </a:ext>
            </a:extLst>
          </p:cNvPr>
          <p:cNvSpPr txBox="1"/>
          <p:nvPr/>
        </p:nvSpPr>
        <p:spPr>
          <a:xfrm>
            <a:off x="1398705" y="1556425"/>
            <a:ext cx="6248467" cy="532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3324C-8905-B4BF-90B2-DDBC866F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C41974-3F92-44A0-A1D2-BF345338B633}" type="datetime1">
              <a:rPr lang="en-US" smtClean="0"/>
              <a:pPr>
                <a:spcAft>
                  <a:spcPts val="600"/>
                </a:spcAft>
              </a:pPr>
              <a:t>9/13/2022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803E48-5526-B1CE-DD1F-3A137E93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 vert="horz" lIns="27432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9B540C-44DA-4F69-89C9-7C84606640D3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14136-D6AB-5015-7182-C812EB8A821A}"/>
              </a:ext>
            </a:extLst>
          </p:cNvPr>
          <p:cNvSpPr txBox="1"/>
          <p:nvPr/>
        </p:nvSpPr>
        <p:spPr>
          <a:xfrm>
            <a:off x="1047997" y="1391090"/>
            <a:ext cx="669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ource-serif-pro"/>
              </a:rPr>
              <a:t>Plot the regression line on training data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PK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9CB635-8D0E-9168-536F-E8F8E3A599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1" r="9111"/>
          <a:stretch/>
        </p:blipFill>
        <p:spPr>
          <a:xfrm>
            <a:off x="1626850" y="1939405"/>
            <a:ext cx="6020322" cy="385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73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DE907B7-14D4-57C6-983F-76D0AF76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553" y="477738"/>
            <a:ext cx="6287378" cy="895350"/>
          </a:xfrm>
        </p:spPr>
        <p:txBody>
          <a:bodyPr/>
          <a:lstStyle/>
          <a:p>
            <a:r>
              <a:rPr lang="en-US" sz="4000" dirty="0"/>
              <a:t>Prediction using </a:t>
            </a:r>
            <a:r>
              <a:rPr lang="en-US" sz="4000" dirty="0" err="1"/>
              <a:t>Sklearn</a:t>
            </a:r>
            <a:r>
              <a:rPr lang="en-US" sz="4000" dirty="0"/>
              <a:t>- Linear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AD5BA-C82B-8D55-804D-B7621E30CCA4}"/>
              </a:ext>
            </a:extLst>
          </p:cNvPr>
          <p:cNvSpPr txBox="1"/>
          <p:nvPr/>
        </p:nvSpPr>
        <p:spPr>
          <a:xfrm>
            <a:off x="1398705" y="1556425"/>
            <a:ext cx="6248467" cy="532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3324C-8905-B4BF-90B2-DDBC866F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C41974-3F92-44A0-A1D2-BF345338B633}" type="datetime1">
              <a:rPr lang="en-US" smtClean="0"/>
              <a:pPr>
                <a:spcAft>
                  <a:spcPts val="600"/>
                </a:spcAft>
              </a:pPr>
              <a:t>9/13/2022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803E48-5526-B1CE-DD1F-3A137E93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 vert="horz" lIns="27432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9B540C-44DA-4F69-89C9-7C84606640D3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14136-D6AB-5015-7182-C812EB8A821A}"/>
              </a:ext>
            </a:extLst>
          </p:cNvPr>
          <p:cNvSpPr txBox="1"/>
          <p:nvPr/>
        </p:nvSpPr>
        <p:spPr>
          <a:xfrm>
            <a:off x="1398705" y="1822918"/>
            <a:ext cx="669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ource-serif-pro"/>
              </a:rPr>
              <a:t>Predicting values for test dataset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PK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C19926-3AC9-069E-6DA6-76A55741C3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30" y="2484673"/>
            <a:ext cx="5697415" cy="18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80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DE907B7-14D4-57C6-983F-76D0AF76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457009"/>
            <a:ext cx="6264806" cy="895350"/>
          </a:xfrm>
        </p:spPr>
        <p:txBody>
          <a:bodyPr/>
          <a:lstStyle/>
          <a:p>
            <a:r>
              <a:rPr lang="en-US" sz="4000" dirty="0"/>
              <a:t>Fitting model on Test data using </a:t>
            </a:r>
            <a:r>
              <a:rPr lang="en-US" sz="4000" dirty="0" err="1"/>
              <a:t>Sklearn</a:t>
            </a:r>
            <a:r>
              <a:rPr lang="en-US" sz="40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AD5BA-C82B-8D55-804D-B7621E30CCA4}"/>
              </a:ext>
            </a:extLst>
          </p:cNvPr>
          <p:cNvSpPr txBox="1"/>
          <p:nvPr/>
        </p:nvSpPr>
        <p:spPr>
          <a:xfrm>
            <a:off x="1398705" y="1556425"/>
            <a:ext cx="6248467" cy="532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3324C-8905-B4BF-90B2-DDBC866F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C41974-3F92-44A0-A1D2-BF345338B633}" type="datetime1">
              <a:rPr lang="en-US" smtClean="0"/>
              <a:pPr>
                <a:spcAft>
                  <a:spcPts val="600"/>
                </a:spcAft>
              </a:pPr>
              <a:t>9/13/2022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803E48-5526-B1CE-DD1F-3A137E93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 vert="horz" lIns="27432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9B540C-44DA-4F69-89C9-7C84606640D3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14136-D6AB-5015-7182-C812EB8A821A}"/>
              </a:ext>
            </a:extLst>
          </p:cNvPr>
          <p:cNvSpPr txBox="1"/>
          <p:nvPr/>
        </p:nvSpPr>
        <p:spPr>
          <a:xfrm>
            <a:off x="1174289" y="1361254"/>
            <a:ext cx="669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ource-serif-pro"/>
              </a:rPr>
              <a:t>Plotting the test data with the regression line.</a:t>
            </a:r>
          </a:p>
          <a:p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</a:br>
            <a:endParaRPr lang="en-PK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CCAE16-602F-B767-91A1-721D2FD0897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6206" y="1822918"/>
            <a:ext cx="5259053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80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DE907B7-14D4-57C6-983F-76D0AF76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638724"/>
            <a:ext cx="5967596" cy="895350"/>
          </a:xfrm>
        </p:spPr>
        <p:txBody>
          <a:bodyPr/>
          <a:lstStyle/>
          <a:p>
            <a:r>
              <a:rPr lang="en-US" sz="4000" dirty="0"/>
              <a:t>Predicting for Complete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AD5BA-C82B-8D55-804D-B7621E30CCA4}"/>
              </a:ext>
            </a:extLst>
          </p:cNvPr>
          <p:cNvSpPr txBox="1"/>
          <p:nvPr/>
        </p:nvSpPr>
        <p:spPr>
          <a:xfrm>
            <a:off x="1398705" y="1556425"/>
            <a:ext cx="6248467" cy="532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3324C-8905-B4BF-90B2-DDBC866F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C41974-3F92-44A0-A1D2-BF345338B633}" type="datetime1">
              <a:rPr lang="en-US" smtClean="0"/>
              <a:pPr>
                <a:spcAft>
                  <a:spcPts val="600"/>
                </a:spcAft>
              </a:pPr>
              <a:t>9/13/2022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803E48-5526-B1CE-DD1F-3A137E93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 vert="horz" lIns="27432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9B540C-44DA-4F69-89C9-7C84606640D3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14136-D6AB-5015-7182-C812EB8A821A}"/>
              </a:ext>
            </a:extLst>
          </p:cNvPr>
          <p:cNvSpPr txBox="1"/>
          <p:nvPr/>
        </p:nvSpPr>
        <p:spPr>
          <a:xfrm>
            <a:off x="1621599" y="1904746"/>
            <a:ext cx="669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ource-serif-pro"/>
              </a:rPr>
              <a:t>Predicting values for the complete dataset:</a:t>
            </a:r>
            <a:endParaRPr lang="en-PK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F45633-2045-7F18-8BE7-D87F2D49228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1599" y="2517133"/>
            <a:ext cx="6083549" cy="229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7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DE907B7-14D4-57C6-983F-76D0AF76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638724"/>
            <a:ext cx="5967596" cy="895350"/>
          </a:xfrm>
        </p:spPr>
        <p:txBody>
          <a:bodyPr/>
          <a:lstStyle/>
          <a:p>
            <a:r>
              <a:rPr lang="en-US" sz="4000" dirty="0"/>
              <a:t>Actual vs. Predicted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AD5BA-C82B-8D55-804D-B7621E30CCA4}"/>
              </a:ext>
            </a:extLst>
          </p:cNvPr>
          <p:cNvSpPr txBox="1"/>
          <p:nvPr/>
        </p:nvSpPr>
        <p:spPr>
          <a:xfrm>
            <a:off x="1398705" y="1556425"/>
            <a:ext cx="6248467" cy="532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3324C-8905-B4BF-90B2-DDBC866F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C41974-3F92-44A0-A1D2-BF345338B633}" type="datetime1">
              <a:rPr lang="en-US" smtClean="0"/>
              <a:pPr>
                <a:spcAft>
                  <a:spcPts val="600"/>
                </a:spcAft>
              </a:pPr>
              <a:t>9/13/2022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803E48-5526-B1CE-DD1F-3A137E93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 vert="horz" lIns="27432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9B540C-44DA-4F69-89C9-7C84606640D3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14136-D6AB-5015-7182-C812EB8A821A}"/>
              </a:ext>
            </a:extLst>
          </p:cNvPr>
          <p:cNvSpPr txBox="1"/>
          <p:nvPr/>
        </p:nvSpPr>
        <p:spPr>
          <a:xfrm>
            <a:off x="1174289" y="1681000"/>
            <a:ext cx="669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ource-serif-pro"/>
              </a:rPr>
              <a:t>Create a data frame for actual and predicted values:</a:t>
            </a:r>
          </a:p>
          <a:p>
            <a:br>
              <a:rPr lang="en-US" dirty="0">
                <a:effectLst/>
              </a:rPr>
            </a:br>
            <a:endParaRPr lang="en-PK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2EEAFD-647E-CD74-4C29-967EAB9A1EF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4289" y="2329962"/>
            <a:ext cx="7132938" cy="258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32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DE907B7-14D4-57C6-983F-76D0AF76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638724"/>
            <a:ext cx="5967596" cy="895350"/>
          </a:xfrm>
        </p:spPr>
        <p:txBody>
          <a:bodyPr/>
          <a:lstStyle/>
          <a:p>
            <a:r>
              <a:rPr lang="en-US" sz="4000" dirty="0"/>
              <a:t>Actual vs. Predicted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AD5BA-C82B-8D55-804D-B7621E30CCA4}"/>
              </a:ext>
            </a:extLst>
          </p:cNvPr>
          <p:cNvSpPr txBox="1"/>
          <p:nvPr/>
        </p:nvSpPr>
        <p:spPr>
          <a:xfrm>
            <a:off x="1398705" y="1556425"/>
            <a:ext cx="6248467" cy="532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3324C-8905-B4BF-90B2-DDBC866F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C41974-3F92-44A0-A1D2-BF345338B633}" type="datetime1">
              <a:rPr lang="en-US" smtClean="0"/>
              <a:pPr>
                <a:spcAft>
                  <a:spcPts val="600"/>
                </a:spcAft>
              </a:pPr>
              <a:t>9/13/2022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803E48-5526-B1CE-DD1F-3A137E93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 vert="horz" lIns="27432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9B540C-44DA-4F69-89C9-7C84606640D3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14136-D6AB-5015-7182-C812EB8A821A}"/>
              </a:ext>
            </a:extLst>
          </p:cNvPr>
          <p:cNvSpPr txBox="1"/>
          <p:nvPr/>
        </p:nvSpPr>
        <p:spPr>
          <a:xfrm>
            <a:off x="1174289" y="1681000"/>
            <a:ext cx="669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ource-serif-pro"/>
              </a:rPr>
              <a:t>Create a data frame for actual and predicted values:</a:t>
            </a:r>
          </a:p>
          <a:p>
            <a:br>
              <a:rPr lang="en-US" dirty="0">
                <a:effectLst/>
              </a:rPr>
            </a:br>
            <a:endParaRPr lang="en-PK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03D6E9-D993-800F-9BD3-3AA82C9EF32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934" y="1681000"/>
            <a:ext cx="7254391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99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DE907B7-14D4-57C6-983F-76D0AF76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638724"/>
            <a:ext cx="5967596" cy="895350"/>
          </a:xfrm>
        </p:spPr>
        <p:txBody>
          <a:bodyPr/>
          <a:lstStyle/>
          <a:p>
            <a:r>
              <a:rPr lang="en-US" sz="4000" dirty="0"/>
              <a:t>Error- Residual Sum of Squares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AD5BA-C82B-8D55-804D-B7621E30CCA4}"/>
              </a:ext>
            </a:extLst>
          </p:cNvPr>
          <p:cNvSpPr txBox="1"/>
          <p:nvPr/>
        </p:nvSpPr>
        <p:spPr>
          <a:xfrm>
            <a:off x="1398705" y="1556425"/>
            <a:ext cx="6248467" cy="532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3324C-8905-B4BF-90B2-DDBC866F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C41974-3F92-44A0-A1D2-BF345338B633}" type="datetime1">
              <a:rPr lang="en-US" smtClean="0"/>
              <a:pPr>
                <a:spcAft>
                  <a:spcPts val="600"/>
                </a:spcAft>
              </a:pPr>
              <a:t>9/13/2022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803E48-5526-B1CE-DD1F-3A137E93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 vert="horz" lIns="27432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9B540C-44DA-4F69-89C9-7C84606640D3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66FF7E-1528-94AA-1719-A9089036626A}"/>
              </a:ext>
            </a:extLst>
          </p:cNvPr>
          <p:cNvSpPr txBox="1"/>
          <p:nvPr/>
        </p:nvSpPr>
        <p:spPr>
          <a:xfrm>
            <a:off x="1245140" y="1904746"/>
            <a:ext cx="673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ource-serif-pro"/>
              </a:rPr>
              <a:t>Calculating error: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07BE2-FF3D-E136-1056-D482904C8FC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739" y="2356339"/>
            <a:ext cx="5715000" cy="283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8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EA59-1A73-5C42-D216-A33E02AB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7492"/>
          </a:xfrm>
        </p:spPr>
        <p:txBody>
          <a:bodyPr/>
          <a:lstStyle/>
          <a:p>
            <a:r>
              <a:rPr lang="en-US" dirty="0"/>
              <a:t>NumPy-Arrays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F4547-64F3-37A9-B651-5144B43B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C984-52D5-46B3-B4D3-E8B5CCCAEACF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B25D2-082E-7158-DFA9-486A56E9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258CF8-0526-391A-3EF1-04D3D5DB8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874"/>
          <a:stretch/>
        </p:blipFill>
        <p:spPr bwMode="auto">
          <a:xfrm>
            <a:off x="2053399" y="1366470"/>
            <a:ext cx="5037202" cy="1125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DD1F34-E1CC-D849-DA93-A9A610AED401}"/>
              </a:ext>
            </a:extLst>
          </p:cNvPr>
          <p:cNvSpPr txBox="1"/>
          <p:nvPr/>
        </p:nvSpPr>
        <p:spPr>
          <a:xfrm>
            <a:off x="2053399" y="5277561"/>
            <a:ext cx="5402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kern="50" dirty="0">
                <a:effectLst/>
                <a:latin typeface="Times New Roman" panose="02020603050405020304" pitchFamily="18" charset="0"/>
                <a:ea typeface="DejaVu Sans"/>
                <a:cs typeface="DejaVu Sans"/>
              </a:rPr>
              <a:t>For learning more ways of array creation check </a:t>
            </a:r>
            <a:r>
              <a:rPr lang="en-US" sz="1800" u="sng" kern="5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DejaVu Sans"/>
                <a:cs typeface="DejaVu Sans"/>
                <a:hlinkClick r:id="rId3" action="ppaction://hlinkfile"/>
              </a:rPr>
              <a:t>this</a:t>
            </a:r>
            <a:r>
              <a:rPr lang="en-US" sz="1800" kern="50" dirty="0">
                <a:effectLst/>
                <a:latin typeface="Times New Roman" panose="02020603050405020304" pitchFamily="18" charset="0"/>
                <a:ea typeface="DejaVu Sans"/>
                <a:cs typeface="DejaVu Sans"/>
              </a:rPr>
              <a:t> out.</a:t>
            </a:r>
            <a:endParaRPr lang="en-PK" sz="1800" kern="50" dirty="0">
              <a:effectLst/>
              <a:latin typeface="Times New Roman" panose="02020603050405020304" pitchFamily="18" charset="0"/>
              <a:ea typeface="DejaVu Sans"/>
              <a:cs typeface="DejaVu Sans"/>
            </a:endParaRPr>
          </a:p>
          <a:p>
            <a:r>
              <a:rPr lang="en-US" sz="1800" kern="50" dirty="0">
                <a:effectLst/>
                <a:latin typeface="Times New Roman" panose="02020603050405020304" pitchFamily="18" charset="0"/>
                <a:ea typeface="DejaVu Sans"/>
                <a:cs typeface="DejaVu Sans"/>
              </a:rPr>
              <a:t> </a:t>
            </a:r>
            <a:endParaRPr lang="en-PK" sz="1800" kern="50" dirty="0">
              <a:effectLst/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18F4B0-85E6-81E8-D05E-B1BE77562D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1" b="54453"/>
          <a:stretch/>
        </p:blipFill>
        <p:spPr bwMode="auto">
          <a:xfrm>
            <a:off x="2053399" y="2713505"/>
            <a:ext cx="5037202" cy="24124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280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520A-E800-C304-80C4-F61E2DBC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0013"/>
          </a:xfrm>
        </p:spPr>
        <p:txBody>
          <a:bodyPr/>
          <a:lstStyle/>
          <a:p>
            <a:r>
              <a:rPr lang="en-US" sz="4000" dirty="0"/>
              <a:t>NumPy-Attributes of Array</a:t>
            </a:r>
            <a:endParaRPr lang="en-PK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F4B572-4724-5A0F-6943-CCA630D81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08" y="1805818"/>
            <a:ext cx="6726115" cy="334647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431C7-3339-04A2-3149-4A331C39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C984-52D5-46B3-B4D3-E8B5CCCAEACF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F49C2-9DBC-B117-C17C-DA2FD389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2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520A-E800-C304-80C4-F61E2DBC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655"/>
            <a:ext cx="8229600" cy="1370013"/>
          </a:xfrm>
        </p:spPr>
        <p:txBody>
          <a:bodyPr/>
          <a:lstStyle/>
          <a:p>
            <a:r>
              <a:rPr lang="en-US" sz="4000" dirty="0"/>
              <a:t>NumPy-Array Slicing and </a:t>
            </a:r>
            <a:br>
              <a:rPr lang="en-US" sz="4000" dirty="0"/>
            </a:br>
            <a:r>
              <a:rPr lang="en-US" sz="4000" dirty="0"/>
              <a:t>Indexing </a:t>
            </a:r>
            <a:endParaRPr lang="en-PK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F4B572-4724-5A0F-6943-CCA630D81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6092" y="1581028"/>
            <a:ext cx="6972299" cy="415155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431C7-3339-04A2-3149-4A331C39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C984-52D5-46B3-B4D3-E8B5CCCAEACF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F49C2-9DBC-B117-C17C-DA2FD389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0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520A-E800-C304-80C4-F61E2DBC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2223"/>
            <a:ext cx="8229600" cy="1370013"/>
          </a:xfrm>
        </p:spPr>
        <p:txBody>
          <a:bodyPr/>
          <a:lstStyle/>
          <a:p>
            <a:r>
              <a:rPr lang="en-US" sz="4000" dirty="0"/>
              <a:t>NumPy-Array Slicing and </a:t>
            </a:r>
            <a:br>
              <a:rPr lang="en-US" sz="4000" dirty="0"/>
            </a:br>
            <a:r>
              <a:rPr lang="en-US" sz="4000" dirty="0"/>
              <a:t>Indexing </a:t>
            </a:r>
            <a:endParaRPr lang="en-PK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431C7-3339-04A2-3149-4A331C39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C984-52D5-46B3-B4D3-E8B5CCCAEACF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F49C2-9DBC-B117-C17C-DA2FD389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235638-C941-7F38-6ACC-BABE7D3B1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66" y="1943100"/>
            <a:ext cx="6550268" cy="273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6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520A-E800-C304-80C4-F61E2DBC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0013"/>
          </a:xfrm>
        </p:spPr>
        <p:txBody>
          <a:bodyPr/>
          <a:lstStyle/>
          <a:p>
            <a:r>
              <a:rPr lang="en-US" sz="4000" dirty="0"/>
              <a:t>NumPy-Array Operations </a:t>
            </a:r>
            <a:endParaRPr lang="en-PK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431C7-3339-04A2-3149-4A331C39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C984-52D5-46B3-B4D3-E8B5CCCAEACF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F49C2-9DBC-B117-C17C-DA2FD389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EDB051-8B95-575B-CADE-6069EDF5EEB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77" y="1677621"/>
            <a:ext cx="6224954" cy="382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8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E1DE-D44F-CACC-21E4-CA017135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NumPy-Array Datatypes</a:t>
            </a:r>
            <a:endParaRPr lang="en-PK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BE5AA-80A0-6C6C-0B72-B1BD3147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C984-52D5-46B3-B4D3-E8B5CCCAEACF}" type="datetime1">
              <a:rPr lang="en-US" smtClean="0"/>
              <a:t>9/13/2022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E1AE8-FD39-4162-6C9E-5464B809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0B8491-C07B-62D6-BEB8-DA2747AF97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03" b="840"/>
          <a:stretch/>
        </p:blipFill>
        <p:spPr bwMode="auto">
          <a:xfrm>
            <a:off x="1820008" y="2409093"/>
            <a:ext cx="5635869" cy="21160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6032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DE9625-7484-131F-803F-93A85E449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i="0" dirty="0">
                <a:effectLst/>
                <a:latin typeface="Palatino Linotype (Body)"/>
              </a:rPr>
              <a:t>Simple Linear Regression </a:t>
            </a:r>
            <a:r>
              <a:rPr lang="en-US" sz="4000" b="1" dirty="0">
                <a:effectLst/>
                <a:latin typeface="Palatino Linotype (Body)"/>
              </a:rPr>
              <a:t>using Scikit-learn</a:t>
            </a:r>
            <a:br>
              <a:rPr lang="en-US" sz="4000" b="1" i="0" dirty="0">
                <a:effectLst/>
                <a:latin typeface="Palatino Linotype (Body)"/>
              </a:rPr>
            </a:br>
            <a:endParaRPr lang="en-PK" sz="4000" b="1" dirty="0">
              <a:latin typeface="Palatino Linotype (Body)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5A592-E5EA-4859-4869-9B102876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1974-3F92-44A0-A1D2-BF345338B633}" type="datetime1">
              <a:rPr lang="en-US" smtClean="0"/>
              <a:t>9/13/2022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79F7C8-A0B8-C386-620C-AA2A11F6CF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42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</TotalTime>
  <Words>553</Words>
  <Application>Microsoft Office PowerPoint</Application>
  <PresentationFormat>On-screen Show (4:3)</PresentationFormat>
  <Paragraphs>118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Calibri</vt:lpstr>
      <vt:lpstr>Century Gothic</vt:lpstr>
      <vt:lpstr>Century Gothic (Headings)</vt:lpstr>
      <vt:lpstr>Courier</vt:lpstr>
      <vt:lpstr>Courier New</vt:lpstr>
      <vt:lpstr>Hadassah Friedlaender</vt:lpstr>
      <vt:lpstr>Palatino Linotype</vt:lpstr>
      <vt:lpstr>Palatino Linotype (Body)</vt:lpstr>
      <vt:lpstr>source-serif-pro</vt:lpstr>
      <vt:lpstr>Times New Roman</vt:lpstr>
      <vt:lpstr>Executive</vt:lpstr>
      <vt:lpstr>Linear regression with Python</vt:lpstr>
      <vt:lpstr>NumPy</vt:lpstr>
      <vt:lpstr>NumPy-Arrays</vt:lpstr>
      <vt:lpstr>NumPy-Attributes of Array</vt:lpstr>
      <vt:lpstr>NumPy-Array Slicing and  Indexing </vt:lpstr>
      <vt:lpstr>NumPy-Array Slicing and  Indexing </vt:lpstr>
      <vt:lpstr>NumPy-Array Operations </vt:lpstr>
      <vt:lpstr>NumPy-Array Datatypes</vt:lpstr>
      <vt:lpstr>Simple Linear Regression using Scikit-learn </vt:lpstr>
      <vt:lpstr>Linear Regression</vt:lpstr>
      <vt:lpstr>Import Data</vt:lpstr>
      <vt:lpstr>PowerPoint Presentation</vt:lpstr>
      <vt:lpstr>PowerPoint Presentation</vt:lpstr>
      <vt:lpstr>Data Preprocessing </vt:lpstr>
      <vt:lpstr>Feature Selection  </vt:lpstr>
      <vt:lpstr>Scatter Plots  </vt:lpstr>
      <vt:lpstr>Test and Training Dataset  </vt:lpstr>
      <vt:lpstr>Training Model in Simple Learn Regression</vt:lpstr>
      <vt:lpstr>Sklearn - Linear Regression </vt:lpstr>
      <vt:lpstr>Plotting Best fit line for Simple Linear Regression</vt:lpstr>
      <vt:lpstr>Plotting Best fit line for Sklearn- Linear Regression</vt:lpstr>
      <vt:lpstr>Prediction using Sklearn- Linear Regression</vt:lpstr>
      <vt:lpstr>Fitting model on Test data using Sklearn </vt:lpstr>
      <vt:lpstr>Predicting for Complete Dataset</vt:lpstr>
      <vt:lpstr>Actual vs. Predicted Values</vt:lpstr>
      <vt:lpstr>Actual vs. Predicted Values</vt:lpstr>
      <vt:lpstr>Error- Residual Sum of Squares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Asma</dc:creator>
  <cp:lastModifiedBy>Hira Ilyas</cp:lastModifiedBy>
  <cp:revision>44</cp:revision>
  <dcterms:created xsi:type="dcterms:W3CDTF">2022-08-31T13:41:10Z</dcterms:created>
  <dcterms:modified xsi:type="dcterms:W3CDTF">2022-09-13T15:23:09Z</dcterms:modified>
</cp:coreProperties>
</file>