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3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30" autoAdjust="0"/>
  </p:normalViewPr>
  <p:slideViewPr>
    <p:cSldViewPr snapToGrid="0" snapToObjects="1">
      <p:cViewPr varScale="1">
        <p:scale>
          <a:sx n="48" d="100"/>
          <a:sy n="48" d="100"/>
        </p:scale>
        <p:origin x="20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30C4-07DC-7E4A-BD9A-0F28611FF6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08BC-9B84-0542-AE72-B30EF841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learned the coefficients of b0 = -100 and b1 = 0.6. Using the equation above we can calculate the probability of male given a height of 150cm or more formally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male|height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=150). We will use EXP() for e, because that is what you can use if you type this example into your spreadsheet: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e^(b0 + b1*X) / (1 + e^(b0 + b1*X))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exp(-100 + 0.6*150) / (1 + EXP(-100 + 0.6*X))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0.0000453978687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probability of near zero that the person is a male.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practice we can use the probabilities directly. Because this is classification and we want a crisp answer, we can snap the probabilities to a binary class value, for example: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if p(male) &lt; 0.5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if p(male) &gt;= 0.5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908BC-9B84-0542-AE72-B30EF8410D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24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10/7/2022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Asma Ahmad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391" y="5454134"/>
            <a:ext cx="7916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/logistic-regression-for-machine-learning/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79772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with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y = </a:t>
            </a:r>
            <a:r>
              <a:rPr lang="mr-IN" dirty="0" smtClean="0"/>
              <a:t>e</a:t>
            </a:r>
            <a:r>
              <a:rPr lang="en-US" dirty="0" smtClean="0"/>
              <a:t>^</a:t>
            </a:r>
            <a:r>
              <a:rPr lang="mr-IN" dirty="0" smtClean="0"/>
              <a:t>(</a:t>
            </a:r>
            <a:r>
              <a:rPr lang="mr-IN" dirty="0"/>
              <a:t>b0 + b1*X) / (1 + </a:t>
            </a:r>
            <a:r>
              <a:rPr lang="mr-IN" dirty="0" smtClean="0"/>
              <a:t>e</a:t>
            </a:r>
            <a:r>
              <a:rPr lang="en-US" dirty="0" smtClean="0"/>
              <a:t>^</a:t>
            </a:r>
            <a:r>
              <a:rPr lang="mr-IN" dirty="0" smtClean="0"/>
              <a:t>(</a:t>
            </a:r>
            <a:r>
              <a:rPr lang="mr-IN" dirty="0"/>
              <a:t>b0 + b1*X))</a:t>
            </a:r>
          </a:p>
          <a:p>
            <a:r>
              <a:rPr lang="mr-IN" dirty="0"/>
              <a:t>y = exp(-100 + 0.6*150) / (1 + EXP(-100 + 0.6*X))</a:t>
            </a:r>
          </a:p>
          <a:p>
            <a:r>
              <a:rPr lang="is-IS" dirty="0"/>
              <a:t>y = 0.0000453978687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152400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97180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524000" y="3098812"/>
            <a:ext cx="7124700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2"/>
                </a:solidFill>
              </a:rPr>
              <a:t>Multi-class Classification</a:t>
            </a:r>
            <a:br>
              <a:rPr lang="en-US" sz="4800" b="1" dirty="0">
                <a:solidFill>
                  <a:schemeClr val="accent2"/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One-</a:t>
            </a:r>
            <a:r>
              <a:rPr lang="en-US" sz="4800" b="1" dirty="0" err="1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-All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556260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193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</a:t>
            </a:r>
            <a:r>
              <a:rPr lang="en-US" sz="2400" dirty="0" err="1"/>
              <a:t>foldering</a:t>
            </a:r>
            <a:r>
              <a:rPr lang="en-US" sz="2400" dirty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9718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43434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</a:p>
        </p:txBody>
      </p:sp>
    </p:spTree>
    <p:extLst>
      <p:ext uri="{BB962C8B-B14F-4D97-AF65-F5344CB8AC3E}">
        <p14:creationId xmlns:p14="http://schemas.microsoft.com/office/powerpoint/2010/main" val="207364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2253982"/>
            <a:ext cx="3521936" cy="3215167"/>
            <a:chOff x="2057400" y="971550"/>
            <a:chExt cx="4386544" cy="4004467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575400" cy="65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575400" cy="65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365316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96593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323903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272759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94592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320320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225398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6" y="483931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314743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94353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432102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418748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417350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2626235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990280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3081882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4" y="1604666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6" y="160466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Multi-class classification: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8" y="2837309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5" y="230453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9" y="2516262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6" y="2119769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383952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248848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175260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375686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6" y="244524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306241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3355065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3251543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324069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6" y="2041188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6" y="2323412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4" y="2394426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1" y="1143001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</a:t>
            </a:r>
            <a:r>
              <a:rPr lang="en-US" sz="2400" b="1" dirty="0" err="1"/>
              <a:t>vs</a:t>
            </a:r>
            <a:r>
              <a:rPr lang="en-US" sz="2400" b="1" dirty="0"/>
              <a:t>-all (one-</a:t>
            </a:r>
            <a:r>
              <a:rPr lang="en-US" sz="2400" b="1" dirty="0" err="1"/>
              <a:t>vs</a:t>
            </a:r>
            <a:r>
              <a:rPr lang="en-US" sz="2400" b="1" dirty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4215355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1:</a:t>
            </a:r>
          </a:p>
          <a:p>
            <a:r>
              <a:rPr lang="en-US" sz="2400" dirty="0"/>
              <a:t>Class 2:</a:t>
            </a:r>
          </a:p>
          <a:p>
            <a:r>
              <a:rPr lang="en-US" sz="24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1" y="4305064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6" y="5050742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4700580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541674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5540703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214938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01638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024004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2" y="229252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40" y="120665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5" y="138527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8" y="143022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5" y="13750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2" y="125662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3" y="150756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4" y="17109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4" y="146449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2" y="182293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5" y="203000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6" y="19586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86290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3728002"/>
            <a:ext cx="38183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2471453"/>
            <a:ext cx="38183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2540734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3" y="380925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2" y="336973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8" y="355494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3" y="348942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3" y="348256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6" y="291426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1" y="297115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8" y="274258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4" y="2894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1" y="277601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2" y="302696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3" y="323037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3" y="298389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320913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3" y="452711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8" y="458400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5" y="43554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8" y="495518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2" y="508688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1" y="516225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2" y="50655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4" y="480840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1" y="4490261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9" y="4624263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8" y="4373319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5350736"/>
            <a:ext cx="38183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4113013"/>
            <a:ext cx="38183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4140934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6" y="540945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8" y="457931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403196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0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One-</a:t>
            </a:r>
            <a:r>
              <a:rPr lang="en-US" sz="2800" b="1" dirty="0" err="1"/>
              <a:t>vs</a:t>
            </a:r>
            <a:r>
              <a:rPr lang="en-US" sz="2800" b="1" dirty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3204866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90500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248286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247469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341890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378248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4256340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8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430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759512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</a:p>
          <a:p>
            <a:r>
              <a:rPr lang="en-US" sz="2400" dirty="0"/>
              <a:t>Online Transactions: Fraudulent (Yes / No)?</a:t>
            </a:r>
          </a:p>
          <a:p>
            <a:r>
              <a:rPr lang="en-US" sz="2400" dirty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2" y="3494534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3200401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60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08166" y="348609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98732" y="3480134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4177339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4733242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5329536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508166" y="1885891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98732" y="348013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08166" y="348609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53532" y="3357317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58333" y="3357317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79920" y="3357317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60920" y="3357317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406133" y="2091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803920" y="2091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84920" y="2091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625333" y="2091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3333" y="258790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98732" y="222039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434" y="202641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5433" y="328124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419415" y="2091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27066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5" y="2133601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3530026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technique borrowed by machine learning from the field of statistics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</a:t>
            </a:r>
            <a:r>
              <a:rPr lang="en-US" dirty="0"/>
              <a:t>-to method for binary classification problems (problems with two class values)</a:t>
            </a:r>
          </a:p>
        </p:txBody>
      </p:sp>
    </p:spTree>
    <p:extLst>
      <p:ext uri="{BB962C8B-B14F-4D97-AF65-F5344CB8AC3E}">
        <p14:creationId xmlns:p14="http://schemas.microsoft.com/office/powerpoint/2010/main" val="179742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named for the function used at the core of the method, the logistic function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the sigmoid </a:t>
            </a:r>
            <a:r>
              <a:rPr lang="en-US" dirty="0" smtClean="0"/>
              <a:t>function</a:t>
            </a:r>
          </a:p>
          <a:p>
            <a:r>
              <a:rPr lang="en-US" sz="2400" dirty="0"/>
              <a:t>It’s an S-shaped curve that can take any real-valued number and map it into a value between 0 and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mr-IN" dirty="0"/>
              <a:t>1 / (1 + </a:t>
            </a:r>
            <a:r>
              <a:rPr lang="mr-IN" dirty="0" smtClean="0"/>
              <a:t>e</a:t>
            </a:r>
            <a:r>
              <a:rPr lang="en-US" dirty="0" smtClean="0"/>
              <a:t>^</a:t>
            </a:r>
            <a:r>
              <a:rPr lang="mr-IN" dirty="0" smtClean="0"/>
              <a:t>-</a:t>
            </a:r>
            <a:r>
              <a:rPr lang="mr-IN" dirty="0"/>
              <a:t>value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Where e is the base of the natural logarithms </a:t>
            </a:r>
            <a:r>
              <a:rPr lang="en-US" dirty="0" smtClean="0"/>
              <a:t>(</a:t>
            </a:r>
            <a:r>
              <a:rPr lang="en-US" dirty="0"/>
              <a:t>EXP() function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is the actual numerical value that you want to transform.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9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0" y="1689100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9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 Used for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Logistic regression uses an </a:t>
            </a:r>
            <a:r>
              <a:rPr lang="en-US" dirty="0" smtClean="0"/>
              <a:t>equation </a:t>
            </a:r>
            <a:r>
              <a:rPr lang="en-US" dirty="0"/>
              <a:t>very much like linear regression.</a:t>
            </a:r>
          </a:p>
          <a:p>
            <a:pPr algn="just"/>
            <a:r>
              <a:rPr lang="en-US" dirty="0"/>
              <a:t>Input values (x) are combined linearly using weights or coefficient values (referred to as the Greek capital letter Beta) to predict an output value (y).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key difference from linear regression is that the output value being modeled is a binary values (0 or 1) rather than a numeric value.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 example logistic regression equation:</a:t>
            </a:r>
          </a:p>
          <a:p>
            <a:pPr lvl="1"/>
            <a:r>
              <a:rPr lang="mr-IN" dirty="0" smtClean="0"/>
              <a:t>y </a:t>
            </a:r>
            <a:r>
              <a:rPr lang="mr-IN" dirty="0"/>
              <a:t>= </a:t>
            </a:r>
            <a:r>
              <a:rPr lang="mr-IN" dirty="0" smtClean="0"/>
              <a:t>e</a:t>
            </a:r>
            <a:r>
              <a:rPr lang="en-US" sz="2800" dirty="0" smtClean="0"/>
              <a:t>^</a:t>
            </a:r>
            <a:r>
              <a:rPr lang="mr-IN" dirty="0" smtClean="0"/>
              <a:t>(</a:t>
            </a:r>
            <a:r>
              <a:rPr lang="mr-IN" dirty="0"/>
              <a:t>b0 + b1*x) / (1 + </a:t>
            </a:r>
            <a:r>
              <a:rPr lang="mr-IN" dirty="0" smtClean="0"/>
              <a:t>e</a:t>
            </a:r>
            <a:r>
              <a:rPr lang="en-US" dirty="0" smtClean="0"/>
              <a:t>^</a:t>
            </a:r>
            <a:r>
              <a:rPr lang="mr-IN" dirty="0" smtClean="0"/>
              <a:t>(</a:t>
            </a:r>
            <a:r>
              <a:rPr lang="mr-IN" dirty="0"/>
              <a:t>b0 + b1*x)</a:t>
            </a:r>
            <a:r>
              <a:rPr lang="mr-IN" dirty="0" smtClean="0"/>
              <a:t>)</a:t>
            </a:r>
            <a:endParaRPr lang="en-US" dirty="0" smtClean="0"/>
          </a:p>
          <a:p>
            <a:pPr lvl="2"/>
            <a:r>
              <a:rPr lang="en-US" dirty="0"/>
              <a:t>Where y is the predicted </a:t>
            </a:r>
            <a:r>
              <a:rPr lang="en-US" dirty="0" smtClean="0"/>
              <a:t>output</a:t>
            </a:r>
            <a:endParaRPr lang="en-US" dirty="0"/>
          </a:p>
          <a:p>
            <a:pPr lvl="2"/>
            <a:r>
              <a:rPr lang="en-US" dirty="0" smtClean="0"/>
              <a:t>b0 </a:t>
            </a:r>
            <a:r>
              <a:rPr lang="en-US" dirty="0"/>
              <a:t>is the bias or intercept term and b1 is the coefficient for the single input value (x).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column in your input data has an associated b coefficient (a constant real value) that must be learned from your training data.</a:t>
            </a:r>
          </a:p>
          <a:p>
            <a:r>
              <a:rPr lang="en-US" dirty="0"/>
              <a:t>The actual representation of the model that you would store in memory or in a file are the coefficients in the equation (the beta value or b’s).</a:t>
            </a:r>
          </a:p>
        </p:txBody>
      </p:sp>
    </p:spTree>
    <p:extLst>
      <p:ext uri="{BB962C8B-B14F-4D97-AF65-F5344CB8AC3E}">
        <p14:creationId xmlns:p14="http://schemas.microsoft.com/office/powerpoint/2010/main" val="2863716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129</TotalTime>
  <Words>490</Words>
  <Application>Microsoft Office PowerPoint</Application>
  <PresentationFormat>On-screen Show (4:3)</PresentationFormat>
  <Paragraphs>84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Mangal</vt:lpstr>
      <vt:lpstr>Adjacency</vt:lpstr>
      <vt:lpstr>Logistic Regression</vt:lpstr>
      <vt:lpstr>PowerPoint Presentation</vt:lpstr>
      <vt:lpstr>PowerPoint Presentation</vt:lpstr>
      <vt:lpstr>PowerPoint Presentation</vt:lpstr>
      <vt:lpstr>Introduction</vt:lpstr>
      <vt:lpstr>Logistic Function</vt:lpstr>
      <vt:lpstr>Logistic Function</vt:lpstr>
      <vt:lpstr>Representation Used for Logistic Regression</vt:lpstr>
      <vt:lpstr>Cont.</vt:lpstr>
      <vt:lpstr>Making Predictions with Logistic Regression</vt:lpstr>
      <vt:lpstr>Multi-class Classification One-vs-All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Asma</dc:creator>
  <cp:lastModifiedBy>Asma Ahmad</cp:lastModifiedBy>
  <cp:revision>9</cp:revision>
  <dcterms:created xsi:type="dcterms:W3CDTF">2022-09-28T12:41:25Z</dcterms:created>
  <dcterms:modified xsi:type="dcterms:W3CDTF">2022-10-07T08:29:22Z</dcterms:modified>
</cp:coreProperties>
</file>