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62" r:id="rId2"/>
    <p:sldId id="263" r:id="rId3"/>
    <p:sldId id="283" r:id="rId4"/>
    <p:sldId id="261" r:id="rId5"/>
    <p:sldId id="257" r:id="rId6"/>
    <p:sldId id="258" r:id="rId7"/>
    <p:sldId id="259" r:id="rId8"/>
    <p:sldId id="260" r:id="rId9"/>
    <p:sldId id="264" r:id="rId10"/>
    <p:sldId id="265" r:id="rId11"/>
    <p:sldId id="266" r:id="rId12"/>
    <p:sldId id="286" r:id="rId13"/>
    <p:sldId id="268" r:id="rId14"/>
    <p:sldId id="267" r:id="rId15"/>
    <p:sldId id="269" r:id="rId16"/>
    <p:sldId id="270" r:id="rId17"/>
    <p:sldId id="271" r:id="rId18"/>
    <p:sldId id="274" r:id="rId19"/>
    <p:sldId id="272" r:id="rId20"/>
    <p:sldId id="273" r:id="rId21"/>
    <p:sldId id="275" r:id="rId22"/>
    <p:sldId id="276" r:id="rId23"/>
    <p:sldId id="277" r:id="rId24"/>
    <p:sldId id="278" r:id="rId25"/>
    <p:sldId id="279" r:id="rId26"/>
    <p:sldId id="280" r:id="rId27"/>
    <p:sldId id="282" r:id="rId28"/>
    <p:sldId id="281"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290" autoAdjust="0"/>
  </p:normalViewPr>
  <p:slideViewPr>
    <p:cSldViewPr snapToGrid="0">
      <p:cViewPr varScale="1">
        <p:scale>
          <a:sx n="54" d="100"/>
          <a:sy n="54"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D97A0-485F-43D5-AF50-0CB4BFF1A1FB}" type="datetimeFigureOut">
              <a:rPr lang="en-PK" smtClean="0"/>
              <a:t>10/13/2022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3CE3B-3C1E-4E11-891B-2A8F18A7CEBD}" type="slidenum">
              <a:rPr lang="en-PK" smtClean="0"/>
              <a:t>‹#›</a:t>
            </a:fld>
            <a:endParaRPr lang="en-PK"/>
          </a:p>
        </p:txBody>
      </p:sp>
    </p:spTree>
    <p:extLst>
      <p:ext uri="{BB962C8B-B14F-4D97-AF65-F5344CB8AC3E}">
        <p14:creationId xmlns:p14="http://schemas.microsoft.com/office/powerpoint/2010/main" val="312661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Formula:    </a:t>
            </a:r>
            <a:r>
              <a:rPr lang="mr-IN" dirty="0" smtClean="0"/>
              <a:t>y = e</a:t>
            </a:r>
            <a:r>
              <a:rPr lang="en-US" sz="1600" dirty="0" smtClean="0"/>
              <a:t>^</a:t>
            </a:r>
            <a:r>
              <a:rPr lang="mr-IN" dirty="0" smtClean="0"/>
              <a:t>(b0 + b1*x) / (1 + e</a:t>
            </a:r>
            <a:r>
              <a:rPr lang="en-US" dirty="0" smtClean="0"/>
              <a:t>^</a:t>
            </a:r>
            <a:r>
              <a:rPr lang="mr-IN" dirty="0" smtClean="0"/>
              <a:t>(b0 + b1*x))</a:t>
            </a:r>
            <a:endParaRPr lang="en-US" dirty="0" smtClean="0"/>
          </a:p>
          <a:p>
            <a:endParaRPr lang="en-US" dirty="0"/>
          </a:p>
        </p:txBody>
      </p:sp>
      <p:sp>
        <p:nvSpPr>
          <p:cNvPr id="4" name="Slide Number Placeholder 3"/>
          <p:cNvSpPr>
            <a:spLocks noGrp="1"/>
          </p:cNvSpPr>
          <p:nvPr>
            <p:ph type="sldNum" sz="quarter" idx="10"/>
          </p:nvPr>
        </p:nvSpPr>
        <p:spPr/>
        <p:txBody>
          <a:bodyPr/>
          <a:lstStyle/>
          <a:p>
            <a:fld id="{9753CE3B-3C1E-4E11-891B-2A8F18A7CEBD}" type="slidenum">
              <a:rPr lang="en-PK" smtClean="0"/>
              <a:t>3</a:t>
            </a:fld>
            <a:endParaRPr lang="en-PK"/>
          </a:p>
        </p:txBody>
      </p:sp>
    </p:spTree>
    <p:extLst>
      <p:ext uri="{BB962C8B-B14F-4D97-AF65-F5344CB8AC3E}">
        <p14:creationId xmlns:p14="http://schemas.microsoft.com/office/powerpoint/2010/main" val="422474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3CE3B-3C1E-4E11-891B-2A8F18A7CEBD}" type="slidenum">
              <a:rPr lang="en-PK" smtClean="0"/>
              <a:t>10</a:t>
            </a:fld>
            <a:endParaRPr lang="en-PK"/>
          </a:p>
        </p:txBody>
      </p:sp>
    </p:spTree>
    <p:extLst>
      <p:ext uri="{BB962C8B-B14F-4D97-AF65-F5344CB8AC3E}">
        <p14:creationId xmlns:p14="http://schemas.microsoft.com/office/powerpoint/2010/main" val="2097172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Lato" panose="020F0502020204030203" pitchFamily="34" charset="0"/>
              </a:rPr>
              <a:t>However, it is doing the opposite. It is predicting the people who will not get sick with 96% accuracy while the sick are spreading the virus! Do you think this is a correct metric for our model given the seriousness of the issue? Shouldn’t we be measuring how many positive cases we can predict correctly to arrest the spread of the contagious virus? Or maybe, out of the correctly predicted cases, how many are positive cases to check the reliability of our model?</a:t>
            </a:r>
          </a:p>
          <a:p>
            <a:pPr algn="l"/>
            <a:r>
              <a:rPr lang="en-US" b="0" i="0" dirty="0">
                <a:solidFill>
                  <a:srgbClr val="222222"/>
                </a:solidFill>
                <a:effectLst/>
                <a:latin typeface="Lato" panose="020F0502020204030203" pitchFamily="34" charset="0"/>
              </a:rPr>
              <a:t>This is where we come across the dual concept of Precision and Recall.</a:t>
            </a:r>
          </a:p>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17</a:t>
            </a:fld>
            <a:endParaRPr lang="en-PK"/>
          </a:p>
        </p:txBody>
      </p:sp>
    </p:spTree>
    <p:extLst>
      <p:ext uri="{BB962C8B-B14F-4D97-AF65-F5344CB8AC3E}">
        <p14:creationId xmlns:p14="http://schemas.microsoft.com/office/powerpoint/2010/main" val="1651673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solidFill>
                  <a:srgbClr val="222222"/>
                </a:solidFill>
                <a:effectLst/>
              </a:rPr>
              <a:t>Recall is a useful metric in cases where False Negative trumps False Positive.</a:t>
            </a:r>
          </a:p>
          <a:p>
            <a:pPr algn="l"/>
            <a:r>
              <a:rPr lang="en-US" b="0" i="0" dirty="0">
                <a:solidFill>
                  <a:srgbClr val="222222"/>
                </a:solidFill>
                <a:effectLst/>
                <a:latin typeface="Lato" panose="020F0502020204030203" pitchFamily="34" charset="0"/>
              </a:rPr>
              <a:t>Recall is important in medical cases where it doesn’t matter whether we raise a false alarm but the actual positive cases should not go undetected!</a:t>
            </a:r>
          </a:p>
          <a:p>
            <a:pPr algn="l"/>
            <a:r>
              <a:rPr lang="en-US" b="0" i="0" dirty="0">
                <a:solidFill>
                  <a:srgbClr val="222222"/>
                </a:solidFill>
                <a:effectLst/>
                <a:latin typeface="Lato" panose="020F0502020204030203" pitchFamily="34" charset="0"/>
              </a:rPr>
              <a:t>In our example, Recall would be a better metric because we don’t want to accidentally discharge an infected person and let them mix with the healthy population thereby spreading the contagious virus. Now you can understand why accuracy was a bad metric for our model.</a:t>
            </a:r>
          </a:p>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20</a:t>
            </a:fld>
            <a:endParaRPr lang="en-PK"/>
          </a:p>
        </p:txBody>
      </p:sp>
    </p:spTree>
    <p:extLst>
      <p:ext uri="{BB962C8B-B14F-4D97-AF65-F5344CB8AC3E}">
        <p14:creationId xmlns:p14="http://schemas.microsoft.com/office/powerpoint/2010/main" val="4283352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solidFill>
                  <a:srgbClr val="222222"/>
                </a:solidFill>
                <a:effectLst/>
              </a:rPr>
              <a:t>Precision is a useful metric in cases where False Positive is a higher concern than False Negatives.</a:t>
            </a:r>
          </a:p>
          <a:p>
            <a:pPr algn="l"/>
            <a:r>
              <a:rPr lang="en-US" b="0" i="0" dirty="0">
                <a:solidFill>
                  <a:srgbClr val="222222"/>
                </a:solidFill>
                <a:effectLst/>
                <a:latin typeface="Lato" panose="020F0502020204030203" pitchFamily="34" charset="0"/>
              </a:rPr>
              <a:t>Precision is important in music or video recommendation systems, e-commerce websites, etc. Wrong results could lead to customer churn and be harmful to the business.</a:t>
            </a:r>
          </a:p>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22</a:t>
            </a:fld>
            <a:endParaRPr lang="en-PK"/>
          </a:p>
        </p:txBody>
      </p:sp>
    </p:spTree>
    <p:extLst>
      <p:ext uri="{BB962C8B-B14F-4D97-AF65-F5344CB8AC3E}">
        <p14:creationId xmlns:p14="http://schemas.microsoft.com/office/powerpoint/2010/main" val="39143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Lato" panose="020F0502020204030203" pitchFamily="34" charset="0"/>
              </a:rPr>
              <a:t>But there is a catch here. The interpretability of the F1-score is poor. This means that we don’t know what our classifier is maximizing – precision or recall? So, we use it in combination with other evaluation metrics which gives us a complete picture of the result.</a:t>
            </a:r>
          </a:p>
          <a:p>
            <a:pPr algn="l"/>
            <a:r>
              <a:rPr lang="en-US" b="0" i="0" dirty="0">
                <a:solidFill>
                  <a:srgbClr val="222222"/>
                </a:solidFill>
                <a:effectLst/>
                <a:latin typeface="Lato" panose="020F0502020204030203" pitchFamily="34" charset="0"/>
              </a:rPr>
              <a:t> </a:t>
            </a:r>
          </a:p>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24</a:t>
            </a:fld>
            <a:endParaRPr lang="en-PK"/>
          </a:p>
        </p:txBody>
      </p:sp>
    </p:spTree>
    <p:extLst>
      <p:ext uri="{BB962C8B-B14F-4D97-AF65-F5344CB8AC3E}">
        <p14:creationId xmlns:p14="http://schemas.microsoft.com/office/powerpoint/2010/main" val="46947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7DCBEAB-25F7-47C9-B2E7-04172A0025C7}" type="datetimeFigureOut">
              <a:rPr lang="en-PK" smtClean="0"/>
              <a:t>10/13/2022</a:t>
            </a:fld>
            <a:endParaRPr lang="en-PK"/>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9DEB6C3-A355-444B-84F6-65C6DCD6095A}" type="slidenum">
              <a:rPr lang="en-PK" smtClean="0"/>
              <a:t>‹#›</a:t>
            </a:fld>
            <a:endParaRPr lang="en-PK"/>
          </a:p>
        </p:txBody>
      </p:sp>
    </p:spTree>
    <p:extLst>
      <p:ext uri="{BB962C8B-B14F-4D97-AF65-F5344CB8AC3E}">
        <p14:creationId xmlns:p14="http://schemas.microsoft.com/office/powerpoint/2010/main" val="341527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CBEAB-25F7-47C9-B2E7-04172A0025C7}" type="datetimeFigureOut">
              <a:rPr lang="en-PK" smtClean="0"/>
              <a:t>10/13/2022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14997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7DCBEAB-25F7-47C9-B2E7-04172A0025C7}" type="datetimeFigureOut">
              <a:rPr lang="en-PK" smtClean="0"/>
              <a:t>10/13/2022</a:t>
            </a:fld>
            <a:endParaRPr lang="en-PK"/>
          </a:p>
        </p:txBody>
      </p:sp>
      <p:sp>
        <p:nvSpPr>
          <p:cNvPr id="5" name="Footer Placeholder 4"/>
          <p:cNvSpPr>
            <a:spLocks noGrp="1"/>
          </p:cNvSpPr>
          <p:nvPr>
            <p:ph type="ftr" sz="quarter" idx="11"/>
          </p:nvPr>
        </p:nvSpPr>
        <p:spPr>
          <a:xfrm>
            <a:off x="774923" y="5951811"/>
            <a:ext cx="7896279" cy="365125"/>
          </a:xfrm>
        </p:spPr>
        <p:txBody>
          <a:bodyPr/>
          <a:lstStyle/>
          <a:p>
            <a:endParaRPr lang="en-PK"/>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9DEB6C3-A355-444B-84F6-65C6DCD6095A}" type="slidenum">
              <a:rPr lang="en-PK" smtClean="0"/>
              <a:t>‹#›</a:t>
            </a:fld>
            <a:endParaRPr lang="en-PK"/>
          </a:p>
        </p:txBody>
      </p:sp>
    </p:spTree>
    <p:extLst>
      <p:ext uri="{BB962C8B-B14F-4D97-AF65-F5344CB8AC3E}">
        <p14:creationId xmlns:p14="http://schemas.microsoft.com/office/powerpoint/2010/main" val="108754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CBEAB-25F7-47C9-B2E7-04172A0025C7}" type="datetimeFigureOut">
              <a:rPr lang="en-PK" smtClean="0"/>
              <a:t>10/13/2022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558300" y="5956137"/>
            <a:ext cx="1052508" cy="365125"/>
          </a:xfrm>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78430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7DCBEAB-25F7-47C9-B2E7-04172A0025C7}" type="datetimeFigureOut">
              <a:rPr lang="en-PK" smtClean="0"/>
              <a:t>10/13/2022</a:t>
            </a:fld>
            <a:endParaRPr lang="en-PK"/>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9DEB6C3-A355-444B-84F6-65C6DCD6095A}" type="slidenum">
              <a:rPr lang="en-PK" smtClean="0"/>
              <a:t>‹#›</a:t>
            </a:fld>
            <a:endParaRPr lang="en-PK"/>
          </a:p>
        </p:txBody>
      </p:sp>
    </p:spTree>
    <p:extLst>
      <p:ext uri="{BB962C8B-B14F-4D97-AF65-F5344CB8AC3E}">
        <p14:creationId xmlns:p14="http://schemas.microsoft.com/office/powerpoint/2010/main" val="193390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DCBEAB-25F7-47C9-B2E7-04172A0025C7}" type="datetimeFigureOut">
              <a:rPr lang="en-PK" smtClean="0"/>
              <a:t>10/13/2022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99901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DCBEAB-25F7-47C9-B2E7-04172A0025C7}" type="datetimeFigureOut">
              <a:rPr lang="en-PK" smtClean="0"/>
              <a:t>10/13/2022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132597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DCBEAB-25F7-47C9-B2E7-04172A0025C7}" type="datetimeFigureOut">
              <a:rPr lang="en-PK" smtClean="0"/>
              <a:t>10/13/2022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315450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CBEAB-25F7-47C9-B2E7-04172A0025C7}" type="datetimeFigureOut">
              <a:rPr lang="en-PK" smtClean="0"/>
              <a:t>10/13/2022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205894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7DCBEAB-25F7-47C9-B2E7-04172A0025C7}" type="datetimeFigureOut">
              <a:rPr lang="en-PK" smtClean="0"/>
              <a:t>10/13/2022</a:t>
            </a:fld>
            <a:endParaRPr lang="en-PK"/>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9DEB6C3-A355-444B-84F6-65C6DCD6095A}" type="slidenum">
              <a:rPr lang="en-PK" smtClean="0"/>
              <a:t>‹#›</a:t>
            </a:fld>
            <a:endParaRPr lang="en-PK"/>
          </a:p>
        </p:txBody>
      </p:sp>
    </p:spTree>
    <p:extLst>
      <p:ext uri="{BB962C8B-B14F-4D97-AF65-F5344CB8AC3E}">
        <p14:creationId xmlns:p14="http://schemas.microsoft.com/office/powerpoint/2010/main" val="325488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CBEAB-25F7-47C9-B2E7-04172A0025C7}" type="datetimeFigureOut">
              <a:rPr lang="en-PK" smtClean="0"/>
              <a:t>10/13/2022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94404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7DCBEAB-25F7-47C9-B2E7-04172A0025C7}" type="datetimeFigureOut">
              <a:rPr lang="en-PK" smtClean="0"/>
              <a:t>10/13/2022</a:t>
            </a:fld>
            <a:endParaRPr lang="en-PK"/>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PK"/>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9DEB6C3-A355-444B-84F6-65C6DCD6095A}" type="slidenum">
              <a:rPr lang="en-PK" smtClean="0"/>
              <a:t>‹#›</a:t>
            </a:fld>
            <a:endParaRPr lang="en-PK"/>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14533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E63F8B-79B9-4925-CBA3-F36B29335618}"/>
              </a:ext>
            </a:extLst>
          </p:cNvPr>
          <p:cNvSpPr>
            <a:spLocks noGrp="1"/>
          </p:cNvSpPr>
          <p:nvPr>
            <p:ph type="ctrTitle"/>
          </p:nvPr>
        </p:nvSpPr>
        <p:spPr/>
        <p:txBody>
          <a:bodyPr/>
          <a:lstStyle/>
          <a:p>
            <a:r>
              <a:rPr lang="en-US" dirty="0"/>
              <a:t>Binary Classification and Performance Measures</a:t>
            </a:r>
            <a:endParaRPr lang="en-PK" dirty="0"/>
          </a:p>
        </p:txBody>
      </p:sp>
      <p:sp>
        <p:nvSpPr>
          <p:cNvPr id="5" name="Subtitle 4">
            <a:extLst>
              <a:ext uri="{FF2B5EF4-FFF2-40B4-BE49-F238E27FC236}">
                <a16:creationId xmlns:a16="http://schemas.microsoft.com/office/drawing/2014/main" id="{67D18683-C258-D89C-7F79-14F59284281E}"/>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3664974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1133-9E7C-4FE8-2078-38FBF046183C}"/>
              </a:ext>
            </a:extLst>
          </p:cNvPr>
          <p:cNvSpPr>
            <a:spLocks noGrp="1"/>
          </p:cNvSpPr>
          <p:nvPr>
            <p:ph type="title"/>
          </p:nvPr>
        </p:nvSpPr>
        <p:spPr/>
        <p:txBody>
          <a:bodyPr/>
          <a:lstStyle/>
          <a:p>
            <a:r>
              <a:rPr lang="en-US" dirty="0"/>
              <a:t>Confusion Matrix</a:t>
            </a:r>
            <a:endParaRPr lang="en-PK" dirty="0"/>
          </a:p>
        </p:txBody>
      </p:sp>
      <p:sp>
        <p:nvSpPr>
          <p:cNvPr id="3" name="Content Placeholder 2">
            <a:extLst>
              <a:ext uri="{FF2B5EF4-FFF2-40B4-BE49-F238E27FC236}">
                <a16:creationId xmlns:a16="http://schemas.microsoft.com/office/drawing/2014/main" id="{6700EE03-3A3E-971C-F9C8-853EF30C3F22}"/>
              </a:ext>
            </a:extLst>
          </p:cNvPr>
          <p:cNvSpPr>
            <a:spLocks noGrp="1"/>
          </p:cNvSpPr>
          <p:nvPr>
            <p:ph idx="1"/>
          </p:nvPr>
        </p:nvSpPr>
        <p:spPr>
          <a:xfrm>
            <a:off x="581192" y="2180497"/>
            <a:ext cx="11029615" cy="2324828"/>
          </a:xfrm>
        </p:spPr>
        <p:txBody>
          <a:bodyPr>
            <a:noAutofit/>
          </a:bodyPr>
          <a:lstStyle/>
          <a:p>
            <a:r>
              <a:rPr lang="en-US" sz="2400" b="0" i="0" dirty="0">
                <a:solidFill>
                  <a:srgbClr val="222222"/>
                </a:solidFill>
                <a:effectLst/>
                <a:latin typeface="Gill Sans MT (Body)"/>
              </a:rPr>
              <a:t>A confusion matrix is a performance measurement technique for Machine learning classification.</a:t>
            </a:r>
          </a:p>
          <a:p>
            <a:r>
              <a:rPr lang="en-US" sz="2400" dirty="0">
                <a:solidFill>
                  <a:srgbClr val="222222"/>
                </a:solidFill>
                <a:latin typeface="Gill Sans MT (Body)"/>
              </a:rPr>
              <a:t>It </a:t>
            </a:r>
            <a:r>
              <a:rPr lang="en-US" sz="2400" b="0" i="0" dirty="0">
                <a:solidFill>
                  <a:srgbClr val="222222"/>
                </a:solidFill>
                <a:effectLst/>
                <a:latin typeface="Gill Sans MT (Body)"/>
              </a:rPr>
              <a:t>is an N x N matrix used for evaluating the performance of a classification model, where N is the number of target classes.</a:t>
            </a:r>
          </a:p>
          <a:p>
            <a:r>
              <a:rPr lang="en-US" sz="2400" b="0" i="0" dirty="0">
                <a:solidFill>
                  <a:srgbClr val="333333"/>
                </a:solidFill>
                <a:effectLst/>
                <a:latin typeface="Gill Sans MT (Body)"/>
              </a:rPr>
              <a:t>For a binary classification problem, it is a two-by-two table that contains four outcomes produced by a binary classifier.</a:t>
            </a:r>
          </a:p>
        </p:txBody>
      </p:sp>
      <p:pic>
        <p:nvPicPr>
          <p:cNvPr id="5" name="Picture 4" descr="Table&#10;&#10;Description automatically generated">
            <a:extLst>
              <a:ext uri="{FF2B5EF4-FFF2-40B4-BE49-F238E27FC236}">
                <a16:creationId xmlns:a16="http://schemas.microsoft.com/office/drawing/2014/main" id="{C0078F18-FD18-A98C-2248-9E8E59009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964" y="4541182"/>
            <a:ext cx="6860318" cy="2352675"/>
          </a:xfrm>
          <a:prstGeom prst="rect">
            <a:avLst/>
          </a:prstGeom>
        </p:spPr>
      </p:pic>
    </p:spTree>
    <p:extLst>
      <p:ext uri="{BB962C8B-B14F-4D97-AF65-F5344CB8AC3E}">
        <p14:creationId xmlns:p14="http://schemas.microsoft.com/office/powerpoint/2010/main" val="655062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1133-9E7C-4FE8-2078-38FBF046183C}"/>
              </a:ext>
            </a:extLst>
          </p:cNvPr>
          <p:cNvSpPr>
            <a:spLocks noGrp="1"/>
          </p:cNvSpPr>
          <p:nvPr>
            <p:ph type="title"/>
          </p:nvPr>
        </p:nvSpPr>
        <p:spPr/>
        <p:txBody>
          <a:bodyPr/>
          <a:lstStyle/>
          <a:p>
            <a:r>
              <a:rPr lang="en-US" dirty="0"/>
              <a:t>Confusion Matrix</a:t>
            </a:r>
            <a:endParaRPr lang="en-PK" dirty="0"/>
          </a:p>
        </p:txBody>
      </p:sp>
      <p:sp>
        <p:nvSpPr>
          <p:cNvPr id="3" name="Content Placeholder 2">
            <a:extLst>
              <a:ext uri="{FF2B5EF4-FFF2-40B4-BE49-F238E27FC236}">
                <a16:creationId xmlns:a16="http://schemas.microsoft.com/office/drawing/2014/main" id="{6700EE03-3A3E-971C-F9C8-853EF30C3F22}"/>
              </a:ext>
            </a:extLst>
          </p:cNvPr>
          <p:cNvSpPr>
            <a:spLocks noGrp="1"/>
          </p:cNvSpPr>
          <p:nvPr>
            <p:ph idx="1"/>
          </p:nvPr>
        </p:nvSpPr>
        <p:spPr>
          <a:xfrm>
            <a:off x="581192" y="2180497"/>
            <a:ext cx="11029615" cy="4201830"/>
          </a:xfrm>
        </p:spPr>
        <p:txBody>
          <a:bodyPr>
            <a:normAutofit fontScale="92500" lnSpcReduction="20000"/>
          </a:bodyPr>
          <a:lstStyle/>
          <a:p>
            <a:pPr algn="l"/>
            <a:r>
              <a:rPr lang="en-US" b="1" i="0" dirty="0">
                <a:solidFill>
                  <a:srgbClr val="292929"/>
                </a:solidFill>
                <a:effectLst/>
                <a:latin typeface="source-serif-pro"/>
              </a:rPr>
              <a:t>True Positive(TP):</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positive and it’s true.</a:t>
            </a:r>
          </a:p>
          <a:p>
            <a:pPr lvl="1"/>
            <a:r>
              <a:rPr lang="en-US" dirty="0">
                <a:solidFill>
                  <a:srgbClr val="222222"/>
                </a:solidFill>
                <a:latin typeface="Source Sans Pro" panose="020B0503030403020204" pitchFamily="34" charset="0"/>
              </a:rPr>
              <a:t>Y</a:t>
            </a:r>
            <a:r>
              <a:rPr lang="en-US" b="0" i="0" dirty="0">
                <a:solidFill>
                  <a:srgbClr val="222222"/>
                </a:solidFill>
                <a:effectLst/>
                <a:latin typeface="Source Sans Pro" panose="020B0503030403020204" pitchFamily="34" charset="0"/>
              </a:rPr>
              <a:t>ou had predicted that France would win the world cup, and it won. </a:t>
            </a:r>
          </a:p>
          <a:p>
            <a:r>
              <a:rPr lang="en-US" b="1" i="0" dirty="0">
                <a:solidFill>
                  <a:srgbClr val="292929"/>
                </a:solidFill>
                <a:effectLst/>
                <a:latin typeface="source-serif-pro"/>
              </a:rPr>
              <a:t>True Negative(TN):</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negative and it’s true.</a:t>
            </a:r>
          </a:p>
          <a:p>
            <a:pPr lvl="1"/>
            <a:r>
              <a:rPr lang="en-US" b="0" i="0" dirty="0">
                <a:solidFill>
                  <a:srgbClr val="222222"/>
                </a:solidFill>
                <a:effectLst/>
                <a:latin typeface="Source Sans Pro" panose="020B0503030403020204" pitchFamily="34" charset="0"/>
              </a:rPr>
              <a:t>You had predicted that England would not win, and it lost. </a:t>
            </a:r>
          </a:p>
          <a:p>
            <a:r>
              <a:rPr lang="en-US" b="1" i="0" dirty="0">
                <a:solidFill>
                  <a:srgbClr val="292929"/>
                </a:solidFill>
                <a:effectLst/>
                <a:latin typeface="source-serif-pro"/>
              </a:rPr>
              <a:t>False Positive(FP): (Type 1 Error)</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positive and it’s false.</a:t>
            </a:r>
          </a:p>
          <a:p>
            <a:pPr lvl="1"/>
            <a:r>
              <a:rPr lang="en-US" b="0" i="0" dirty="0">
                <a:solidFill>
                  <a:srgbClr val="222222"/>
                </a:solidFill>
                <a:effectLst/>
                <a:latin typeface="Source Sans Pro" panose="020B0503030403020204" pitchFamily="34" charset="0"/>
              </a:rPr>
              <a:t>You had predicted that England would win, but it lost</a:t>
            </a:r>
            <a:r>
              <a:rPr lang="en-US" b="0" i="0" dirty="0">
                <a:solidFill>
                  <a:srgbClr val="292929"/>
                </a:solidFill>
                <a:effectLst/>
                <a:latin typeface="source-serif-pro"/>
              </a:rPr>
              <a:t>.</a:t>
            </a:r>
          </a:p>
          <a:p>
            <a:pPr algn="l"/>
            <a:r>
              <a:rPr lang="en-US" b="1" i="0" dirty="0">
                <a:solidFill>
                  <a:srgbClr val="292929"/>
                </a:solidFill>
                <a:effectLst/>
                <a:latin typeface="source-serif-pro"/>
              </a:rPr>
              <a:t>False Negative(FN): (Type 2 Error)</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negative and it’s false.</a:t>
            </a:r>
          </a:p>
          <a:p>
            <a:pPr lvl="1"/>
            <a:r>
              <a:rPr lang="en-US" b="0" i="0" dirty="0">
                <a:solidFill>
                  <a:srgbClr val="222222"/>
                </a:solidFill>
                <a:effectLst/>
                <a:latin typeface="Source Sans Pro" panose="020B0503030403020204" pitchFamily="34" charset="0"/>
              </a:rPr>
              <a:t>You had predicted that France would not win, but it won</a:t>
            </a:r>
            <a:r>
              <a:rPr lang="en-US" b="0" i="0" dirty="0">
                <a:solidFill>
                  <a:srgbClr val="292929"/>
                </a:solidFill>
                <a:effectLst/>
                <a:latin typeface="source-serif-pro"/>
              </a:rPr>
              <a:t>.</a:t>
            </a:r>
          </a:p>
          <a:p>
            <a:pPr algn="l"/>
            <a:r>
              <a:rPr lang="en-US" b="0" i="0" dirty="0">
                <a:solidFill>
                  <a:srgbClr val="292929"/>
                </a:solidFill>
                <a:effectLst/>
                <a:latin typeface="source-serif-pro"/>
              </a:rPr>
              <a:t>Just Remember, We describe predicted values as Positive and Negative and actual values as True and False.</a:t>
            </a:r>
          </a:p>
          <a:p>
            <a:endParaRPr lang="en-US" b="0" i="0" dirty="0">
              <a:solidFill>
                <a:srgbClr val="333333"/>
              </a:solidFill>
              <a:effectLst/>
              <a:latin typeface="Gill Sans MT (Body)"/>
            </a:endParaRPr>
          </a:p>
        </p:txBody>
      </p:sp>
      <p:pic>
        <p:nvPicPr>
          <p:cNvPr id="6" name="Picture 5" descr="Graphical user interface, diagram&#10;&#10;Description automatically generated">
            <a:extLst>
              <a:ext uri="{FF2B5EF4-FFF2-40B4-BE49-F238E27FC236}">
                <a16:creationId xmlns:a16="http://schemas.microsoft.com/office/drawing/2014/main" id="{3AD3C27C-BC3E-F00B-01C7-DB1575522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128" y="4082473"/>
            <a:ext cx="4419435" cy="1514540"/>
          </a:xfrm>
          <a:prstGeom prst="rect">
            <a:avLst/>
          </a:prstGeom>
        </p:spPr>
      </p:pic>
    </p:spTree>
    <p:extLst>
      <p:ext uri="{BB962C8B-B14F-4D97-AF65-F5344CB8AC3E}">
        <p14:creationId xmlns:p14="http://schemas.microsoft.com/office/powerpoint/2010/main" val="1174964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3760FCCB-054D-DBFF-A55B-95270AA68A42}"/>
              </a:ext>
            </a:extLst>
          </p:cNvPr>
          <p:cNvSpPr txBox="1"/>
          <p:nvPr/>
        </p:nvSpPr>
        <p:spPr>
          <a:xfrm>
            <a:off x="831273" y="1080655"/>
            <a:ext cx="2881745" cy="369332"/>
          </a:xfrm>
          <a:prstGeom prst="rect">
            <a:avLst/>
          </a:prstGeom>
          <a:noFill/>
        </p:spPr>
        <p:txBody>
          <a:bodyPr wrap="square" rtlCol="0">
            <a:spAutoFit/>
          </a:bodyPr>
          <a:lstStyle/>
          <a:p>
            <a:r>
              <a:rPr lang="en-US" u="sng" dirty="0"/>
              <a:t>Example 1</a:t>
            </a:r>
            <a:endParaRPr lang="en-PK" u="sng" dirty="0"/>
          </a:p>
        </p:txBody>
      </p:sp>
      <p:pic>
        <p:nvPicPr>
          <p:cNvPr id="3" name="Picture 2" descr="A picture containing text, white&#10;&#10;Description automatically generated">
            <a:extLst>
              <a:ext uri="{FF2B5EF4-FFF2-40B4-BE49-F238E27FC236}">
                <a16:creationId xmlns:a16="http://schemas.microsoft.com/office/drawing/2014/main" id="{E656BAC9-50DF-2321-42BF-D77C8CF590FB}"/>
              </a:ext>
            </a:extLst>
          </p:cNvPr>
          <p:cNvPicPr>
            <a:picLocks noChangeAspect="1"/>
          </p:cNvPicPr>
          <p:nvPr/>
        </p:nvPicPr>
        <p:blipFill rotWithShape="1">
          <a:blip r:embed="rId2">
            <a:extLst>
              <a:ext uri="{28A0092B-C50C-407E-A947-70E740481C1C}">
                <a14:useLocalDpi xmlns:a14="http://schemas.microsoft.com/office/drawing/2010/main" val="0"/>
              </a:ext>
            </a:extLst>
          </a:blip>
          <a:srcRect l="1337" t="2188" r="21329" b="15536"/>
          <a:stretch/>
        </p:blipFill>
        <p:spPr>
          <a:xfrm>
            <a:off x="1366983" y="1939573"/>
            <a:ext cx="3742900" cy="3472873"/>
          </a:xfrm>
          <a:prstGeom prst="rect">
            <a:avLst/>
          </a:prstGeom>
        </p:spPr>
      </p:pic>
    </p:spTree>
    <p:extLst>
      <p:ext uri="{BB962C8B-B14F-4D97-AF65-F5344CB8AC3E}">
        <p14:creationId xmlns:p14="http://schemas.microsoft.com/office/powerpoint/2010/main" val="2509860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3760FCCB-054D-DBFF-A55B-95270AA68A42}"/>
              </a:ext>
            </a:extLst>
          </p:cNvPr>
          <p:cNvSpPr txBox="1"/>
          <p:nvPr/>
        </p:nvSpPr>
        <p:spPr>
          <a:xfrm>
            <a:off x="831273" y="1080655"/>
            <a:ext cx="2881745" cy="369332"/>
          </a:xfrm>
          <a:prstGeom prst="rect">
            <a:avLst/>
          </a:prstGeom>
          <a:noFill/>
        </p:spPr>
        <p:txBody>
          <a:bodyPr wrap="square" rtlCol="0">
            <a:spAutoFit/>
          </a:bodyPr>
          <a:lstStyle/>
          <a:p>
            <a:r>
              <a:rPr lang="en-US" u="sng" dirty="0"/>
              <a:t>Example 1</a:t>
            </a:r>
            <a:endParaRPr lang="en-PK" u="sng" dirty="0"/>
          </a:p>
        </p:txBody>
      </p:sp>
      <p:pic>
        <p:nvPicPr>
          <p:cNvPr id="3" name="Picture 2" descr="A picture containing text, white&#10;&#10;Description automatically generated">
            <a:extLst>
              <a:ext uri="{FF2B5EF4-FFF2-40B4-BE49-F238E27FC236}">
                <a16:creationId xmlns:a16="http://schemas.microsoft.com/office/drawing/2014/main" id="{E656BAC9-50DF-2321-42BF-D77C8CF590FB}"/>
              </a:ext>
            </a:extLst>
          </p:cNvPr>
          <p:cNvPicPr>
            <a:picLocks noChangeAspect="1"/>
          </p:cNvPicPr>
          <p:nvPr/>
        </p:nvPicPr>
        <p:blipFill rotWithShape="1">
          <a:blip r:embed="rId2">
            <a:extLst>
              <a:ext uri="{28A0092B-C50C-407E-A947-70E740481C1C}">
                <a14:useLocalDpi xmlns:a14="http://schemas.microsoft.com/office/drawing/2010/main" val="0"/>
              </a:ext>
            </a:extLst>
          </a:blip>
          <a:srcRect l="1336" t="2188" r="955" b="15536"/>
          <a:stretch/>
        </p:blipFill>
        <p:spPr>
          <a:xfrm>
            <a:off x="1366982" y="1939573"/>
            <a:ext cx="4729018" cy="3472873"/>
          </a:xfrm>
          <a:prstGeom prst="rect">
            <a:avLst/>
          </a:prstGeom>
        </p:spPr>
      </p:pic>
      <p:pic>
        <p:nvPicPr>
          <p:cNvPr id="6" name="Picture 5" descr="Table&#10;&#10;Description automatically generated">
            <a:extLst>
              <a:ext uri="{FF2B5EF4-FFF2-40B4-BE49-F238E27FC236}">
                <a16:creationId xmlns:a16="http://schemas.microsoft.com/office/drawing/2014/main" id="{37283D8C-8703-E920-D2E7-7D71ED7B0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715" y="1985818"/>
            <a:ext cx="3973812" cy="3241963"/>
          </a:xfrm>
          <a:prstGeom prst="rect">
            <a:avLst/>
          </a:prstGeom>
        </p:spPr>
      </p:pic>
      <p:sp>
        <p:nvSpPr>
          <p:cNvPr id="7" name="TextBox 6">
            <a:extLst>
              <a:ext uri="{FF2B5EF4-FFF2-40B4-BE49-F238E27FC236}">
                <a16:creationId xmlns:a16="http://schemas.microsoft.com/office/drawing/2014/main" id="{6D7FDA46-6CBE-07D9-595F-B018AB84176A}"/>
              </a:ext>
            </a:extLst>
          </p:cNvPr>
          <p:cNvSpPr txBox="1"/>
          <p:nvPr/>
        </p:nvSpPr>
        <p:spPr>
          <a:xfrm>
            <a:off x="10649527" y="3491344"/>
            <a:ext cx="969818" cy="369332"/>
          </a:xfrm>
          <a:prstGeom prst="rect">
            <a:avLst/>
          </a:prstGeom>
          <a:noFill/>
        </p:spPr>
        <p:txBody>
          <a:bodyPr wrap="square" rtlCol="0">
            <a:spAutoFit/>
          </a:bodyPr>
          <a:lstStyle/>
          <a:p>
            <a:r>
              <a:rPr lang="en-US" dirty="0"/>
              <a:t>4</a:t>
            </a:r>
            <a:endParaRPr lang="en-PK" dirty="0"/>
          </a:p>
        </p:txBody>
      </p:sp>
      <p:sp>
        <p:nvSpPr>
          <p:cNvPr id="9" name="TextBox 8">
            <a:extLst>
              <a:ext uri="{FF2B5EF4-FFF2-40B4-BE49-F238E27FC236}">
                <a16:creationId xmlns:a16="http://schemas.microsoft.com/office/drawing/2014/main" id="{A0E5A67D-2810-70C7-E6E6-74A85F9DD621}"/>
              </a:ext>
            </a:extLst>
          </p:cNvPr>
          <p:cNvSpPr txBox="1"/>
          <p:nvPr/>
        </p:nvSpPr>
        <p:spPr>
          <a:xfrm>
            <a:off x="10649527" y="4613562"/>
            <a:ext cx="969818" cy="369332"/>
          </a:xfrm>
          <a:prstGeom prst="rect">
            <a:avLst/>
          </a:prstGeom>
          <a:noFill/>
        </p:spPr>
        <p:txBody>
          <a:bodyPr wrap="square" rtlCol="0">
            <a:spAutoFit/>
          </a:bodyPr>
          <a:lstStyle/>
          <a:p>
            <a:r>
              <a:rPr lang="en-US" dirty="0"/>
              <a:t>6</a:t>
            </a:r>
            <a:endParaRPr lang="en-PK" dirty="0"/>
          </a:p>
        </p:txBody>
      </p:sp>
      <p:sp>
        <p:nvSpPr>
          <p:cNvPr id="17" name="TextBox 16">
            <a:extLst>
              <a:ext uri="{FF2B5EF4-FFF2-40B4-BE49-F238E27FC236}">
                <a16:creationId xmlns:a16="http://schemas.microsoft.com/office/drawing/2014/main" id="{A232D1E2-2362-AC45-66D4-4C1020183A8C}"/>
              </a:ext>
            </a:extLst>
          </p:cNvPr>
          <p:cNvSpPr txBox="1"/>
          <p:nvPr/>
        </p:nvSpPr>
        <p:spPr>
          <a:xfrm>
            <a:off x="8409708" y="5370944"/>
            <a:ext cx="969818" cy="369332"/>
          </a:xfrm>
          <a:prstGeom prst="rect">
            <a:avLst/>
          </a:prstGeom>
          <a:noFill/>
        </p:spPr>
        <p:txBody>
          <a:bodyPr wrap="square" rtlCol="0">
            <a:spAutoFit/>
          </a:bodyPr>
          <a:lstStyle/>
          <a:p>
            <a:r>
              <a:rPr lang="en-US" dirty="0"/>
              <a:t>3</a:t>
            </a:r>
            <a:endParaRPr lang="en-PK" dirty="0"/>
          </a:p>
        </p:txBody>
      </p:sp>
      <p:sp>
        <p:nvSpPr>
          <p:cNvPr id="24" name="TextBox 23">
            <a:extLst>
              <a:ext uri="{FF2B5EF4-FFF2-40B4-BE49-F238E27FC236}">
                <a16:creationId xmlns:a16="http://schemas.microsoft.com/office/drawing/2014/main" id="{906690FD-B8CF-5370-2094-51A2BBA3EF54}"/>
              </a:ext>
            </a:extLst>
          </p:cNvPr>
          <p:cNvSpPr txBox="1"/>
          <p:nvPr/>
        </p:nvSpPr>
        <p:spPr>
          <a:xfrm>
            <a:off x="9679709" y="5370944"/>
            <a:ext cx="969818" cy="369332"/>
          </a:xfrm>
          <a:prstGeom prst="rect">
            <a:avLst/>
          </a:prstGeom>
          <a:noFill/>
        </p:spPr>
        <p:txBody>
          <a:bodyPr wrap="square" rtlCol="0">
            <a:spAutoFit/>
          </a:bodyPr>
          <a:lstStyle/>
          <a:p>
            <a:r>
              <a:rPr lang="en-US" dirty="0"/>
              <a:t>7</a:t>
            </a:r>
            <a:endParaRPr lang="en-PK" dirty="0"/>
          </a:p>
        </p:txBody>
      </p:sp>
      <p:sp>
        <p:nvSpPr>
          <p:cNvPr id="25" name="TextBox 24">
            <a:extLst>
              <a:ext uri="{FF2B5EF4-FFF2-40B4-BE49-F238E27FC236}">
                <a16:creationId xmlns:a16="http://schemas.microsoft.com/office/drawing/2014/main" id="{F9B6CD45-8ECA-DC2B-8B37-809FFCF33D55}"/>
              </a:ext>
            </a:extLst>
          </p:cNvPr>
          <p:cNvSpPr txBox="1"/>
          <p:nvPr/>
        </p:nvSpPr>
        <p:spPr>
          <a:xfrm>
            <a:off x="7019634" y="5370944"/>
            <a:ext cx="969818" cy="369332"/>
          </a:xfrm>
          <a:prstGeom prst="rect">
            <a:avLst/>
          </a:prstGeom>
          <a:noFill/>
        </p:spPr>
        <p:txBody>
          <a:bodyPr wrap="square" rtlCol="0">
            <a:spAutoFit/>
          </a:bodyPr>
          <a:lstStyle/>
          <a:p>
            <a:r>
              <a:rPr lang="en-US" dirty="0"/>
              <a:t>Total</a:t>
            </a:r>
            <a:endParaRPr lang="en-PK" dirty="0"/>
          </a:p>
        </p:txBody>
      </p:sp>
      <p:sp>
        <p:nvSpPr>
          <p:cNvPr id="29" name="TextBox 28">
            <a:extLst>
              <a:ext uri="{FF2B5EF4-FFF2-40B4-BE49-F238E27FC236}">
                <a16:creationId xmlns:a16="http://schemas.microsoft.com/office/drawing/2014/main" id="{E6BECBE1-99F5-8D52-1C72-115956201AEA}"/>
              </a:ext>
            </a:extLst>
          </p:cNvPr>
          <p:cNvSpPr txBox="1"/>
          <p:nvPr/>
        </p:nvSpPr>
        <p:spPr>
          <a:xfrm>
            <a:off x="10568842" y="2560903"/>
            <a:ext cx="969818" cy="369332"/>
          </a:xfrm>
          <a:prstGeom prst="rect">
            <a:avLst/>
          </a:prstGeom>
          <a:noFill/>
        </p:spPr>
        <p:txBody>
          <a:bodyPr wrap="square" rtlCol="0">
            <a:spAutoFit/>
          </a:bodyPr>
          <a:lstStyle/>
          <a:p>
            <a:r>
              <a:rPr lang="en-US" dirty="0"/>
              <a:t>Total</a:t>
            </a:r>
            <a:endParaRPr lang="en-PK" dirty="0"/>
          </a:p>
        </p:txBody>
      </p:sp>
      <p:sp>
        <p:nvSpPr>
          <p:cNvPr id="30" name="TextBox 29">
            <a:extLst>
              <a:ext uri="{FF2B5EF4-FFF2-40B4-BE49-F238E27FC236}">
                <a16:creationId xmlns:a16="http://schemas.microsoft.com/office/drawing/2014/main" id="{C46D1934-E987-139A-164B-D850E0056E1D}"/>
              </a:ext>
            </a:extLst>
          </p:cNvPr>
          <p:cNvSpPr txBox="1"/>
          <p:nvPr/>
        </p:nvSpPr>
        <p:spPr>
          <a:xfrm>
            <a:off x="10672618" y="5366448"/>
            <a:ext cx="969818" cy="369332"/>
          </a:xfrm>
          <a:prstGeom prst="rect">
            <a:avLst/>
          </a:prstGeom>
          <a:noFill/>
        </p:spPr>
        <p:txBody>
          <a:bodyPr wrap="square" rtlCol="0">
            <a:spAutoFit/>
          </a:bodyPr>
          <a:lstStyle/>
          <a:p>
            <a:r>
              <a:rPr lang="en-US" dirty="0"/>
              <a:t>10</a:t>
            </a:r>
            <a:endParaRPr lang="en-PK" dirty="0"/>
          </a:p>
        </p:txBody>
      </p:sp>
    </p:spTree>
    <p:extLst>
      <p:ext uri="{BB962C8B-B14F-4D97-AF65-F5344CB8AC3E}">
        <p14:creationId xmlns:p14="http://schemas.microsoft.com/office/powerpoint/2010/main" val="30782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7" grpId="0"/>
      <p:bldP spid="24" grpId="0"/>
      <p:bldP spid="25" grpId="0"/>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7EE5D5-C567-8870-591C-6AA894F0A902}"/>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1044" r="42654" b="-1"/>
          <a:stretch/>
        </p:blipFill>
        <p:spPr>
          <a:xfrm>
            <a:off x="1431637" y="1963735"/>
            <a:ext cx="5070764" cy="3716626"/>
          </a:xfrm>
        </p:spPr>
      </p:pic>
      <p:cxnSp>
        <p:nvCxnSpPr>
          <p:cNvPr id="8" name="Straight Arrow Connector 7">
            <a:extLst>
              <a:ext uri="{FF2B5EF4-FFF2-40B4-BE49-F238E27FC236}">
                <a16:creationId xmlns:a16="http://schemas.microsoft.com/office/drawing/2014/main" id="{2766325F-E508-6A39-7F1D-CD44C2A6D012}"/>
              </a:ext>
            </a:extLst>
          </p:cNvPr>
          <p:cNvCxnSpPr/>
          <p:nvPr/>
        </p:nvCxnSpPr>
        <p:spPr>
          <a:xfrm>
            <a:off x="6585527" y="2678545"/>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B236909-B5EA-561B-EF61-82AF98F288CB}"/>
              </a:ext>
            </a:extLst>
          </p:cNvPr>
          <p:cNvCxnSpPr/>
          <p:nvPr/>
        </p:nvCxnSpPr>
        <p:spPr>
          <a:xfrm>
            <a:off x="6585527" y="3140364"/>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7C7A54-CB87-2132-C435-B51DBBB5F83E}"/>
              </a:ext>
            </a:extLst>
          </p:cNvPr>
          <p:cNvCxnSpPr/>
          <p:nvPr/>
        </p:nvCxnSpPr>
        <p:spPr>
          <a:xfrm>
            <a:off x="6585527" y="3616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8DF9B7-9570-7F7A-0B3A-D63A5B0FC5C1}"/>
              </a:ext>
            </a:extLst>
          </p:cNvPr>
          <p:cNvCxnSpPr/>
          <p:nvPr/>
        </p:nvCxnSpPr>
        <p:spPr>
          <a:xfrm>
            <a:off x="6585527" y="4068618"/>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07C002-F6E5-301A-F52A-AF08E4641125}"/>
              </a:ext>
            </a:extLst>
          </p:cNvPr>
          <p:cNvCxnSpPr/>
          <p:nvPr/>
        </p:nvCxnSpPr>
        <p:spPr>
          <a:xfrm>
            <a:off x="6585527" y="45027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C95AB9-D7B6-578C-95A6-4FBD95C52DA5}"/>
              </a:ext>
            </a:extLst>
          </p:cNvPr>
          <p:cNvCxnSpPr/>
          <p:nvPr/>
        </p:nvCxnSpPr>
        <p:spPr>
          <a:xfrm>
            <a:off x="6585527" y="49091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917B73-453B-FE97-03E2-1BF1F49E5BA9}"/>
              </a:ext>
            </a:extLst>
          </p:cNvPr>
          <p:cNvCxnSpPr/>
          <p:nvPr/>
        </p:nvCxnSpPr>
        <p:spPr>
          <a:xfrm>
            <a:off x="6585527" y="5394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592B3F-0068-986D-A653-AE9FAF218709}"/>
              </a:ext>
            </a:extLst>
          </p:cNvPr>
          <p:cNvSpPr txBox="1"/>
          <p:nvPr/>
        </p:nvSpPr>
        <p:spPr>
          <a:xfrm>
            <a:off x="7269017" y="2493879"/>
            <a:ext cx="517237" cy="369332"/>
          </a:xfrm>
          <a:prstGeom prst="rect">
            <a:avLst/>
          </a:prstGeom>
          <a:noFill/>
        </p:spPr>
        <p:txBody>
          <a:bodyPr wrap="square" rtlCol="0">
            <a:spAutoFit/>
          </a:bodyPr>
          <a:lstStyle/>
          <a:p>
            <a:r>
              <a:rPr lang="en-US" dirty="0"/>
              <a:t>TN</a:t>
            </a:r>
            <a:endParaRPr lang="en-PK" dirty="0"/>
          </a:p>
        </p:txBody>
      </p:sp>
      <p:sp>
        <p:nvSpPr>
          <p:cNvPr id="18" name="TextBox 17">
            <a:extLst>
              <a:ext uri="{FF2B5EF4-FFF2-40B4-BE49-F238E27FC236}">
                <a16:creationId xmlns:a16="http://schemas.microsoft.com/office/drawing/2014/main" id="{A7DCBA9A-0057-1FB7-828F-A7CAE6BE06AD}"/>
              </a:ext>
            </a:extLst>
          </p:cNvPr>
          <p:cNvSpPr txBox="1"/>
          <p:nvPr/>
        </p:nvSpPr>
        <p:spPr>
          <a:xfrm>
            <a:off x="7269017" y="2955698"/>
            <a:ext cx="517237" cy="369332"/>
          </a:xfrm>
          <a:prstGeom prst="rect">
            <a:avLst/>
          </a:prstGeom>
          <a:noFill/>
        </p:spPr>
        <p:txBody>
          <a:bodyPr wrap="square" rtlCol="0">
            <a:spAutoFit/>
          </a:bodyPr>
          <a:lstStyle/>
          <a:p>
            <a:r>
              <a:rPr lang="en-US" dirty="0"/>
              <a:t>TP</a:t>
            </a:r>
            <a:endParaRPr lang="en-PK" dirty="0"/>
          </a:p>
        </p:txBody>
      </p:sp>
      <p:sp>
        <p:nvSpPr>
          <p:cNvPr id="19" name="TextBox 18">
            <a:extLst>
              <a:ext uri="{FF2B5EF4-FFF2-40B4-BE49-F238E27FC236}">
                <a16:creationId xmlns:a16="http://schemas.microsoft.com/office/drawing/2014/main" id="{FA153E48-464B-1733-7D3C-76A190522A1F}"/>
              </a:ext>
            </a:extLst>
          </p:cNvPr>
          <p:cNvSpPr txBox="1"/>
          <p:nvPr/>
        </p:nvSpPr>
        <p:spPr>
          <a:xfrm>
            <a:off x="7269017" y="3463699"/>
            <a:ext cx="517237" cy="369332"/>
          </a:xfrm>
          <a:prstGeom prst="rect">
            <a:avLst/>
          </a:prstGeom>
          <a:noFill/>
        </p:spPr>
        <p:txBody>
          <a:bodyPr wrap="square" rtlCol="0">
            <a:spAutoFit/>
          </a:bodyPr>
          <a:lstStyle/>
          <a:p>
            <a:r>
              <a:rPr lang="en-US" dirty="0"/>
              <a:t>FP</a:t>
            </a:r>
            <a:endParaRPr lang="en-PK" dirty="0"/>
          </a:p>
        </p:txBody>
      </p:sp>
      <p:sp>
        <p:nvSpPr>
          <p:cNvPr id="20" name="TextBox 19">
            <a:extLst>
              <a:ext uri="{FF2B5EF4-FFF2-40B4-BE49-F238E27FC236}">
                <a16:creationId xmlns:a16="http://schemas.microsoft.com/office/drawing/2014/main" id="{698AB7D8-974C-91B1-A20E-B686E418F61A}"/>
              </a:ext>
            </a:extLst>
          </p:cNvPr>
          <p:cNvSpPr txBox="1"/>
          <p:nvPr/>
        </p:nvSpPr>
        <p:spPr>
          <a:xfrm>
            <a:off x="7269016" y="3883952"/>
            <a:ext cx="517237" cy="369332"/>
          </a:xfrm>
          <a:prstGeom prst="rect">
            <a:avLst/>
          </a:prstGeom>
          <a:noFill/>
        </p:spPr>
        <p:txBody>
          <a:bodyPr wrap="square" rtlCol="0">
            <a:spAutoFit/>
          </a:bodyPr>
          <a:lstStyle/>
          <a:p>
            <a:r>
              <a:rPr lang="en-US" dirty="0"/>
              <a:t>TP</a:t>
            </a:r>
            <a:endParaRPr lang="en-PK" dirty="0"/>
          </a:p>
        </p:txBody>
      </p:sp>
      <p:sp>
        <p:nvSpPr>
          <p:cNvPr id="21" name="TextBox 20">
            <a:extLst>
              <a:ext uri="{FF2B5EF4-FFF2-40B4-BE49-F238E27FC236}">
                <a16:creationId xmlns:a16="http://schemas.microsoft.com/office/drawing/2014/main" id="{C8767E30-7B1A-F6C5-D89C-C5DFF50EF4E8}"/>
              </a:ext>
            </a:extLst>
          </p:cNvPr>
          <p:cNvSpPr txBox="1"/>
          <p:nvPr/>
        </p:nvSpPr>
        <p:spPr>
          <a:xfrm>
            <a:off x="7269015" y="4341151"/>
            <a:ext cx="517237" cy="369332"/>
          </a:xfrm>
          <a:prstGeom prst="rect">
            <a:avLst/>
          </a:prstGeom>
          <a:noFill/>
        </p:spPr>
        <p:txBody>
          <a:bodyPr wrap="square" rtlCol="0">
            <a:spAutoFit/>
          </a:bodyPr>
          <a:lstStyle/>
          <a:p>
            <a:r>
              <a:rPr lang="en-US" dirty="0"/>
              <a:t>FN</a:t>
            </a:r>
            <a:endParaRPr lang="en-PK" dirty="0"/>
          </a:p>
        </p:txBody>
      </p:sp>
      <p:sp>
        <p:nvSpPr>
          <p:cNvPr id="22" name="TextBox 21">
            <a:extLst>
              <a:ext uri="{FF2B5EF4-FFF2-40B4-BE49-F238E27FC236}">
                <a16:creationId xmlns:a16="http://schemas.microsoft.com/office/drawing/2014/main" id="{C1FCADD2-93BE-92EA-7680-19683DC7A1FB}"/>
              </a:ext>
            </a:extLst>
          </p:cNvPr>
          <p:cNvSpPr txBox="1"/>
          <p:nvPr/>
        </p:nvSpPr>
        <p:spPr>
          <a:xfrm>
            <a:off x="7269015" y="4710483"/>
            <a:ext cx="517237" cy="369332"/>
          </a:xfrm>
          <a:prstGeom prst="rect">
            <a:avLst/>
          </a:prstGeom>
          <a:noFill/>
        </p:spPr>
        <p:txBody>
          <a:bodyPr wrap="square" rtlCol="0">
            <a:spAutoFit/>
          </a:bodyPr>
          <a:lstStyle/>
          <a:p>
            <a:r>
              <a:rPr lang="en-US" dirty="0"/>
              <a:t>TN</a:t>
            </a:r>
            <a:endParaRPr lang="en-PK" dirty="0"/>
          </a:p>
        </p:txBody>
      </p:sp>
      <p:sp>
        <p:nvSpPr>
          <p:cNvPr id="23" name="TextBox 22">
            <a:extLst>
              <a:ext uri="{FF2B5EF4-FFF2-40B4-BE49-F238E27FC236}">
                <a16:creationId xmlns:a16="http://schemas.microsoft.com/office/drawing/2014/main" id="{1EF19BBC-4C62-4CC0-1C11-7DAA8C261D05}"/>
              </a:ext>
            </a:extLst>
          </p:cNvPr>
          <p:cNvSpPr txBox="1"/>
          <p:nvPr/>
        </p:nvSpPr>
        <p:spPr>
          <a:xfrm>
            <a:off x="7269014" y="5250993"/>
            <a:ext cx="517237" cy="369332"/>
          </a:xfrm>
          <a:prstGeom prst="rect">
            <a:avLst/>
          </a:prstGeom>
          <a:noFill/>
        </p:spPr>
        <p:txBody>
          <a:bodyPr wrap="square" rtlCol="0">
            <a:spAutoFit/>
          </a:bodyPr>
          <a:lstStyle/>
          <a:p>
            <a:r>
              <a:rPr lang="en-US" dirty="0"/>
              <a:t>FN</a:t>
            </a:r>
            <a:endParaRPr lang="en-PK" dirty="0"/>
          </a:p>
        </p:txBody>
      </p:sp>
      <p:pic>
        <p:nvPicPr>
          <p:cNvPr id="27" name="Picture 26" descr="Table&#10;&#10;Description automatically generated">
            <a:extLst>
              <a:ext uri="{FF2B5EF4-FFF2-40B4-BE49-F238E27FC236}">
                <a16:creationId xmlns:a16="http://schemas.microsoft.com/office/drawing/2014/main" id="{990E2BB6-4305-8174-7FCB-BAF6ACFB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2501" y="2497778"/>
            <a:ext cx="3825572" cy="3141679"/>
          </a:xfrm>
          <a:prstGeom prst="rect">
            <a:avLst/>
          </a:prstGeom>
        </p:spPr>
      </p:pic>
      <p:sp>
        <p:nvSpPr>
          <p:cNvPr id="28" name="TextBox 27">
            <a:extLst>
              <a:ext uri="{FF2B5EF4-FFF2-40B4-BE49-F238E27FC236}">
                <a16:creationId xmlns:a16="http://schemas.microsoft.com/office/drawing/2014/main" id="{3760FCCB-054D-DBFF-A55B-95270AA68A42}"/>
              </a:ext>
            </a:extLst>
          </p:cNvPr>
          <p:cNvSpPr txBox="1"/>
          <p:nvPr/>
        </p:nvSpPr>
        <p:spPr>
          <a:xfrm>
            <a:off x="831273" y="1080655"/>
            <a:ext cx="2881745" cy="369332"/>
          </a:xfrm>
          <a:prstGeom prst="rect">
            <a:avLst/>
          </a:prstGeom>
          <a:noFill/>
        </p:spPr>
        <p:txBody>
          <a:bodyPr wrap="square" rtlCol="0">
            <a:spAutoFit/>
          </a:bodyPr>
          <a:lstStyle/>
          <a:p>
            <a:r>
              <a:rPr lang="en-US" u="sng" dirty="0"/>
              <a:t>Example 2</a:t>
            </a:r>
            <a:endParaRPr lang="en-PK" u="sng" dirty="0"/>
          </a:p>
        </p:txBody>
      </p:sp>
    </p:spTree>
    <p:extLst>
      <p:ext uri="{BB962C8B-B14F-4D97-AF65-F5344CB8AC3E}">
        <p14:creationId xmlns:p14="http://schemas.microsoft.com/office/powerpoint/2010/main" val="21083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FCB7-B3AD-23FE-3A61-336509411BD8}"/>
              </a:ext>
            </a:extLst>
          </p:cNvPr>
          <p:cNvSpPr>
            <a:spLocks noGrp="1"/>
          </p:cNvSpPr>
          <p:nvPr>
            <p:ph type="title"/>
          </p:nvPr>
        </p:nvSpPr>
        <p:spPr/>
        <p:txBody>
          <a:bodyPr/>
          <a:lstStyle/>
          <a:p>
            <a:r>
              <a:rPr lang="en-US" dirty="0"/>
              <a:t>Accuracy</a:t>
            </a:r>
            <a:endParaRPr lang="en-PK" dirty="0"/>
          </a:p>
        </p:txBody>
      </p:sp>
      <p:sp>
        <p:nvSpPr>
          <p:cNvPr id="3" name="Content Placeholder 2">
            <a:extLst>
              <a:ext uri="{FF2B5EF4-FFF2-40B4-BE49-F238E27FC236}">
                <a16:creationId xmlns:a16="http://schemas.microsoft.com/office/drawing/2014/main" id="{9428263C-D407-C4E3-1EE6-B19F6EF00E7D}"/>
              </a:ext>
            </a:extLst>
          </p:cNvPr>
          <p:cNvSpPr>
            <a:spLocks noGrp="1"/>
          </p:cNvSpPr>
          <p:nvPr>
            <p:ph idx="1"/>
          </p:nvPr>
        </p:nvSpPr>
        <p:spPr>
          <a:xfrm>
            <a:off x="581192" y="2180497"/>
            <a:ext cx="11029615" cy="2068230"/>
          </a:xfrm>
        </p:spPr>
        <p:txBody>
          <a:bodyPr/>
          <a:lstStyle/>
          <a:p>
            <a:r>
              <a:rPr lang="en-US" b="0" i="0" dirty="0">
                <a:solidFill>
                  <a:srgbClr val="333333"/>
                </a:solidFill>
                <a:effectLst/>
              </a:rPr>
              <a:t>Accuracy (ACC) is calculated as the number of all correct predictions divided by the total number of the dataset.</a:t>
            </a:r>
          </a:p>
          <a:p>
            <a:r>
              <a:rPr lang="en-US" b="0" i="0" dirty="0">
                <a:solidFill>
                  <a:srgbClr val="333333"/>
                </a:solidFill>
                <a:effectLst/>
              </a:rPr>
              <a:t>The best accuracy is 1.0, whereas the worst is 0.0.</a:t>
            </a:r>
          </a:p>
          <a:p>
            <a:r>
              <a:rPr lang="en-US" b="0" i="0" dirty="0">
                <a:solidFill>
                  <a:srgbClr val="444444"/>
                </a:solidFill>
                <a:effectLst/>
              </a:rPr>
              <a:t>Overall, how often is the classifier correct?</a:t>
            </a:r>
            <a:endParaRPr lang="en-US" dirty="0">
              <a:solidFill>
                <a:srgbClr val="333333"/>
              </a:solidFill>
            </a:endParaRPr>
          </a:p>
          <a:p>
            <a:endParaRPr lang="en-US" dirty="0">
              <a:solidFill>
                <a:srgbClr val="333333"/>
              </a:solidFill>
              <a:latin typeface="Noto Serif" panose="02020600060500020200" pitchFamily="18" charset="0"/>
            </a:endParaRPr>
          </a:p>
          <a:p>
            <a:endParaRPr lang="en-PK" dirty="0"/>
          </a:p>
        </p:txBody>
      </p:sp>
      <p:pic>
        <p:nvPicPr>
          <p:cNvPr id="5" name="Picture 4" descr="Diagram&#10;&#10;Description automatically generated with medium confidence">
            <a:extLst>
              <a:ext uri="{FF2B5EF4-FFF2-40B4-BE49-F238E27FC236}">
                <a16:creationId xmlns:a16="http://schemas.microsoft.com/office/drawing/2014/main" id="{1EC501B5-56F5-FCBC-B01A-3B85E2ECC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52" y="3629025"/>
            <a:ext cx="5029093" cy="2392887"/>
          </a:xfrm>
          <a:prstGeom prst="rect">
            <a:avLst/>
          </a:prstGeom>
        </p:spPr>
      </p:pic>
    </p:spTree>
    <p:extLst>
      <p:ext uri="{BB962C8B-B14F-4D97-AF65-F5344CB8AC3E}">
        <p14:creationId xmlns:p14="http://schemas.microsoft.com/office/powerpoint/2010/main" val="2374106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FCB7-B3AD-23FE-3A61-336509411BD8}"/>
              </a:ext>
            </a:extLst>
          </p:cNvPr>
          <p:cNvSpPr>
            <a:spLocks noGrp="1"/>
          </p:cNvSpPr>
          <p:nvPr>
            <p:ph type="title"/>
          </p:nvPr>
        </p:nvSpPr>
        <p:spPr/>
        <p:txBody>
          <a:bodyPr/>
          <a:lstStyle/>
          <a:p>
            <a:r>
              <a:rPr lang="en-US" dirty="0"/>
              <a:t>Accuracy(</a:t>
            </a:r>
            <a:r>
              <a:rPr lang="en-US" dirty="0" err="1"/>
              <a:t>cont</a:t>
            </a:r>
            <a:r>
              <a:rPr lang="en-US" dirty="0"/>
              <a:t>)</a:t>
            </a:r>
            <a:endParaRPr lang="en-PK" dirty="0"/>
          </a:p>
        </p:txBody>
      </p:sp>
      <p:sp>
        <p:nvSpPr>
          <p:cNvPr id="3" name="Content Placeholder 2">
            <a:extLst>
              <a:ext uri="{FF2B5EF4-FFF2-40B4-BE49-F238E27FC236}">
                <a16:creationId xmlns:a16="http://schemas.microsoft.com/office/drawing/2014/main" id="{9428263C-D407-C4E3-1EE6-B19F6EF00E7D}"/>
              </a:ext>
            </a:extLst>
          </p:cNvPr>
          <p:cNvSpPr>
            <a:spLocks noGrp="1"/>
          </p:cNvSpPr>
          <p:nvPr>
            <p:ph idx="1"/>
          </p:nvPr>
        </p:nvSpPr>
        <p:spPr>
          <a:xfrm>
            <a:off x="581192" y="2180497"/>
            <a:ext cx="11029615" cy="1248503"/>
          </a:xfrm>
        </p:spPr>
        <p:txBody>
          <a:bodyPr/>
          <a:lstStyle/>
          <a:p>
            <a:r>
              <a:rPr lang="en-US" dirty="0">
                <a:solidFill>
                  <a:srgbClr val="333333"/>
                </a:solidFill>
                <a:latin typeface="Noto Serif" panose="02020600060500020200" pitchFamily="18" charset="0"/>
              </a:rPr>
              <a:t>The accuracy would be calculated by the following formula</a:t>
            </a:r>
          </a:p>
          <a:p>
            <a:endParaRPr lang="en-PK" dirty="0"/>
          </a:p>
        </p:txBody>
      </p:sp>
      <p:pic>
        <p:nvPicPr>
          <p:cNvPr id="6" name="Picture 5">
            <a:extLst>
              <a:ext uri="{FF2B5EF4-FFF2-40B4-BE49-F238E27FC236}">
                <a16:creationId xmlns:a16="http://schemas.microsoft.com/office/drawing/2014/main" id="{AF136B82-876F-2173-0D79-CED5027A8932}"/>
              </a:ext>
            </a:extLst>
          </p:cNvPr>
          <p:cNvPicPr>
            <a:picLocks noChangeAspect="1"/>
          </p:cNvPicPr>
          <p:nvPr/>
        </p:nvPicPr>
        <p:blipFill>
          <a:blip r:embed="rId2"/>
          <a:stretch>
            <a:fillRect/>
          </a:stretch>
        </p:blipFill>
        <p:spPr>
          <a:xfrm>
            <a:off x="4949120" y="2804748"/>
            <a:ext cx="4617858" cy="1000145"/>
          </a:xfrm>
          <a:prstGeom prst="rect">
            <a:avLst/>
          </a:prstGeom>
        </p:spPr>
      </p:pic>
      <p:pic>
        <p:nvPicPr>
          <p:cNvPr id="8" name="Picture 7" descr="Table&#10;&#10;Description automatically generated">
            <a:extLst>
              <a:ext uri="{FF2B5EF4-FFF2-40B4-BE49-F238E27FC236}">
                <a16:creationId xmlns:a16="http://schemas.microsoft.com/office/drawing/2014/main" id="{60E639FE-71DF-B0D5-487F-BEA7ED9CC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74" y="3176166"/>
            <a:ext cx="3891076" cy="2979678"/>
          </a:xfrm>
          <a:prstGeom prst="rect">
            <a:avLst/>
          </a:prstGeom>
        </p:spPr>
      </p:pic>
      <p:sp>
        <p:nvSpPr>
          <p:cNvPr id="9" name="TextBox 8">
            <a:extLst>
              <a:ext uri="{FF2B5EF4-FFF2-40B4-BE49-F238E27FC236}">
                <a16:creationId xmlns:a16="http://schemas.microsoft.com/office/drawing/2014/main" id="{99490541-513D-FBDC-6637-1ECE749F3ACD}"/>
              </a:ext>
            </a:extLst>
          </p:cNvPr>
          <p:cNvSpPr txBox="1"/>
          <p:nvPr/>
        </p:nvSpPr>
        <p:spPr>
          <a:xfrm>
            <a:off x="5463020" y="4481339"/>
            <a:ext cx="4242503" cy="369332"/>
          </a:xfrm>
          <a:prstGeom prst="rect">
            <a:avLst/>
          </a:prstGeom>
          <a:noFill/>
        </p:spPr>
        <p:txBody>
          <a:bodyPr wrap="square" rtlCol="0">
            <a:spAutoFit/>
          </a:bodyPr>
          <a:lstStyle/>
          <a:p>
            <a:r>
              <a:rPr lang="en-US" dirty="0"/>
              <a:t>ACC= (2+5)/10 = 0.7</a:t>
            </a:r>
            <a:endParaRPr lang="en-PK" dirty="0"/>
          </a:p>
        </p:txBody>
      </p:sp>
      <p:sp>
        <p:nvSpPr>
          <p:cNvPr id="11" name="TextBox 10">
            <a:extLst>
              <a:ext uri="{FF2B5EF4-FFF2-40B4-BE49-F238E27FC236}">
                <a16:creationId xmlns:a16="http://schemas.microsoft.com/office/drawing/2014/main" id="{9199E4EA-6226-BF3A-65CA-EC948552A9B1}"/>
              </a:ext>
            </a:extLst>
          </p:cNvPr>
          <p:cNvSpPr txBox="1"/>
          <p:nvPr/>
        </p:nvSpPr>
        <p:spPr>
          <a:xfrm>
            <a:off x="5541818" y="5264727"/>
            <a:ext cx="4025160" cy="646331"/>
          </a:xfrm>
          <a:prstGeom prst="rect">
            <a:avLst/>
          </a:prstGeom>
          <a:noFill/>
        </p:spPr>
        <p:txBody>
          <a:bodyPr wrap="square" rtlCol="0">
            <a:spAutoFit/>
          </a:bodyPr>
          <a:lstStyle/>
          <a:p>
            <a:r>
              <a:rPr lang="en-US" dirty="0"/>
              <a:t>So the model is saying I can predict sick people 70% of the time.</a:t>
            </a:r>
            <a:endParaRPr lang="en-PK" dirty="0"/>
          </a:p>
        </p:txBody>
      </p:sp>
    </p:spTree>
    <p:extLst>
      <p:ext uri="{BB962C8B-B14F-4D97-AF65-F5344CB8AC3E}">
        <p14:creationId xmlns:p14="http://schemas.microsoft.com/office/powerpoint/2010/main" val="2611657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9950-888F-D198-2AF4-75C5CCFECABF}"/>
              </a:ext>
            </a:extLst>
          </p:cNvPr>
          <p:cNvSpPr>
            <a:spLocks noGrp="1"/>
          </p:cNvSpPr>
          <p:nvPr>
            <p:ph type="title"/>
          </p:nvPr>
        </p:nvSpPr>
        <p:spPr/>
        <p:txBody>
          <a:bodyPr/>
          <a:lstStyle/>
          <a:p>
            <a:r>
              <a:rPr lang="en-US" dirty="0"/>
              <a:t>ACCURACY(</a:t>
            </a:r>
            <a:r>
              <a:rPr lang="en-US" dirty="0" err="1"/>
              <a:t>cont</a:t>
            </a:r>
            <a:r>
              <a:rPr lang="en-US" dirty="0"/>
              <a:t>)</a:t>
            </a:r>
            <a:endParaRPr lang="en-PK" dirty="0"/>
          </a:p>
        </p:txBody>
      </p:sp>
      <p:sp>
        <p:nvSpPr>
          <p:cNvPr id="3" name="Content Placeholder 2">
            <a:extLst>
              <a:ext uri="{FF2B5EF4-FFF2-40B4-BE49-F238E27FC236}">
                <a16:creationId xmlns:a16="http://schemas.microsoft.com/office/drawing/2014/main" id="{316CA256-8E19-7BA3-4D8A-C2CAA55D7A7A}"/>
              </a:ext>
            </a:extLst>
          </p:cNvPr>
          <p:cNvSpPr>
            <a:spLocks noGrp="1"/>
          </p:cNvSpPr>
          <p:nvPr>
            <p:ph idx="1"/>
          </p:nvPr>
        </p:nvSpPr>
        <p:spPr>
          <a:xfrm>
            <a:off x="425550" y="1967461"/>
            <a:ext cx="11029615" cy="821321"/>
          </a:xfrm>
        </p:spPr>
        <p:txBody>
          <a:bodyPr/>
          <a:lstStyle/>
          <a:p>
            <a:r>
              <a:rPr lang="en-US" dirty="0"/>
              <a:t> Let’s take another example.</a:t>
            </a:r>
            <a:endParaRPr lang="en-PK" dirty="0"/>
          </a:p>
        </p:txBody>
      </p:sp>
      <p:pic>
        <p:nvPicPr>
          <p:cNvPr id="5" name="Picture 4" descr="Table&#10;&#10;Description automatically generated">
            <a:extLst>
              <a:ext uri="{FF2B5EF4-FFF2-40B4-BE49-F238E27FC236}">
                <a16:creationId xmlns:a16="http://schemas.microsoft.com/office/drawing/2014/main" id="{3DB70495-FA53-D8F7-1565-DAD71A642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6" name="TextBox 5">
            <a:extLst>
              <a:ext uri="{FF2B5EF4-FFF2-40B4-BE49-F238E27FC236}">
                <a16:creationId xmlns:a16="http://schemas.microsoft.com/office/drawing/2014/main" id="{57B28570-87AE-031A-6491-D61AA818E7DD}"/>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en-PK" dirty="0"/>
          </a:p>
        </p:txBody>
      </p:sp>
      <p:sp>
        <p:nvSpPr>
          <p:cNvPr id="7" name="TextBox 6">
            <a:extLst>
              <a:ext uri="{FF2B5EF4-FFF2-40B4-BE49-F238E27FC236}">
                <a16:creationId xmlns:a16="http://schemas.microsoft.com/office/drawing/2014/main" id="{67E3F8D1-97EE-0DBD-9249-A42FA2BADFE2}"/>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en-PK" dirty="0"/>
          </a:p>
        </p:txBody>
      </p:sp>
      <p:sp>
        <p:nvSpPr>
          <p:cNvPr id="8" name="TextBox 7">
            <a:extLst>
              <a:ext uri="{FF2B5EF4-FFF2-40B4-BE49-F238E27FC236}">
                <a16:creationId xmlns:a16="http://schemas.microsoft.com/office/drawing/2014/main" id="{5B280AB3-BD37-04FF-ADF0-E085729F0BD6}"/>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en-PK" dirty="0"/>
          </a:p>
        </p:txBody>
      </p:sp>
      <p:sp>
        <p:nvSpPr>
          <p:cNvPr id="9" name="TextBox 8">
            <a:extLst>
              <a:ext uri="{FF2B5EF4-FFF2-40B4-BE49-F238E27FC236}">
                <a16:creationId xmlns:a16="http://schemas.microsoft.com/office/drawing/2014/main" id="{5D4ACAD1-2E42-20E3-97EC-100A2223FBE7}"/>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en-PK" dirty="0"/>
          </a:p>
        </p:txBody>
      </p:sp>
      <p:sp>
        <p:nvSpPr>
          <p:cNvPr id="10" name="TextBox 9">
            <a:extLst>
              <a:ext uri="{FF2B5EF4-FFF2-40B4-BE49-F238E27FC236}">
                <a16:creationId xmlns:a16="http://schemas.microsoft.com/office/drawing/2014/main" id="{98092B76-4CD3-65C6-7651-C62B01E42640}"/>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en-PK" dirty="0"/>
          </a:p>
        </p:txBody>
      </p:sp>
      <p:sp>
        <p:nvSpPr>
          <p:cNvPr id="11" name="TextBox 10">
            <a:extLst>
              <a:ext uri="{FF2B5EF4-FFF2-40B4-BE49-F238E27FC236}">
                <a16:creationId xmlns:a16="http://schemas.microsoft.com/office/drawing/2014/main" id="{B518FA6D-D270-878A-95AA-DAA2AAE502EE}"/>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en-PK" dirty="0"/>
          </a:p>
        </p:txBody>
      </p:sp>
      <p:sp>
        <p:nvSpPr>
          <p:cNvPr id="12" name="TextBox 11">
            <a:extLst>
              <a:ext uri="{FF2B5EF4-FFF2-40B4-BE49-F238E27FC236}">
                <a16:creationId xmlns:a16="http://schemas.microsoft.com/office/drawing/2014/main" id="{247A872A-A7DF-259D-ED1E-7C1A29967C0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en-PK" dirty="0"/>
          </a:p>
        </p:txBody>
      </p:sp>
      <p:sp>
        <p:nvSpPr>
          <p:cNvPr id="13" name="TextBox 12">
            <a:extLst>
              <a:ext uri="{FF2B5EF4-FFF2-40B4-BE49-F238E27FC236}">
                <a16:creationId xmlns:a16="http://schemas.microsoft.com/office/drawing/2014/main" id="{A866766A-24E0-91AC-9B5C-FADA1018B8F3}"/>
              </a:ext>
            </a:extLst>
          </p:cNvPr>
          <p:cNvSpPr txBox="1"/>
          <p:nvPr/>
        </p:nvSpPr>
        <p:spPr>
          <a:xfrm>
            <a:off x="6474693" y="3971698"/>
            <a:ext cx="4331855" cy="646331"/>
          </a:xfrm>
          <a:prstGeom prst="rect">
            <a:avLst/>
          </a:prstGeom>
          <a:noFill/>
        </p:spPr>
        <p:txBody>
          <a:bodyPr wrap="square" rtlCol="0">
            <a:spAutoFit/>
          </a:bodyPr>
          <a:lstStyle/>
          <a:p>
            <a:r>
              <a:rPr lang="en-US" dirty="0"/>
              <a:t>ACC=(TP+TN)/P+N = (30+930)/</a:t>
            </a:r>
            <a:r>
              <a:rPr lang="en-US" dirty="0" smtClean="0"/>
              <a:t>1000 </a:t>
            </a:r>
            <a:r>
              <a:rPr lang="en-US" dirty="0"/>
              <a:t>= 0.96</a:t>
            </a:r>
            <a:endParaRPr lang="en-PK" dirty="0"/>
          </a:p>
        </p:txBody>
      </p:sp>
      <p:sp>
        <p:nvSpPr>
          <p:cNvPr id="14" name="TextBox 13">
            <a:extLst>
              <a:ext uri="{FF2B5EF4-FFF2-40B4-BE49-F238E27FC236}">
                <a16:creationId xmlns:a16="http://schemas.microsoft.com/office/drawing/2014/main" id="{0D5CCC20-9EBE-0680-208C-648B7C084ACE}"/>
              </a:ext>
            </a:extLst>
          </p:cNvPr>
          <p:cNvSpPr txBox="1"/>
          <p:nvPr/>
        </p:nvSpPr>
        <p:spPr>
          <a:xfrm>
            <a:off x="6382326" y="4724760"/>
            <a:ext cx="4331855"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ea typeface="Kigelia" panose="020B0502040204020203" pitchFamily="34" charset="0"/>
                <a:cs typeface="Kigelia" panose="020B0502040204020203" pitchFamily="34" charset="0"/>
              </a:rPr>
              <a:t>Our model is saying “I can predict sick people 96% of the time”. </a:t>
            </a:r>
            <a:endParaRPr lang="en-PK" dirty="0">
              <a:ea typeface="Kigelia" panose="020B0502040204020203" pitchFamily="34" charset="0"/>
              <a:cs typeface="Kigelia" panose="020B0502040204020203" pitchFamily="34" charset="0"/>
            </a:endParaRPr>
          </a:p>
        </p:txBody>
      </p:sp>
    </p:spTree>
    <p:extLst>
      <p:ext uri="{BB962C8B-B14F-4D97-AF65-F5344CB8AC3E}">
        <p14:creationId xmlns:p14="http://schemas.microsoft.com/office/powerpoint/2010/main" val="1036560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9E2D-777D-42A0-B4CA-20F9A3D3AF46}"/>
              </a:ext>
            </a:extLst>
          </p:cNvPr>
          <p:cNvSpPr>
            <a:spLocks noGrp="1"/>
          </p:cNvSpPr>
          <p:nvPr>
            <p:ph type="title"/>
          </p:nvPr>
        </p:nvSpPr>
        <p:spPr/>
        <p:txBody>
          <a:bodyPr/>
          <a:lstStyle/>
          <a:p>
            <a:r>
              <a:rPr lang="en-US" dirty="0"/>
              <a:t>Confusion Matrix</a:t>
            </a:r>
            <a:endParaRPr lang="en-PK" dirty="0"/>
          </a:p>
        </p:txBody>
      </p:sp>
      <p:pic>
        <p:nvPicPr>
          <p:cNvPr id="17" name="Picture 16" descr="Diagram&#10;&#10;Description automatically generated">
            <a:extLst>
              <a:ext uri="{FF2B5EF4-FFF2-40B4-BE49-F238E27FC236}">
                <a16:creationId xmlns:a16="http://schemas.microsoft.com/office/drawing/2014/main" id="{28894FC2-1A90-0799-7E25-15A3E4EDE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298" y="2247089"/>
            <a:ext cx="7033098" cy="4095345"/>
          </a:xfrm>
          <a:prstGeom prst="rect">
            <a:avLst/>
          </a:prstGeom>
        </p:spPr>
      </p:pic>
    </p:spTree>
    <p:extLst>
      <p:ext uri="{BB962C8B-B14F-4D97-AF65-F5344CB8AC3E}">
        <p14:creationId xmlns:p14="http://schemas.microsoft.com/office/powerpoint/2010/main" val="2750048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9E2D-777D-42A0-B4CA-20F9A3D3AF46}"/>
              </a:ext>
            </a:extLst>
          </p:cNvPr>
          <p:cNvSpPr>
            <a:spLocks noGrp="1"/>
          </p:cNvSpPr>
          <p:nvPr>
            <p:ph type="title"/>
          </p:nvPr>
        </p:nvSpPr>
        <p:spPr/>
        <p:txBody>
          <a:bodyPr/>
          <a:lstStyle/>
          <a:p>
            <a:r>
              <a:rPr lang="en-US" dirty="0"/>
              <a:t>Recall</a:t>
            </a:r>
            <a:endParaRPr lang="en-PK" dirty="0"/>
          </a:p>
        </p:txBody>
      </p:sp>
      <p:sp>
        <p:nvSpPr>
          <p:cNvPr id="3" name="Content Placeholder 2">
            <a:extLst>
              <a:ext uri="{FF2B5EF4-FFF2-40B4-BE49-F238E27FC236}">
                <a16:creationId xmlns:a16="http://schemas.microsoft.com/office/drawing/2014/main" id="{FD0ECDF9-984E-94C6-16CD-998C3943DA1B}"/>
              </a:ext>
            </a:extLst>
          </p:cNvPr>
          <p:cNvSpPr>
            <a:spLocks noGrp="1"/>
          </p:cNvSpPr>
          <p:nvPr>
            <p:ph idx="1"/>
          </p:nvPr>
        </p:nvSpPr>
        <p:spPr>
          <a:xfrm>
            <a:off x="581192" y="2180497"/>
            <a:ext cx="11029615" cy="2206678"/>
          </a:xfrm>
        </p:spPr>
        <p:txBody>
          <a:bodyPr/>
          <a:lstStyle/>
          <a:p>
            <a:r>
              <a:rPr lang="en-US" dirty="0">
                <a:solidFill>
                  <a:srgbClr val="333333"/>
                </a:solidFill>
              </a:rPr>
              <a:t>Recall</a:t>
            </a:r>
            <a:r>
              <a:rPr lang="en-US" b="0" i="0" dirty="0">
                <a:solidFill>
                  <a:srgbClr val="333333"/>
                </a:solidFill>
                <a:effectLst/>
              </a:rPr>
              <a:t> (REC) is calculated as the number of correct positive predictions divided by the total number of positives. </a:t>
            </a:r>
          </a:p>
          <a:p>
            <a:r>
              <a:rPr lang="en-US" b="0" i="0" dirty="0">
                <a:solidFill>
                  <a:srgbClr val="333333"/>
                </a:solidFill>
                <a:effectLst/>
              </a:rPr>
              <a:t>It is also called sensitivity (SN) or true positive rate (TPR). </a:t>
            </a:r>
          </a:p>
          <a:p>
            <a:r>
              <a:rPr lang="en-US" b="0" i="0" dirty="0">
                <a:solidFill>
                  <a:srgbClr val="333333"/>
                </a:solidFill>
                <a:effectLst/>
              </a:rPr>
              <a:t>The best recall is 1.0, where as the worst is 0.0.</a:t>
            </a:r>
          </a:p>
          <a:p>
            <a:r>
              <a:rPr lang="en-US" b="0" i="0" dirty="0">
                <a:solidFill>
                  <a:srgbClr val="222222"/>
                </a:solidFill>
                <a:effectLst/>
              </a:rPr>
              <a:t>Recall tells us how many of the actual positive cases we were able to predict correctly with our model.</a:t>
            </a:r>
            <a:endParaRPr lang="en-PK" dirty="0"/>
          </a:p>
        </p:txBody>
      </p:sp>
      <p:pic>
        <p:nvPicPr>
          <p:cNvPr id="5" name="Picture 4" descr="A picture containing text, businesscard, screenshot&#10;&#10;Description automatically generated">
            <a:extLst>
              <a:ext uri="{FF2B5EF4-FFF2-40B4-BE49-F238E27FC236}">
                <a16:creationId xmlns:a16="http://schemas.microsoft.com/office/drawing/2014/main" id="{116E36FB-82E0-1107-7A2F-BDB58A0B4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310" y="4073595"/>
            <a:ext cx="5991378" cy="2446232"/>
          </a:xfrm>
          <a:prstGeom prst="rect">
            <a:avLst/>
          </a:prstGeom>
        </p:spPr>
      </p:pic>
    </p:spTree>
    <p:extLst>
      <p:ext uri="{BB962C8B-B14F-4D97-AF65-F5344CB8AC3E}">
        <p14:creationId xmlns:p14="http://schemas.microsoft.com/office/powerpoint/2010/main" val="3392471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61F441-C3BA-E160-729A-E9E71E21A867}"/>
              </a:ext>
            </a:extLst>
          </p:cNvPr>
          <p:cNvSpPr>
            <a:spLocks noGrp="1"/>
          </p:cNvSpPr>
          <p:nvPr>
            <p:ph type="ctrTitle"/>
          </p:nvPr>
        </p:nvSpPr>
        <p:spPr>
          <a:xfrm>
            <a:off x="581191" y="1020431"/>
            <a:ext cx="10993549" cy="1818019"/>
          </a:xfrm>
        </p:spPr>
        <p:txBody>
          <a:bodyPr/>
          <a:lstStyle/>
          <a:p>
            <a:r>
              <a:rPr lang="en-US" dirty="0"/>
              <a:t>Examples of Binary Classification</a:t>
            </a:r>
            <a:endParaRPr lang="en-PK" dirty="0"/>
          </a:p>
        </p:txBody>
      </p:sp>
    </p:spTree>
    <p:extLst>
      <p:ext uri="{BB962C8B-B14F-4D97-AF65-F5344CB8AC3E}">
        <p14:creationId xmlns:p14="http://schemas.microsoft.com/office/powerpoint/2010/main" val="1182525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9E2D-777D-42A0-B4CA-20F9A3D3AF46}"/>
              </a:ext>
            </a:extLst>
          </p:cNvPr>
          <p:cNvSpPr>
            <a:spLocks noGrp="1"/>
          </p:cNvSpPr>
          <p:nvPr>
            <p:ph type="title"/>
          </p:nvPr>
        </p:nvSpPr>
        <p:spPr/>
        <p:txBody>
          <a:bodyPr/>
          <a:lstStyle/>
          <a:p>
            <a:r>
              <a:rPr lang="en-US" dirty="0"/>
              <a:t>Recall(CONT)</a:t>
            </a:r>
            <a:endParaRPr lang="en-PK" dirty="0"/>
          </a:p>
        </p:txBody>
      </p:sp>
      <p:sp>
        <p:nvSpPr>
          <p:cNvPr id="3" name="Content Placeholder 2">
            <a:extLst>
              <a:ext uri="{FF2B5EF4-FFF2-40B4-BE49-F238E27FC236}">
                <a16:creationId xmlns:a16="http://schemas.microsoft.com/office/drawing/2014/main" id="{FD0ECDF9-984E-94C6-16CD-998C3943DA1B}"/>
              </a:ext>
            </a:extLst>
          </p:cNvPr>
          <p:cNvSpPr>
            <a:spLocks noGrp="1"/>
          </p:cNvSpPr>
          <p:nvPr>
            <p:ph idx="1"/>
          </p:nvPr>
        </p:nvSpPr>
        <p:spPr>
          <a:xfrm>
            <a:off x="581192" y="2180497"/>
            <a:ext cx="11029615" cy="728073"/>
          </a:xfrm>
        </p:spPr>
        <p:txBody>
          <a:bodyPr/>
          <a:lstStyle/>
          <a:p>
            <a:r>
              <a:rPr lang="en-US" dirty="0">
                <a:solidFill>
                  <a:srgbClr val="333333"/>
                </a:solidFill>
                <a:latin typeface="Noto Serif" panose="02020600060500020200" pitchFamily="18" charset="0"/>
              </a:rPr>
              <a:t>The recall would be calculated by the following formula</a:t>
            </a:r>
          </a:p>
        </p:txBody>
      </p:sp>
      <p:pic>
        <p:nvPicPr>
          <p:cNvPr id="6" name="Picture 5">
            <a:extLst>
              <a:ext uri="{FF2B5EF4-FFF2-40B4-BE49-F238E27FC236}">
                <a16:creationId xmlns:a16="http://schemas.microsoft.com/office/drawing/2014/main" id="{33722FB5-3338-33D4-F7CF-89AD746F457C}"/>
              </a:ext>
            </a:extLst>
          </p:cNvPr>
          <p:cNvPicPr>
            <a:picLocks noChangeAspect="1"/>
          </p:cNvPicPr>
          <p:nvPr/>
        </p:nvPicPr>
        <p:blipFill>
          <a:blip r:embed="rId3"/>
          <a:stretch>
            <a:fillRect/>
          </a:stretch>
        </p:blipFill>
        <p:spPr>
          <a:xfrm>
            <a:off x="5836596" y="2706766"/>
            <a:ext cx="2675106" cy="1242665"/>
          </a:xfrm>
          <a:prstGeom prst="rect">
            <a:avLst/>
          </a:prstGeom>
        </p:spPr>
      </p:pic>
      <p:pic>
        <p:nvPicPr>
          <p:cNvPr id="7" name="Picture 6" descr="Table&#10;&#10;Description automatically generated">
            <a:extLst>
              <a:ext uri="{FF2B5EF4-FFF2-40B4-BE49-F238E27FC236}">
                <a16:creationId xmlns:a16="http://schemas.microsoft.com/office/drawing/2014/main" id="{956A180C-9F26-DC86-A2E4-093E687CC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8" name="TextBox 7">
            <a:extLst>
              <a:ext uri="{FF2B5EF4-FFF2-40B4-BE49-F238E27FC236}">
                <a16:creationId xmlns:a16="http://schemas.microsoft.com/office/drawing/2014/main" id="{2F78D8B5-DEF1-C5B0-EB9B-6E8516B15377}"/>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en-PK" dirty="0"/>
          </a:p>
        </p:txBody>
      </p:sp>
      <p:sp>
        <p:nvSpPr>
          <p:cNvPr id="9" name="TextBox 8">
            <a:extLst>
              <a:ext uri="{FF2B5EF4-FFF2-40B4-BE49-F238E27FC236}">
                <a16:creationId xmlns:a16="http://schemas.microsoft.com/office/drawing/2014/main" id="{1A5FD1FA-BD7C-18F4-C3EF-2433AC7169E0}"/>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en-PK" dirty="0"/>
          </a:p>
        </p:txBody>
      </p:sp>
      <p:sp>
        <p:nvSpPr>
          <p:cNvPr id="10" name="TextBox 9">
            <a:extLst>
              <a:ext uri="{FF2B5EF4-FFF2-40B4-BE49-F238E27FC236}">
                <a16:creationId xmlns:a16="http://schemas.microsoft.com/office/drawing/2014/main" id="{D0F77063-F98B-0732-FF49-9CBDD5F44CA7}"/>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en-PK" dirty="0"/>
          </a:p>
        </p:txBody>
      </p:sp>
      <p:sp>
        <p:nvSpPr>
          <p:cNvPr id="11" name="TextBox 10">
            <a:extLst>
              <a:ext uri="{FF2B5EF4-FFF2-40B4-BE49-F238E27FC236}">
                <a16:creationId xmlns:a16="http://schemas.microsoft.com/office/drawing/2014/main" id="{3C8A1DC1-3C6A-939E-7C76-149D50B78331}"/>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en-PK" dirty="0"/>
          </a:p>
        </p:txBody>
      </p:sp>
      <p:sp>
        <p:nvSpPr>
          <p:cNvPr id="12" name="TextBox 11">
            <a:extLst>
              <a:ext uri="{FF2B5EF4-FFF2-40B4-BE49-F238E27FC236}">
                <a16:creationId xmlns:a16="http://schemas.microsoft.com/office/drawing/2014/main" id="{DBC1199E-711E-6EE6-9227-B5F25A2BD237}"/>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en-PK" dirty="0"/>
          </a:p>
        </p:txBody>
      </p:sp>
      <p:sp>
        <p:nvSpPr>
          <p:cNvPr id="13" name="TextBox 12">
            <a:extLst>
              <a:ext uri="{FF2B5EF4-FFF2-40B4-BE49-F238E27FC236}">
                <a16:creationId xmlns:a16="http://schemas.microsoft.com/office/drawing/2014/main" id="{F7688998-D77E-B15E-D15B-073CD2B30BB5}"/>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en-PK" dirty="0"/>
          </a:p>
        </p:txBody>
      </p:sp>
      <p:sp>
        <p:nvSpPr>
          <p:cNvPr id="14" name="TextBox 13">
            <a:extLst>
              <a:ext uri="{FF2B5EF4-FFF2-40B4-BE49-F238E27FC236}">
                <a16:creationId xmlns:a16="http://schemas.microsoft.com/office/drawing/2014/main" id="{521ECA24-28EA-9F71-B0C0-AC76027722F4}"/>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en-PK" dirty="0"/>
          </a:p>
        </p:txBody>
      </p:sp>
      <p:sp>
        <p:nvSpPr>
          <p:cNvPr id="15" name="TextBox 14">
            <a:extLst>
              <a:ext uri="{FF2B5EF4-FFF2-40B4-BE49-F238E27FC236}">
                <a16:creationId xmlns:a16="http://schemas.microsoft.com/office/drawing/2014/main" id="{DD721117-6CE9-449A-82DA-C7A36056BBF6}"/>
              </a:ext>
            </a:extLst>
          </p:cNvPr>
          <p:cNvSpPr txBox="1"/>
          <p:nvPr/>
        </p:nvSpPr>
        <p:spPr>
          <a:xfrm>
            <a:off x="6096000" y="4156364"/>
            <a:ext cx="4867072" cy="369332"/>
          </a:xfrm>
          <a:prstGeom prst="rect">
            <a:avLst/>
          </a:prstGeom>
          <a:noFill/>
        </p:spPr>
        <p:txBody>
          <a:bodyPr wrap="square" rtlCol="0">
            <a:spAutoFit/>
          </a:bodyPr>
          <a:lstStyle/>
          <a:p>
            <a:r>
              <a:rPr lang="en-US" dirty="0"/>
              <a:t>REC= 30/(30+10) = 0.75</a:t>
            </a:r>
            <a:endParaRPr lang="en-PK" dirty="0"/>
          </a:p>
        </p:txBody>
      </p:sp>
      <p:sp>
        <p:nvSpPr>
          <p:cNvPr id="16" name="TextBox 15">
            <a:extLst>
              <a:ext uri="{FF2B5EF4-FFF2-40B4-BE49-F238E27FC236}">
                <a16:creationId xmlns:a16="http://schemas.microsoft.com/office/drawing/2014/main" id="{A051B3AB-0D43-D2F5-BA01-219063306DBA}"/>
              </a:ext>
            </a:extLst>
          </p:cNvPr>
          <p:cNvSpPr txBox="1"/>
          <p:nvPr/>
        </p:nvSpPr>
        <p:spPr>
          <a:xfrm>
            <a:off x="6225702" y="5047926"/>
            <a:ext cx="4867072"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rPr>
              <a:t>75% of the positives were successfully predicted by our model. Awesome!</a:t>
            </a:r>
            <a:endParaRPr lang="en-PK" dirty="0"/>
          </a:p>
        </p:txBody>
      </p:sp>
    </p:spTree>
    <p:extLst>
      <p:ext uri="{BB962C8B-B14F-4D97-AF65-F5344CB8AC3E}">
        <p14:creationId xmlns:p14="http://schemas.microsoft.com/office/powerpoint/2010/main" val="1823336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B502-7550-AD9E-3DDE-9B7014E64613}"/>
              </a:ext>
            </a:extLst>
          </p:cNvPr>
          <p:cNvSpPr>
            <a:spLocks noGrp="1"/>
          </p:cNvSpPr>
          <p:nvPr>
            <p:ph type="title"/>
          </p:nvPr>
        </p:nvSpPr>
        <p:spPr/>
        <p:txBody>
          <a:bodyPr/>
          <a:lstStyle/>
          <a:p>
            <a:r>
              <a:rPr lang="en-US" dirty="0"/>
              <a:t>Precision</a:t>
            </a:r>
            <a:endParaRPr lang="en-PK" dirty="0"/>
          </a:p>
        </p:txBody>
      </p:sp>
      <p:sp>
        <p:nvSpPr>
          <p:cNvPr id="3" name="Content Placeholder 2">
            <a:extLst>
              <a:ext uri="{FF2B5EF4-FFF2-40B4-BE49-F238E27FC236}">
                <a16:creationId xmlns:a16="http://schemas.microsoft.com/office/drawing/2014/main" id="{2A140DE0-FBFD-891F-90AB-3BB15B554D72}"/>
              </a:ext>
            </a:extLst>
          </p:cNvPr>
          <p:cNvSpPr>
            <a:spLocks noGrp="1"/>
          </p:cNvSpPr>
          <p:nvPr>
            <p:ph idx="1"/>
          </p:nvPr>
        </p:nvSpPr>
        <p:spPr>
          <a:xfrm>
            <a:off x="581192" y="2180497"/>
            <a:ext cx="11029615" cy="1868990"/>
          </a:xfrm>
        </p:spPr>
        <p:txBody>
          <a:bodyPr/>
          <a:lstStyle/>
          <a:p>
            <a:r>
              <a:rPr lang="en-US" b="0" i="0" dirty="0">
                <a:solidFill>
                  <a:srgbClr val="333333"/>
                </a:solidFill>
                <a:effectLst/>
              </a:rPr>
              <a:t>Precision (PREC) is calculated as the number of correct positive predictions divided by the total number of positive predictions. </a:t>
            </a:r>
          </a:p>
          <a:p>
            <a:r>
              <a:rPr lang="en-US" b="0" i="0" dirty="0">
                <a:solidFill>
                  <a:srgbClr val="333333"/>
                </a:solidFill>
                <a:effectLst/>
              </a:rPr>
              <a:t>It is also called positive predictive value (PPV). </a:t>
            </a:r>
          </a:p>
          <a:p>
            <a:r>
              <a:rPr lang="en-US" b="0" i="0" dirty="0">
                <a:solidFill>
                  <a:srgbClr val="333333"/>
                </a:solidFill>
                <a:effectLst/>
              </a:rPr>
              <a:t>The best precision is 1.0, whereas the worst is 0.0.</a:t>
            </a:r>
          </a:p>
          <a:p>
            <a:r>
              <a:rPr lang="en-US" b="0" i="0" dirty="0">
                <a:solidFill>
                  <a:srgbClr val="222222"/>
                </a:solidFill>
                <a:effectLst/>
              </a:rPr>
              <a:t>Precision tells us how many of the correctly predicted cases actually turned out to be positive.</a:t>
            </a:r>
            <a:endParaRPr lang="en-PK" dirty="0"/>
          </a:p>
        </p:txBody>
      </p:sp>
      <p:pic>
        <p:nvPicPr>
          <p:cNvPr id="5" name="Picture 4">
            <a:extLst>
              <a:ext uri="{FF2B5EF4-FFF2-40B4-BE49-F238E27FC236}">
                <a16:creationId xmlns:a16="http://schemas.microsoft.com/office/drawing/2014/main" id="{16372E90-D890-F43F-6E29-BB0FEE8C8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210" y="4180117"/>
            <a:ext cx="6100355" cy="2331922"/>
          </a:xfrm>
          <a:prstGeom prst="rect">
            <a:avLst/>
          </a:prstGeom>
        </p:spPr>
      </p:pic>
    </p:spTree>
    <p:extLst>
      <p:ext uri="{BB962C8B-B14F-4D97-AF65-F5344CB8AC3E}">
        <p14:creationId xmlns:p14="http://schemas.microsoft.com/office/powerpoint/2010/main" val="2983406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086B-02B9-A980-683B-232A650E290E}"/>
              </a:ext>
            </a:extLst>
          </p:cNvPr>
          <p:cNvSpPr>
            <a:spLocks noGrp="1"/>
          </p:cNvSpPr>
          <p:nvPr>
            <p:ph type="title"/>
          </p:nvPr>
        </p:nvSpPr>
        <p:spPr/>
        <p:txBody>
          <a:bodyPr/>
          <a:lstStyle/>
          <a:p>
            <a:r>
              <a:rPr lang="en-US" dirty="0"/>
              <a:t>Precision(cont.)</a:t>
            </a:r>
            <a:endParaRPr lang="en-PK" dirty="0"/>
          </a:p>
        </p:txBody>
      </p:sp>
      <p:sp>
        <p:nvSpPr>
          <p:cNvPr id="3" name="Content Placeholder 2">
            <a:extLst>
              <a:ext uri="{FF2B5EF4-FFF2-40B4-BE49-F238E27FC236}">
                <a16:creationId xmlns:a16="http://schemas.microsoft.com/office/drawing/2014/main" id="{41E4E1A8-C8E6-377E-8A43-A14177D1D698}"/>
              </a:ext>
            </a:extLst>
          </p:cNvPr>
          <p:cNvSpPr>
            <a:spLocks noGrp="1"/>
          </p:cNvSpPr>
          <p:nvPr>
            <p:ph idx="1"/>
          </p:nvPr>
        </p:nvSpPr>
        <p:spPr>
          <a:xfrm>
            <a:off x="542319" y="2040286"/>
            <a:ext cx="11029615" cy="710486"/>
          </a:xfrm>
        </p:spPr>
        <p:txBody>
          <a:bodyPr/>
          <a:lstStyle/>
          <a:p>
            <a:r>
              <a:rPr lang="en-US" dirty="0">
                <a:solidFill>
                  <a:srgbClr val="333333"/>
                </a:solidFill>
              </a:rPr>
              <a:t>The precision would be calculated by the following formula</a:t>
            </a:r>
          </a:p>
          <a:p>
            <a:endParaRPr lang="en-PK" dirty="0"/>
          </a:p>
        </p:txBody>
      </p:sp>
      <p:pic>
        <p:nvPicPr>
          <p:cNvPr id="1026" name="Picture 2">
            <a:extLst>
              <a:ext uri="{FF2B5EF4-FFF2-40B4-BE49-F238E27FC236}">
                <a16:creationId xmlns:a16="http://schemas.microsoft.com/office/drawing/2014/main" id="{4A23DD2B-4709-0800-A1B3-A4E485AB7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121" y="2510522"/>
            <a:ext cx="2561359" cy="10040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able&#10;&#10;Description automatically generated">
            <a:extLst>
              <a:ext uri="{FF2B5EF4-FFF2-40B4-BE49-F238E27FC236}">
                <a16:creationId xmlns:a16="http://schemas.microsoft.com/office/drawing/2014/main" id="{3E100EB1-E0C1-F2C8-B7F3-3020D162A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5" name="TextBox 4">
            <a:extLst>
              <a:ext uri="{FF2B5EF4-FFF2-40B4-BE49-F238E27FC236}">
                <a16:creationId xmlns:a16="http://schemas.microsoft.com/office/drawing/2014/main" id="{DC9A8B4D-2C6D-D854-C122-657E8913C655}"/>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en-PK" dirty="0"/>
          </a:p>
        </p:txBody>
      </p:sp>
      <p:sp>
        <p:nvSpPr>
          <p:cNvPr id="6" name="TextBox 5">
            <a:extLst>
              <a:ext uri="{FF2B5EF4-FFF2-40B4-BE49-F238E27FC236}">
                <a16:creationId xmlns:a16="http://schemas.microsoft.com/office/drawing/2014/main" id="{2800A60A-FF62-E645-B02F-185D0EA59CF4}"/>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en-PK" dirty="0"/>
          </a:p>
        </p:txBody>
      </p:sp>
      <p:sp>
        <p:nvSpPr>
          <p:cNvPr id="7" name="TextBox 6">
            <a:extLst>
              <a:ext uri="{FF2B5EF4-FFF2-40B4-BE49-F238E27FC236}">
                <a16:creationId xmlns:a16="http://schemas.microsoft.com/office/drawing/2014/main" id="{E8E9544C-CF1F-4812-FD89-6346B872B94D}"/>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en-PK" dirty="0"/>
          </a:p>
        </p:txBody>
      </p:sp>
      <p:sp>
        <p:nvSpPr>
          <p:cNvPr id="8" name="TextBox 7">
            <a:extLst>
              <a:ext uri="{FF2B5EF4-FFF2-40B4-BE49-F238E27FC236}">
                <a16:creationId xmlns:a16="http://schemas.microsoft.com/office/drawing/2014/main" id="{5992A10B-3CDF-78E7-7937-868574E4F05F}"/>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en-PK" dirty="0"/>
          </a:p>
        </p:txBody>
      </p:sp>
      <p:sp>
        <p:nvSpPr>
          <p:cNvPr id="9" name="TextBox 8">
            <a:extLst>
              <a:ext uri="{FF2B5EF4-FFF2-40B4-BE49-F238E27FC236}">
                <a16:creationId xmlns:a16="http://schemas.microsoft.com/office/drawing/2014/main" id="{5373165A-EBCF-527F-8476-EC845D22AE6F}"/>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en-PK" dirty="0"/>
          </a:p>
        </p:txBody>
      </p:sp>
      <p:sp>
        <p:nvSpPr>
          <p:cNvPr id="10" name="TextBox 9">
            <a:extLst>
              <a:ext uri="{FF2B5EF4-FFF2-40B4-BE49-F238E27FC236}">
                <a16:creationId xmlns:a16="http://schemas.microsoft.com/office/drawing/2014/main" id="{AF39691F-81B9-BC00-20A4-DED456B33763}"/>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en-PK" dirty="0"/>
          </a:p>
        </p:txBody>
      </p:sp>
      <p:sp>
        <p:nvSpPr>
          <p:cNvPr id="11" name="TextBox 10">
            <a:extLst>
              <a:ext uri="{FF2B5EF4-FFF2-40B4-BE49-F238E27FC236}">
                <a16:creationId xmlns:a16="http://schemas.microsoft.com/office/drawing/2014/main" id="{02DCAF54-B84F-4231-0EDE-7CB1FEA5C87C}"/>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en-PK" dirty="0"/>
          </a:p>
        </p:txBody>
      </p:sp>
      <p:sp>
        <p:nvSpPr>
          <p:cNvPr id="12" name="TextBox 11">
            <a:extLst>
              <a:ext uri="{FF2B5EF4-FFF2-40B4-BE49-F238E27FC236}">
                <a16:creationId xmlns:a16="http://schemas.microsoft.com/office/drawing/2014/main" id="{D6F57E49-74EC-EB9E-1B4C-E66828F8447B}"/>
              </a:ext>
            </a:extLst>
          </p:cNvPr>
          <p:cNvSpPr txBox="1"/>
          <p:nvPr/>
        </p:nvSpPr>
        <p:spPr>
          <a:xfrm>
            <a:off x="6095999" y="4803056"/>
            <a:ext cx="5153891"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rPr>
              <a:t>50% percent of the correctly predicted cases turned out to be positive cases</a:t>
            </a:r>
          </a:p>
          <a:p>
            <a:pPr marL="285750" indent="-285750">
              <a:buFont typeface="Arial" panose="020B0604020202020204" pitchFamily="34" charset="0"/>
              <a:buChar char="•"/>
            </a:pPr>
            <a:r>
              <a:rPr lang="en-US" b="0" i="0" dirty="0">
                <a:solidFill>
                  <a:srgbClr val="222222"/>
                </a:solidFill>
                <a:effectLst/>
              </a:rPr>
              <a:t>This would determine whether our model is reliable or not.</a:t>
            </a:r>
            <a:endParaRPr lang="en-PK" dirty="0"/>
          </a:p>
        </p:txBody>
      </p:sp>
      <p:sp>
        <p:nvSpPr>
          <p:cNvPr id="13" name="TextBox 12">
            <a:extLst>
              <a:ext uri="{FF2B5EF4-FFF2-40B4-BE49-F238E27FC236}">
                <a16:creationId xmlns:a16="http://schemas.microsoft.com/office/drawing/2014/main" id="{83EB4FF3-C34D-D714-10E2-A0853D65285C}"/>
              </a:ext>
            </a:extLst>
          </p:cNvPr>
          <p:cNvSpPr txBox="1"/>
          <p:nvPr/>
        </p:nvSpPr>
        <p:spPr>
          <a:xfrm>
            <a:off x="6057127" y="3967018"/>
            <a:ext cx="3159367" cy="378691"/>
          </a:xfrm>
          <a:prstGeom prst="rect">
            <a:avLst/>
          </a:prstGeom>
          <a:noFill/>
        </p:spPr>
        <p:txBody>
          <a:bodyPr wrap="square" rtlCol="0">
            <a:spAutoFit/>
          </a:bodyPr>
          <a:lstStyle/>
          <a:p>
            <a:r>
              <a:rPr lang="en-US" dirty="0"/>
              <a:t>Precision= 30/(30+30)</a:t>
            </a:r>
            <a:endParaRPr lang="en-PK" dirty="0"/>
          </a:p>
        </p:txBody>
      </p:sp>
    </p:spTree>
    <p:extLst>
      <p:ext uri="{BB962C8B-B14F-4D97-AF65-F5344CB8AC3E}">
        <p14:creationId xmlns:p14="http://schemas.microsoft.com/office/powerpoint/2010/main" val="1918971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2BE4-5074-7C25-A0B7-55C763BEE3CC}"/>
              </a:ext>
            </a:extLst>
          </p:cNvPr>
          <p:cNvSpPr>
            <a:spLocks noGrp="1"/>
          </p:cNvSpPr>
          <p:nvPr>
            <p:ph type="title"/>
          </p:nvPr>
        </p:nvSpPr>
        <p:spPr/>
        <p:txBody>
          <a:bodyPr/>
          <a:lstStyle/>
          <a:p>
            <a:r>
              <a:rPr lang="en-US" dirty="0"/>
              <a:t>F-score</a:t>
            </a:r>
            <a:endParaRPr lang="en-PK" dirty="0"/>
          </a:p>
        </p:txBody>
      </p:sp>
      <p:sp>
        <p:nvSpPr>
          <p:cNvPr id="3" name="Content Placeholder 2">
            <a:extLst>
              <a:ext uri="{FF2B5EF4-FFF2-40B4-BE49-F238E27FC236}">
                <a16:creationId xmlns:a16="http://schemas.microsoft.com/office/drawing/2014/main" id="{C0FFC495-B0E8-69A6-436F-48BF7FD4AE10}"/>
              </a:ext>
            </a:extLst>
          </p:cNvPr>
          <p:cNvSpPr>
            <a:spLocks noGrp="1"/>
          </p:cNvSpPr>
          <p:nvPr>
            <p:ph idx="1"/>
          </p:nvPr>
        </p:nvSpPr>
        <p:spPr>
          <a:xfrm>
            <a:off x="581192" y="2180497"/>
            <a:ext cx="11029615" cy="2591920"/>
          </a:xfrm>
        </p:spPr>
        <p:txBody>
          <a:bodyPr/>
          <a:lstStyle/>
          <a:p>
            <a:r>
              <a:rPr lang="en-US" b="0" i="0" dirty="0">
                <a:solidFill>
                  <a:srgbClr val="222222"/>
                </a:solidFill>
                <a:effectLst/>
              </a:rPr>
              <a:t>In practice, when we try to increase the precision of our model, the recall goes down, and vice-versa. </a:t>
            </a:r>
          </a:p>
          <a:p>
            <a:r>
              <a:rPr lang="en-US" b="0" i="0" dirty="0">
                <a:solidFill>
                  <a:srgbClr val="222222"/>
                </a:solidFill>
                <a:effectLst/>
              </a:rPr>
              <a:t>The F1-score captures both the trends in a single value.</a:t>
            </a:r>
          </a:p>
          <a:p>
            <a:r>
              <a:rPr lang="en-US" b="1" i="0" dirty="0">
                <a:solidFill>
                  <a:srgbClr val="222222"/>
                </a:solidFill>
                <a:effectLst/>
              </a:rPr>
              <a:t>F1-score is a harmonic mean of Precision and Recall</a:t>
            </a:r>
            <a:r>
              <a:rPr lang="en-US" b="0" i="0" dirty="0">
                <a:solidFill>
                  <a:srgbClr val="222222"/>
                </a:solidFill>
                <a:effectLst/>
              </a:rPr>
              <a:t>, and so it gives a combined idea about these two metrics. </a:t>
            </a:r>
          </a:p>
          <a:p>
            <a:r>
              <a:rPr lang="en-US" b="0" i="0" dirty="0">
                <a:solidFill>
                  <a:srgbClr val="222222"/>
                </a:solidFill>
                <a:effectLst/>
              </a:rPr>
              <a:t>It is maximum when Precision is equal to Recall.</a:t>
            </a:r>
          </a:p>
          <a:p>
            <a:pPr marL="0" indent="0">
              <a:buNone/>
            </a:pPr>
            <a:endParaRPr lang="en-PK" dirty="0"/>
          </a:p>
        </p:txBody>
      </p:sp>
      <p:pic>
        <p:nvPicPr>
          <p:cNvPr id="5" name="Picture 4" descr="Text&#10;&#10;Description automatically generated with medium confidence">
            <a:extLst>
              <a:ext uri="{FF2B5EF4-FFF2-40B4-BE49-F238E27FC236}">
                <a16:creationId xmlns:a16="http://schemas.microsoft.com/office/drawing/2014/main" id="{6B559BED-58B7-AC15-E319-E5892552C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854" y="4429168"/>
            <a:ext cx="5418290" cy="1615580"/>
          </a:xfrm>
          <a:prstGeom prst="rect">
            <a:avLst/>
          </a:prstGeom>
        </p:spPr>
      </p:pic>
    </p:spTree>
    <p:extLst>
      <p:ext uri="{BB962C8B-B14F-4D97-AF65-F5344CB8AC3E}">
        <p14:creationId xmlns:p14="http://schemas.microsoft.com/office/powerpoint/2010/main" val="2491120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2BE4-5074-7C25-A0B7-55C763BEE3CC}"/>
              </a:ext>
            </a:extLst>
          </p:cNvPr>
          <p:cNvSpPr>
            <a:spLocks noGrp="1"/>
          </p:cNvSpPr>
          <p:nvPr>
            <p:ph type="title"/>
          </p:nvPr>
        </p:nvSpPr>
        <p:spPr/>
        <p:txBody>
          <a:bodyPr/>
          <a:lstStyle/>
          <a:p>
            <a:r>
              <a:rPr lang="en-US" dirty="0"/>
              <a:t>F-score(</a:t>
            </a:r>
            <a:r>
              <a:rPr lang="en-US" dirty="0" err="1"/>
              <a:t>cont</a:t>
            </a:r>
            <a:r>
              <a:rPr lang="en-US" dirty="0"/>
              <a:t>)</a:t>
            </a:r>
            <a:endParaRPr lang="en-PK" dirty="0"/>
          </a:p>
        </p:txBody>
      </p:sp>
      <p:pic>
        <p:nvPicPr>
          <p:cNvPr id="10" name="Picture 9" descr="A picture containing text, receipt&#10;&#10;Description automatically generated">
            <a:extLst>
              <a:ext uri="{FF2B5EF4-FFF2-40B4-BE49-F238E27FC236}">
                <a16:creationId xmlns:a16="http://schemas.microsoft.com/office/drawing/2014/main" id="{D9F2B879-B540-73D8-E12C-14E57310E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5848" y="2083304"/>
            <a:ext cx="5420304" cy="4419983"/>
          </a:xfrm>
          <a:prstGeom prst="rect">
            <a:avLst/>
          </a:prstGeom>
        </p:spPr>
      </p:pic>
    </p:spTree>
    <p:extLst>
      <p:ext uri="{BB962C8B-B14F-4D97-AF65-F5344CB8AC3E}">
        <p14:creationId xmlns:p14="http://schemas.microsoft.com/office/powerpoint/2010/main" val="2710380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C2AF-48D5-0056-D39F-BEE6ADCBB5E8}"/>
              </a:ext>
            </a:extLst>
          </p:cNvPr>
          <p:cNvSpPr>
            <a:spLocks noGrp="1"/>
          </p:cNvSpPr>
          <p:nvPr>
            <p:ph type="title"/>
          </p:nvPr>
        </p:nvSpPr>
        <p:spPr/>
        <p:txBody>
          <a:bodyPr/>
          <a:lstStyle/>
          <a:p>
            <a:r>
              <a:rPr lang="en-US" i="0" dirty="0">
                <a:effectLst/>
              </a:rPr>
              <a:t>Specificity (True negative rate)</a:t>
            </a:r>
            <a:endParaRPr lang="en-PK" dirty="0"/>
          </a:p>
        </p:txBody>
      </p:sp>
      <p:sp>
        <p:nvSpPr>
          <p:cNvPr id="3" name="Content Placeholder 2">
            <a:extLst>
              <a:ext uri="{FF2B5EF4-FFF2-40B4-BE49-F238E27FC236}">
                <a16:creationId xmlns:a16="http://schemas.microsoft.com/office/drawing/2014/main" id="{92D46B3E-FB33-F108-4654-724FDE73372C}"/>
              </a:ext>
            </a:extLst>
          </p:cNvPr>
          <p:cNvSpPr>
            <a:spLocks noGrp="1"/>
          </p:cNvSpPr>
          <p:nvPr>
            <p:ph idx="1"/>
          </p:nvPr>
        </p:nvSpPr>
        <p:spPr>
          <a:xfrm>
            <a:off x="581192" y="2180496"/>
            <a:ext cx="11029615" cy="1765203"/>
          </a:xfrm>
        </p:spPr>
        <p:txBody>
          <a:bodyPr/>
          <a:lstStyle/>
          <a:p>
            <a:r>
              <a:rPr lang="en-US" b="0" i="0" dirty="0">
                <a:solidFill>
                  <a:srgbClr val="333333"/>
                </a:solidFill>
                <a:effectLst/>
              </a:rPr>
              <a:t>Specificity (SP) is calculated as the number of correct negative predictions divided by the total number of negatives. </a:t>
            </a:r>
          </a:p>
          <a:p>
            <a:r>
              <a:rPr lang="en-US" b="0" i="0" dirty="0">
                <a:solidFill>
                  <a:srgbClr val="333333"/>
                </a:solidFill>
                <a:effectLst/>
              </a:rPr>
              <a:t>It is also called true negative rate (TNR).</a:t>
            </a:r>
          </a:p>
          <a:p>
            <a:r>
              <a:rPr lang="en-US" b="0" i="0" dirty="0">
                <a:solidFill>
                  <a:srgbClr val="333333"/>
                </a:solidFill>
                <a:effectLst/>
              </a:rPr>
              <a:t> The best specificity is 1.0, whereas the worst is 0.0.</a:t>
            </a:r>
            <a:endParaRPr lang="en-PK" dirty="0"/>
          </a:p>
        </p:txBody>
      </p:sp>
      <p:pic>
        <p:nvPicPr>
          <p:cNvPr id="5" name="Picture 4" descr="Diagram, text&#10;&#10;Description automatically generated">
            <a:extLst>
              <a:ext uri="{FF2B5EF4-FFF2-40B4-BE49-F238E27FC236}">
                <a16:creationId xmlns:a16="http://schemas.microsoft.com/office/drawing/2014/main" id="{C2BFB9BF-F8A7-7371-561C-D5AF66CE4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961" y="3945699"/>
            <a:ext cx="5812076" cy="2331922"/>
          </a:xfrm>
          <a:prstGeom prst="rect">
            <a:avLst/>
          </a:prstGeom>
        </p:spPr>
      </p:pic>
    </p:spTree>
    <p:extLst>
      <p:ext uri="{BB962C8B-B14F-4D97-AF65-F5344CB8AC3E}">
        <p14:creationId xmlns:p14="http://schemas.microsoft.com/office/powerpoint/2010/main" val="2658035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C2AF-48D5-0056-D39F-BEE6ADCBB5E8}"/>
              </a:ext>
            </a:extLst>
          </p:cNvPr>
          <p:cNvSpPr>
            <a:spLocks noGrp="1"/>
          </p:cNvSpPr>
          <p:nvPr>
            <p:ph type="title"/>
          </p:nvPr>
        </p:nvSpPr>
        <p:spPr/>
        <p:txBody>
          <a:bodyPr/>
          <a:lstStyle/>
          <a:p>
            <a:r>
              <a:rPr lang="en-US" i="0" dirty="0">
                <a:effectLst/>
              </a:rPr>
              <a:t>Specificity (True negative rate)</a:t>
            </a:r>
            <a:endParaRPr lang="en-PK" dirty="0"/>
          </a:p>
        </p:txBody>
      </p:sp>
      <p:sp>
        <p:nvSpPr>
          <p:cNvPr id="7" name="Content Placeholder 2">
            <a:extLst>
              <a:ext uri="{FF2B5EF4-FFF2-40B4-BE49-F238E27FC236}">
                <a16:creationId xmlns:a16="http://schemas.microsoft.com/office/drawing/2014/main" id="{9032D284-E779-372C-94A8-2490BE06BD19}"/>
              </a:ext>
            </a:extLst>
          </p:cNvPr>
          <p:cNvSpPr txBox="1">
            <a:spLocks/>
          </p:cNvSpPr>
          <p:nvPr/>
        </p:nvSpPr>
        <p:spPr>
          <a:xfrm>
            <a:off x="581192" y="2180497"/>
            <a:ext cx="11029615" cy="710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333333"/>
                </a:solidFill>
              </a:rPr>
              <a:t>The specificity would be calculated by the following formula</a:t>
            </a:r>
          </a:p>
          <a:p>
            <a:endParaRPr lang="en-PK" dirty="0"/>
          </a:p>
        </p:txBody>
      </p:sp>
      <p:pic>
        <p:nvPicPr>
          <p:cNvPr id="9" name="Picture 8">
            <a:extLst>
              <a:ext uri="{FF2B5EF4-FFF2-40B4-BE49-F238E27FC236}">
                <a16:creationId xmlns:a16="http://schemas.microsoft.com/office/drawing/2014/main" id="{C4C2B0A4-B346-9ED2-6881-045104B77008}"/>
              </a:ext>
            </a:extLst>
          </p:cNvPr>
          <p:cNvPicPr>
            <a:picLocks noChangeAspect="1"/>
          </p:cNvPicPr>
          <p:nvPr/>
        </p:nvPicPr>
        <p:blipFill>
          <a:blip r:embed="rId2"/>
          <a:stretch>
            <a:fillRect/>
          </a:stretch>
        </p:blipFill>
        <p:spPr>
          <a:xfrm>
            <a:off x="5970704" y="2720819"/>
            <a:ext cx="2872671" cy="924255"/>
          </a:xfrm>
          <a:prstGeom prst="rect">
            <a:avLst/>
          </a:prstGeom>
        </p:spPr>
      </p:pic>
      <p:pic>
        <p:nvPicPr>
          <p:cNvPr id="10" name="Picture 9" descr="Table&#10;&#10;Description automatically generated">
            <a:extLst>
              <a:ext uri="{FF2B5EF4-FFF2-40B4-BE49-F238E27FC236}">
                <a16:creationId xmlns:a16="http://schemas.microsoft.com/office/drawing/2014/main" id="{0882E7B0-B5E6-E9D5-6026-5FC64377F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11" name="TextBox 10">
            <a:extLst>
              <a:ext uri="{FF2B5EF4-FFF2-40B4-BE49-F238E27FC236}">
                <a16:creationId xmlns:a16="http://schemas.microsoft.com/office/drawing/2014/main" id="{8607A8B6-14CD-379A-BF02-A3FF7F9E0CBF}"/>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en-PK" dirty="0"/>
          </a:p>
        </p:txBody>
      </p:sp>
      <p:sp>
        <p:nvSpPr>
          <p:cNvPr id="12" name="TextBox 11">
            <a:extLst>
              <a:ext uri="{FF2B5EF4-FFF2-40B4-BE49-F238E27FC236}">
                <a16:creationId xmlns:a16="http://schemas.microsoft.com/office/drawing/2014/main" id="{53F3CA9D-9A99-6268-5824-597D52DB712A}"/>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en-PK" dirty="0"/>
          </a:p>
        </p:txBody>
      </p:sp>
      <p:sp>
        <p:nvSpPr>
          <p:cNvPr id="13" name="TextBox 12">
            <a:extLst>
              <a:ext uri="{FF2B5EF4-FFF2-40B4-BE49-F238E27FC236}">
                <a16:creationId xmlns:a16="http://schemas.microsoft.com/office/drawing/2014/main" id="{D8E65C45-E604-439E-5E5C-9F139C224862}"/>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en-PK" dirty="0"/>
          </a:p>
        </p:txBody>
      </p:sp>
      <p:sp>
        <p:nvSpPr>
          <p:cNvPr id="14" name="TextBox 13">
            <a:extLst>
              <a:ext uri="{FF2B5EF4-FFF2-40B4-BE49-F238E27FC236}">
                <a16:creationId xmlns:a16="http://schemas.microsoft.com/office/drawing/2014/main" id="{C068F19A-D161-0C98-1F5C-BE8848831D9B}"/>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en-PK" dirty="0"/>
          </a:p>
        </p:txBody>
      </p:sp>
      <p:sp>
        <p:nvSpPr>
          <p:cNvPr id="15" name="TextBox 14">
            <a:extLst>
              <a:ext uri="{FF2B5EF4-FFF2-40B4-BE49-F238E27FC236}">
                <a16:creationId xmlns:a16="http://schemas.microsoft.com/office/drawing/2014/main" id="{641560C1-25FA-68FC-0DD1-60725293764E}"/>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en-PK" dirty="0"/>
          </a:p>
        </p:txBody>
      </p:sp>
      <p:sp>
        <p:nvSpPr>
          <p:cNvPr id="16" name="TextBox 15">
            <a:extLst>
              <a:ext uri="{FF2B5EF4-FFF2-40B4-BE49-F238E27FC236}">
                <a16:creationId xmlns:a16="http://schemas.microsoft.com/office/drawing/2014/main" id="{0C5D592C-DF95-3DAF-BEE6-A26ABC4CC970}"/>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en-PK" dirty="0"/>
          </a:p>
        </p:txBody>
      </p:sp>
      <p:sp>
        <p:nvSpPr>
          <p:cNvPr id="17" name="TextBox 16">
            <a:extLst>
              <a:ext uri="{FF2B5EF4-FFF2-40B4-BE49-F238E27FC236}">
                <a16:creationId xmlns:a16="http://schemas.microsoft.com/office/drawing/2014/main" id="{AF33BE80-C7F6-2D55-F96A-224B21EF927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en-PK" dirty="0"/>
          </a:p>
        </p:txBody>
      </p:sp>
      <p:sp>
        <p:nvSpPr>
          <p:cNvPr id="18" name="TextBox 17">
            <a:extLst>
              <a:ext uri="{FF2B5EF4-FFF2-40B4-BE49-F238E27FC236}">
                <a16:creationId xmlns:a16="http://schemas.microsoft.com/office/drawing/2014/main" id="{E063787B-13EF-6942-9FDC-0A933A9B56E5}"/>
              </a:ext>
            </a:extLst>
          </p:cNvPr>
          <p:cNvSpPr txBox="1"/>
          <p:nvPr/>
        </p:nvSpPr>
        <p:spPr>
          <a:xfrm>
            <a:off x="6210928" y="4350389"/>
            <a:ext cx="3721674" cy="369332"/>
          </a:xfrm>
          <a:prstGeom prst="rect">
            <a:avLst/>
          </a:prstGeom>
          <a:noFill/>
        </p:spPr>
        <p:txBody>
          <a:bodyPr wrap="square" rtlCol="0">
            <a:spAutoFit/>
          </a:bodyPr>
          <a:lstStyle/>
          <a:p>
            <a:r>
              <a:rPr lang="en-US" dirty="0"/>
              <a:t>SP=930/960 = 0.96</a:t>
            </a:r>
            <a:endParaRPr lang="en-PK" dirty="0"/>
          </a:p>
        </p:txBody>
      </p:sp>
    </p:spTree>
    <p:extLst>
      <p:ext uri="{BB962C8B-B14F-4D97-AF65-F5344CB8AC3E}">
        <p14:creationId xmlns:p14="http://schemas.microsoft.com/office/powerpoint/2010/main" val="4133095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C143-9B5E-A4E7-68E7-58404BE71C47}"/>
              </a:ext>
            </a:extLst>
          </p:cNvPr>
          <p:cNvSpPr>
            <a:spLocks noGrp="1"/>
          </p:cNvSpPr>
          <p:nvPr>
            <p:ph type="title"/>
          </p:nvPr>
        </p:nvSpPr>
        <p:spPr/>
        <p:txBody>
          <a:bodyPr/>
          <a:lstStyle/>
          <a:p>
            <a:r>
              <a:rPr lang="en-US" dirty="0"/>
              <a:t>False positive</a:t>
            </a:r>
            <a:r>
              <a:rPr lang="en-US" i="0" dirty="0">
                <a:effectLst/>
              </a:rPr>
              <a:t> rate</a:t>
            </a:r>
            <a:endParaRPr lang="en-PK" dirty="0"/>
          </a:p>
        </p:txBody>
      </p:sp>
      <p:sp>
        <p:nvSpPr>
          <p:cNvPr id="3" name="Content Placeholder 2">
            <a:extLst>
              <a:ext uri="{FF2B5EF4-FFF2-40B4-BE49-F238E27FC236}">
                <a16:creationId xmlns:a16="http://schemas.microsoft.com/office/drawing/2014/main" id="{468BF29D-92F8-4FA3-BD07-8862E4946652}"/>
              </a:ext>
            </a:extLst>
          </p:cNvPr>
          <p:cNvSpPr>
            <a:spLocks noGrp="1"/>
          </p:cNvSpPr>
          <p:nvPr>
            <p:ph idx="1"/>
          </p:nvPr>
        </p:nvSpPr>
        <p:spPr>
          <a:xfrm>
            <a:off x="581192" y="2180496"/>
            <a:ext cx="11029615" cy="1727625"/>
          </a:xfrm>
        </p:spPr>
        <p:txBody>
          <a:bodyPr/>
          <a:lstStyle/>
          <a:p>
            <a:r>
              <a:rPr lang="en-US" b="0" i="0" dirty="0">
                <a:solidFill>
                  <a:srgbClr val="333333"/>
                </a:solidFill>
                <a:effectLst/>
              </a:rPr>
              <a:t>False positive rate (FPR) is calculated as the number of incorrect positive predictions divided by the total number of negatives. </a:t>
            </a:r>
          </a:p>
          <a:p>
            <a:r>
              <a:rPr lang="en-US" b="0" i="0" dirty="0">
                <a:solidFill>
                  <a:srgbClr val="333333"/>
                </a:solidFill>
                <a:effectLst/>
              </a:rPr>
              <a:t>The best false positive rate is 0.0 whereas the worst is 1.0. </a:t>
            </a:r>
          </a:p>
          <a:p>
            <a:r>
              <a:rPr lang="en-US" b="0" i="0" dirty="0">
                <a:solidFill>
                  <a:srgbClr val="333333"/>
                </a:solidFill>
                <a:effectLst/>
              </a:rPr>
              <a:t>It can also be calculated as 1 – specificity.</a:t>
            </a:r>
            <a:endParaRPr lang="en-PK" dirty="0"/>
          </a:p>
        </p:txBody>
      </p:sp>
      <p:pic>
        <p:nvPicPr>
          <p:cNvPr id="5" name="Picture 4" descr="Diagram&#10;&#10;Description automatically generated">
            <a:extLst>
              <a:ext uri="{FF2B5EF4-FFF2-40B4-BE49-F238E27FC236}">
                <a16:creationId xmlns:a16="http://schemas.microsoft.com/office/drawing/2014/main" id="{E99DECBC-3AF8-1331-9763-75ADC46E9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379" y="3808681"/>
            <a:ext cx="5649239" cy="2347163"/>
          </a:xfrm>
          <a:prstGeom prst="rect">
            <a:avLst/>
          </a:prstGeom>
        </p:spPr>
      </p:pic>
    </p:spTree>
    <p:extLst>
      <p:ext uri="{BB962C8B-B14F-4D97-AF65-F5344CB8AC3E}">
        <p14:creationId xmlns:p14="http://schemas.microsoft.com/office/powerpoint/2010/main" val="20961071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C2AF-48D5-0056-D39F-BEE6ADCBB5E8}"/>
              </a:ext>
            </a:extLst>
          </p:cNvPr>
          <p:cNvSpPr>
            <a:spLocks noGrp="1"/>
          </p:cNvSpPr>
          <p:nvPr>
            <p:ph type="title"/>
          </p:nvPr>
        </p:nvSpPr>
        <p:spPr/>
        <p:txBody>
          <a:bodyPr/>
          <a:lstStyle/>
          <a:p>
            <a:r>
              <a:rPr lang="en-US" dirty="0"/>
              <a:t>False positive</a:t>
            </a:r>
            <a:r>
              <a:rPr lang="en-US" i="0" dirty="0">
                <a:effectLst/>
              </a:rPr>
              <a:t> rate</a:t>
            </a:r>
            <a:endParaRPr lang="en-PK" dirty="0"/>
          </a:p>
        </p:txBody>
      </p:sp>
      <p:sp>
        <p:nvSpPr>
          <p:cNvPr id="7" name="Content Placeholder 2">
            <a:extLst>
              <a:ext uri="{FF2B5EF4-FFF2-40B4-BE49-F238E27FC236}">
                <a16:creationId xmlns:a16="http://schemas.microsoft.com/office/drawing/2014/main" id="{9032D284-E779-372C-94A8-2490BE06BD19}"/>
              </a:ext>
            </a:extLst>
          </p:cNvPr>
          <p:cNvSpPr txBox="1">
            <a:spLocks/>
          </p:cNvSpPr>
          <p:nvPr/>
        </p:nvSpPr>
        <p:spPr>
          <a:xfrm>
            <a:off x="581192" y="2180497"/>
            <a:ext cx="11029615" cy="710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333333"/>
                </a:solidFill>
              </a:rPr>
              <a:t>The specificity would be calculated by the following formula</a:t>
            </a:r>
          </a:p>
          <a:p>
            <a:endParaRPr lang="en-PK" dirty="0"/>
          </a:p>
        </p:txBody>
      </p:sp>
      <p:pic>
        <p:nvPicPr>
          <p:cNvPr id="9" name="Picture 8">
            <a:extLst>
              <a:ext uri="{FF2B5EF4-FFF2-40B4-BE49-F238E27FC236}">
                <a16:creationId xmlns:a16="http://schemas.microsoft.com/office/drawing/2014/main" id="{C4C2B0A4-B346-9ED2-6881-045104B770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70704" y="2758462"/>
            <a:ext cx="2872671" cy="848968"/>
          </a:xfrm>
          <a:prstGeom prst="rect">
            <a:avLst/>
          </a:prstGeom>
        </p:spPr>
      </p:pic>
      <p:pic>
        <p:nvPicPr>
          <p:cNvPr id="10" name="Picture 9" descr="Table&#10;&#10;Description automatically generated">
            <a:extLst>
              <a:ext uri="{FF2B5EF4-FFF2-40B4-BE49-F238E27FC236}">
                <a16:creationId xmlns:a16="http://schemas.microsoft.com/office/drawing/2014/main" id="{0882E7B0-B5E6-E9D5-6026-5FC64377F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11" name="TextBox 10">
            <a:extLst>
              <a:ext uri="{FF2B5EF4-FFF2-40B4-BE49-F238E27FC236}">
                <a16:creationId xmlns:a16="http://schemas.microsoft.com/office/drawing/2014/main" id="{8607A8B6-14CD-379A-BF02-A3FF7F9E0CBF}"/>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en-PK" dirty="0"/>
          </a:p>
        </p:txBody>
      </p:sp>
      <p:sp>
        <p:nvSpPr>
          <p:cNvPr id="12" name="TextBox 11">
            <a:extLst>
              <a:ext uri="{FF2B5EF4-FFF2-40B4-BE49-F238E27FC236}">
                <a16:creationId xmlns:a16="http://schemas.microsoft.com/office/drawing/2014/main" id="{53F3CA9D-9A99-6268-5824-597D52DB712A}"/>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en-PK" dirty="0"/>
          </a:p>
        </p:txBody>
      </p:sp>
      <p:sp>
        <p:nvSpPr>
          <p:cNvPr id="13" name="TextBox 12">
            <a:extLst>
              <a:ext uri="{FF2B5EF4-FFF2-40B4-BE49-F238E27FC236}">
                <a16:creationId xmlns:a16="http://schemas.microsoft.com/office/drawing/2014/main" id="{D8E65C45-E604-439E-5E5C-9F139C224862}"/>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en-PK" dirty="0"/>
          </a:p>
        </p:txBody>
      </p:sp>
      <p:sp>
        <p:nvSpPr>
          <p:cNvPr id="14" name="TextBox 13">
            <a:extLst>
              <a:ext uri="{FF2B5EF4-FFF2-40B4-BE49-F238E27FC236}">
                <a16:creationId xmlns:a16="http://schemas.microsoft.com/office/drawing/2014/main" id="{C068F19A-D161-0C98-1F5C-BE8848831D9B}"/>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en-PK" dirty="0"/>
          </a:p>
        </p:txBody>
      </p:sp>
      <p:sp>
        <p:nvSpPr>
          <p:cNvPr id="15" name="TextBox 14">
            <a:extLst>
              <a:ext uri="{FF2B5EF4-FFF2-40B4-BE49-F238E27FC236}">
                <a16:creationId xmlns:a16="http://schemas.microsoft.com/office/drawing/2014/main" id="{641560C1-25FA-68FC-0DD1-60725293764E}"/>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en-PK" dirty="0"/>
          </a:p>
        </p:txBody>
      </p:sp>
      <p:sp>
        <p:nvSpPr>
          <p:cNvPr id="16" name="TextBox 15">
            <a:extLst>
              <a:ext uri="{FF2B5EF4-FFF2-40B4-BE49-F238E27FC236}">
                <a16:creationId xmlns:a16="http://schemas.microsoft.com/office/drawing/2014/main" id="{0C5D592C-DF95-3DAF-BEE6-A26ABC4CC970}"/>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en-PK" dirty="0"/>
          </a:p>
        </p:txBody>
      </p:sp>
      <p:sp>
        <p:nvSpPr>
          <p:cNvPr id="17" name="TextBox 16">
            <a:extLst>
              <a:ext uri="{FF2B5EF4-FFF2-40B4-BE49-F238E27FC236}">
                <a16:creationId xmlns:a16="http://schemas.microsoft.com/office/drawing/2014/main" id="{AF33BE80-C7F6-2D55-F96A-224B21EF927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en-PK" dirty="0"/>
          </a:p>
        </p:txBody>
      </p:sp>
      <p:sp>
        <p:nvSpPr>
          <p:cNvPr id="18" name="TextBox 17">
            <a:extLst>
              <a:ext uri="{FF2B5EF4-FFF2-40B4-BE49-F238E27FC236}">
                <a16:creationId xmlns:a16="http://schemas.microsoft.com/office/drawing/2014/main" id="{E063787B-13EF-6942-9FDC-0A933A9B56E5}"/>
              </a:ext>
            </a:extLst>
          </p:cNvPr>
          <p:cNvSpPr txBox="1"/>
          <p:nvPr/>
        </p:nvSpPr>
        <p:spPr>
          <a:xfrm>
            <a:off x="6210928" y="4350389"/>
            <a:ext cx="3721674" cy="369332"/>
          </a:xfrm>
          <a:prstGeom prst="rect">
            <a:avLst/>
          </a:prstGeom>
          <a:noFill/>
        </p:spPr>
        <p:txBody>
          <a:bodyPr wrap="square" rtlCol="0">
            <a:spAutoFit/>
          </a:bodyPr>
          <a:lstStyle/>
          <a:p>
            <a:r>
              <a:rPr lang="en-US" dirty="0"/>
              <a:t>FPR=30/960 = 0.031</a:t>
            </a:r>
            <a:endParaRPr lang="en-PK" dirty="0"/>
          </a:p>
        </p:txBody>
      </p:sp>
    </p:spTree>
    <p:extLst>
      <p:ext uri="{BB962C8B-B14F-4D97-AF65-F5344CB8AC3E}">
        <p14:creationId xmlns:p14="http://schemas.microsoft.com/office/powerpoint/2010/main" val="32360445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57765366"/>
              </p:ext>
            </p:extLst>
          </p:nvPr>
        </p:nvGraphicFramePr>
        <p:xfrm>
          <a:off x="2032000" y="1971936"/>
          <a:ext cx="4870824" cy="4820920"/>
        </p:xfrm>
        <a:graphic>
          <a:graphicData uri="http://schemas.openxmlformats.org/drawingml/2006/table">
            <a:tbl>
              <a:tblPr firstRow="1" bandRow="1">
                <a:tableStyleId>{5C22544A-7EE6-4342-B048-85BDC9FD1C3A}</a:tableStyleId>
              </a:tblPr>
              <a:tblGrid>
                <a:gridCol w="2435412">
                  <a:extLst>
                    <a:ext uri="{9D8B030D-6E8A-4147-A177-3AD203B41FA5}">
                      <a16:colId xmlns:a16="http://schemas.microsoft.com/office/drawing/2014/main" val="2539128589"/>
                    </a:ext>
                  </a:extLst>
                </a:gridCol>
                <a:gridCol w="2435412">
                  <a:extLst>
                    <a:ext uri="{9D8B030D-6E8A-4147-A177-3AD203B41FA5}">
                      <a16:colId xmlns:a16="http://schemas.microsoft.com/office/drawing/2014/main" val="108972211"/>
                    </a:ext>
                  </a:extLst>
                </a:gridCol>
              </a:tblGrid>
              <a:tr h="370840">
                <a:tc>
                  <a:txBody>
                    <a:bodyPr/>
                    <a:lstStyle/>
                    <a:p>
                      <a:pPr algn="ctr"/>
                      <a:r>
                        <a:rPr lang="en-US" dirty="0" smtClean="0"/>
                        <a:t>Actual </a:t>
                      </a:r>
                      <a:r>
                        <a:rPr lang="en-US" dirty="0" smtClean="0"/>
                        <a:t>Flu</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Predicted </a:t>
                      </a:r>
                      <a:r>
                        <a:rPr lang="en-US" dirty="0" smtClean="0"/>
                        <a:t>Flu</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8433316"/>
                  </a:ext>
                </a:extLst>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4189076"/>
                  </a:ext>
                </a:extLst>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6425692"/>
                  </a:ext>
                </a:extLst>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5213103"/>
                  </a:ext>
                </a:extLst>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129487"/>
                  </a:ext>
                </a:extLst>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3398769"/>
                  </a:ext>
                </a:extLst>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3435073"/>
                  </a:ext>
                </a:extLst>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7167686"/>
                  </a:ext>
                </a:extLst>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846690"/>
                  </a:ext>
                </a:extLst>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7105691"/>
                  </a:ext>
                </a:extLst>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2621108"/>
                  </a:ext>
                </a:extLst>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4079262"/>
                  </a:ext>
                </a:extLst>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3236987"/>
                  </a:ext>
                </a:extLst>
              </a:tr>
            </a:tbl>
          </a:graphicData>
        </a:graphic>
      </p:graphicFrame>
      <p:sp>
        <p:nvSpPr>
          <p:cNvPr id="7" name="Content Placeholder 2">
            <a:extLst>
              <a:ext uri="{FF2B5EF4-FFF2-40B4-BE49-F238E27FC236}">
                <a16:creationId xmlns:a16="http://schemas.microsoft.com/office/drawing/2014/main" id="{9032D284-E779-372C-94A8-2490BE06BD19}"/>
              </a:ext>
            </a:extLst>
          </p:cNvPr>
          <p:cNvSpPr txBox="1">
            <a:spLocks/>
          </p:cNvSpPr>
          <p:nvPr/>
        </p:nvSpPr>
        <p:spPr>
          <a:xfrm>
            <a:off x="6813178" y="3883791"/>
            <a:ext cx="7100047" cy="71048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solidFill>
                  <a:srgbClr val="333333"/>
                </a:solidFill>
              </a:rPr>
              <a:t>Calculate (1 = Stay |  0 = Leave)</a:t>
            </a:r>
          </a:p>
          <a:p>
            <a:pPr lvl="1"/>
            <a:r>
              <a:rPr lang="en-US" sz="2000" dirty="0" smtClean="0">
                <a:solidFill>
                  <a:srgbClr val="333333"/>
                </a:solidFill>
              </a:rPr>
              <a:t>Accuracy</a:t>
            </a:r>
          </a:p>
          <a:p>
            <a:pPr lvl="1"/>
            <a:r>
              <a:rPr lang="en-US" sz="2000" dirty="0" smtClean="0">
                <a:solidFill>
                  <a:srgbClr val="333333"/>
                </a:solidFill>
              </a:rPr>
              <a:t>F-Score</a:t>
            </a:r>
          </a:p>
          <a:p>
            <a:pPr lvl="1"/>
            <a:r>
              <a:rPr lang="en-US" sz="2000" dirty="0" smtClean="0">
                <a:solidFill>
                  <a:srgbClr val="333333"/>
                </a:solidFill>
              </a:rPr>
              <a:t>Precision</a:t>
            </a:r>
          </a:p>
          <a:p>
            <a:pPr lvl="1"/>
            <a:r>
              <a:rPr lang="en-US" sz="2000" dirty="0" smtClean="0">
                <a:solidFill>
                  <a:srgbClr val="333333"/>
                </a:solidFill>
              </a:rPr>
              <a:t>Recall</a:t>
            </a:r>
          </a:p>
          <a:p>
            <a:pPr lvl="1"/>
            <a:r>
              <a:rPr lang="en-US" sz="2000" dirty="0" smtClean="0">
                <a:solidFill>
                  <a:srgbClr val="333333"/>
                </a:solidFill>
              </a:rPr>
              <a:t>Sensitivity</a:t>
            </a:r>
          </a:p>
          <a:p>
            <a:pPr lvl="1"/>
            <a:r>
              <a:rPr lang="en-US" sz="2000" dirty="0" smtClean="0">
                <a:solidFill>
                  <a:srgbClr val="333333"/>
                </a:solidFill>
              </a:rPr>
              <a:t>Specificity</a:t>
            </a:r>
          </a:p>
          <a:p>
            <a:pPr lvl="1"/>
            <a:r>
              <a:rPr lang="en-US" sz="2000" dirty="0" smtClean="0">
                <a:solidFill>
                  <a:srgbClr val="333333"/>
                </a:solidFill>
              </a:rPr>
              <a:t>Comment on the quality of model (Logically)</a:t>
            </a:r>
          </a:p>
          <a:p>
            <a:pPr lvl="1"/>
            <a:r>
              <a:rPr lang="en-US" sz="2000" dirty="0" smtClean="0">
                <a:solidFill>
                  <a:srgbClr val="333333"/>
                </a:solidFill>
              </a:rPr>
              <a:t>Which measure is most appropriate here</a:t>
            </a:r>
            <a:endParaRPr lang="en-PK" sz="2000" dirty="0"/>
          </a:p>
        </p:txBody>
      </p:sp>
    </p:spTree>
    <p:extLst>
      <p:ext uri="{BB962C8B-B14F-4D97-AF65-F5344CB8AC3E}">
        <p14:creationId xmlns:p14="http://schemas.microsoft.com/office/powerpoint/2010/main" val="3605588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0FFE-37FE-3C56-97CE-2747D46476C8}"/>
              </a:ext>
            </a:extLst>
          </p:cNvPr>
          <p:cNvSpPr>
            <a:spLocks noGrp="1"/>
          </p:cNvSpPr>
          <p:nvPr>
            <p:ph type="title"/>
          </p:nvPr>
        </p:nvSpPr>
        <p:spPr/>
        <p:txBody>
          <a:bodyPr/>
          <a:lstStyle/>
          <a:p>
            <a:r>
              <a:rPr lang="en-US" dirty="0"/>
              <a:t>Example 1</a:t>
            </a:r>
            <a:endParaRPr lang="en-PK" dirty="0"/>
          </a:p>
        </p:txBody>
      </p:sp>
      <p:sp>
        <p:nvSpPr>
          <p:cNvPr id="3" name="Content Placeholder 2">
            <a:extLst>
              <a:ext uri="{FF2B5EF4-FFF2-40B4-BE49-F238E27FC236}">
                <a16:creationId xmlns:a16="http://schemas.microsoft.com/office/drawing/2014/main" id="{C49C5D76-8238-0675-F7B3-C9C14AB84E4A}"/>
              </a:ext>
            </a:extLst>
          </p:cNvPr>
          <p:cNvSpPr>
            <a:spLocks noGrp="1"/>
          </p:cNvSpPr>
          <p:nvPr>
            <p:ph idx="1"/>
          </p:nvPr>
        </p:nvSpPr>
        <p:spPr>
          <a:xfrm>
            <a:off x="581192" y="2180496"/>
            <a:ext cx="11029615" cy="581177"/>
          </a:xfrm>
        </p:spPr>
        <p:txBody>
          <a:bodyPr/>
          <a:lstStyle/>
          <a:p>
            <a:r>
              <a:rPr lang="en-US" dirty="0"/>
              <a:t>Dataset </a:t>
            </a:r>
            <a:endParaRPr lang="en-PK" dirty="0"/>
          </a:p>
        </p:txBody>
      </p:sp>
      <p:pic>
        <p:nvPicPr>
          <p:cNvPr id="5" name="Picture 4" descr="Table&#10;&#10;Description automatically generated">
            <a:extLst>
              <a:ext uri="{FF2B5EF4-FFF2-40B4-BE49-F238E27FC236}">
                <a16:creationId xmlns:a16="http://schemas.microsoft.com/office/drawing/2014/main" id="{10FA1B48-09E5-4222-A1BE-E9200CAB3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824" y="147073"/>
            <a:ext cx="2643174" cy="2123966"/>
          </a:xfrm>
          <a:prstGeom prst="rect">
            <a:avLst/>
          </a:prstGeom>
        </p:spPr>
      </p:pic>
      <p:sp>
        <p:nvSpPr>
          <p:cNvPr id="6" name="Content Placeholder 2">
            <a:extLst>
              <a:ext uri="{FF2B5EF4-FFF2-40B4-BE49-F238E27FC236}">
                <a16:creationId xmlns:a16="http://schemas.microsoft.com/office/drawing/2014/main" id="{8D3C0271-59F9-37F2-9A22-0A9A0FF9D67D}"/>
              </a:ext>
            </a:extLst>
          </p:cNvPr>
          <p:cNvSpPr txBox="1">
            <a:spLocks/>
          </p:cNvSpPr>
          <p:nvPr/>
        </p:nvSpPr>
        <p:spPr>
          <a:xfrm>
            <a:off x="581191" y="2735579"/>
            <a:ext cx="11029615" cy="432860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Given weights calculate the probability that an item whose weight is 378 grams is Mobile. i.e. </a:t>
            </a:r>
          </a:p>
          <a:p>
            <a:r>
              <a:rPr lang="en-US" dirty="0"/>
              <a:t>b0=28.12 and b1=-0.23.</a:t>
            </a:r>
          </a:p>
          <a:p>
            <a:r>
              <a:rPr lang="en-US" dirty="0"/>
              <a:t>P(</a:t>
            </a:r>
            <a:r>
              <a:rPr lang="en-US" dirty="0" err="1"/>
              <a:t>mobile|weight</a:t>
            </a:r>
            <a:r>
              <a:rPr lang="en-US" dirty="0"/>
              <a:t>=378</a:t>
            </a:r>
            <a:r>
              <a:rPr lang="en-US" dirty="0" smtClean="0"/>
              <a:t>)=?</a:t>
            </a:r>
          </a:p>
          <a:p>
            <a:r>
              <a:rPr lang="en-US" dirty="0" smtClean="0"/>
              <a:t>P(</a:t>
            </a:r>
            <a:r>
              <a:rPr lang="en-US" dirty="0" err="1" smtClean="0"/>
              <a:t>mobile|weight</a:t>
            </a:r>
            <a:r>
              <a:rPr lang="en-US" dirty="0" smtClean="0"/>
              <a:t>=200)=?</a:t>
            </a:r>
            <a:endParaRPr lang="en-US" dirty="0"/>
          </a:p>
          <a:p>
            <a:r>
              <a:rPr lang="en-US" dirty="0" smtClean="0"/>
              <a:t>P(</a:t>
            </a:r>
            <a:r>
              <a:rPr lang="en-US" dirty="0" err="1" smtClean="0"/>
              <a:t>mobile|weight</a:t>
            </a:r>
            <a:r>
              <a:rPr lang="en-US" dirty="0" smtClean="0"/>
              <a:t>=150)=?</a:t>
            </a:r>
          </a:p>
          <a:p>
            <a:r>
              <a:rPr lang="en-US" dirty="0" smtClean="0"/>
              <a:t>P(</a:t>
            </a:r>
            <a:r>
              <a:rPr lang="en-US" dirty="0" err="1" smtClean="0"/>
              <a:t>mobile|weight</a:t>
            </a:r>
            <a:r>
              <a:rPr lang="en-US" dirty="0" smtClean="0"/>
              <a:t>=350)=?</a:t>
            </a:r>
          </a:p>
          <a:p>
            <a:r>
              <a:rPr lang="en-US" dirty="0" smtClean="0"/>
              <a:t>P(</a:t>
            </a:r>
            <a:r>
              <a:rPr lang="en-US" dirty="0" err="1" smtClean="0"/>
              <a:t>mobile|weight</a:t>
            </a:r>
            <a:r>
              <a:rPr lang="en-US" dirty="0" smtClean="0"/>
              <a:t>=490)=?</a:t>
            </a:r>
            <a:endParaRPr lang="en-US" dirty="0"/>
          </a:p>
          <a:p>
            <a:endParaRPr lang="en-US" dirty="0"/>
          </a:p>
          <a:p>
            <a:endParaRPr lang="en-US" dirty="0"/>
          </a:p>
        </p:txBody>
      </p:sp>
    </p:spTree>
    <p:extLst>
      <p:ext uri="{BB962C8B-B14F-4D97-AF65-F5344CB8AC3E}">
        <p14:creationId xmlns:p14="http://schemas.microsoft.com/office/powerpoint/2010/main" val="2224396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0FFE-37FE-3C56-97CE-2747D46476C8}"/>
              </a:ext>
            </a:extLst>
          </p:cNvPr>
          <p:cNvSpPr>
            <a:spLocks noGrp="1"/>
          </p:cNvSpPr>
          <p:nvPr>
            <p:ph type="title"/>
          </p:nvPr>
        </p:nvSpPr>
        <p:spPr>
          <a:xfrm>
            <a:off x="581192" y="436600"/>
            <a:ext cx="11029616" cy="1279356"/>
          </a:xfrm>
        </p:spPr>
        <p:txBody>
          <a:bodyPr/>
          <a:lstStyle/>
          <a:p>
            <a:r>
              <a:rPr lang="en-US" sz="3600" dirty="0"/>
              <a:t>Example 1</a:t>
            </a:r>
            <a:endParaRPr lang="en-PK" sz="3600" dirty="0"/>
          </a:p>
        </p:txBody>
      </p:sp>
      <p:sp>
        <p:nvSpPr>
          <p:cNvPr id="3" name="Content Placeholder 2">
            <a:extLst>
              <a:ext uri="{FF2B5EF4-FFF2-40B4-BE49-F238E27FC236}">
                <a16:creationId xmlns:a16="http://schemas.microsoft.com/office/drawing/2014/main" id="{C49C5D76-8238-0675-F7B3-C9C14AB84E4A}"/>
              </a:ext>
            </a:extLst>
          </p:cNvPr>
          <p:cNvSpPr>
            <a:spLocks noGrp="1"/>
          </p:cNvSpPr>
          <p:nvPr>
            <p:ph idx="1"/>
          </p:nvPr>
        </p:nvSpPr>
        <p:spPr>
          <a:xfrm>
            <a:off x="581192" y="2028262"/>
            <a:ext cx="11029615" cy="733411"/>
          </a:xfrm>
        </p:spPr>
        <p:txBody>
          <a:bodyPr/>
          <a:lstStyle/>
          <a:p>
            <a:r>
              <a:rPr lang="en-US" sz="2400" dirty="0"/>
              <a:t>Dataset </a:t>
            </a:r>
            <a:endParaRPr lang="en-PK" sz="2400" dirty="0"/>
          </a:p>
        </p:txBody>
      </p:sp>
      <p:pic>
        <p:nvPicPr>
          <p:cNvPr id="5" name="Picture 4" descr="Table&#10;&#10;Description automatically generated">
            <a:extLst>
              <a:ext uri="{FF2B5EF4-FFF2-40B4-BE49-F238E27FC236}">
                <a16:creationId xmlns:a16="http://schemas.microsoft.com/office/drawing/2014/main" id="{10FA1B48-09E5-4222-A1BE-E9200CAB3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411" y="924329"/>
            <a:ext cx="4656460" cy="3199436"/>
          </a:xfrm>
          <a:prstGeom prst="rect">
            <a:avLst/>
          </a:prstGeom>
        </p:spPr>
      </p:pic>
      <p:sp>
        <p:nvSpPr>
          <p:cNvPr id="6" name="Content Placeholder 2">
            <a:extLst>
              <a:ext uri="{FF2B5EF4-FFF2-40B4-BE49-F238E27FC236}">
                <a16:creationId xmlns:a16="http://schemas.microsoft.com/office/drawing/2014/main" id="{8D3C0271-59F9-37F2-9A22-0A9A0FF9D67D}"/>
              </a:ext>
            </a:extLst>
          </p:cNvPr>
          <p:cNvSpPr txBox="1">
            <a:spLocks/>
          </p:cNvSpPr>
          <p:nvPr/>
        </p:nvSpPr>
        <p:spPr>
          <a:xfrm>
            <a:off x="581191" y="4447627"/>
            <a:ext cx="11029615" cy="211019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Given weights calculate the probability that an item whose weight is 378 grams is Mobile. i.e. </a:t>
            </a:r>
          </a:p>
          <a:p>
            <a:r>
              <a:rPr lang="en-US" sz="2400" dirty="0"/>
              <a:t>b0=28.12 and b1=-0.23.</a:t>
            </a:r>
          </a:p>
          <a:p>
            <a:r>
              <a:rPr lang="en-US" sz="2400" dirty="0"/>
              <a:t>P(</a:t>
            </a:r>
            <a:r>
              <a:rPr lang="en-US" sz="2400" dirty="0" err="1"/>
              <a:t>mobile|weight</a:t>
            </a:r>
            <a:r>
              <a:rPr lang="en-US" sz="2400" dirty="0"/>
              <a:t>=378)=?</a:t>
            </a:r>
          </a:p>
          <a:p>
            <a:r>
              <a:rPr lang="en-US" sz="2400" dirty="0"/>
              <a:t>Formula:    </a:t>
            </a:r>
            <a:r>
              <a:rPr lang="mr-IN" sz="2400" dirty="0"/>
              <a:t>y = e</a:t>
            </a:r>
            <a:r>
              <a:rPr lang="en-US" sz="3200" dirty="0"/>
              <a:t>^</a:t>
            </a:r>
            <a:r>
              <a:rPr lang="mr-IN" sz="2400" dirty="0"/>
              <a:t>(b0 + b1*x) / (1 + e</a:t>
            </a:r>
            <a:r>
              <a:rPr lang="en-US" sz="2400" dirty="0"/>
              <a:t>^</a:t>
            </a:r>
            <a:r>
              <a:rPr lang="mr-IN" sz="2400" dirty="0"/>
              <a:t>(b0 + b1*x))</a:t>
            </a:r>
            <a:endParaRPr lang="en-US" sz="2400" dirty="0"/>
          </a:p>
        </p:txBody>
      </p:sp>
    </p:spTree>
    <p:extLst>
      <p:ext uri="{BB962C8B-B14F-4D97-AF65-F5344CB8AC3E}">
        <p14:creationId xmlns:p14="http://schemas.microsoft.com/office/powerpoint/2010/main" val="1179493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4267-C996-0AEA-DBD0-1426A067A071}"/>
              </a:ext>
            </a:extLst>
          </p:cNvPr>
          <p:cNvSpPr>
            <a:spLocks noGrp="1"/>
          </p:cNvSpPr>
          <p:nvPr>
            <p:ph type="title"/>
          </p:nvPr>
        </p:nvSpPr>
        <p:spPr/>
        <p:txBody>
          <a:bodyPr/>
          <a:lstStyle/>
          <a:p>
            <a:r>
              <a:rPr lang="en-US" b="1" dirty="0">
                <a:latin typeface="Lato" panose="020F0502020204030203" pitchFamily="34" charset="0"/>
              </a:rPr>
              <a:t>Example 2 - </a:t>
            </a:r>
            <a:r>
              <a:rPr lang="en-US" b="1" i="0" dirty="0">
                <a:effectLst/>
                <a:latin typeface="Lato" panose="020F0502020204030203" pitchFamily="34" charset="0"/>
              </a:rPr>
              <a:t>Churn Prediction</a:t>
            </a:r>
            <a:endParaRPr lang="en-PK" dirty="0"/>
          </a:p>
        </p:txBody>
      </p:sp>
      <p:sp>
        <p:nvSpPr>
          <p:cNvPr id="3" name="Content Placeholder 2">
            <a:extLst>
              <a:ext uri="{FF2B5EF4-FFF2-40B4-BE49-F238E27FC236}">
                <a16:creationId xmlns:a16="http://schemas.microsoft.com/office/drawing/2014/main" id="{39B7A938-DA5C-62DC-D230-85296DA051A7}"/>
              </a:ext>
            </a:extLst>
          </p:cNvPr>
          <p:cNvSpPr>
            <a:spLocks noGrp="1"/>
          </p:cNvSpPr>
          <p:nvPr>
            <p:ph idx="1"/>
          </p:nvPr>
        </p:nvSpPr>
        <p:spPr/>
        <p:txBody>
          <a:bodyPr>
            <a:noAutofit/>
          </a:bodyPr>
          <a:lstStyle/>
          <a:p>
            <a:pPr algn="just"/>
            <a:r>
              <a:rPr lang="en-US" sz="2400" b="0" i="0" dirty="0">
                <a:solidFill>
                  <a:srgbClr val="222222"/>
                </a:solidFill>
                <a:effectLst/>
                <a:latin typeface="Lato" panose="020F0502020204030203" pitchFamily="34" charset="0"/>
              </a:rPr>
              <a:t>Churn is defined in business terms as ‘when a client cancels a subscription to a service they have been using.’ A common example is people canceling Spotify/Netflix subscriptions. </a:t>
            </a:r>
            <a:endParaRPr lang="en-US" sz="2400" dirty="0">
              <a:solidFill>
                <a:srgbClr val="222222"/>
              </a:solidFill>
              <a:latin typeface="Lato" panose="020F0502020204030203" pitchFamily="34" charset="0"/>
            </a:endParaRPr>
          </a:p>
          <a:p>
            <a:pPr algn="just"/>
            <a:r>
              <a:rPr lang="en-US" sz="2400" b="0" i="0" dirty="0">
                <a:solidFill>
                  <a:srgbClr val="222222"/>
                </a:solidFill>
                <a:effectLst/>
                <a:latin typeface="Lato" panose="020F0502020204030203" pitchFamily="34" charset="0"/>
              </a:rPr>
              <a:t> Churn Prediction is essentially predicting which clients are most likely to cancel a subscription i.e. leave a company based on their usage of the service.</a:t>
            </a:r>
          </a:p>
          <a:p>
            <a:pPr algn="just"/>
            <a:r>
              <a:rPr lang="en-US" sz="2400" b="0" i="0" dirty="0">
                <a:solidFill>
                  <a:srgbClr val="222222"/>
                </a:solidFill>
                <a:effectLst/>
                <a:latin typeface="Lato" panose="020F0502020204030203" pitchFamily="34" charset="0"/>
              </a:rPr>
              <a:t>The output in the case of Churn prediction is a simple yes or a no. Therefore, it is a classification problem where you have to predict 1 if the customer is likely to churn and 0 otherwise.</a:t>
            </a:r>
          </a:p>
          <a:p>
            <a:pPr algn="just"/>
            <a:r>
              <a:rPr lang="en-US" sz="2400" dirty="0">
                <a:solidFill>
                  <a:srgbClr val="222222"/>
                </a:solidFill>
                <a:latin typeface="Lato" panose="020F0502020204030203" pitchFamily="34" charset="0"/>
              </a:rPr>
              <a:t>Given a dataset having 16 features, we have to create a binary classification model that predicts whether a customer will cancel the subscription in the coming days. </a:t>
            </a:r>
            <a:endParaRPr lang="en-PK" sz="2400" dirty="0"/>
          </a:p>
        </p:txBody>
      </p:sp>
    </p:spTree>
    <p:extLst>
      <p:ext uri="{BB962C8B-B14F-4D97-AF65-F5344CB8AC3E}">
        <p14:creationId xmlns:p14="http://schemas.microsoft.com/office/powerpoint/2010/main" val="2145796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4267-C996-0AEA-DBD0-1426A067A071}"/>
              </a:ext>
            </a:extLst>
          </p:cNvPr>
          <p:cNvSpPr>
            <a:spLocks noGrp="1"/>
          </p:cNvSpPr>
          <p:nvPr>
            <p:ph type="title" idx="4294967295"/>
          </p:nvPr>
        </p:nvSpPr>
        <p:spPr>
          <a:xfrm>
            <a:off x="0" y="701675"/>
            <a:ext cx="11029950" cy="1014413"/>
          </a:xfrm>
        </p:spPr>
        <p:txBody>
          <a:bodyPr/>
          <a:lstStyle/>
          <a:p>
            <a:r>
              <a:rPr lang="en-US" b="1" i="0" dirty="0">
                <a:effectLst/>
                <a:latin typeface="Lato" panose="020F0502020204030203" pitchFamily="34" charset="0"/>
              </a:rPr>
              <a:t>Churn Prediction</a:t>
            </a:r>
            <a:endParaRPr lang="en-PK" dirty="0"/>
          </a:p>
        </p:txBody>
      </p:sp>
      <p:pic>
        <p:nvPicPr>
          <p:cNvPr id="7" name="Picture 6" descr="Calendar&#10;&#10;Description automatically generated">
            <a:extLst>
              <a:ext uri="{FF2B5EF4-FFF2-40B4-BE49-F238E27FC236}">
                <a16:creationId xmlns:a16="http://schemas.microsoft.com/office/drawing/2014/main" id="{BA03E55A-870C-7FB3-AC64-B0346D274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82" y="1716088"/>
            <a:ext cx="11490036" cy="4576393"/>
          </a:xfrm>
          <a:prstGeom prst="rect">
            <a:avLst/>
          </a:prstGeom>
        </p:spPr>
      </p:pic>
      <p:sp>
        <p:nvSpPr>
          <p:cNvPr id="8" name="TextBox 7">
            <a:extLst>
              <a:ext uri="{FF2B5EF4-FFF2-40B4-BE49-F238E27FC236}">
                <a16:creationId xmlns:a16="http://schemas.microsoft.com/office/drawing/2014/main" id="{4F7FA470-A15A-25EB-61C5-E054E9B84CBD}"/>
              </a:ext>
            </a:extLst>
          </p:cNvPr>
          <p:cNvSpPr txBox="1"/>
          <p:nvPr/>
        </p:nvSpPr>
        <p:spPr>
          <a:xfrm>
            <a:off x="466725" y="1024215"/>
            <a:ext cx="3981450" cy="369332"/>
          </a:xfrm>
          <a:prstGeom prst="rect">
            <a:avLst/>
          </a:prstGeom>
          <a:noFill/>
        </p:spPr>
        <p:txBody>
          <a:bodyPr wrap="square" rtlCol="0">
            <a:spAutoFit/>
          </a:bodyPr>
          <a:lstStyle/>
          <a:p>
            <a:r>
              <a:rPr lang="en-US" b="1" dirty="0"/>
              <a:t>Dataset of Churn Prediction</a:t>
            </a:r>
            <a:endParaRPr lang="en-PK" b="1" dirty="0"/>
          </a:p>
        </p:txBody>
      </p:sp>
    </p:spTree>
    <p:extLst>
      <p:ext uri="{BB962C8B-B14F-4D97-AF65-F5344CB8AC3E}">
        <p14:creationId xmlns:p14="http://schemas.microsoft.com/office/powerpoint/2010/main" val="40337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4267-C996-0AEA-DBD0-1426A067A071}"/>
              </a:ext>
            </a:extLst>
          </p:cNvPr>
          <p:cNvSpPr>
            <a:spLocks noGrp="1"/>
          </p:cNvSpPr>
          <p:nvPr>
            <p:ph type="title" idx="4294967295"/>
          </p:nvPr>
        </p:nvSpPr>
        <p:spPr>
          <a:xfrm>
            <a:off x="0" y="701675"/>
            <a:ext cx="11029950" cy="1014413"/>
          </a:xfrm>
        </p:spPr>
        <p:txBody>
          <a:bodyPr/>
          <a:lstStyle/>
          <a:p>
            <a:r>
              <a:rPr lang="en-US" b="1" i="0" dirty="0">
                <a:effectLst/>
                <a:latin typeface="Lato" panose="020F0502020204030203" pitchFamily="34" charset="0"/>
              </a:rPr>
              <a:t>Churn Prediction</a:t>
            </a:r>
            <a:endParaRPr lang="en-PK" dirty="0"/>
          </a:p>
        </p:txBody>
      </p:sp>
      <p:sp>
        <p:nvSpPr>
          <p:cNvPr id="8" name="TextBox 7">
            <a:extLst>
              <a:ext uri="{FF2B5EF4-FFF2-40B4-BE49-F238E27FC236}">
                <a16:creationId xmlns:a16="http://schemas.microsoft.com/office/drawing/2014/main" id="{4F7FA470-A15A-25EB-61C5-E054E9B84CBD}"/>
              </a:ext>
            </a:extLst>
          </p:cNvPr>
          <p:cNvSpPr txBox="1"/>
          <p:nvPr/>
        </p:nvSpPr>
        <p:spPr>
          <a:xfrm>
            <a:off x="466725" y="1024215"/>
            <a:ext cx="3981450" cy="369332"/>
          </a:xfrm>
          <a:prstGeom prst="rect">
            <a:avLst/>
          </a:prstGeom>
          <a:noFill/>
        </p:spPr>
        <p:txBody>
          <a:bodyPr wrap="square" rtlCol="0">
            <a:spAutoFit/>
          </a:bodyPr>
          <a:lstStyle/>
          <a:p>
            <a:r>
              <a:rPr lang="en-US" b="1" dirty="0"/>
              <a:t>After Dataset Preprocessing</a:t>
            </a:r>
            <a:endParaRPr lang="en-PK" b="1" dirty="0"/>
          </a:p>
        </p:txBody>
      </p:sp>
      <p:pic>
        <p:nvPicPr>
          <p:cNvPr id="4" name="Picture 3" descr="Table&#10;&#10;Description automatically generated">
            <a:extLst>
              <a:ext uri="{FF2B5EF4-FFF2-40B4-BE49-F238E27FC236}">
                <a16:creationId xmlns:a16="http://schemas.microsoft.com/office/drawing/2014/main" id="{469030CB-171D-E8B5-CA82-2DC3B7A87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641" y="1524000"/>
            <a:ext cx="4924584" cy="4467226"/>
          </a:xfrm>
          <a:prstGeom prst="rect">
            <a:avLst/>
          </a:prstGeom>
        </p:spPr>
      </p:pic>
      <p:pic>
        <p:nvPicPr>
          <p:cNvPr id="6" name="Picture 5" descr="Table&#10;&#10;Description automatically generated">
            <a:extLst>
              <a:ext uri="{FF2B5EF4-FFF2-40B4-BE49-F238E27FC236}">
                <a16:creationId xmlns:a16="http://schemas.microsoft.com/office/drawing/2014/main" id="{54B7EF59-C3D7-579E-C786-B0303B88A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304" y="2030444"/>
            <a:ext cx="2175567" cy="1467075"/>
          </a:xfrm>
          <a:prstGeom prst="rect">
            <a:avLst/>
          </a:prstGeom>
        </p:spPr>
      </p:pic>
      <p:sp>
        <p:nvSpPr>
          <p:cNvPr id="9" name="TextBox 8">
            <a:extLst>
              <a:ext uri="{FF2B5EF4-FFF2-40B4-BE49-F238E27FC236}">
                <a16:creationId xmlns:a16="http://schemas.microsoft.com/office/drawing/2014/main" id="{C0E897C0-5F8B-C371-CB14-0A3E2D18E977}"/>
              </a:ext>
            </a:extLst>
          </p:cNvPr>
          <p:cNvSpPr txBox="1"/>
          <p:nvPr/>
        </p:nvSpPr>
        <p:spPr>
          <a:xfrm>
            <a:off x="7056582" y="4048790"/>
            <a:ext cx="4248727"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For such dataset, what would be my logistic regression formula?</a:t>
            </a:r>
          </a:p>
          <a:p>
            <a:pPr marL="285750" indent="-285750">
              <a:buFont typeface="Arial" panose="020B0604020202020204" pitchFamily="34" charset="0"/>
              <a:buChar char="•"/>
            </a:pPr>
            <a:r>
              <a:rPr lang="en-US" sz="2800" dirty="0"/>
              <a:t>How many coefficients(b’s) should be learned by our model?</a:t>
            </a:r>
          </a:p>
          <a:p>
            <a:endParaRPr lang="en-US" sz="2800" dirty="0"/>
          </a:p>
          <a:p>
            <a:endParaRPr lang="en-US" sz="2800" dirty="0"/>
          </a:p>
        </p:txBody>
      </p:sp>
    </p:spTree>
    <p:extLst>
      <p:ext uri="{BB962C8B-B14F-4D97-AF65-F5344CB8AC3E}">
        <p14:creationId xmlns:p14="http://schemas.microsoft.com/office/powerpoint/2010/main" val="2863418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E8F489-2B93-4590-B4B2-43BB11D18465}"/>
              </a:ext>
            </a:extLst>
          </p:cNvPr>
          <p:cNvSpPr txBox="1"/>
          <p:nvPr/>
        </p:nvSpPr>
        <p:spPr>
          <a:xfrm>
            <a:off x="822036" y="-545"/>
            <a:ext cx="10418619" cy="6555641"/>
          </a:xfrm>
          <a:prstGeom prst="rect">
            <a:avLst/>
          </a:prstGeom>
          <a:noFill/>
        </p:spPr>
        <p:txBody>
          <a:bodyPr wrap="square" rtlCol="0">
            <a:spAutoFit/>
          </a:bodyPr>
          <a:lstStyle/>
          <a:p>
            <a:pPr marL="285750" indent="-285750">
              <a:buFont typeface="Arial" panose="020B0604020202020204" pitchFamily="34" charset="0"/>
              <a:buChar char="•"/>
            </a:pPr>
            <a:r>
              <a:rPr lang="en-US" sz="2400" kern="1200" dirty="0">
                <a:solidFill>
                  <a:schemeClr val="tx1"/>
                </a:solidFill>
              </a:rPr>
              <a:t>We have learned the coefficients below.</a:t>
            </a:r>
          </a:p>
          <a:p>
            <a:pPr marL="285750" indent="-285750">
              <a:buFont typeface="Arial" panose="020B0604020202020204" pitchFamily="34" charset="0"/>
              <a:buChar char="•"/>
            </a:pPr>
            <a:endParaRPr lang="en-US" sz="2400" kern="1200" dirty="0">
              <a:solidFill>
                <a:schemeClr val="tx1"/>
              </a:solidFill>
            </a:endParaRPr>
          </a:p>
          <a:p>
            <a:pPr marL="285750" indent="-285750">
              <a:buFont typeface="Arial" panose="020B0604020202020204" pitchFamily="34" charset="0"/>
              <a:buChar char="•"/>
            </a:pPr>
            <a:endParaRPr lang="en-US" sz="2400" kern="1200" dirty="0">
              <a:solidFill>
                <a:schemeClr val="tx1"/>
              </a:solidFill>
            </a:endParaRPr>
          </a:p>
          <a:p>
            <a:pPr marL="285750" indent="-285750">
              <a:buFont typeface="Arial" panose="020B0604020202020204" pitchFamily="34" charset="0"/>
              <a:buChar char="•"/>
            </a:pPr>
            <a:endParaRPr lang="en-US" sz="2400" kern="1200" dirty="0">
              <a:solidFill>
                <a:schemeClr val="tx1"/>
              </a:solidFill>
            </a:endParaRP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kern="1200" dirty="0">
              <a:solidFill>
                <a:schemeClr val="tx1"/>
              </a:solidFill>
            </a:endParaRPr>
          </a:p>
          <a:p>
            <a:endParaRPr lang="en-US" sz="2400" dirty="0"/>
          </a:p>
          <a:p>
            <a:endParaRPr lang="en-US" sz="2400" dirty="0"/>
          </a:p>
          <a:p>
            <a:endParaRPr lang="en-US" sz="2400" dirty="0"/>
          </a:p>
          <a:p>
            <a:endParaRPr lang="en-US" sz="2400" dirty="0"/>
          </a:p>
          <a:p>
            <a:pPr marL="285750" indent="-285750">
              <a:buFont typeface="Arial" panose="020B0604020202020204" pitchFamily="34" charset="0"/>
              <a:buChar char="•"/>
            </a:pPr>
            <a:r>
              <a:rPr lang="en-US" sz="2400" dirty="0"/>
              <a:t>Below is an example logistic regression equation:</a:t>
            </a:r>
          </a:p>
          <a:p>
            <a:pPr lvl="1"/>
            <a:r>
              <a:rPr lang="mr-IN" sz="2400" dirty="0"/>
              <a:t>y = e</a:t>
            </a:r>
            <a:r>
              <a:rPr lang="en-US" sz="3600" dirty="0"/>
              <a:t>^</a:t>
            </a:r>
            <a:r>
              <a:rPr lang="mr-IN" sz="2400" dirty="0"/>
              <a:t>(b0 + b1*x</a:t>
            </a:r>
            <a:r>
              <a:rPr lang="en-US" sz="2400" dirty="0"/>
              <a:t>1 + b2*x2 + b3*x3 </a:t>
            </a:r>
            <a:r>
              <a:rPr lang="mr-IN" sz="2400" dirty="0"/>
              <a:t>) / (1 + e</a:t>
            </a:r>
            <a:r>
              <a:rPr lang="en-US" sz="2400" dirty="0"/>
              <a:t>^</a:t>
            </a:r>
            <a:r>
              <a:rPr lang="mr-IN" sz="2400" dirty="0"/>
              <a:t>(b0 + b1*x</a:t>
            </a:r>
            <a:r>
              <a:rPr lang="en-US" sz="2400" dirty="0"/>
              <a:t> + b2*x2 + b3*x3 </a:t>
            </a:r>
            <a:r>
              <a:rPr lang="mr-IN" sz="2400" dirty="0"/>
              <a:t>))</a:t>
            </a:r>
            <a:endParaRPr lang="en-US" sz="2400" dirty="0"/>
          </a:p>
          <a:p>
            <a:endParaRPr lang="en-US" sz="2400" kern="1200" dirty="0">
              <a:solidFill>
                <a:schemeClr val="tx1"/>
              </a:solidFill>
            </a:endParaRPr>
          </a:p>
          <a:p>
            <a:pPr marL="285750" indent="-285750">
              <a:buFont typeface="Arial" panose="020B0604020202020204" pitchFamily="34" charset="0"/>
              <a:buChar char="•"/>
            </a:pPr>
            <a:r>
              <a:rPr lang="en-US" sz="2400" kern="1200" dirty="0">
                <a:solidFill>
                  <a:schemeClr val="tx1"/>
                </a:solidFill>
              </a:rPr>
              <a:t>Using the equation above we can calculate the probability of churn given a tenure=24, Internet Service= DSL, and Monthly Charges= 108.34.</a:t>
            </a:r>
          </a:p>
          <a:p>
            <a:pPr marL="285750" indent="-285750">
              <a:buFont typeface="Arial" panose="020B0604020202020204" pitchFamily="34" charset="0"/>
              <a:buChar char="•"/>
            </a:pPr>
            <a:r>
              <a:rPr lang="en-US" sz="2400" dirty="0"/>
              <a:t>M</a:t>
            </a:r>
            <a:r>
              <a:rPr lang="en-US" sz="2400" kern="1200" dirty="0">
                <a:solidFill>
                  <a:schemeClr val="tx1"/>
                </a:solidFill>
              </a:rPr>
              <a:t>ore formally P(</a:t>
            </a:r>
            <a:r>
              <a:rPr lang="en-US" sz="2400" dirty="0" err="1"/>
              <a:t>churn</a:t>
            </a:r>
            <a:r>
              <a:rPr lang="en-US" sz="2400" kern="1200" dirty="0" err="1">
                <a:solidFill>
                  <a:schemeClr val="tx1"/>
                </a:solidFill>
              </a:rPr>
              <a:t>|tenure</a:t>
            </a:r>
            <a:r>
              <a:rPr lang="en-US" sz="2400" dirty="0"/>
              <a:t>=24,InternetService=</a:t>
            </a:r>
            <a:r>
              <a:rPr lang="en-US" sz="2400" dirty="0" err="1"/>
              <a:t>DSL,MonthlyCharges</a:t>
            </a:r>
            <a:r>
              <a:rPr lang="en-US" sz="2400" dirty="0"/>
              <a:t>=108.34</a:t>
            </a:r>
            <a:r>
              <a:rPr lang="en-US" sz="2400" kern="1200" dirty="0">
                <a:solidFill>
                  <a:schemeClr val="tx1"/>
                </a:solidFill>
              </a:rPr>
              <a:t>) = ? </a:t>
            </a:r>
            <a:endParaRPr lang="en-PK" sz="2400" dirty="0"/>
          </a:p>
        </p:txBody>
      </p:sp>
      <p:pic>
        <p:nvPicPr>
          <p:cNvPr id="6" name="Picture 5" descr="Table&#10;&#10;Description automatically generated">
            <a:extLst>
              <a:ext uri="{FF2B5EF4-FFF2-40B4-BE49-F238E27FC236}">
                <a16:creationId xmlns:a16="http://schemas.microsoft.com/office/drawing/2014/main" id="{A12DA943-F8E5-B72A-99CA-2A2061634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340" y="941871"/>
            <a:ext cx="2729005" cy="2446788"/>
          </a:xfrm>
          <a:prstGeom prst="rect">
            <a:avLst/>
          </a:prstGeom>
        </p:spPr>
      </p:pic>
    </p:spTree>
    <p:extLst>
      <p:ext uri="{BB962C8B-B14F-4D97-AF65-F5344CB8AC3E}">
        <p14:creationId xmlns:p14="http://schemas.microsoft.com/office/powerpoint/2010/main" val="101881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21C9-6355-C320-966F-3CBDFF2841A7}"/>
              </a:ext>
            </a:extLst>
          </p:cNvPr>
          <p:cNvSpPr>
            <a:spLocks noGrp="1"/>
          </p:cNvSpPr>
          <p:nvPr>
            <p:ph type="ctrTitle"/>
          </p:nvPr>
        </p:nvSpPr>
        <p:spPr>
          <a:xfrm>
            <a:off x="581191" y="1020431"/>
            <a:ext cx="10993549" cy="1865644"/>
          </a:xfrm>
        </p:spPr>
        <p:txBody>
          <a:bodyPr/>
          <a:lstStyle/>
          <a:p>
            <a:r>
              <a:rPr lang="en-US" dirty="0"/>
              <a:t>Performance Measures</a:t>
            </a:r>
            <a:endParaRPr lang="en-PK" dirty="0"/>
          </a:p>
        </p:txBody>
      </p:sp>
    </p:spTree>
    <p:extLst>
      <p:ext uri="{BB962C8B-B14F-4D97-AF65-F5344CB8AC3E}">
        <p14:creationId xmlns:p14="http://schemas.microsoft.com/office/powerpoint/2010/main" val="561671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1076</TotalTime>
  <Words>1496</Words>
  <Application>Microsoft Office PowerPoint</Application>
  <PresentationFormat>Widescreen</PresentationFormat>
  <Paragraphs>218</Paragraphs>
  <Slides>29</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Gill Sans MT</vt:lpstr>
      <vt:lpstr>Gill Sans MT (Body)</vt:lpstr>
      <vt:lpstr>Kigelia</vt:lpstr>
      <vt:lpstr>Lato</vt:lpstr>
      <vt:lpstr>Mangal</vt:lpstr>
      <vt:lpstr>Noto Serif</vt:lpstr>
      <vt:lpstr>Source Sans Pro</vt:lpstr>
      <vt:lpstr>source-serif-pro</vt:lpstr>
      <vt:lpstr>Wingdings 2</vt:lpstr>
      <vt:lpstr>Dividend</vt:lpstr>
      <vt:lpstr>Binary Classification and Performance Measures</vt:lpstr>
      <vt:lpstr>Examples of Binary Classification</vt:lpstr>
      <vt:lpstr>Example 1</vt:lpstr>
      <vt:lpstr>Example 1</vt:lpstr>
      <vt:lpstr>Example 2 - Churn Prediction</vt:lpstr>
      <vt:lpstr>Churn Prediction</vt:lpstr>
      <vt:lpstr>Churn Prediction</vt:lpstr>
      <vt:lpstr>PowerPoint Presentation</vt:lpstr>
      <vt:lpstr>Performance Measures</vt:lpstr>
      <vt:lpstr>Confusion Matrix</vt:lpstr>
      <vt:lpstr>Confusion Matrix</vt:lpstr>
      <vt:lpstr>PowerPoint Presentation</vt:lpstr>
      <vt:lpstr>PowerPoint Presentation</vt:lpstr>
      <vt:lpstr>PowerPoint Presentation</vt:lpstr>
      <vt:lpstr>Accuracy</vt:lpstr>
      <vt:lpstr>Accuracy(cont)</vt:lpstr>
      <vt:lpstr>ACCURACY(cont)</vt:lpstr>
      <vt:lpstr>Confusion Matrix</vt:lpstr>
      <vt:lpstr>Recall</vt:lpstr>
      <vt:lpstr>Recall(CONT)</vt:lpstr>
      <vt:lpstr>Precision</vt:lpstr>
      <vt:lpstr>Precision(cont.)</vt:lpstr>
      <vt:lpstr>F-score</vt:lpstr>
      <vt:lpstr>F-score(cont)</vt:lpstr>
      <vt:lpstr>Specificity (True negative rate)</vt:lpstr>
      <vt:lpstr>Specificity (True negative rate)</vt:lpstr>
      <vt:lpstr>False positive rate</vt:lpstr>
      <vt:lpstr>False positive rate</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Classification and Performance Measures</dc:title>
  <dc:creator>Hira Ilyas</dc:creator>
  <cp:lastModifiedBy>Asma Ahmad</cp:lastModifiedBy>
  <cp:revision>19</cp:revision>
  <dcterms:created xsi:type="dcterms:W3CDTF">2022-10-09T10:03:28Z</dcterms:created>
  <dcterms:modified xsi:type="dcterms:W3CDTF">2022-10-13T09:22:16Z</dcterms:modified>
</cp:coreProperties>
</file>