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6"/>
  </p:notesMasterIdLst>
  <p:handoutMasterIdLst>
    <p:handoutMasterId r:id="rId27"/>
  </p:handoutMasterIdLst>
  <p:sldIdLst>
    <p:sldId id="256" r:id="rId2"/>
    <p:sldId id="294" r:id="rId3"/>
    <p:sldId id="295" r:id="rId4"/>
    <p:sldId id="296" r:id="rId5"/>
    <p:sldId id="396" r:id="rId6"/>
    <p:sldId id="398" r:id="rId7"/>
    <p:sldId id="399" r:id="rId8"/>
    <p:sldId id="446" r:id="rId9"/>
    <p:sldId id="447" r:id="rId10"/>
    <p:sldId id="448" r:id="rId11"/>
    <p:sldId id="449" r:id="rId12"/>
    <p:sldId id="450" r:id="rId13"/>
    <p:sldId id="400" r:id="rId14"/>
    <p:sldId id="401" r:id="rId15"/>
    <p:sldId id="424" r:id="rId16"/>
    <p:sldId id="425" r:id="rId17"/>
    <p:sldId id="432" r:id="rId18"/>
    <p:sldId id="405" r:id="rId19"/>
    <p:sldId id="409" r:id="rId20"/>
    <p:sldId id="440" r:id="rId21"/>
    <p:sldId id="441" r:id="rId22"/>
    <p:sldId id="434" r:id="rId23"/>
    <p:sldId id="43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195" autoAdjust="0"/>
  </p:normalViewPr>
  <p:slideViewPr>
    <p:cSldViewPr snapToGrid="0">
      <p:cViewPr varScale="1">
        <p:scale>
          <a:sx n="55" d="100"/>
          <a:sy n="55" d="100"/>
        </p:scale>
        <p:origin x="1338" y="72"/>
      </p:cViewPr>
      <p:guideLst>
        <p:guide orient="horz" pos="2167"/>
        <p:guide pos="3839"/>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t>11/2/2022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b="1" dirty="0">
                <a:sym typeface="+mn-ea"/>
              </a:rPr>
              <a:t>Numerical </a:t>
            </a:r>
            <a:r>
              <a:rPr lang="en-US" b="1" dirty="0">
                <a:sym typeface="+mn-ea"/>
              </a:rPr>
              <a:t>/Quantitative data: </a:t>
            </a:r>
            <a:r>
              <a:rPr dirty="0">
                <a:sym typeface="+mn-ea"/>
              </a:rPr>
              <a:t> </a:t>
            </a:r>
          </a:p>
          <a:p>
            <a:r>
              <a:rPr lang="en-US"/>
              <a:t>(how much, how many, how often)</a:t>
            </a:r>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176B75F-5042-4D81-BE54-B8179FA52CE8}" type="datetime1">
              <a:rPr lang="en-US" smtClean="0"/>
              <a:t>11/2/2022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8AE660-D3A4-44B8-B17D-8B4594CD2C67}"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A3A501-96A9-4B7D-9BA8-6B90A8EBA171}" type="datetime1">
              <a:rPr lang="en-US" smtClean="0"/>
              <a:t>11/2/2022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E669F-8B2F-4E02-84E0-AAAA606A83F7}"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685922E-49ED-413E-8658-B7DF06BA3868}" type="datetime1">
              <a:rPr lang="en-US" smtClean="0"/>
              <a:t>11/2/2022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AFAAFA-C633-48D1-A89B-AB3968EFB7FA}"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6EE197-F688-4044-9334-D9D68708A3E9}" type="datetime1">
              <a:rPr lang="en-US" smtClean="0"/>
              <a:t>11/2/2022</a:t>
            </a:fld>
            <a:endParaRPr lang="en-US" dirty="0"/>
          </a:p>
        </p:txBody>
      </p:sp>
      <p:sp>
        <p:nvSpPr>
          <p:cNvPr id="8" name="Footer Placeholder 7"/>
          <p:cNvSpPr>
            <a:spLocks noGrp="1"/>
          </p:cNvSpPr>
          <p:nvPr>
            <p:ph type="ftr" sz="quarter" idx="11"/>
          </p:nvPr>
        </p:nvSpPr>
        <p:spPr/>
        <p:txBody>
          <a:bodyPr/>
          <a:lstStyle/>
          <a:p>
            <a:r>
              <a:rPr lang="en-US" smtClean="0"/>
              <a:t>Data Science for Engineers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6011E-2A4D-4E94-BF10-94B77F8D795C}" type="datetime1">
              <a:rPr lang="en-US" smtClean="0"/>
              <a:t>11/2/2022</a:t>
            </a:fld>
            <a:endParaRPr lang="en-US" dirty="0"/>
          </a:p>
        </p:txBody>
      </p:sp>
      <p:sp>
        <p:nvSpPr>
          <p:cNvPr id="4" name="Footer Placeholder 3"/>
          <p:cNvSpPr>
            <a:spLocks noGrp="1"/>
          </p:cNvSpPr>
          <p:nvPr>
            <p:ph type="ftr" sz="quarter" idx="11"/>
          </p:nvPr>
        </p:nvSpPr>
        <p:spPr/>
        <p:txBody>
          <a:bodyPr/>
          <a:lstStyle/>
          <a:p>
            <a:r>
              <a:rPr lang="en-US" smtClean="0"/>
              <a:t>Data Science for Engineers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1F92-14EB-4457-86D8-0694B46396A6}" type="datetime1">
              <a:rPr lang="en-US" smtClean="0"/>
              <a:t>11/2/2022</a:t>
            </a:fld>
            <a:endParaRPr lang="en-US" dirty="0"/>
          </a:p>
        </p:txBody>
      </p:sp>
      <p:sp>
        <p:nvSpPr>
          <p:cNvPr id="3" name="Footer Placeholder 2"/>
          <p:cNvSpPr>
            <a:spLocks noGrp="1"/>
          </p:cNvSpPr>
          <p:nvPr>
            <p:ph type="ftr" sz="quarter" idx="11"/>
          </p:nvPr>
        </p:nvSpPr>
        <p:spPr/>
        <p:txBody>
          <a:bodyPr/>
          <a:lstStyle/>
          <a:p>
            <a:r>
              <a:rPr lang="en-US" smtClean="0"/>
              <a:t>Data Science for Engineers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61D4EC-8AF3-4C1A-A5A6-D261EA635D11}" type="datetime1">
              <a:rPr lang="en-US" smtClean="0"/>
              <a:t>11/2/2022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956F53-807D-436D-9730-0EADF4B4EE72}"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F5B6FC8-AAC3-4EDA-9653-2D5D73A0AC3D}" type="datetime1">
              <a:rPr lang="en-US" smtClean="0"/>
              <a:t>11/2/2022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Data Science for Engineers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Data/ Data Characteristic</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ym typeface="+mn-ea"/>
              </a:rPr>
              <a:t>Categorical data</a:t>
            </a:r>
            <a:r>
              <a:rPr b="1" dirty="0"/>
              <a:t/>
            </a:r>
            <a:br>
              <a:rPr b="1" dirty="0"/>
            </a:br>
            <a:r>
              <a:rPr lang="en-US" b="1" dirty="0"/>
              <a:t>2. Ordinal data</a:t>
            </a:r>
          </a:p>
        </p:txBody>
      </p:sp>
      <p:sp>
        <p:nvSpPr>
          <p:cNvPr id="3" name="Content Placeholder 2"/>
          <p:cNvSpPr>
            <a:spLocks noGrp="1"/>
          </p:cNvSpPr>
          <p:nvPr>
            <p:ph idx="1"/>
          </p:nvPr>
        </p:nvSpPr>
        <p:spPr/>
        <p:txBody>
          <a:bodyPr>
            <a:normAutofit fontScale="90000" lnSpcReduction="10000"/>
          </a:bodyPr>
          <a:lstStyle/>
          <a:p>
            <a:r>
              <a:rPr dirty="0">
                <a:sym typeface="+mn-ea"/>
              </a:rPr>
              <a:t>Ordinal data is categorical data that has a sense of order to it</a:t>
            </a:r>
          </a:p>
          <a:p>
            <a:r>
              <a:rPr dirty="0">
                <a:sym typeface="+mn-ea"/>
              </a:rPr>
              <a:t>Ordinal values represent discrete and ordered units</a:t>
            </a:r>
          </a:p>
          <a:p>
            <a:r>
              <a:rPr dirty="0">
                <a:sym typeface="+mn-ea"/>
              </a:rPr>
              <a:t>It is therefore nearly the same as nominal data, except that it’s ordering matters</a:t>
            </a:r>
          </a:p>
          <a:p>
            <a:pPr lvl="1"/>
            <a:r>
              <a:rPr lang="en-US" dirty="0">
                <a:sym typeface="+mn-ea"/>
              </a:rPr>
              <a:t>H</a:t>
            </a:r>
            <a:r>
              <a:rPr dirty="0">
                <a:sym typeface="+mn-ea"/>
              </a:rPr>
              <a:t>appiness level of a customer</a:t>
            </a:r>
          </a:p>
          <a:p>
            <a:pPr lvl="1"/>
            <a:r>
              <a:rPr lang="en-US" dirty="0">
                <a:sym typeface="+mn-ea"/>
              </a:rPr>
              <a:t>L</a:t>
            </a:r>
            <a:r>
              <a:rPr dirty="0">
                <a:sym typeface="+mn-ea"/>
              </a:rPr>
              <a:t>evel of education</a:t>
            </a:r>
            <a:r>
              <a:rPr lang="en-US" dirty="0">
                <a:sym typeface="+mn-ea"/>
              </a:rPr>
              <a:t> (Higher, Secondary, Primary)</a:t>
            </a:r>
            <a:endParaRPr dirty="0">
              <a:sym typeface="+mn-ea"/>
            </a:endParaRPr>
          </a:p>
          <a:p>
            <a:pPr lvl="1"/>
            <a:r>
              <a:rPr lang="en-US" dirty="0">
                <a:sym typeface="+mn-ea"/>
              </a:rPr>
              <a:t>R</a:t>
            </a:r>
            <a:r>
              <a:rPr dirty="0">
                <a:sym typeface="+mn-ea"/>
              </a:rPr>
              <a:t>ating of a movie on a scale of </a:t>
            </a:r>
            <a:r>
              <a:rPr lang="en-US" dirty="0">
                <a:sym typeface="+mn-ea"/>
              </a:rPr>
              <a:t>0</a:t>
            </a:r>
            <a:r>
              <a:rPr dirty="0">
                <a:sym typeface="+mn-ea"/>
              </a:rPr>
              <a:t>−5</a:t>
            </a:r>
          </a:p>
          <a:p>
            <a:pPr lvl="1"/>
            <a:r>
              <a:rPr lang="en-US" dirty="0">
                <a:sym typeface="+mn-ea"/>
              </a:rPr>
              <a:t>H</a:t>
            </a:r>
            <a:r>
              <a:rPr dirty="0">
                <a:sym typeface="+mn-ea"/>
              </a:rPr>
              <a:t>eight in {tall, medium,short}</a:t>
            </a:r>
          </a:p>
          <a:p>
            <a:pPr lvl="1"/>
            <a:r>
              <a:rPr dirty="0">
                <a:sym typeface="+mn-ea"/>
              </a:rPr>
              <a:t>r</a:t>
            </a:r>
            <a:r>
              <a:rPr lang="en-US" dirty="0">
                <a:sym typeface="+mn-ea"/>
              </a:rPr>
              <a:t>R</a:t>
            </a:r>
            <a:r>
              <a:rPr dirty="0">
                <a:sym typeface="+mn-ea"/>
              </a:rPr>
              <a:t>nkings (e.g.  Taste of potato chips  on scale from 1-10)</a:t>
            </a:r>
          </a:p>
          <a:p>
            <a:pPr lvl="1"/>
            <a:r>
              <a:rPr lang="en-US" dirty="0">
                <a:sym typeface="+mn-ea"/>
              </a:rPr>
              <a:t>Letter g</a:t>
            </a:r>
            <a:r>
              <a:rPr dirty="0">
                <a:sym typeface="+mn-ea"/>
              </a:rPr>
              <a:t>rades</a:t>
            </a:r>
            <a:r>
              <a:rPr lang="en-US" dirty="0">
                <a:sym typeface="+mn-ea"/>
              </a:rPr>
              <a:t> in exam (A,B,C,D etc.)</a:t>
            </a:r>
            <a:r>
              <a:rPr dirty="0">
                <a:sym typeface="+mn-ea"/>
              </a:rPr>
              <a:t> </a:t>
            </a:r>
            <a:endParaRPr dirty="0"/>
          </a:p>
          <a:p>
            <a:r>
              <a:rPr dirty="0">
                <a:sym typeface="+mn-ea"/>
              </a:rPr>
              <a:t>We can summarize ordinal data with percentiles, frequencies, median, mean, etc. For visualization, we can use pie charts and bar charts.</a:t>
            </a:r>
            <a:endParaRPr dirty="0"/>
          </a:p>
          <a:p>
            <a:pPr marL="0" indent="0">
              <a:buNone/>
            </a:pPr>
            <a:endParaRPr lang="en-US"/>
          </a:p>
        </p:txBody>
      </p:sp>
      <p:sp>
        <p:nvSpPr>
          <p:cNvPr id="4" name="Date Placeholder 3"/>
          <p:cNvSpPr>
            <a:spLocks noGrp="1"/>
          </p:cNvSpPr>
          <p:nvPr>
            <p:ph type="dt" sz="half" idx="10"/>
          </p:nvPr>
        </p:nvSpPr>
        <p:spPr/>
        <p:txBody>
          <a:bodyPr/>
          <a:lstStyle/>
          <a:p>
            <a:fld id="{333C5277-D743-41AF-A592-0D0A94560A1C}"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Categorical data</a:t>
            </a:r>
            <a:br>
              <a:rPr b="1" dirty="0">
                <a:sym typeface="+mn-ea"/>
              </a:rPr>
            </a:br>
            <a:r>
              <a:rPr lang="en-US" b="1" dirty="0">
                <a:sym typeface="+mn-ea"/>
              </a:rPr>
              <a:t>3. Binary</a:t>
            </a:r>
            <a:endParaRPr lang="en-US"/>
          </a:p>
        </p:txBody>
      </p:sp>
      <p:sp>
        <p:nvSpPr>
          <p:cNvPr id="3" name="Content Placeholder 2"/>
          <p:cNvSpPr>
            <a:spLocks noGrp="1"/>
          </p:cNvSpPr>
          <p:nvPr>
            <p:ph idx="1"/>
          </p:nvPr>
        </p:nvSpPr>
        <p:spPr>
          <a:xfrm>
            <a:off x="581660" y="2325370"/>
            <a:ext cx="11029315" cy="3016885"/>
          </a:xfrm>
        </p:spPr>
        <p:txBody>
          <a:bodyPr>
            <a:normAutofit/>
          </a:bodyPr>
          <a:lstStyle/>
          <a:p>
            <a:r>
              <a:rPr lang="en-US" dirty="0"/>
              <a:t>S</a:t>
            </a:r>
            <a:r>
              <a:rPr dirty="0"/>
              <a:t>pecial type of categorical data called binary</a:t>
            </a:r>
          </a:p>
          <a:p>
            <a:r>
              <a:rPr dirty="0"/>
              <a:t>Binary data types only have two values – yes or no.</a:t>
            </a:r>
          </a:p>
          <a:p>
            <a:r>
              <a:rPr dirty="0"/>
              <a:t>This can be represented in different ways such as “True” and “False” or 1 and 0</a:t>
            </a:r>
          </a:p>
          <a:p>
            <a:r>
              <a:rPr dirty="0"/>
              <a:t>Binary data is used heavily for classification machine learning models.</a:t>
            </a:r>
          </a:p>
          <a:p>
            <a:endParaRPr dirty="0"/>
          </a:p>
          <a:p>
            <a:endParaRPr dirty="0"/>
          </a:p>
          <a:p>
            <a:endParaRPr lang="en-US"/>
          </a:p>
        </p:txBody>
      </p:sp>
      <p:sp>
        <p:nvSpPr>
          <p:cNvPr id="4" name="Date Placeholder 3"/>
          <p:cNvSpPr>
            <a:spLocks noGrp="1"/>
          </p:cNvSpPr>
          <p:nvPr>
            <p:ph type="dt" sz="half" idx="10"/>
          </p:nvPr>
        </p:nvSpPr>
        <p:spPr/>
        <p:txBody>
          <a:bodyPr/>
          <a:lstStyle/>
          <a:p>
            <a:fld id="{3F954499-235C-416F-8093-F6FB1BCD6D75}"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dirty="0">
                <a:sym typeface="+mn-ea"/>
              </a:rPr>
              <a:t>Data Types</a:t>
            </a:r>
            <a:r>
              <a:rPr dirty="0"/>
              <a:t/>
            </a:r>
            <a:br>
              <a:rPr dirty="0"/>
            </a:br>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98FBD14-3DE2-4B10-8A79-CF1402C10795}"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12</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graphicFrame>
        <p:nvGraphicFramePr>
          <p:cNvPr id="6" name="Content Placeholder 5"/>
          <p:cNvGraphicFramePr>
            <a:graphicFrameLocks noGrp="1" noChangeAspect="1"/>
          </p:cNvGraphicFramePr>
          <p:nvPr>
            <p:ph idx="1"/>
          </p:nvPr>
        </p:nvGraphicFramePr>
        <p:xfrm>
          <a:off x="2329180" y="1831340"/>
          <a:ext cx="8956040" cy="4320540"/>
        </p:xfrm>
        <a:graphic>
          <a:graphicData uri="http://schemas.openxmlformats.org/presentationml/2006/ole">
            <mc:AlternateContent xmlns:mc="http://schemas.openxmlformats.org/markup-compatibility/2006">
              <mc:Choice xmlns:v="urn:schemas-microsoft-com:vml" Requires="v">
                <p:oleObj spid="_x0000_s2052" r:id="rId3" imgW="10172700" imgH="4907280" progId="Paint.Picture">
                  <p:embed/>
                </p:oleObj>
              </mc:Choice>
              <mc:Fallback>
                <p:oleObj r:id="rId3" imgW="10172700" imgH="4907280" progId="Paint.Picture">
                  <p:embed/>
                  <p:pic>
                    <p:nvPicPr>
                      <p:cNvPr id="0" name="Picture 6"/>
                      <p:cNvPicPr/>
                      <p:nvPr/>
                    </p:nvPicPr>
                    <p:blipFill>
                      <a:blip r:embed="rId4"/>
                      <a:stretch>
                        <a:fillRect/>
                      </a:stretch>
                    </p:blipFill>
                    <p:spPr>
                      <a:xfrm>
                        <a:off x="2329180" y="1831340"/>
                        <a:ext cx="8956040" cy="4320540"/>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7EFE1925-5773-4597-92A5-45752F945578}" type="datetime1">
              <a:rPr lang="en-US" smtClean="0"/>
              <a:t>11/2/2022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74700" y="868045"/>
            <a:ext cx="7886700" cy="762000"/>
          </a:xfrm>
        </p:spPr>
        <p:txBody>
          <a:bodyPr vert="horz" wrap="square" lIns="91440" tIns="45720" rIns="91440" bIns="45720" anchor="ctr" anchorCtr="0">
            <a:normAutofit fontScale="90000"/>
          </a:bodyPr>
          <a:lstStyle/>
          <a:p>
            <a:r>
              <a:rPr b="1" dirty="0"/>
              <a:t>Numerical </a:t>
            </a:r>
            <a:r>
              <a:rPr lang="en-US" b="1" dirty="0"/>
              <a:t>/Quantitative data</a:t>
            </a:r>
            <a:r>
              <a:rPr b="1" dirty="0"/>
              <a:t/>
            </a:r>
            <a:br>
              <a:rPr b="1" dirty="0"/>
            </a:br>
            <a:endParaRPr dirty="0"/>
          </a:p>
        </p:txBody>
      </p:sp>
      <p:sp>
        <p:nvSpPr>
          <p:cNvPr id="16387" name="Content Placeholder 2"/>
          <p:cNvSpPr>
            <a:spLocks noGrp="1"/>
          </p:cNvSpPr>
          <p:nvPr>
            <p:ph idx="1"/>
          </p:nvPr>
        </p:nvSpPr>
        <p:spPr>
          <a:xfrm>
            <a:off x="580390" y="1914525"/>
            <a:ext cx="11030585" cy="4544695"/>
          </a:xfrm>
        </p:spPr>
        <p:txBody>
          <a:bodyPr vert="horz" wrap="square" lIns="91440" tIns="45720" rIns="91440" bIns="45720" anchor="t" anchorCtr="0">
            <a:noAutofit/>
          </a:bodyPr>
          <a:lstStyle/>
          <a:p>
            <a:r>
              <a:rPr lang="en-US" sz="1700" dirty="0"/>
              <a:t>Expressed as a number, so it can be quantified</a:t>
            </a:r>
          </a:p>
          <a:p>
            <a:r>
              <a:rPr lang="en-US" sz="1700" dirty="0">
                <a:sym typeface="+mn-ea"/>
              </a:rPr>
              <a:t>Represents the numerical value</a:t>
            </a:r>
            <a:r>
              <a:rPr lang="en-US" sz="1700" dirty="0"/>
              <a:t> integer or real values</a:t>
            </a:r>
            <a:endParaRPr sz="1700" dirty="0"/>
          </a:p>
          <a:p>
            <a:pPr lvl="1"/>
            <a:r>
              <a:rPr lang="en-US" sz="1510" dirty="0"/>
              <a:t>H</a:t>
            </a:r>
            <a:r>
              <a:rPr sz="1510" dirty="0"/>
              <a:t>eight of a person</a:t>
            </a:r>
          </a:p>
          <a:p>
            <a:pPr lvl="1"/>
            <a:r>
              <a:rPr lang="en-US" sz="1510" dirty="0"/>
              <a:t>P</a:t>
            </a:r>
            <a:r>
              <a:rPr sz="1510" dirty="0"/>
              <a:t>rice of a product </a:t>
            </a:r>
          </a:p>
          <a:p>
            <a:pPr lvl="1"/>
            <a:r>
              <a:rPr lang="en-US" sz="1510" dirty="0"/>
              <a:t>I</a:t>
            </a:r>
            <a:r>
              <a:rPr sz="1510" dirty="0"/>
              <a:t>Q of a person</a:t>
            </a:r>
          </a:p>
          <a:p>
            <a:pPr lvl="1"/>
            <a:r>
              <a:rPr lang="en-US" sz="1510" dirty="0"/>
              <a:t>N</a:t>
            </a:r>
            <a:r>
              <a:rPr sz="1510" dirty="0"/>
              <a:t>umber of lessons in this course</a:t>
            </a:r>
          </a:p>
          <a:p>
            <a:r>
              <a:rPr sz="1700" b="1" dirty="0"/>
              <a:t>Discrete data</a:t>
            </a:r>
          </a:p>
          <a:p>
            <a:r>
              <a:rPr sz="1700" b="1" dirty="0">
                <a:sym typeface="+mn-ea"/>
              </a:rPr>
              <a:t>Continuous data</a:t>
            </a:r>
            <a:endParaRPr sz="1700" b="1" dirty="0"/>
          </a:p>
          <a:p>
            <a:endParaRPr sz="13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0FBB38F-3544-4D0A-9FA5-B6BA5003E241}"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13</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398FD9CF-4C6B-4FFF-8B20-A2B6755F8680}" type="datetime1">
              <a:rPr lang="en-US" smtClean="0"/>
              <a:t>11/2/2022</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nchorCtr="0"/>
          <a:lstStyle/>
          <a:p>
            <a:r>
              <a:rPr b="1" dirty="0">
                <a:sym typeface="+mn-ea"/>
              </a:rPr>
              <a:t>Numerical </a:t>
            </a:r>
            <a:r>
              <a:rPr lang="en-US" b="1" dirty="0">
                <a:sym typeface="+mn-ea"/>
              </a:rPr>
              <a:t> Data</a:t>
            </a:r>
            <a:br>
              <a:rPr lang="en-US" b="1" dirty="0">
                <a:sym typeface="+mn-ea"/>
              </a:rPr>
            </a:br>
            <a:r>
              <a:rPr lang="en-US" b="1" dirty="0">
                <a:sym typeface="+mn-ea"/>
              </a:rPr>
              <a:t>1. Discrete data</a:t>
            </a:r>
          </a:p>
        </p:txBody>
      </p:sp>
      <p:sp>
        <p:nvSpPr>
          <p:cNvPr id="17411" name="Content Placeholder 2"/>
          <p:cNvSpPr>
            <a:spLocks noGrp="1"/>
          </p:cNvSpPr>
          <p:nvPr>
            <p:ph idx="1"/>
          </p:nvPr>
        </p:nvSpPr>
        <p:spPr>
          <a:xfrm>
            <a:off x="581025" y="1715770"/>
            <a:ext cx="10661650" cy="4739640"/>
          </a:xfrm>
        </p:spPr>
        <p:txBody>
          <a:bodyPr vert="horz" wrap="square" lIns="91440" tIns="45720" rIns="91440" bIns="45720" anchor="t" anchorCtr="0">
            <a:normAutofit fontScale="25000" lnSpcReduction="20000"/>
          </a:bodyPr>
          <a:lstStyle/>
          <a:p>
            <a:pPr marL="0" indent="0">
              <a:buNone/>
            </a:pPr>
            <a:endParaRPr lang="en-US" sz="7200" b="1" dirty="0">
              <a:sym typeface="+mn-ea"/>
            </a:endParaRPr>
          </a:p>
          <a:p>
            <a:pPr marL="0" lvl="1" indent="-285750"/>
            <a:r>
              <a:rPr sz="7200" dirty="0">
                <a:sym typeface="+mn-ea"/>
              </a:rPr>
              <a:t>Has only a finite or countably infinite set of values </a:t>
            </a:r>
          </a:p>
          <a:p>
            <a:pPr marL="0" lvl="1" indent="-285750"/>
            <a:r>
              <a:rPr lang="en-US" sz="7200" dirty="0">
                <a:sym typeface="+mn-ea"/>
              </a:rPr>
              <a:t>Data is discrete if the values of data are distinct and separate </a:t>
            </a:r>
          </a:p>
          <a:p>
            <a:pPr marL="0" lvl="1" indent="-285750"/>
            <a:r>
              <a:rPr lang="en-US" sz="7200" dirty="0">
                <a:sym typeface="+mn-ea"/>
              </a:rPr>
              <a:t>Data can only take on certain values</a:t>
            </a:r>
          </a:p>
          <a:p>
            <a:pPr marL="0" lvl="1" indent="-285750"/>
            <a:r>
              <a:rPr lang="en-US" sz="7200" dirty="0">
                <a:sym typeface="+mn-ea"/>
              </a:rPr>
              <a:t>This type of data can’t be measured but it can be counted</a:t>
            </a:r>
          </a:p>
          <a:p>
            <a:pPr marL="457200" lvl="2" indent="-285750"/>
            <a:r>
              <a:rPr lang="en-US" sz="6400" dirty="0">
                <a:sym typeface="+mn-ea"/>
              </a:rPr>
              <a:t>Z</a:t>
            </a:r>
            <a:r>
              <a:rPr sz="6400" dirty="0">
                <a:sym typeface="+mn-ea"/>
              </a:rPr>
              <a:t>ip codes</a:t>
            </a:r>
          </a:p>
          <a:p>
            <a:pPr marL="457200" lvl="2" indent="-285750"/>
            <a:r>
              <a:rPr lang="en-US" sz="6400" dirty="0">
                <a:sym typeface="+mn-ea"/>
              </a:rPr>
              <a:t>S</a:t>
            </a:r>
            <a:r>
              <a:rPr sz="6400" dirty="0">
                <a:sym typeface="+mn-ea"/>
              </a:rPr>
              <a:t>et of words in a collection of documents </a:t>
            </a:r>
          </a:p>
          <a:p>
            <a:pPr marL="457200" lvl="2" indent="-285750"/>
            <a:r>
              <a:rPr lang="en-US" sz="6400" dirty="0">
                <a:sym typeface="+mn-ea"/>
              </a:rPr>
              <a:t>N</a:t>
            </a:r>
            <a:r>
              <a:rPr sz="6400" dirty="0">
                <a:sym typeface="+mn-ea"/>
              </a:rPr>
              <a:t>umber of heads in 100 tosses of a coin flip</a:t>
            </a:r>
          </a:p>
          <a:p>
            <a:pPr marL="457200" lvl="2" indent="-285750"/>
            <a:r>
              <a:rPr lang="en-US" sz="6400" dirty="0">
                <a:sym typeface="+mn-ea"/>
              </a:rPr>
              <a:t>N</a:t>
            </a:r>
            <a:r>
              <a:rPr sz="6400" dirty="0">
                <a:sym typeface="+mn-ea"/>
              </a:rPr>
              <a:t>umber of students in a classroom</a:t>
            </a:r>
          </a:p>
          <a:p>
            <a:pPr marL="457200" lvl="2" indent="-285750"/>
            <a:r>
              <a:rPr lang="en-US" sz="6400" dirty="0">
                <a:sym typeface="+mn-ea"/>
              </a:rPr>
              <a:t>N</a:t>
            </a:r>
            <a:r>
              <a:rPr sz="6400" dirty="0">
                <a:sym typeface="+mn-ea"/>
              </a:rPr>
              <a:t>umber of cars in a showroom</a:t>
            </a:r>
          </a:p>
          <a:p>
            <a:pPr marL="323850" lvl="1" indent="0">
              <a:buNone/>
            </a:pPr>
            <a:r>
              <a:rPr sz="6400" dirty="0">
                <a:sym typeface="+mn-ea"/>
              </a:rPr>
              <a:t>Often represented as integer variables </a:t>
            </a:r>
          </a:p>
          <a:p>
            <a:pPr marL="323850" lvl="1" indent="0">
              <a:buNone/>
            </a:pPr>
            <a:r>
              <a:rPr sz="6400" dirty="0">
                <a:sym typeface="+mn-ea"/>
              </a:rPr>
              <a:t>We can use statistical methods such as mean, median, quartiles, Box plots, and Histograms to describe numerical data.</a:t>
            </a:r>
            <a:endParaRPr sz="6400" dirty="0"/>
          </a:p>
          <a:p>
            <a:pPr marL="323850" lvl="1" indent="0">
              <a:buNone/>
            </a:pPr>
            <a:endParaRPr sz="64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DC7FED0-467F-470A-8593-D4251D4670A0}"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14</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4CDF536E-7F4D-4356-8AC5-886CFD9FCBF0}" type="datetime1">
              <a:rPr lang="en-US" smtClean="0"/>
              <a:t>11/2/2022</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Numerical </a:t>
            </a:r>
            <a:r>
              <a:rPr lang="en-US" b="1" dirty="0">
                <a:sym typeface="+mn-ea"/>
              </a:rPr>
              <a:t>/Quantitative data (Cont.)</a:t>
            </a:r>
            <a:br>
              <a:rPr lang="en-US" b="1" dirty="0">
                <a:sym typeface="+mn-ea"/>
              </a:rPr>
            </a:br>
            <a:r>
              <a:rPr lang="en-US" b="1" dirty="0">
                <a:sym typeface="+mn-ea"/>
              </a:rPr>
              <a:t>2. </a:t>
            </a:r>
            <a:r>
              <a:rPr b="1" dirty="0">
                <a:sym typeface="+mn-ea"/>
              </a:rPr>
              <a:t>Continuous data</a:t>
            </a:r>
            <a:endParaRPr lang="en-US" b="1" dirty="0">
              <a:sym typeface="+mn-ea"/>
            </a:endParaRPr>
          </a:p>
        </p:txBody>
      </p:sp>
      <p:sp>
        <p:nvSpPr>
          <p:cNvPr id="3" name="Content Placeholder 2"/>
          <p:cNvSpPr>
            <a:spLocks noGrp="1"/>
          </p:cNvSpPr>
          <p:nvPr>
            <p:ph idx="1"/>
          </p:nvPr>
        </p:nvSpPr>
        <p:spPr>
          <a:xfrm>
            <a:off x="581025" y="1941830"/>
            <a:ext cx="11029315" cy="4578985"/>
          </a:xfrm>
        </p:spPr>
        <p:txBody>
          <a:bodyPr>
            <a:normAutofit fontScale="32500" lnSpcReduction="20000"/>
          </a:bodyPr>
          <a:lstStyle/>
          <a:p>
            <a:pPr marL="0" indent="0">
              <a:buNone/>
            </a:pPr>
            <a:endParaRPr sz="7200" b="1" dirty="0">
              <a:sym typeface="+mn-ea"/>
            </a:endParaRPr>
          </a:p>
          <a:p>
            <a:r>
              <a:rPr sz="7200" dirty="0">
                <a:sym typeface="+mn-ea"/>
              </a:rPr>
              <a:t>Continuous data cannot be counted, but it can be measured</a:t>
            </a:r>
            <a:r>
              <a:rPr lang="en-US" sz="7200" dirty="0">
                <a:sym typeface="+mn-ea"/>
              </a:rPr>
              <a:t>, </a:t>
            </a:r>
            <a:r>
              <a:rPr sz="7200" dirty="0">
                <a:sym typeface="+mn-ea"/>
              </a:rPr>
              <a:t>It represents measurements</a:t>
            </a:r>
          </a:p>
          <a:p>
            <a:pPr lvl="1"/>
            <a:r>
              <a:rPr lang="en-US" sz="6400" dirty="0">
                <a:sym typeface="+mn-ea"/>
              </a:rPr>
              <a:t>Market share Price (M</a:t>
            </a:r>
            <a:r>
              <a:rPr sz="6400" dirty="0">
                <a:sym typeface="+mn-ea"/>
              </a:rPr>
              <a:t>oney</a:t>
            </a:r>
            <a:r>
              <a:rPr lang="en-US" sz="6400" dirty="0">
                <a:sym typeface="+mn-ea"/>
              </a:rPr>
              <a:t>)</a:t>
            </a:r>
            <a:endParaRPr sz="6400" dirty="0">
              <a:sym typeface="+mn-ea"/>
            </a:endParaRPr>
          </a:p>
          <a:p>
            <a:pPr lvl="1"/>
            <a:r>
              <a:rPr lang="en-US" sz="6400" dirty="0">
                <a:sym typeface="+mn-ea"/>
              </a:rPr>
              <a:t>H</a:t>
            </a:r>
            <a:r>
              <a:rPr sz="6400" dirty="0">
                <a:sym typeface="+mn-ea"/>
              </a:rPr>
              <a:t>eight</a:t>
            </a:r>
            <a:r>
              <a:rPr lang="en-US" sz="6400" dirty="0">
                <a:sym typeface="+mn-ea"/>
              </a:rPr>
              <a:t>/</a:t>
            </a:r>
            <a:r>
              <a:rPr sz="6400" dirty="0">
                <a:sym typeface="+mn-ea"/>
              </a:rPr>
              <a:t>weight of a person</a:t>
            </a:r>
          </a:p>
          <a:p>
            <a:pPr lvl="1"/>
            <a:r>
              <a:rPr lang="en-US" sz="6400" dirty="0">
                <a:sym typeface="+mn-ea"/>
              </a:rPr>
              <a:t>A</a:t>
            </a:r>
            <a:r>
              <a:rPr sz="6400" dirty="0">
                <a:sym typeface="+mn-ea"/>
              </a:rPr>
              <a:t>mount of rainfall</a:t>
            </a:r>
          </a:p>
          <a:p>
            <a:pPr lvl="1"/>
            <a:r>
              <a:rPr lang="en-US" sz="6400" dirty="0">
                <a:sym typeface="+mn-ea"/>
              </a:rPr>
              <a:t>S</a:t>
            </a:r>
            <a:r>
              <a:rPr sz="6400" dirty="0">
                <a:sym typeface="+mn-ea"/>
              </a:rPr>
              <a:t>peed of a car</a:t>
            </a:r>
          </a:p>
          <a:p>
            <a:pPr lvl="1"/>
            <a:r>
              <a:rPr lang="en-US" sz="6400" dirty="0">
                <a:sym typeface="+mn-ea"/>
              </a:rPr>
              <a:t>Wi-Fi Frequency</a:t>
            </a:r>
            <a:endParaRPr sz="6400" dirty="0">
              <a:sym typeface="+mn-ea"/>
            </a:endParaRPr>
          </a:p>
          <a:p>
            <a:pPr>
              <a:buNone/>
            </a:pPr>
            <a:r>
              <a:rPr sz="7200" dirty="0">
                <a:sym typeface="+mn-ea"/>
              </a:rPr>
              <a:t>It can be divided into further meaningful parts</a:t>
            </a:r>
          </a:p>
          <a:p>
            <a:pPr marL="0" indent="0">
              <a:buNone/>
            </a:pPr>
            <a:r>
              <a:rPr sz="7200" dirty="0">
                <a:sym typeface="+mn-ea"/>
              </a:rPr>
              <a:t>Has real numbers as attribute values </a:t>
            </a:r>
            <a:r>
              <a:rPr sz="7200" b="1" dirty="0">
                <a:sym typeface="+mn-ea"/>
              </a:rPr>
              <a:t> </a:t>
            </a:r>
          </a:p>
          <a:p>
            <a:endParaRPr dirty="0"/>
          </a:p>
          <a:p>
            <a:endParaRPr dirty="0"/>
          </a:p>
          <a:p>
            <a:endParaRPr lang="en-US"/>
          </a:p>
        </p:txBody>
      </p:sp>
      <p:sp>
        <p:nvSpPr>
          <p:cNvPr id="4" name="Date Placeholder 3"/>
          <p:cNvSpPr>
            <a:spLocks noGrp="1"/>
          </p:cNvSpPr>
          <p:nvPr>
            <p:ph type="dt" sz="half" idx="10"/>
          </p:nvPr>
        </p:nvSpPr>
        <p:spPr/>
        <p:txBody>
          <a:bodyPr/>
          <a:lstStyle/>
          <a:p>
            <a:fld id="{8BE39F1A-7E29-4444-8031-9D9C1C900F49}"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Continuous data</a:t>
            </a:r>
            <a:br>
              <a:rPr b="1" dirty="0">
                <a:sym typeface="+mn-ea"/>
              </a:rPr>
            </a:br>
            <a:r>
              <a:rPr lang="en-US" b="1" dirty="0">
                <a:sym typeface="+mn-ea"/>
              </a:rPr>
              <a:t>1. </a:t>
            </a:r>
            <a:r>
              <a:rPr lang="en-US">
                <a:sym typeface="+mn-ea"/>
              </a:rPr>
              <a:t>Interval Data</a:t>
            </a:r>
            <a:endParaRPr lang="en-US"/>
          </a:p>
        </p:txBody>
      </p:sp>
      <p:sp>
        <p:nvSpPr>
          <p:cNvPr id="3" name="Content Placeholder 2"/>
          <p:cNvSpPr>
            <a:spLocks noGrp="1"/>
          </p:cNvSpPr>
          <p:nvPr>
            <p:ph idx="1"/>
          </p:nvPr>
        </p:nvSpPr>
        <p:spPr/>
        <p:txBody>
          <a:bodyPr>
            <a:normAutofit/>
          </a:bodyPr>
          <a:lstStyle/>
          <a:p>
            <a:r>
              <a:rPr lang="en-US"/>
              <a:t>The data can be categorized and ranked and evenly spaced</a:t>
            </a:r>
          </a:p>
          <a:p>
            <a:r>
              <a:rPr kumimoji="0" lang="en-US" b="0" i="0" u="none" strike="noStrike" kern="1200" cap="none" spc="0" normalizeH="0" baseline="0" noProof="0" dirty="0" smtClean="0">
                <a:ln>
                  <a:noFill/>
                </a:ln>
                <a:solidFill>
                  <a:schemeClr val="tx1"/>
                </a:solidFill>
                <a:effectLst/>
                <a:uLnTx/>
                <a:uFillTx/>
                <a:latin typeface="+mn-lt"/>
                <a:ea typeface="+mn-ea"/>
                <a:cs typeface="+mn-cs"/>
              </a:rPr>
              <a:t>Interval-scaled attributes are measured on a scale of equal-size units</a:t>
            </a:r>
          </a:p>
          <a:p>
            <a:r>
              <a:rPr kumimoji="0" lang="en-US" b="0" i="0" u="none" strike="noStrike" kern="1200" cap="none" spc="0" normalizeH="0" baseline="0" noProof="0" dirty="0" smtClean="0">
                <a:ln>
                  <a:noFill/>
                </a:ln>
                <a:solidFill>
                  <a:schemeClr val="tx1"/>
                </a:solidFill>
                <a:effectLst/>
                <a:uLnTx/>
                <a:uFillTx/>
                <a:latin typeface="+mn-lt"/>
                <a:ea typeface="+mn-ea"/>
                <a:cs typeface="+mn-cs"/>
              </a:rPr>
              <a:t>The values of interval-scaled attributes have order and can be positive, 0, or negative.</a:t>
            </a:r>
          </a:p>
          <a:p>
            <a:r>
              <a:rPr kumimoji="0" lang="en-US" b="0" i="0" u="none" strike="noStrike" kern="1200" cap="none" spc="0" normalizeH="0" baseline="0" noProof="0" dirty="0" smtClean="0">
                <a:ln>
                  <a:noFill/>
                </a:ln>
                <a:solidFill>
                  <a:schemeClr val="tx1"/>
                </a:solidFill>
                <a:effectLst/>
                <a:uLnTx/>
                <a:uFillTx/>
                <a:latin typeface="+mn-lt"/>
                <a:ea typeface="+mn-ea"/>
                <a:cs typeface="+mn-cs"/>
              </a:rPr>
              <a:t>Thus, in addition to providing a ranking of values, such attributes allow us to compare and quantify the difference between values</a:t>
            </a:r>
          </a:p>
          <a:p>
            <a:pPr lvl="1"/>
            <a:r>
              <a:rPr lang="en-US" noProof="0" dirty="0" smtClean="0">
                <a:ln>
                  <a:noFill/>
                </a:ln>
                <a:solidFill>
                  <a:schemeClr val="tx1"/>
                </a:solidFill>
                <a:effectLst/>
                <a:uLnTx/>
                <a:uFillTx/>
                <a:sym typeface="+mn-ea"/>
              </a:rPr>
              <a:t>temperatures in </a:t>
            </a:r>
            <a:r>
              <a:rPr lang="en-US" noProof="0" dirty="0" err="1" smtClean="0">
                <a:ln>
                  <a:noFill/>
                </a:ln>
                <a:solidFill>
                  <a:schemeClr val="tx1"/>
                </a:solidFill>
                <a:effectLst/>
                <a:uLnTx/>
                <a:uFillTx/>
                <a:sym typeface="+mn-ea"/>
              </a:rPr>
              <a:t>celcius</a:t>
            </a:r>
            <a:r>
              <a:rPr lang="en-US" noProof="0" dirty="0" smtClean="0">
                <a:ln>
                  <a:noFill/>
                </a:ln>
                <a:solidFill>
                  <a:schemeClr val="tx1"/>
                </a:solidFill>
                <a:effectLst/>
                <a:uLnTx/>
                <a:uFillTx/>
                <a:sym typeface="+mn-ea"/>
              </a:rPr>
              <a:t> or Fahrenheit</a:t>
            </a:r>
          </a:p>
          <a:p>
            <a:pPr lvl="1"/>
            <a:r>
              <a:rPr lang="en-US" noProof="0" dirty="0" smtClean="0">
                <a:ln>
                  <a:noFill/>
                </a:ln>
                <a:solidFill>
                  <a:schemeClr val="tx1"/>
                </a:solidFill>
                <a:effectLst/>
                <a:uLnTx/>
                <a:uFillTx/>
                <a:sym typeface="+mn-ea"/>
              </a:rPr>
              <a:t>calendar dates, </a:t>
            </a:r>
            <a:r>
              <a:rPr lang="en-US">
                <a:sym typeface="+mn-ea"/>
              </a:rPr>
              <a:t>the years 2002 and 2010 are eight years apart</a:t>
            </a:r>
            <a:r>
              <a:rPr lang="en-US" noProof="0" dirty="0" smtClean="0">
                <a:ln>
                  <a:noFill/>
                </a:ln>
                <a:solidFill>
                  <a:schemeClr val="tx1"/>
                </a:solidFill>
                <a:effectLst/>
                <a:uLnTx/>
                <a:uFillTx/>
                <a:sym typeface="+mn-ea"/>
              </a:rPr>
              <a:t> </a:t>
            </a:r>
          </a:p>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lang="en-US"/>
          </a:p>
        </p:txBody>
      </p:sp>
      <p:sp>
        <p:nvSpPr>
          <p:cNvPr id="4" name="Date Placeholder 3"/>
          <p:cNvSpPr>
            <a:spLocks noGrp="1"/>
          </p:cNvSpPr>
          <p:nvPr>
            <p:ph type="dt" sz="half" idx="10"/>
          </p:nvPr>
        </p:nvSpPr>
        <p:spPr/>
        <p:txBody>
          <a:bodyPr/>
          <a:lstStyle/>
          <a:p>
            <a:fld id="{73B6530C-6524-4F36-9730-A2C3EC0EAA1D}"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ym typeface="+mn-ea"/>
              </a:rPr>
              <a:t>Continuous data</a:t>
            </a:r>
            <a:br>
              <a:rPr b="1" dirty="0">
                <a:sym typeface="+mn-ea"/>
              </a:rPr>
            </a:br>
            <a:r>
              <a:rPr lang="en-US" b="1" dirty="0">
                <a:sym typeface="+mn-ea"/>
              </a:rPr>
              <a:t>2. Ratio</a:t>
            </a:r>
            <a:r>
              <a:rPr lang="en-US">
                <a:sym typeface="+mn-ea"/>
              </a:rPr>
              <a:t> data</a:t>
            </a:r>
            <a:endParaRPr lang="en-US"/>
          </a:p>
        </p:txBody>
      </p:sp>
      <p:sp>
        <p:nvSpPr>
          <p:cNvPr id="3" name="Content Placeholder 2"/>
          <p:cNvSpPr>
            <a:spLocks noGrp="1"/>
          </p:cNvSpPr>
          <p:nvPr>
            <p:ph idx="1"/>
          </p:nvPr>
        </p:nvSpPr>
        <p:spPr/>
        <p:txBody>
          <a:bodyPr>
            <a:noAutofit/>
          </a:bodyPr>
          <a:lstStyle/>
          <a:p>
            <a:pPr marR="0" lvl="0" algn="l" defTabSz="685800" rtl="0" eaLnBrk="0" fontAlgn="base" latinLnBrk="0" hangingPunct="0">
              <a:lnSpc>
                <a:spcPct val="90000"/>
              </a:lnSpc>
              <a:spcBef>
                <a:spcPts val="750"/>
              </a:spcBef>
              <a:spcAft>
                <a:spcPct val="0"/>
              </a:spcAft>
              <a:buClrTx/>
              <a:buSzTx/>
              <a:defRPr/>
            </a:pPr>
            <a:r>
              <a:rPr lang="en-US"/>
              <a:t>A ratio-scaled attribute is a numeric attribute with an inherent zero-point. </a:t>
            </a:r>
          </a:p>
          <a:p>
            <a:r>
              <a:rPr lang="en-US"/>
              <a:t>That is, if a measurement is ratio-scaled, we can speak of a value as being a multiple (or ratio) of another value</a:t>
            </a:r>
          </a:p>
          <a:p>
            <a:r>
              <a:rPr lang="en-US"/>
              <a:t>In addition, the values are ordered, and we can also compute the difference between values</a:t>
            </a:r>
          </a:p>
          <a:p>
            <a:pPr lvl="1"/>
            <a:r>
              <a:rPr lang="en-US"/>
              <a:t>Unlike temperatures in Celsius and Fahrenheit, the Kelvin (K) temperature scale has what is considered a true zero-point (0◦K = −273.15◦C): It is the point at which the particles that comprise matter have zero kinetic energy. </a:t>
            </a:r>
          </a:p>
          <a:p>
            <a:pPr lvl="1"/>
            <a:r>
              <a:rPr lang="en-US"/>
              <a:t>Other examples of ratio-scaled attributes include count attributes such as years of experience (e.g., the objects are employees) and number of words (e.g., the objects are documents).</a:t>
            </a:r>
          </a:p>
          <a:p>
            <a:pPr>
              <a:buNone/>
            </a:pPr>
            <a:endParaRPr lang="en-US"/>
          </a:p>
        </p:txBody>
      </p:sp>
      <p:sp>
        <p:nvSpPr>
          <p:cNvPr id="4" name="Date Placeholder 3"/>
          <p:cNvSpPr>
            <a:spLocks noGrp="1"/>
          </p:cNvSpPr>
          <p:nvPr>
            <p:ph type="dt" sz="half" idx="10"/>
          </p:nvPr>
        </p:nvSpPr>
        <p:spPr/>
        <p:txBody>
          <a:bodyPr/>
          <a:lstStyle/>
          <a:p>
            <a:fld id="{A6864146-5E2D-4C2E-AE11-ED55EF920CC4}"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dirty="0"/>
              <a:t>Properties of attribute values:</a:t>
            </a:r>
          </a:p>
        </p:txBody>
      </p:sp>
      <p:sp>
        <p:nvSpPr>
          <p:cNvPr id="21507" name="Content Placeholder 2"/>
          <p:cNvSpPr>
            <a:spLocks noGrp="1"/>
          </p:cNvSpPr>
          <p:nvPr>
            <p:ph idx="1"/>
          </p:nvPr>
        </p:nvSpPr>
        <p:spPr/>
        <p:txBody>
          <a:bodyPr vert="horz" wrap="square" lIns="91440" tIns="45720" rIns="91440" bIns="45720" anchor="t" anchorCtr="0">
            <a:normAutofit fontScale="90000" lnSpcReduction="20000"/>
          </a:bodyPr>
          <a:lstStyle/>
          <a:p>
            <a:endParaRPr dirty="0"/>
          </a:p>
          <a:p>
            <a:r>
              <a:rPr dirty="0"/>
              <a:t>The type of an attribute depends on which of the following properties it possesses:</a:t>
            </a:r>
          </a:p>
          <a:p>
            <a:r>
              <a:rPr dirty="0"/>
              <a:t>Distinctness:  =  </a:t>
            </a:r>
          </a:p>
          <a:p>
            <a:r>
              <a:rPr dirty="0"/>
              <a:t>Order:  &lt;  &gt;  </a:t>
            </a:r>
          </a:p>
          <a:p>
            <a:r>
              <a:rPr dirty="0"/>
              <a:t>Addition:  +  -</a:t>
            </a:r>
          </a:p>
          <a:p>
            <a:r>
              <a:rPr dirty="0"/>
              <a:t>Multiplication: * /</a:t>
            </a:r>
          </a:p>
          <a:p>
            <a:endParaRPr dirty="0"/>
          </a:p>
          <a:p>
            <a:r>
              <a:rPr dirty="0"/>
              <a:t>Nominal attribute: distinctness</a:t>
            </a:r>
          </a:p>
          <a:p>
            <a:r>
              <a:rPr dirty="0"/>
              <a:t>Ordinal attribute: distinctness &amp; order</a:t>
            </a:r>
          </a:p>
          <a:p>
            <a:r>
              <a:rPr dirty="0"/>
              <a:t>Interval attribute: distinctness, order &amp; addition</a:t>
            </a:r>
          </a:p>
          <a:p>
            <a:r>
              <a:rPr dirty="0"/>
              <a:t>Ratio attribute: all 4 properties</a:t>
            </a:r>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7CA1C3EE-4FA8-448A-8E73-ED0A4EA5FD2F}"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18</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1FA4F2F6-3FA7-4184-B961-65804FE4609B}" type="datetime1">
              <a:rPr lang="en-US" smtClean="0"/>
              <a:t>11/2/2022</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nchorCtr="0"/>
          <a:lstStyle/>
          <a:p>
            <a:r>
              <a:rPr dirty="0"/>
              <a:t>Data Quality</a:t>
            </a:r>
          </a:p>
        </p:txBody>
      </p:sp>
      <p:sp>
        <p:nvSpPr>
          <p:cNvPr id="25603" name="Content Placeholder 2"/>
          <p:cNvSpPr>
            <a:spLocks noGrp="1"/>
          </p:cNvSpPr>
          <p:nvPr>
            <p:ph idx="1"/>
          </p:nvPr>
        </p:nvSpPr>
        <p:spPr>
          <a:xfrm>
            <a:off x="581025" y="2045970"/>
            <a:ext cx="11029315" cy="4380230"/>
          </a:xfrm>
        </p:spPr>
        <p:txBody>
          <a:bodyPr vert="horz" wrap="square" lIns="91440" tIns="45720" rIns="91440" bIns="45720" anchor="t" anchorCtr="0">
            <a:noAutofit/>
          </a:bodyPr>
          <a:lstStyle/>
          <a:p>
            <a:pPr lvl="1" eaLnBrk="1" hangingPunct="1"/>
            <a:r>
              <a:rPr lang="en-US" altLang="en-US" sz="1700" dirty="0"/>
              <a:t>Data quality is a measure of the condition of data based on factors such as accuracy, completeness, consistency, reliability and whether it's up to date</a:t>
            </a:r>
          </a:p>
          <a:p>
            <a:pPr lvl="1" eaLnBrk="1" hangingPunct="1"/>
            <a:r>
              <a:rPr lang="en-US" altLang="en-US" sz="1700" dirty="0"/>
              <a:t>Some of the most common issues affecting data quality are inconsistent formatting of dates and numbers, unusual character sets and symbols, duplicate entries, and different languages and measurement units</a:t>
            </a:r>
          </a:p>
          <a:p>
            <a:pPr lvl="1" eaLnBrk="1" hangingPunct="1"/>
            <a:r>
              <a:rPr lang="en-US" altLang="en-US" sz="1700" dirty="0"/>
              <a:t>Measuring data quality levels can help organizations identify data errors that need to be resolved and assess whether the data in their IT systems is fit to serve its intended purpose</a:t>
            </a:r>
          </a:p>
          <a:p>
            <a:pPr lvl="1" eaLnBrk="1" hangingPunct="1"/>
            <a:r>
              <a:rPr lang="en-US" altLang="en-US" sz="1700" dirty="0"/>
              <a:t>High-quality data is the foundation of all digital business</a:t>
            </a:r>
          </a:p>
          <a:p>
            <a:pPr eaLnBrk="1" hangingPunct="1"/>
            <a:r>
              <a:rPr lang="en-US" altLang="en-US" sz="1700" dirty="0">
                <a:sym typeface="+mn-ea"/>
              </a:rPr>
              <a:t>A multi-dimensional measure of data quality:</a:t>
            </a:r>
            <a:endParaRPr lang="en-US" altLang="en-US" sz="1700" dirty="0"/>
          </a:p>
          <a:p>
            <a:pPr lvl="1" eaLnBrk="1" hangingPunct="1"/>
            <a:r>
              <a:rPr lang="en-US" altLang="en-US" sz="1700" dirty="0">
                <a:sym typeface="+mn-ea"/>
              </a:rPr>
              <a:t>A well-accepted multi-dimensional view: </a:t>
            </a:r>
            <a:endParaRPr lang="en-US" altLang="en-US" sz="1700" dirty="0"/>
          </a:p>
          <a:p>
            <a:pPr lvl="2" eaLnBrk="1" hangingPunct="1"/>
            <a:r>
              <a:rPr lang="en-US" altLang="en-US" sz="1700" dirty="0">
                <a:sym typeface="+mn-ea"/>
              </a:rPr>
              <a:t>accuracy, completeness, consistency, timeliness, believability, value added, interpretability, and accessibility</a:t>
            </a:r>
            <a:endParaRPr lang="en-US" altLang="en-US" sz="1700" dirty="0"/>
          </a:p>
          <a:p>
            <a:pPr lvl="1" eaLnBrk="1" hangingPunct="1"/>
            <a:endParaRPr lang="en-US" altLang="en-US" sz="1700" dirty="0"/>
          </a:p>
          <a:p>
            <a:pPr lvl="2" eaLnBrk="1" hangingPunct="1"/>
            <a:endParaRPr lang="en-US" altLang="en-US" sz="1700" dirty="0"/>
          </a:p>
          <a:p>
            <a:pPr lvl="2" eaLnBrk="1" hangingPunct="1"/>
            <a:endParaRPr lang="en-US" altLang="en-US" sz="10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C04A5294-D7E0-4041-A82A-2FDF0DB860DD}"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19</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E47807D1-2C90-45DC-8FA4-E5A35FCDC764}" type="datetime1">
              <a:rPr lang="en-US" smtClean="0"/>
              <a:t>11/2/2022</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normAutofit fontScale="90000"/>
          </a:bodyPr>
          <a:lstStyle/>
          <a:p>
            <a:r>
              <a:rPr lang="en-US" altLang="en-US" b="1" smtClean="0"/>
              <a:t>Structured vs. Semi-Structured vs. Unstructured Data</a:t>
            </a:r>
            <a:br>
              <a:rPr lang="en-US" altLang="en-US" b="1" smtClean="0"/>
            </a:br>
            <a:endParaRPr lang="en-US" altLang="en-US" smtClean="0"/>
          </a:p>
        </p:txBody>
      </p:sp>
      <p:sp>
        <p:nvSpPr>
          <p:cNvPr id="101379" name="Content Placeholder 2"/>
          <p:cNvSpPr>
            <a:spLocks noGrp="1"/>
          </p:cNvSpPr>
          <p:nvPr>
            <p:ph idx="1"/>
          </p:nvPr>
        </p:nvSpPr>
        <p:spPr/>
        <p:txBody>
          <a:bodyPr/>
          <a:lstStyle/>
          <a:p>
            <a:r>
              <a:rPr lang="en-US" altLang="en-US" b="1" dirty="0" smtClean="0"/>
              <a:t>Structured Data</a:t>
            </a:r>
          </a:p>
          <a:p>
            <a:r>
              <a:rPr lang="en-US" altLang="en-US" dirty="0" smtClean="0"/>
              <a:t>It comes with a predefined format and structure. Structured Data is usually stored in Relational Databases. It is easy to deal with in the Data Science domain.</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smtClean="0"/>
          </a:p>
        </p:txBody>
      </p:sp>
      <p:sp>
        <p:nvSpPr>
          <p:cNvPr id="5" name="Slide Number Placeholder 4"/>
          <p:cNvSpPr>
            <a:spLocks noGrp="1"/>
          </p:cNvSpPr>
          <p:nvPr>
            <p:ph type="sldNum" sz="quarter" idx="12"/>
          </p:nvPr>
        </p:nvSpPr>
        <p:spPr/>
        <p:txBody>
          <a:bodyPr/>
          <a:lstStyle/>
          <a:p>
            <a:pPr>
              <a:defRPr/>
            </a:pPr>
            <a:fld id="{E56D4E54-B255-4B55-9FB1-DDC112FD63C4}" type="slidenum">
              <a:rPr lang="en-US" altLang="en-US" smtClean="0"/>
              <a:t>2</a:t>
            </a:fld>
            <a:endParaRPr lang="en-US" altLang="en-US"/>
          </a:p>
        </p:txBody>
      </p:sp>
      <p:pic>
        <p:nvPicPr>
          <p:cNvPr id="10138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3200401"/>
            <a:ext cx="8239125" cy="2886075"/>
          </a:xfrm>
          <a:prstGeom prst="rect">
            <a:avLst/>
          </a:prstGeom>
          <a:noFill/>
          <a:ln>
            <a:noFill/>
          </a:ln>
        </p:spPr>
      </p:pic>
      <p:sp>
        <p:nvSpPr>
          <p:cNvPr id="2" name="Date Placeholder 1"/>
          <p:cNvSpPr>
            <a:spLocks noGrp="1"/>
          </p:cNvSpPr>
          <p:nvPr>
            <p:ph type="dt" sz="half" idx="10"/>
          </p:nvPr>
        </p:nvSpPr>
        <p:spPr/>
        <p:txBody>
          <a:bodyPr/>
          <a:lstStyle/>
          <a:p>
            <a:fld id="{6FCBFA6A-02F1-48FC-ACB6-D256598B9DC7}" type="datetime1">
              <a:rPr lang="en-US" smtClean="0"/>
              <a:t>11/2/2022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ym typeface="+mn-ea"/>
              </a:rPr>
              <a:t>Data Quality</a:t>
            </a:r>
            <a:r>
              <a:rPr dirty="0"/>
              <a:t/>
            </a:r>
            <a:br>
              <a:rPr dirty="0"/>
            </a:br>
            <a:endParaRPr lang="en-US"/>
          </a:p>
        </p:txBody>
      </p:sp>
      <p:sp>
        <p:nvSpPr>
          <p:cNvPr id="3" name="Content Placeholder 2"/>
          <p:cNvSpPr>
            <a:spLocks noGrp="1"/>
          </p:cNvSpPr>
          <p:nvPr>
            <p:ph idx="1"/>
          </p:nvPr>
        </p:nvSpPr>
        <p:spPr/>
        <p:txBody>
          <a:bodyPr>
            <a:normAutofit fontScale="97500" lnSpcReduction="10000"/>
          </a:bodyPr>
          <a:lstStyle/>
          <a:p>
            <a:r>
              <a:rPr lang="en-US"/>
              <a:t>Accuracy (Is the information correct in every detail)</a:t>
            </a:r>
          </a:p>
          <a:p>
            <a:pPr lvl="1"/>
            <a:r>
              <a:rPr lang="en-US"/>
              <a:t>As the name implies, this data quality characteristic means that information is correct. There is no error in it. The data should reflect actual, real-world scenarios. Accuracy is a crucial data quality characteristic because inaccurate information can cause significant problems with severe consequences e.g – if there’s an error in a customer’s bank account, it could be because someone accessed it without his knowledge</a:t>
            </a:r>
          </a:p>
          <a:p>
            <a:r>
              <a:rPr lang="en-US"/>
              <a:t>Completeness (How comprehensive is the information)</a:t>
            </a:r>
          </a:p>
          <a:p>
            <a:pPr lvl="1"/>
            <a:r>
              <a:rPr lang="en-US"/>
              <a:t>Data completeness is how exhaustive a dataset is. Completeness is a measure of the data’s ability to effectively deliver all the required values that are available. It refers to how comprehensive the information is. If information is incomplete, it might be unusable.</a:t>
            </a:r>
          </a:p>
          <a:p>
            <a:r>
              <a:rPr lang="en-US"/>
              <a:t>Consistency  (Does the information contrdict other trusted resourses?)</a:t>
            </a:r>
          </a:p>
          <a:p>
            <a:pPr lvl="1"/>
            <a:r>
              <a:rPr lang="en-US"/>
              <a:t>Data consistency refers to the uniformity of data as it moves across networks and applications. The same data values stored in difference locations should not conflict with one another. </a:t>
            </a:r>
          </a:p>
          <a:p>
            <a:endParaRPr lang="en-US"/>
          </a:p>
        </p:txBody>
      </p:sp>
      <p:sp>
        <p:nvSpPr>
          <p:cNvPr id="4" name="Date Placeholder 3"/>
          <p:cNvSpPr>
            <a:spLocks noGrp="1"/>
          </p:cNvSpPr>
          <p:nvPr>
            <p:ph type="dt" sz="half" idx="10"/>
          </p:nvPr>
        </p:nvSpPr>
        <p:spPr/>
        <p:txBody>
          <a:bodyPr/>
          <a:lstStyle/>
          <a:p>
            <a:fld id="{AFF817D4-298F-4EF8-AB37-10EE23C0DC08}"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ym typeface="+mn-ea"/>
              </a:rPr>
              <a:t>Quality</a:t>
            </a:r>
            <a:r>
              <a:rPr lang="en-US" dirty="0">
                <a:sym typeface="+mn-ea"/>
              </a:rPr>
              <a:t> of data</a:t>
            </a:r>
            <a:endParaRPr lang="en-US"/>
          </a:p>
        </p:txBody>
      </p:sp>
      <p:sp>
        <p:nvSpPr>
          <p:cNvPr id="3" name="Content Placeholder 2"/>
          <p:cNvSpPr>
            <a:spLocks noGrp="1"/>
          </p:cNvSpPr>
          <p:nvPr>
            <p:ph idx="1"/>
          </p:nvPr>
        </p:nvSpPr>
        <p:spPr/>
        <p:txBody>
          <a:bodyPr>
            <a:normAutofit/>
          </a:bodyPr>
          <a:lstStyle/>
          <a:p>
            <a:r>
              <a:rPr lang="en-US">
                <a:sym typeface="+mn-ea"/>
              </a:rPr>
              <a:t>Relevance (Do you really need this information)/Timeliness (How up-to-date is information)</a:t>
            </a:r>
          </a:p>
          <a:p>
            <a:pPr lvl="1"/>
            <a:r>
              <a:rPr lang="en-US"/>
              <a:t>Data relevance is a more subjective measure of data quality. It looks at whether data is sufficiently complete, uniform, consistent (and so on) to fulfill its given task. Another aspect of data relevance, though, is timeliness.Timely data is data that is available when it is required. Data may be updated in real time to ensure that it is readily available and accessible. The timeliness of information is an important data quality characteristic, because information that isn’t timely can lead to people making the wrong decisions. In turn, that costs organizations time, money, and reputational damag</a:t>
            </a:r>
          </a:p>
          <a:p>
            <a:r>
              <a:rPr lang="en-US">
                <a:sym typeface="+mn-ea"/>
              </a:rPr>
              <a:t>Interpretability</a:t>
            </a:r>
          </a:p>
          <a:p>
            <a:pPr lvl="1"/>
            <a:r>
              <a:rPr lang="en-US">
                <a:sym typeface="+mn-ea"/>
              </a:rPr>
              <a:t>It reflects how easy the data are understood.</a:t>
            </a:r>
            <a:endParaRPr lang="en-US"/>
          </a:p>
        </p:txBody>
      </p:sp>
      <p:sp>
        <p:nvSpPr>
          <p:cNvPr id="4" name="Date Placeholder 3"/>
          <p:cNvSpPr>
            <a:spLocks noGrp="1"/>
          </p:cNvSpPr>
          <p:nvPr>
            <p:ph type="dt" sz="half" idx="10"/>
          </p:nvPr>
        </p:nvSpPr>
        <p:spPr/>
        <p:txBody>
          <a:bodyPr/>
          <a:lstStyle/>
          <a:p>
            <a:fld id="{67191D34-E3F1-42A2-9C25-714D1AC3C87F}"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nchorCtr="0"/>
          <a:lstStyle/>
          <a:p>
            <a:r>
              <a:rPr b="1" dirty="0"/>
              <a:t>Step 2: To explore the dataset</a:t>
            </a:r>
            <a:r>
              <a:rPr dirty="0"/>
              <a:t/>
            </a:r>
            <a:br>
              <a:rPr dirty="0"/>
            </a:br>
            <a:endParaRPr dirty="0"/>
          </a:p>
        </p:txBody>
      </p:sp>
      <p:sp>
        <p:nvSpPr>
          <p:cNvPr id="23555" name="Content Placeholder 2"/>
          <p:cNvSpPr>
            <a:spLocks noGrp="1"/>
          </p:cNvSpPr>
          <p:nvPr>
            <p:ph idx="1"/>
          </p:nvPr>
        </p:nvSpPr>
        <p:spPr>
          <a:xfrm>
            <a:off x="581025" y="1994535"/>
            <a:ext cx="11029315" cy="4524375"/>
          </a:xfrm>
        </p:spPr>
        <p:txBody>
          <a:bodyPr vert="horz" wrap="square" lIns="91440" tIns="45720" rIns="91440" bIns="45720" anchor="t" anchorCtr="0">
            <a:noAutofit/>
          </a:bodyPr>
          <a:lstStyle/>
          <a:p>
            <a:r>
              <a:rPr b="1" dirty="0"/>
              <a:t>Preliminary investigation </a:t>
            </a:r>
            <a:r>
              <a:rPr dirty="0"/>
              <a:t>of the data to better understand its specific characteristics </a:t>
            </a:r>
          </a:p>
          <a:p>
            <a:r>
              <a:rPr dirty="0"/>
              <a:t>It can help to answer some of the data mining questions</a:t>
            </a:r>
          </a:p>
          <a:p>
            <a:r>
              <a:rPr dirty="0"/>
              <a:t>To help in selecting pre-processing tools </a:t>
            </a:r>
          </a:p>
          <a:p>
            <a:r>
              <a:rPr dirty="0"/>
              <a:t>To help in selecting appropriate data mining algorithms </a:t>
            </a:r>
          </a:p>
          <a:p>
            <a:r>
              <a:rPr b="1" dirty="0"/>
              <a:t>Things to look at </a:t>
            </a:r>
            <a:endParaRPr dirty="0"/>
          </a:p>
          <a:p>
            <a:r>
              <a:rPr dirty="0"/>
              <a:t>Class balance </a:t>
            </a:r>
          </a:p>
          <a:p>
            <a:r>
              <a:rPr dirty="0"/>
              <a:t>Dispersion of data attribute values </a:t>
            </a:r>
          </a:p>
          <a:p>
            <a:r>
              <a:rPr dirty="0"/>
              <a:t>Skewness, outliers, missing values </a:t>
            </a:r>
          </a:p>
          <a:p>
            <a:r>
              <a:rPr dirty="0"/>
              <a:t>Attributes that vary together </a:t>
            </a:r>
          </a:p>
          <a:p>
            <a:r>
              <a:rPr dirty="0"/>
              <a:t>Visualization tools are important</a:t>
            </a:r>
          </a:p>
          <a:p>
            <a:r>
              <a:rPr dirty="0"/>
              <a:t>Histograms, scatter plots</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A096B730-6F81-47E2-B34E-E65F6A0660EE}"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22</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09AE07E9-D08B-47AA-8172-0BC5622A768F}" type="datetime1">
              <a:rPr lang="en-US" smtClean="0"/>
              <a:t>11/2/2022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46300" y="241300"/>
            <a:ext cx="7886700" cy="1325563"/>
          </a:xfrm>
        </p:spPr>
        <p:txBody>
          <a:bodyPr vert="horz" wrap="square" lIns="91440" tIns="45720" rIns="91440" bIns="45720" anchor="ctr" anchorCtr="0"/>
          <a:lstStyle/>
          <a:p>
            <a:r>
              <a:rPr dirty="0"/>
              <a:t>Useful statistics</a:t>
            </a:r>
          </a:p>
        </p:txBody>
      </p:sp>
      <p:sp>
        <p:nvSpPr>
          <p:cNvPr id="24579" name="Content Placeholder 2"/>
          <p:cNvSpPr>
            <a:spLocks noGrp="1"/>
          </p:cNvSpPr>
          <p:nvPr>
            <p:ph idx="1"/>
          </p:nvPr>
        </p:nvSpPr>
        <p:spPr>
          <a:xfrm>
            <a:off x="1544320" y="1965325"/>
            <a:ext cx="7886700" cy="4351338"/>
          </a:xfrm>
        </p:spPr>
        <p:txBody>
          <a:bodyPr vert="horz" wrap="square" lIns="91440" tIns="45720" rIns="91440" bIns="45720" anchor="t" anchorCtr="0">
            <a:normAutofit fontScale="92500" lnSpcReduction="10000"/>
          </a:bodyPr>
          <a:lstStyle/>
          <a:p>
            <a:endParaRPr dirty="0"/>
          </a:p>
          <a:p>
            <a:r>
              <a:rPr b="1" dirty="0"/>
              <a:t>Discrete attributes </a:t>
            </a:r>
            <a:endParaRPr dirty="0"/>
          </a:p>
          <a:p>
            <a:pPr lvl="1"/>
            <a:r>
              <a:rPr dirty="0"/>
              <a:t>Frequency of each value </a:t>
            </a:r>
          </a:p>
          <a:p>
            <a:pPr lvl="1"/>
            <a:r>
              <a:rPr dirty="0"/>
              <a:t>Mode = value with highest frequency </a:t>
            </a:r>
          </a:p>
          <a:p>
            <a:r>
              <a:rPr b="1" dirty="0"/>
              <a:t>Continuous attributes </a:t>
            </a:r>
            <a:endParaRPr dirty="0"/>
          </a:p>
          <a:p>
            <a:pPr lvl="1"/>
            <a:r>
              <a:rPr dirty="0"/>
              <a:t>Range of values, i.e. min and max </a:t>
            </a:r>
          </a:p>
          <a:p>
            <a:r>
              <a:rPr dirty="0"/>
              <a:t>Mean (average) </a:t>
            </a:r>
            <a:r>
              <a:rPr lang="en-US" dirty="0"/>
              <a:t>,</a:t>
            </a:r>
          </a:p>
          <a:p>
            <a:pPr lvl="1"/>
            <a:r>
              <a:rPr dirty="0"/>
              <a:t>Sensitive to outliers </a:t>
            </a:r>
          </a:p>
          <a:p>
            <a:r>
              <a:rPr dirty="0"/>
              <a:t>Median </a:t>
            </a:r>
          </a:p>
          <a:p>
            <a:pPr lvl="1"/>
            <a:r>
              <a:rPr dirty="0"/>
              <a:t>Better indication of the ”middle” of a set of values in a skewed distribution </a:t>
            </a:r>
          </a:p>
          <a:p>
            <a:r>
              <a:rPr dirty="0"/>
              <a:t>Skewed distribution </a:t>
            </a:r>
          </a:p>
          <a:p>
            <a:pPr lvl="1"/>
            <a:r>
              <a:rPr dirty="0"/>
              <a:t>mean and median are quite different</a:t>
            </a:r>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00F5ADE4-1625-41AD-9345-B339ACD5D741}"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23</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651DABB6-47EE-42A6-9C29-38357F1CDE7E}" type="datetime1">
              <a:rPr lang="en-US" smtClean="0"/>
              <a:t>11/2/2022</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ltLang="en-US" cap="none" dirty="0" smtClean="0"/>
              <a:t>THAT</a:t>
            </a:r>
            <a:r>
              <a:rPr lang="ja-JP" altLang="en-US" cap="none" dirty="0" smtClean="0"/>
              <a:t>’</a:t>
            </a:r>
            <a:r>
              <a:rPr lang="en-US" altLang="ja-JP" cap="none" dirty="0" smtClean="0"/>
              <a:t>S IT FOR TODAY!</a:t>
            </a:r>
            <a:endParaRPr lang="en-US" altLang="en-US" cap="none" dirty="0" smtClean="0"/>
          </a:p>
        </p:txBody>
      </p:sp>
      <p:sp>
        <p:nvSpPr>
          <p:cNvPr id="64515" name="Text Placeholder 4"/>
          <p:cNvSpPr>
            <a:spLocks noGrp="1"/>
          </p:cNvSpPr>
          <p:nvPr>
            <p:ph type="body" idx="1"/>
          </p:nvPr>
        </p:nvSpPr>
        <p:spPr/>
        <p:txBody>
          <a:bodyPr/>
          <a:lstStyle/>
          <a:p>
            <a:endParaRPr lang="en-US" altLang="en-US" smtClean="0"/>
          </a:p>
        </p:txBody>
      </p:sp>
      <p:sp>
        <p:nvSpPr>
          <p:cNvPr id="2" name="Date Placeholder 1"/>
          <p:cNvSpPr>
            <a:spLocks noGrp="1"/>
          </p:cNvSpPr>
          <p:nvPr>
            <p:ph type="dt" sz="half" idx="10"/>
          </p:nvPr>
        </p:nvSpPr>
        <p:spPr/>
        <p:txBody>
          <a:bodyPr/>
          <a:lstStyle/>
          <a:p>
            <a:fld id="{BB49F45D-C5CF-46A7-BEEC-A0126BD21500}"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b="1" smtClean="0"/>
              <a:t>Semi-Structured Data</a:t>
            </a:r>
            <a:br>
              <a:rPr lang="en-US" altLang="en-US" b="1" smtClean="0"/>
            </a:br>
            <a:endParaRPr lang="en-US" altLang="en-US" smtClean="0"/>
          </a:p>
        </p:txBody>
      </p:sp>
      <p:sp>
        <p:nvSpPr>
          <p:cNvPr id="102403" name="Content Placeholder 2"/>
          <p:cNvSpPr>
            <a:spLocks noGrp="1"/>
          </p:cNvSpPr>
          <p:nvPr>
            <p:ph idx="1"/>
          </p:nvPr>
        </p:nvSpPr>
        <p:spPr/>
        <p:txBody>
          <a:bodyPr/>
          <a:lstStyle/>
          <a:p>
            <a:r>
              <a:rPr lang="en-US" altLang="en-US" dirty="0" smtClean="0"/>
              <a:t>It comes with a predefined format and structure but is not stored in the Relational Database.</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p:txBody>
      </p:sp>
      <p:sp>
        <p:nvSpPr>
          <p:cNvPr id="5" name="Slide Number Placeholder 4"/>
          <p:cNvSpPr>
            <a:spLocks noGrp="1"/>
          </p:cNvSpPr>
          <p:nvPr>
            <p:ph type="sldNum" sz="quarter" idx="12"/>
          </p:nvPr>
        </p:nvSpPr>
        <p:spPr/>
        <p:txBody>
          <a:bodyPr/>
          <a:lstStyle/>
          <a:p>
            <a:pPr>
              <a:defRPr/>
            </a:pPr>
            <a:fld id="{96CE9B6A-117D-4AE8-A5C3-CDC5B533DC18}" type="slidenum">
              <a:rPr lang="en-US" altLang="en-US" smtClean="0"/>
              <a:t>3</a:t>
            </a:fld>
            <a:endParaRPr lang="en-US" altLang="en-US"/>
          </a:p>
        </p:txBody>
      </p:sp>
      <p:pic>
        <p:nvPicPr>
          <p:cNvPr id="10240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423" y="2721429"/>
            <a:ext cx="6612684" cy="3302907"/>
          </a:xfrm>
          <a:prstGeom prst="rect">
            <a:avLst/>
          </a:prstGeom>
          <a:noFill/>
          <a:ln>
            <a:noFill/>
          </a:ln>
        </p:spPr>
      </p:pic>
      <p:pic>
        <p:nvPicPr>
          <p:cNvPr id="10240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9812" y="3003967"/>
            <a:ext cx="5302198" cy="2624403"/>
          </a:xfrm>
          <a:prstGeom prst="rect">
            <a:avLst/>
          </a:prstGeom>
          <a:noFill/>
          <a:ln>
            <a:noFill/>
          </a:ln>
        </p:spPr>
      </p:pic>
      <p:sp>
        <p:nvSpPr>
          <p:cNvPr id="2" name="Date Placeholder 1"/>
          <p:cNvSpPr>
            <a:spLocks noGrp="1"/>
          </p:cNvSpPr>
          <p:nvPr>
            <p:ph type="dt" sz="half" idx="10"/>
          </p:nvPr>
        </p:nvSpPr>
        <p:spPr/>
        <p:txBody>
          <a:bodyPr/>
          <a:lstStyle/>
          <a:p>
            <a:fld id="{D2D46331-2B9F-441C-9B22-D95FCC13A0A4}" type="datetime1">
              <a:rPr lang="en-US" smtClean="0"/>
              <a:t>11/2/2022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b="1" dirty="0" smtClean="0"/>
              <a:t>Unstructured Data</a:t>
            </a:r>
          </a:p>
        </p:txBody>
      </p:sp>
      <p:sp>
        <p:nvSpPr>
          <p:cNvPr id="103427" name="Content Placeholder 2"/>
          <p:cNvSpPr>
            <a:spLocks noGrp="1"/>
          </p:cNvSpPr>
          <p:nvPr>
            <p:ph idx="1"/>
          </p:nvPr>
        </p:nvSpPr>
        <p:spPr/>
        <p:txBody>
          <a:bodyPr/>
          <a:lstStyle/>
          <a:p>
            <a:r>
              <a:rPr lang="en-US" altLang="en-US" dirty="0" smtClean="0"/>
              <a:t>It does not have a specific format and lacks structure. It is the type of data that presents many challenges to handle in the Data Science domain</a:t>
            </a:r>
          </a:p>
          <a:p>
            <a:r>
              <a:rPr lang="en-US" altLang="en-US" b="1" dirty="0" smtClean="0"/>
              <a:t>Examples</a:t>
            </a:r>
            <a:r>
              <a:rPr lang="en-US" altLang="en-US" dirty="0"/>
              <a:t>:</a:t>
            </a:r>
            <a:endParaRPr lang="en-US" altLang="en-US" b="1" dirty="0" smtClean="0"/>
          </a:p>
          <a:p>
            <a:pPr lvl="1"/>
            <a:r>
              <a:rPr lang="en-US" altLang="en-US" dirty="0" smtClean="0"/>
              <a:t>Images</a:t>
            </a:r>
          </a:p>
          <a:p>
            <a:pPr lvl="1"/>
            <a:r>
              <a:rPr lang="en-US" altLang="en-US" dirty="0" smtClean="0"/>
              <a:t>Videos</a:t>
            </a:r>
          </a:p>
          <a:p>
            <a:pPr lvl="1"/>
            <a:r>
              <a:rPr lang="en-US" altLang="en-US" dirty="0" smtClean="0"/>
              <a:t>Speech</a:t>
            </a:r>
          </a:p>
          <a:p>
            <a:pPr lvl="1"/>
            <a:r>
              <a:rPr lang="en-US" altLang="en-US" dirty="0" smtClean="0"/>
              <a:t>web logs</a:t>
            </a:r>
          </a:p>
          <a:p>
            <a:endParaRPr lang="en-US" altLang="en-US" dirty="0" smtClean="0"/>
          </a:p>
        </p:txBody>
      </p:sp>
      <p:sp>
        <p:nvSpPr>
          <p:cNvPr id="5" name="Slide Number Placeholder 4"/>
          <p:cNvSpPr>
            <a:spLocks noGrp="1"/>
          </p:cNvSpPr>
          <p:nvPr>
            <p:ph type="sldNum" sz="quarter" idx="12"/>
          </p:nvPr>
        </p:nvSpPr>
        <p:spPr/>
        <p:txBody>
          <a:bodyPr/>
          <a:lstStyle/>
          <a:p>
            <a:pPr>
              <a:defRPr/>
            </a:pPr>
            <a:fld id="{DB40B544-B6D4-4A18-A250-3BB48FA0D5F0}" type="slidenum">
              <a:rPr lang="en-US" altLang="en-US" smtClean="0"/>
              <a:t>4</a:t>
            </a:fld>
            <a:endParaRPr lang="en-US" altLang="en-US"/>
          </a:p>
        </p:txBody>
      </p:sp>
      <p:sp>
        <p:nvSpPr>
          <p:cNvPr id="2" name="Date Placeholder 1"/>
          <p:cNvSpPr>
            <a:spLocks noGrp="1"/>
          </p:cNvSpPr>
          <p:nvPr>
            <p:ph type="dt" sz="half" idx="10"/>
          </p:nvPr>
        </p:nvSpPr>
        <p:spPr/>
        <p:txBody>
          <a:bodyPr/>
          <a:lstStyle/>
          <a:p>
            <a:fld id="{90D85BAB-4C9E-4FFA-BFF2-0C0BCF07D1AF}" type="datetime1">
              <a:rPr lang="en-US" smtClean="0"/>
              <a:t>11/2/2022</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ctr" anchorCtr="0"/>
          <a:lstStyle/>
          <a:p>
            <a:r>
              <a:rPr dirty="0"/>
              <a:t>Data </a:t>
            </a:r>
          </a:p>
        </p:txBody>
      </p:sp>
      <p:sp>
        <p:nvSpPr>
          <p:cNvPr id="12291" name="Content Placeholder 2"/>
          <p:cNvSpPr>
            <a:spLocks noGrp="1"/>
          </p:cNvSpPr>
          <p:nvPr>
            <p:ph sz="half" idx="1"/>
          </p:nvPr>
        </p:nvSpPr>
        <p:spPr>
          <a:xfrm>
            <a:off x="766445" y="1859280"/>
            <a:ext cx="5422265" cy="675640"/>
          </a:xfrm>
        </p:spPr>
        <p:txBody>
          <a:bodyPr vert="horz" wrap="square" lIns="91440" tIns="45720" rIns="91440" bIns="45720" anchor="t" anchorCtr="0"/>
          <a:lstStyle/>
          <a:p>
            <a:r>
              <a:rPr dirty="0"/>
              <a:t>Collection of objects and their attributes</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A88AD789-DFE9-4AF3-8474-8706F1C2A889}"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5</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pic>
        <p:nvPicPr>
          <p:cNvPr id="12294" name="Picture 6"/>
          <p:cNvPicPr>
            <a:picLocks noChangeAspect="1"/>
          </p:cNvPicPr>
          <p:nvPr/>
        </p:nvPicPr>
        <p:blipFill>
          <a:blip r:embed="rId2"/>
          <a:stretch>
            <a:fillRect/>
          </a:stretch>
        </p:blipFill>
        <p:spPr>
          <a:xfrm>
            <a:off x="473075" y="2229485"/>
            <a:ext cx="4623435" cy="3879850"/>
          </a:xfrm>
          <a:prstGeom prst="rect">
            <a:avLst/>
          </a:prstGeom>
          <a:noFill/>
          <a:ln w="9525">
            <a:noFill/>
          </a:ln>
        </p:spPr>
      </p:pic>
      <p:pic>
        <p:nvPicPr>
          <p:cNvPr id="13318" name="Picture 5"/>
          <p:cNvPicPr>
            <a:picLocks noGrp="1" noChangeAspect="1"/>
          </p:cNvPicPr>
          <p:nvPr>
            <p:ph sz="half" idx="2"/>
          </p:nvPr>
        </p:nvPicPr>
        <p:blipFill>
          <a:blip r:embed="rId3"/>
          <a:stretch>
            <a:fillRect/>
          </a:stretch>
        </p:blipFill>
        <p:spPr>
          <a:xfrm>
            <a:off x="5554345" y="2534285"/>
            <a:ext cx="6056630" cy="3880485"/>
          </a:xfrm>
          <a:prstGeom prst="rect">
            <a:avLst/>
          </a:prstGeom>
          <a:noFill/>
          <a:ln w="9525">
            <a:noFill/>
          </a:ln>
        </p:spPr>
      </p:pic>
      <p:sp>
        <p:nvSpPr>
          <p:cNvPr id="2" name="Date Placeholder 1"/>
          <p:cNvSpPr>
            <a:spLocks noGrp="1"/>
          </p:cNvSpPr>
          <p:nvPr>
            <p:ph type="dt" sz="half" idx="10"/>
          </p:nvPr>
        </p:nvSpPr>
        <p:spPr/>
        <p:txBody>
          <a:bodyPr/>
          <a:lstStyle/>
          <a:p>
            <a:fld id="{30E15F08-D541-41FE-A6D2-D67B940F1380}" type="datetime1">
              <a:rPr lang="en-US" smtClean="0"/>
              <a:t>11/2/2022</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r>
              <a:rPr b="1" dirty="0">
                <a:sym typeface="+mn-ea"/>
              </a:rPr>
              <a:t>describe the dataset</a:t>
            </a:r>
            <a:endParaRPr dirty="0"/>
          </a:p>
        </p:txBody>
      </p:sp>
      <p:sp>
        <p:nvSpPr>
          <p:cNvPr id="14339" name="Content Placeholder 2"/>
          <p:cNvSpPr>
            <a:spLocks noGrp="1"/>
          </p:cNvSpPr>
          <p:nvPr>
            <p:ph idx="1"/>
          </p:nvPr>
        </p:nvSpPr>
        <p:spPr>
          <a:xfrm>
            <a:off x="581827" y="1845851"/>
            <a:ext cx="11029615" cy="3678303"/>
          </a:xfrm>
        </p:spPr>
        <p:txBody>
          <a:bodyPr vert="horz" wrap="square" lIns="91440" tIns="45720" rIns="91440" bIns="45720" anchor="t" anchorCtr="0">
            <a:normAutofit fontScale="42500" lnSpcReduction="20000"/>
          </a:bodyPr>
          <a:lstStyle/>
          <a:p>
            <a:r>
              <a:rPr lang="en-US" sz="7200" dirty="0"/>
              <a:t>N</a:t>
            </a:r>
            <a:r>
              <a:rPr sz="7200" dirty="0"/>
              <a:t>eed to know in what form the data is present to analyze it properly and apply different statistical methods on it</a:t>
            </a:r>
          </a:p>
          <a:p>
            <a:r>
              <a:rPr sz="7200" dirty="0">
                <a:sym typeface="+mn-ea"/>
              </a:rPr>
              <a:t>What do your records represent?</a:t>
            </a:r>
            <a:endParaRPr sz="7200" dirty="0"/>
          </a:p>
          <a:p>
            <a:r>
              <a:rPr sz="7200" dirty="0">
                <a:sym typeface="+mn-ea"/>
              </a:rPr>
              <a:t>What does each attribute mean? </a:t>
            </a:r>
            <a:endParaRPr sz="7200" dirty="0"/>
          </a:p>
          <a:p>
            <a:r>
              <a:rPr sz="7200" dirty="0">
                <a:sym typeface="+mn-ea"/>
              </a:rPr>
              <a:t>What type of attributes?</a:t>
            </a:r>
            <a:endParaRPr sz="7200" dirty="0"/>
          </a:p>
          <a:p>
            <a:pPr lvl="1"/>
            <a:r>
              <a:rPr sz="6400" dirty="0">
                <a:sym typeface="+mn-ea"/>
              </a:rPr>
              <a:t>Categorical</a:t>
            </a:r>
            <a:endParaRPr sz="6400" dirty="0"/>
          </a:p>
          <a:p>
            <a:pPr lvl="1"/>
            <a:r>
              <a:rPr sz="6400" dirty="0">
                <a:sym typeface="+mn-ea"/>
              </a:rPr>
              <a:t>Numerical </a:t>
            </a:r>
            <a:endParaRPr sz="6400" dirty="0"/>
          </a:p>
          <a:p>
            <a:pPr marL="0" indent="0">
              <a:buNone/>
            </a:pPr>
            <a:r>
              <a:rPr dirty="0"/>
              <a:t> </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4C02154-113B-4054-99CF-25AFF0D293C1}"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6</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E1BCF4D2-4F3D-462C-B41A-6808B5AB1801}" type="datetime1">
              <a:rPr lang="en-US" smtClean="0"/>
              <a:t>11/2/2022</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dirty="0">
                <a:sym typeface="+mn-ea"/>
              </a:rPr>
              <a:t>Data Types</a:t>
            </a:r>
            <a:r>
              <a:rPr dirty="0"/>
              <a:t/>
            </a:r>
            <a:br>
              <a:rPr dirty="0"/>
            </a:br>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98FBD14-3DE2-4B10-8A79-CF1402C10795}"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7</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graphicFrame>
        <p:nvGraphicFramePr>
          <p:cNvPr id="6" name="Content Placeholder 5"/>
          <p:cNvGraphicFramePr>
            <a:graphicFrameLocks noGrp="1" noChangeAspect="1"/>
          </p:cNvGraphicFramePr>
          <p:nvPr>
            <p:ph idx="1"/>
          </p:nvPr>
        </p:nvGraphicFramePr>
        <p:xfrm>
          <a:off x="2329180" y="1831340"/>
          <a:ext cx="8956040" cy="4320540"/>
        </p:xfrm>
        <a:graphic>
          <a:graphicData uri="http://schemas.openxmlformats.org/presentationml/2006/ole">
            <mc:AlternateContent xmlns:mc="http://schemas.openxmlformats.org/markup-compatibility/2006">
              <mc:Choice xmlns:v="urn:schemas-microsoft-com:vml" Requires="v">
                <p:oleObj spid="_x0000_s1028" r:id="rId3" imgW="10172700" imgH="4907280" progId="Paint.Picture">
                  <p:embed/>
                </p:oleObj>
              </mc:Choice>
              <mc:Fallback>
                <p:oleObj r:id="rId3" imgW="10172700" imgH="4907280" progId="Paint.Picture">
                  <p:embed/>
                  <p:pic>
                    <p:nvPicPr>
                      <p:cNvPr id="0" name="Picture 6"/>
                      <p:cNvPicPr/>
                      <p:nvPr/>
                    </p:nvPicPr>
                    <p:blipFill>
                      <a:blip r:embed="rId4"/>
                      <a:stretch>
                        <a:fillRect/>
                      </a:stretch>
                    </p:blipFill>
                    <p:spPr>
                      <a:xfrm>
                        <a:off x="2329180" y="1831340"/>
                        <a:ext cx="8956040" cy="4320540"/>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02C3C7A7-477C-48D4-95D4-60BCA9B37D56}" type="datetime1">
              <a:rPr lang="en-US" smtClean="0"/>
              <a:t>11/2/2022</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r>
              <a:rPr b="1" dirty="0"/>
              <a:t>Categorical data</a:t>
            </a:r>
          </a:p>
        </p:txBody>
      </p:sp>
      <p:sp>
        <p:nvSpPr>
          <p:cNvPr id="18435" name="Content Placeholder 2"/>
          <p:cNvSpPr>
            <a:spLocks noGrp="1"/>
          </p:cNvSpPr>
          <p:nvPr>
            <p:ph idx="1"/>
          </p:nvPr>
        </p:nvSpPr>
        <p:spPr/>
        <p:txBody>
          <a:bodyPr vert="horz" wrap="square" lIns="91440" tIns="45720" rIns="91440" bIns="45720" anchor="t" anchorCtr="0">
            <a:normAutofit/>
          </a:bodyPr>
          <a:lstStyle/>
          <a:p>
            <a:r>
              <a:rPr dirty="0"/>
              <a:t>Categorical data as the name suggests, represent categories or characteristics such as gender, language, level of education, marital status, the genre of a movie, etc</a:t>
            </a:r>
          </a:p>
          <a:p>
            <a:r>
              <a:rPr dirty="0"/>
              <a:t>It is also known as </a:t>
            </a:r>
            <a:r>
              <a:rPr i="1" dirty="0"/>
              <a:t>Qualitative Data</a:t>
            </a:r>
            <a:r>
              <a:rPr dirty="0"/>
              <a:t>.</a:t>
            </a:r>
          </a:p>
          <a:p>
            <a:r>
              <a:rPr dirty="0"/>
              <a:t> We can associate numerical values with categorical data, but they would not have any mathematical meaning, e.g., 0/1 for male/female.</a:t>
            </a:r>
          </a:p>
          <a:p>
            <a:endParaRPr dirty="0"/>
          </a:p>
          <a:p>
            <a:endParaRPr dirty="0"/>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7F1F0FCE-A33B-4677-ABDD-EEB0401C969C}"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8</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BA67F6EA-F5E7-426D-9097-C9A1A6090FC2}" type="datetime1">
              <a:rPr lang="en-US" smtClean="0"/>
              <a:t>11/2/2022</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r>
              <a:rPr b="1" dirty="0">
                <a:sym typeface="+mn-ea"/>
              </a:rPr>
              <a:t>Categorical data</a:t>
            </a:r>
            <a:br>
              <a:rPr b="1" dirty="0">
                <a:sym typeface="+mn-ea"/>
              </a:rPr>
            </a:br>
            <a:r>
              <a:rPr lang="en-US" b="1" dirty="0">
                <a:sym typeface="+mn-ea"/>
              </a:rPr>
              <a:t>1. Nominal data</a:t>
            </a:r>
            <a:endParaRPr dirty="0"/>
          </a:p>
        </p:txBody>
      </p:sp>
      <p:sp>
        <p:nvSpPr>
          <p:cNvPr id="19459" name="Content Placeholder 2"/>
          <p:cNvSpPr>
            <a:spLocks noGrp="1"/>
          </p:cNvSpPr>
          <p:nvPr>
            <p:ph idx="1"/>
          </p:nvPr>
        </p:nvSpPr>
        <p:spPr/>
        <p:txBody>
          <a:bodyPr vert="horz" wrap="square" lIns="91440" tIns="45720" rIns="91440" bIns="45720" anchor="t" anchorCtr="0">
            <a:normAutofit/>
          </a:bodyPr>
          <a:lstStyle/>
          <a:p>
            <a:r>
              <a:rPr dirty="0"/>
              <a:t>Nominal data is categorical data that has no order</a:t>
            </a:r>
          </a:p>
          <a:p>
            <a:r>
              <a:rPr dirty="0"/>
              <a:t>It can be thought of as </a:t>
            </a:r>
            <a:r>
              <a:rPr i="1" dirty="0"/>
              <a:t>labels</a:t>
            </a:r>
            <a:r>
              <a:rPr lang="en-US" i="1" dirty="0"/>
              <a:t>, </a:t>
            </a:r>
            <a:r>
              <a:rPr dirty="0">
                <a:sym typeface="+mn-ea"/>
              </a:rPr>
              <a:t>have no quantitative value</a:t>
            </a:r>
            <a:endParaRPr lang="en-US" i="1" dirty="0"/>
          </a:p>
          <a:p>
            <a:pPr lvl="1"/>
            <a:r>
              <a:rPr lang="en-US" sz="1600" i="1" dirty="0"/>
              <a:t>G</a:t>
            </a:r>
            <a:r>
              <a:rPr dirty="0"/>
              <a:t>ender of a person as male or</a:t>
            </a:r>
            <a:r>
              <a:rPr lang="en-US" dirty="0"/>
              <a:t> </a:t>
            </a:r>
            <a:r>
              <a:rPr dirty="0"/>
              <a:t>female</a:t>
            </a:r>
          </a:p>
          <a:p>
            <a:pPr lvl="1"/>
            <a:r>
              <a:rPr lang="en-US" dirty="0"/>
              <a:t>L</a:t>
            </a:r>
            <a:r>
              <a:rPr dirty="0"/>
              <a:t>anguage a person speaks</a:t>
            </a:r>
            <a:endParaRPr dirty="0">
              <a:sym typeface="+mn-ea"/>
            </a:endParaRPr>
          </a:p>
          <a:p>
            <a:pPr lvl="1"/>
            <a:r>
              <a:rPr lang="en-US" dirty="0">
                <a:sym typeface="+mn-ea"/>
              </a:rPr>
              <a:t>E</a:t>
            </a:r>
            <a:r>
              <a:rPr dirty="0">
                <a:sym typeface="+mn-ea"/>
              </a:rPr>
              <a:t>ye color</a:t>
            </a:r>
            <a:endParaRPr dirty="0"/>
          </a:p>
          <a:p>
            <a:endParaRPr dirty="0"/>
          </a:p>
          <a:p>
            <a:r>
              <a:rPr dirty="0">
                <a:sym typeface="+mn-ea"/>
              </a:rPr>
              <a:t>Nominal Data can be dealt with using frequencies, proportions, pie charts, bar plots, etc.</a:t>
            </a:r>
          </a:p>
          <a:p>
            <a:pPr marL="0" indent="0">
              <a:buNone/>
            </a:pPr>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E96A295B-1E1D-412C-9D09-1D525E03AC87}"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9</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957363A0-7247-44A8-A75C-0C8101441B0B}" type="datetime1">
              <a:rPr lang="en-US" smtClean="0"/>
              <a:t>11/2/2022</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172</TotalTime>
  <Words>1306</Words>
  <Application>Microsoft Office PowerPoint</Application>
  <PresentationFormat>Widescreen</PresentationFormat>
  <Paragraphs>228</Paragraphs>
  <Slides>24</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Gill Sans MT</vt:lpstr>
      <vt:lpstr>HGｺﾞｼｯｸE</vt:lpstr>
      <vt:lpstr>Wingdings 2</vt:lpstr>
      <vt:lpstr>ヒラギノ角ゴ ProN W3</vt:lpstr>
      <vt:lpstr>Dividend</vt:lpstr>
      <vt:lpstr>Bitmap Image</vt:lpstr>
      <vt:lpstr>Types of Data/ Data Characteristic</vt:lpstr>
      <vt:lpstr>Structured vs. Semi-Structured vs. Unstructured Data </vt:lpstr>
      <vt:lpstr>Semi-Structured Data </vt:lpstr>
      <vt:lpstr>Unstructured Data</vt:lpstr>
      <vt:lpstr>Data </vt:lpstr>
      <vt:lpstr>describe the dataset</vt:lpstr>
      <vt:lpstr>Data Types </vt:lpstr>
      <vt:lpstr>Categorical data</vt:lpstr>
      <vt:lpstr>Categorical data 1. Nominal data</vt:lpstr>
      <vt:lpstr>Categorical data 2. Ordinal data</vt:lpstr>
      <vt:lpstr>Categorical data 3. Binary</vt:lpstr>
      <vt:lpstr>Data Types </vt:lpstr>
      <vt:lpstr>Numerical /Quantitative data </vt:lpstr>
      <vt:lpstr>Numerical  Data 1. Discrete data</vt:lpstr>
      <vt:lpstr>Numerical /Quantitative data (Cont.) 2. Continuous data</vt:lpstr>
      <vt:lpstr>Continuous data 1. Interval Data</vt:lpstr>
      <vt:lpstr>Continuous data 2. Ratio data</vt:lpstr>
      <vt:lpstr>Properties of attribute values:</vt:lpstr>
      <vt:lpstr>Data Quality</vt:lpstr>
      <vt:lpstr>Data Quality </vt:lpstr>
      <vt:lpstr>Quality of data</vt:lpstr>
      <vt:lpstr>Step 2: To explore the dataset </vt:lpstr>
      <vt:lpstr>Useful statistics</vt:lpstr>
      <vt:lpstr>THAT’S IT 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Asma Ahmad</cp:lastModifiedBy>
  <cp:revision>65</cp:revision>
  <dcterms:created xsi:type="dcterms:W3CDTF">2022-08-19T05:02:00Z</dcterms:created>
  <dcterms:modified xsi:type="dcterms:W3CDTF">2022-11-02T05:28:04Z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494618BADE1F40CCAF531E4CB10176C2</vt:lpwstr>
  </property>
  <property fmtid="{D5CDD505-2E9C-101B-9397-08002B2CF9AE}" pid="3" name="KSOProductBuildVer">
    <vt:lpwstr>1033-11.2.0.11254</vt:lpwstr>
  </property>
</Properties>
</file>