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3" r:id="rId5"/>
    <p:sldId id="260" r:id="rId6"/>
    <p:sldId id="275" r:id="rId7"/>
    <p:sldId id="276" r:id="rId8"/>
    <p:sldId id="274" r:id="rId9"/>
    <p:sldId id="277" r:id="rId10"/>
    <p:sldId id="278" r:id="rId11"/>
    <p:sldId id="279" r:id="rId12"/>
    <p:sldId id="280" r:id="rId13"/>
    <p:sldId id="281" r:id="rId14"/>
    <p:sldId id="293" r:id="rId15"/>
    <p:sldId id="282" r:id="rId16"/>
    <p:sldId id="284" r:id="rId17"/>
    <p:sldId id="283" r:id="rId18"/>
    <p:sldId id="285" r:id="rId19"/>
    <p:sldId id="286" r:id="rId20"/>
    <p:sldId id="287" r:id="rId21"/>
    <p:sldId id="292" r:id="rId22"/>
    <p:sldId id="291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youb 017" initials="a0" lastIdx="1" clrIdx="0">
    <p:extLst>
      <p:ext uri="{19B8F6BF-5375-455C-9EA6-DF929625EA0E}">
        <p15:presenceInfo xmlns:p15="http://schemas.microsoft.com/office/powerpoint/2012/main" userId="58e427427eb590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65A7-22EE-8B97-3CB5-59D64877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898" y="781594"/>
            <a:ext cx="8791575" cy="1724298"/>
          </a:xfrm>
        </p:spPr>
        <p:txBody>
          <a:bodyPr>
            <a:noAutofit/>
          </a:bodyPr>
          <a:lstStyle/>
          <a:p>
            <a:r>
              <a:rPr lang="en-US" sz="3200" b="1" i="0" dirty="0">
                <a:effectLst/>
                <a:latin typeface="Segoe UI Historic" panose="020B0502040204020203" pitchFamily="34" charset="0"/>
              </a:rPr>
              <a:t>Ahmad Jaber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5CD29-3CD4-3C1B-4725-EBD5D0F06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4402" y="2957604"/>
            <a:ext cx="3235508" cy="16557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machine learning  project</a:t>
            </a:r>
          </a:p>
        </p:txBody>
      </p:sp>
    </p:spTree>
    <p:extLst>
      <p:ext uri="{BB962C8B-B14F-4D97-AF65-F5344CB8AC3E}">
        <p14:creationId xmlns:p14="http://schemas.microsoft.com/office/powerpoint/2010/main" val="218491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304800"/>
            <a:ext cx="6347902" cy="45841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Dataset Analysis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631" y="982134"/>
            <a:ext cx="7840777" cy="67733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Visualization</a:t>
            </a:r>
            <a:r>
              <a:rPr lang="ar-JO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cap="none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 Platform</a:t>
            </a:r>
            <a:r>
              <a:rPr lang="en-US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sz="2800" cap="none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47384" y="2507960"/>
            <a:ext cx="2170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We have around 30 unique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9847385" y="1964009"/>
            <a:ext cx="2170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Top 20 Platforms</a:t>
            </a:r>
          </a:p>
        </p:txBody>
      </p:sp>
      <p:pic>
        <p:nvPicPr>
          <p:cNvPr id="1026" name="Picture 2" descr="https://lh3.googleusercontent.com/YTY3bgifs4-GtjZn6tDRgT_W6lxLtd1vIEOLNCmB9dFXrO6PFkr9twXGm5tehKXqN-uZfsKv5-qmk-V0OPN1nmdh0PVVtaCaUqboIIxDHQq2OmaxXsMCOEnNrXOLFupo_by38DyG92edP2nxIHCKLw8irNLva_luWVHBlbvLt2N2GzzPDzKNBP3U_KSz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05" y="1524018"/>
            <a:ext cx="8567039" cy="510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08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304800"/>
            <a:ext cx="6347902" cy="45841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Dataset Analysis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631" y="982134"/>
            <a:ext cx="7840777" cy="67733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Visualization</a:t>
            </a:r>
            <a:r>
              <a:rPr lang="ar-JO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cap="none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 Year </a:t>
            </a:r>
            <a:r>
              <a:rPr lang="en-US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sz="2800" cap="none" dirty="0">
              <a:solidFill>
                <a:schemeClr val="tx1"/>
              </a:solidFill>
            </a:endParaRP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01E3614E-678F-538F-86C7-C16DFB78DF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85794" y="1564110"/>
            <a:ext cx="7719502" cy="4760490"/>
          </a:xfrm>
          <a:prstGeom prst="rect">
            <a:avLst/>
          </a:prstGeom>
          <a:ln/>
        </p:spPr>
      </p:pic>
      <p:sp>
        <p:nvSpPr>
          <p:cNvPr id="5" name="Rectangle 4"/>
          <p:cNvSpPr/>
          <p:nvPr/>
        </p:nvSpPr>
        <p:spPr>
          <a:xfrm>
            <a:off x="9162273" y="2238329"/>
            <a:ext cx="2170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Top 15 Years</a:t>
            </a:r>
          </a:p>
        </p:txBody>
      </p:sp>
      <p:sp>
        <p:nvSpPr>
          <p:cNvPr id="6" name="Rectangle 5"/>
          <p:cNvSpPr/>
          <p:nvPr/>
        </p:nvSpPr>
        <p:spPr>
          <a:xfrm>
            <a:off x="9162273" y="2855712"/>
            <a:ext cx="2170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Data years ranges from 1980 - 2020</a:t>
            </a:r>
          </a:p>
        </p:txBody>
      </p:sp>
    </p:spTree>
    <p:extLst>
      <p:ext uri="{BB962C8B-B14F-4D97-AF65-F5344CB8AC3E}">
        <p14:creationId xmlns:p14="http://schemas.microsoft.com/office/powerpoint/2010/main" val="382564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304800"/>
            <a:ext cx="6347902" cy="45841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Dataset Analysis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631" y="982134"/>
            <a:ext cx="7840777" cy="67733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Visualization</a:t>
            </a:r>
            <a:r>
              <a:rPr lang="ar-JO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cap="none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 Publisher  </a:t>
            </a:r>
            <a:r>
              <a:rPr lang="en-US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sz="2800" cap="none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F97A5DB-A9AF-CC4B-FF76-94044F3593F9}"/>
              </a:ext>
            </a:extLst>
          </p:cNvPr>
          <p:cNvSpPr txBox="1">
            <a:spLocks/>
          </p:cNvSpPr>
          <p:nvPr/>
        </p:nvSpPr>
        <p:spPr>
          <a:xfrm>
            <a:off x="8255001" y="1540932"/>
            <a:ext cx="3937000" cy="4529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cap="none" dirty="0">
                <a:solidFill>
                  <a:srgbClr val="FFC000"/>
                </a:solidFill>
              </a:rPr>
              <a:t>We only showed 20 publishers, because their number is about 600</a:t>
            </a:r>
          </a:p>
        </p:txBody>
      </p:sp>
      <p:pic>
        <p:nvPicPr>
          <p:cNvPr id="2050" name="Picture 2" descr="https://lh5.googleusercontent.com/qoz30T3vEU1SF7pNuPMBUH_xQbowIOeon7lohhUCeJUrOda1_PhY-Ml7k0-Rhc3I4CTVfkWE57Kkh8-ob6QqndTEz4ymphsasavbn0jjuoB1iynJgOWFHt6FtCEIhj_E9_ntLbQiEC3F-39RTlOTWySBlsZWn58dSZIs_VliFm5YfTgLdcmLlvj01PSTq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03" y="1404105"/>
            <a:ext cx="7287798" cy="512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79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304800"/>
            <a:ext cx="8650836" cy="45841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Data preprocessing and preparation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631" y="982134"/>
            <a:ext cx="7840777" cy="67733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cap="none" dirty="0">
                <a:solidFill>
                  <a:schemeClr val="tx1"/>
                </a:solidFill>
              </a:rPr>
              <a:t>Solve the problem of publishers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6493DD21-DF22-1E38-D0F1-751D260CE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31" t="49012" r="49514" b="39753"/>
          <a:stretch/>
        </p:blipFill>
        <p:spPr>
          <a:xfrm>
            <a:off x="2406630" y="1878388"/>
            <a:ext cx="5746769" cy="1423612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82D82F6D-E6C1-289B-9254-4D7A3645F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66419" r="35416" b="28395"/>
          <a:stretch/>
        </p:blipFill>
        <p:spPr>
          <a:xfrm>
            <a:off x="2406631" y="3556001"/>
            <a:ext cx="8760902" cy="116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304800"/>
            <a:ext cx="8650836" cy="45841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Data preprocessing and preparation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631" y="982134"/>
            <a:ext cx="7840777" cy="67733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cap="none" dirty="0">
                <a:solidFill>
                  <a:schemeClr val="tx1"/>
                </a:solidFill>
              </a:rPr>
              <a:t>The result after preprocessing publishers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3DC0AA2-2B95-48BA-BB31-74EE77941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2" t="62006" r="65632" b="14321"/>
          <a:stretch/>
        </p:blipFill>
        <p:spPr>
          <a:xfrm>
            <a:off x="1775534" y="2148396"/>
            <a:ext cx="6367373" cy="331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62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304800"/>
            <a:ext cx="8650836" cy="45841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Data preprocessing and preparation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1548" y="1045049"/>
            <a:ext cx="7840777" cy="2353733"/>
          </a:xfrm>
        </p:spPr>
        <p:txBody>
          <a:bodyPr>
            <a:normAutofit/>
          </a:bodyPr>
          <a:lstStyle/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Encoding for  the Categorical variables :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'Platform’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'Genre’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'Publisher’</a:t>
            </a:r>
            <a:endParaRPr lang="en-US" sz="160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u="none" strike="noStrike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 </a:t>
            </a:r>
            <a:r>
              <a:rPr lang="en-US" sz="1800" u="none" strike="noStrike" cap="none" dirty="0" err="1">
                <a:solidFill>
                  <a:srgbClr val="FFFF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onehot</a:t>
            </a:r>
            <a:r>
              <a:rPr lang="en-US" sz="1800" u="none" strike="noStrike" cap="none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encoding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cap="non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cap="none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lh5.googleusercontent.com/VaNhoOT7X6mxOsk78f9PPtpbUzOt3KvceyrCocTKoYtB6WVkeTt3uf4bRwuw3eRI__d1onjJ7buxkUN281uyvLQOaoXQMFtMjU6-83U-eI4VRSD2-ioR63wdFibgOuLCHqA8fEGSODpooHd8Psdt4TUzS1Ld7h8PV5H0IstWBN-ezNiR_lwEJ-LK8gb5-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52" y="3398782"/>
            <a:ext cx="10627516" cy="265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34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304800"/>
            <a:ext cx="8650836" cy="45841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Data preprocessing and preparation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4514" y="1045048"/>
            <a:ext cx="7840777" cy="2353733"/>
          </a:xfrm>
        </p:spPr>
        <p:txBody>
          <a:bodyPr>
            <a:normAutofit/>
          </a:bodyPr>
          <a:lstStyle/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Encoding for  the Categorical variables :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'Platform’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'Genre’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'Publisher’</a:t>
            </a:r>
            <a:endParaRPr lang="en-US" sz="160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u="none" strike="noStrike" dirty="0">
              <a:solidFill>
                <a:srgbClr val="FFC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cap="none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 </a:t>
            </a:r>
            <a:r>
              <a:rPr lang="en-US" sz="1800" cap="none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ordinal encoding</a:t>
            </a:r>
            <a:endParaRPr lang="en-US" sz="1800" u="none" strike="noStrike" cap="none" dirty="0">
              <a:solidFill>
                <a:srgbClr val="FFFF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cap="non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cap="none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lh6.googleusercontent.com/KENJnSQ-H-nTeAB282PF072A6BB9Vij70r0vw4MRVXZH-PlaCo48JwkMXlnqVGQqj4hXAPkuEfmFhNKVgvxs1i9HPblG_u1AGLJD7C14hD_UdNmhtkfOz3TyuY8Fn5b0ANB8LqpZ5Qh4zvr6_cnXMYURtYsN80o-rmCnJpV3kREXnIHiVG3gJMFjCo3J8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02" y="3253471"/>
            <a:ext cx="59436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90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304800"/>
            <a:ext cx="8650836" cy="45841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Machine Learning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631" y="1769534"/>
            <a:ext cx="7840777" cy="2353733"/>
          </a:xfrm>
        </p:spPr>
        <p:txBody>
          <a:bodyPr>
            <a:normAutofit/>
          </a:bodyPr>
          <a:lstStyle/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cap="non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cap="none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 txBox="1">
            <a:spLocks/>
          </p:cNvSpPr>
          <p:nvPr/>
        </p:nvSpPr>
        <p:spPr>
          <a:xfrm>
            <a:off x="2174514" y="1045048"/>
            <a:ext cx="7840777" cy="235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Experiments with One Hot Encoded data: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Linear regression</a:t>
            </a:r>
            <a:endParaRPr lang="en-US" sz="1600" dirty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cap="non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cap="none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s://lh5.googleusercontent.com/aXcz1zYGLFTdUdd5qi1sov-Juh8Bq1RtJb-AN1hKfU4LJ6m54TomF1WSfKFAOvSHiYXqcA0YLIDvAF6mffN5oKQ3o79RkzqNZ3tGCeYJeyeoOKOPI60e_-5bIkO4t4EoJq8FPRT2FEP59ZAT1CNFfV5mC1ff6CD5iX6cHs_Yp_0SvKcvdg_TOMKc8AFQH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1" y="2221914"/>
            <a:ext cx="5342157" cy="342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71153" y="1838091"/>
            <a:ext cx="1710725" cy="3838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curve</a:t>
            </a:r>
          </a:p>
        </p:txBody>
      </p:sp>
      <p:pic>
        <p:nvPicPr>
          <p:cNvPr id="11268" name="Picture 4" descr="https://lh5.googleusercontent.com/-wMP77K0xi4rCYbAJGwOs-WmlET9ADYgE3UZBXPcXsubsXIuMgT1tXd9h-E_ZVNJXksu8xdH3MhtHKALCqpgf5wN97-VR25jQGgtewuQiSQQH83cu8TxiwuBK6jc9Kqb7q4-VSSjOJNSQVsZ-HX81ZUVlB0x_3oHlKXLDUiyZie68yLWwm10DimzilG7F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86" y="2235919"/>
            <a:ext cx="5053769" cy="341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13005" y="1852096"/>
            <a:ext cx="258282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Test and predicted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2049" y="5728010"/>
            <a:ext cx="36130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</a:rPr>
              <a:t>Root mean squared error: 0.5219</a:t>
            </a:r>
            <a:endParaRPr lang="en-US" dirty="0">
              <a:solidFill>
                <a:srgbClr val="FFFF00"/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8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304800"/>
            <a:ext cx="8650836" cy="45841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Machine Learning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631" y="1818771"/>
            <a:ext cx="7840777" cy="2353733"/>
          </a:xfrm>
        </p:spPr>
        <p:txBody>
          <a:bodyPr>
            <a:normAutofit/>
          </a:bodyPr>
          <a:lstStyle/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cap="non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cap="none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 txBox="1">
            <a:spLocks/>
          </p:cNvSpPr>
          <p:nvPr/>
        </p:nvSpPr>
        <p:spPr>
          <a:xfrm>
            <a:off x="2174514" y="1045048"/>
            <a:ext cx="8362188" cy="477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Experiments with One Hot Encoded data: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Polynomial regression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 degrees</a:t>
            </a:r>
            <a:endParaRPr lang="en-US" sz="1600" dirty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cap="none" dirty="0">
              <a:solidFill>
                <a:schemeClr val="tx1"/>
              </a:solidFill>
            </a:endParaRPr>
          </a:p>
          <a:p>
            <a:r>
              <a:rPr lang="en-US" cap="none" dirty="0">
                <a:solidFill>
                  <a:schemeClr val="tx1"/>
                </a:solidFill>
              </a:rPr>
              <a:t>Training results: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cap="none" dirty="0">
                <a:solidFill>
                  <a:schemeClr val="tx1"/>
                </a:solidFill>
              </a:rPr>
              <a:t>Root mean squared error: 0.46</a:t>
            </a:r>
          </a:p>
          <a:p>
            <a:r>
              <a:rPr lang="en-US" cap="none" dirty="0">
                <a:solidFill>
                  <a:schemeClr val="tx1"/>
                </a:solidFill>
              </a:rPr>
              <a:t>Testing results: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cap="none" dirty="0">
                <a:solidFill>
                  <a:schemeClr val="tx1"/>
                </a:solidFill>
              </a:rPr>
              <a:t>Testing Root mean squared error: 29443199.12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0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304800"/>
            <a:ext cx="8650836" cy="45841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Machine Learning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631" y="1769534"/>
            <a:ext cx="7840777" cy="2353733"/>
          </a:xfrm>
        </p:spPr>
        <p:txBody>
          <a:bodyPr>
            <a:normAutofit/>
          </a:bodyPr>
          <a:lstStyle/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cap="non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cap="none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 txBox="1">
            <a:spLocks/>
          </p:cNvSpPr>
          <p:nvPr/>
        </p:nvSpPr>
        <p:spPr>
          <a:xfrm>
            <a:off x="1863969" y="974709"/>
            <a:ext cx="8756233" cy="3759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8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Experiments with One Hot Encoded data: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8000" dirty="0" err="1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Svm</a:t>
            </a:r>
            <a:r>
              <a:rPr lang="en-US" sz="8000" dirty="0">
                <a:solidFill>
                  <a:srgbClr val="FFC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regression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8000" dirty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7200" cap="none" dirty="0">
                <a:solidFill>
                  <a:schemeClr val="tx1"/>
                </a:solidFill>
              </a:rPr>
              <a:t>Linear SVM:</a:t>
            </a: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sz="7200" cap="none" dirty="0">
                <a:solidFill>
                  <a:prstClr val="white"/>
                </a:solidFill>
              </a:rPr>
              <a:t>Testing Root mean squared error: 0.52</a:t>
            </a: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endParaRPr lang="en-US" sz="7200" cap="none" dirty="0">
              <a:solidFill>
                <a:prstClr val="white"/>
              </a:solidFill>
            </a:endParaRPr>
          </a:p>
          <a:p>
            <a:r>
              <a:rPr lang="en-US" sz="7200" cap="none" dirty="0">
                <a:solidFill>
                  <a:schemeClr val="tx1"/>
                </a:solidFill>
              </a:rPr>
              <a:t>SVR: Using randomized search with cross validation to find the appropriate hyper parameters: </a:t>
            </a:r>
          </a:p>
          <a:p>
            <a:endParaRPr lang="en-US" sz="7200" cap="none" dirty="0">
              <a:solidFill>
                <a:schemeClr val="tx1"/>
              </a:solidFill>
            </a:endParaRP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r>
              <a:rPr lang="en-US" sz="7200" cap="none" dirty="0">
                <a:solidFill>
                  <a:prstClr val="white"/>
                </a:solidFill>
              </a:rPr>
              <a:t>Testing Root mean squared error: 0.52</a:t>
            </a: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SzTx/>
              <a:buFont typeface="Wingdings" panose="05000000000000000000" pitchFamily="2" charset="2"/>
              <a:buChar char="§"/>
            </a:pPr>
            <a:endParaRPr lang="en-US" sz="7200" cap="none" dirty="0">
              <a:solidFill>
                <a:prstClr val="whit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7200" dirty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cap="non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cap="none" dirty="0">
              <a:solidFill>
                <a:schemeClr val="tx1"/>
              </a:solidFill>
            </a:endParaRPr>
          </a:p>
        </p:txBody>
      </p:sp>
      <p:pic>
        <p:nvPicPr>
          <p:cNvPr id="9218" name="Picture 2" descr="https://lh3.googleusercontent.com/12K291EiZc7HClLnuhBzbD4GbciLT899S4PQ-ZwFOy0FPlIRznHKCA-cLPMCIP-_7dmPniQE9dWZkLk-EX_mjLNylJ0-F_6F8NVoLD9k2vfALjA9s4inghoXk8TRrfZAoHFdcDCj1sPg0HZm0Yjtyrb0olTHzXoBP1KlhbKYvx-dClP11CvQrf8-Zwkhc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895707" cy="324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66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EBD9-DB6C-26FD-B2C5-50A09114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300" y="2302933"/>
            <a:ext cx="5359400" cy="154093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Video Games Sales</a:t>
            </a:r>
            <a:br>
              <a:rPr lang="ar-JO" sz="4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4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4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ar-JO" sz="4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</a:t>
            </a:r>
            <a:r>
              <a:rPr lang="en-US" sz="400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(regression)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5AD21F-5F13-2131-3FB9-6D7489B0E318}"/>
              </a:ext>
            </a:extLst>
          </p:cNvPr>
          <p:cNvSpPr txBox="1">
            <a:spLocks/>
          </p:cNvSpPr>
          <p:nvPr/>
        </p:nvSpPr>
        <p:spPr>
          <a:xfrm>
            <a:off x="4170963" y="386062"/>
            <a:ext cx="3850074" cy="81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Name of dataset </a:t>
            </a:r>
          </a:p>
        </p:txBody>
      </p:sp>
    </p:spTree>
    <p:extLst>
      <p:ext uri="{BB962C8B-B14F-4D97-AF65-F5344CB8AC3E}">
        <p14:creationId xmlns:p14="http://schemas.microsoft.com/office/powerpoint/2010/main" val="143410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304800"/>
            <a:ext cx="8650836" cy="45841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Machine Learning Models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 txBox="1">
            <a:spLocks/>
          </p:cNvSpPr>
          <p:nvPr/>
        </p:nvSpPr>
        <p:spPr>
          <a:xfrm>
            <a:off x="2174514" y="1045048"/>
            <a:ext cx="7840777" cy="2353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Experiments with ordinal Encoded data:</a:t>
            </a:r>
            <a:endParaRPr lang="en-US" sz="7200" dirty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7200" dirty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7200" dirty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0" cap="none" dirty="0">
                <a:solidFill>
                  <a:srgbClr val="FFFF00"/>
                </a:solidFill>
              </a:rPr>
              <a:t>Linear regression</a:t>
            </a:r>
            <a:r>
              <a:rPr lang="en-US" sz="8000" cap="none" dirty="0">
                <a:solidFill>
                  <a:schemeClr val="tx1"/>
                </a:solidFill>
              </a:rPr>
              <a:t>: Testing Root mean squared error = 0.564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0" cap="none" dirty="0">
                <a:solidFill>
                  <a:srgbClr val="FFFF00"/>
                </a:solidFill>
              </a:rPr>
              <a:t>Polynomial Regression</a:t>
            </a:r>
            <a:r>
              <a:rPr lang="en-US" sz="8000" cap="none" dirty="0">
                <a:solidFill>
                  <a:prstClr val="white"/>
                </a:solidFill>
              </a:rPr>
              <a:t>: Testing Root mean squared error = 0.553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0" cap="none" dirty="0">
                <a:solidFill>
                  <a:srgbClr val="FFFF00"/>
                </a:solidFill>
              </a:rPr>
              <a:t>Linear SVM</a:t>
            </a:r>
            <a:r>
              <a:rPr lang="en-US" sz="8000" cap="none" dirty="0">
                <a:solidFill>
                  <a:prstClr val="white"/>
                </a:solidFill>
              </a:rPr>
              <a:t>: Testing Root mean squared error = 0.77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cap="non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80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45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304800"/>
            <a:ext cx="8650836" cy="45841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Machine Learning Models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 txBox="1">
            <a:spLocks/>
          </p:cNvSpPr>
          <p:nvPr/>
        </p:nvSpPr>
        <p:spPr>
          <a:xfrm>
            <a:off x="2174514" y="1045048"/>
            <a:ext cx="8493485" cy="2353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Experiments with ordinal Encoded data  + Normalization:</a:t>
            </a:r>
            <a:endParaRPr lang="en-US" sz="7200" dirty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endParaRPr lang="en-US" sz="7200" dirty="0">
              <a:solidFill>
                <a:srgbClr val="FFC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0" cap="none" dirty="0">
                <a:solidFill>
                  <a:srgbClr val="FFFF00"/>
                </a:solidFill>
              </a:rPr>
              <a:t>Linear regression</a:t>
            </a:r>
            <a:r>
              <a:rPr lang="en-US" sz="8000" cap="none" dirty="0">
                <a:solidFill>
                  <a:schemeClr val="tx1"/>
                </a:solidFill>
              </a:rPr>
              <a:t>: Testing Root mean squared error = 0.021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0" cap="none" dirty="0">
                <a:solidFill>
                  <a:srgbClr val="FFFF00"/>
                </a:solidFill>
              </a:rPr>
              <a:t>Polynomial Regression (4 degrees)</a:t>
            </a:r>
            <a:r>
              <a:rPr lang="en-US" sz="8000" cap="none" dirty="0">
                <a:solidFill>
                  <a:prstClr val="white"/>
                </a:solidFill>
              </a:rPr>
              <a:t>: Testing Root mean squared error = 0.0064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8000" cap="none" dirty="0">
                <a:solidFill>
                  <a:srgbClr val="FFFF00"/>
                </a:solidFill>
              </a:rPr>
              <a:t>Linear SVM</a:t>
            </a:r>
            <a:r>
              <a:rPr lang="en-US" sz="8000" cap="none" dirty="0">
                <a:solidFill>
                  <a:prstClr val="white"/>
                </a:solidFill>
              </a:rPr>
              <a:t>: Testing Root mean squared error = 0.02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cap="non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8000" cap="none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https://lh6.googleusercontent.com/WThj71QvC24IcgUfdU9fwdj_rsYh-vSGZL8uok6RABSLU9AZlTM31g-LoLLJ47C_Uu7274FKvVuybfjAxuJKL0SVR9QLTq1LbiCzsdqdAUT5NnVm7EogE8FbsKMzDt2Q-MrYKhc-nUlHINaGvB0hjHR3HS8sCCZ831X84gP4InJ-DSfgASRYwqLxwn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76" y="2983380"/>
            <a:ext cx="4792051" cy="323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778010" y="6326486"/>
            <a:ext cx="226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Polynomial Regression </a:t>
            </a:r>
            <a:endParaRPr lang="en-US" dirty="0"/>
          </a:p>
        </p:txBody>
      </p:sp>
      <p:pic>
        <p:nvPicPr>
          <p:cNvPr id="13316" name="Picture 4" descr="https://lh5.googleusercontent.com/eorojg9k5dVWiNZs5hFtLod4iSZ86OQd5JetRgzLXuor_nzjb7UhCUqDIIAaho83KqN10rvWTmRji0lSuCPDhO6-NpSUbmLYUWw_eoRFwUnkyA_nZbIZ4L_OEPCpFNDmSkgcqCq2JHQTYwmG6LVXlMmDigas76Z8SUfrGzOjYEW3anh7ZcN90cf2sT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18" y="2983380"/>
            <a:ext cx="4690028" cy="323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96299" y="6326486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36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304800"/>
            <a:ext cx="8650836" cy="45841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808080"/>
                </a:highlight>
                <a:latin typeface="Arial" panose="020B0604020202020204" pitchFamily="34" charset="0"/>
              </a:rPr>
              <a:t>Conclusion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effectLst/>
              <a:highlight>
                <a:srgbClr val="808080"/>
              </a:highlight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631" y="1769534"/>
            <a:ext cx="7840777" cy="2353733"/>
          </a:xfrm>
        </p:spPr>
        <p:txBody>
          <a:bodyPr>
            <a:normAutofit/>
          </a:bodyPr>
          <a:lstStyle/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800" cap="none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cap="none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 txBox="1">
            <a:spLocks/>
          </p:cNvSpPr>
          <p:nvPr/>
        </p:nvSpPr>
        <p:spPr>
          <a:xfrm>
            <a:off x="2194560" y="1045048"/>
            <a:ext cx="8271803" cy="2353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857250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cap="none" dirty="0">
                <a:solidFill>
                  <a:schemeClr val="tx1"/>
                </a:solidFill>
              </a:rPr>
              <a:t>We got the best model by applying polynomial regression on ordinal encoded and normalized the data</a:t>
            </a:r>
          </a:p>
        </p:txBody>
      </p:sp>
      <p:pic>
        <p:nvPicPr>
          <p:cNvPr id="6" name="Picture 2" descr="https://lh6.googleusercontent.com/WThj71QvC24IcgUfdU9fwdj_rsYh-vSGZL8uok6RABSLU9AZlTM31g-LoLLJ47C_Uu7274FKvVuybfjAxuJKL0SVR9QLTq1LbiCzsdqdAUT5NnVm7EogE8FbsKMzDt2Q-MrYKhc-nUlHINaGvB0hjHR3HS8sCCZ831X84gP4InJ-DSfgASRYwqLxwnV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54" y="2849737"/>
            <a:ext cx="4792051" cy="323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96588" y="6192843"/>
            <a:ext cx="226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Polynomial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81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02F0-CC50-23CB-63F1-796B7CF2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9675" y="3429000"/>
            <a:ext cx="5412650" cy="740637"/>
          </a:xfrm>
        </p:spPr>
        <p:txBody>
          <a:bodyPr>
            <a:no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07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000" y="245533"/>
            <a:ext cx="10854266" cy="52493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The presentation is divided into several sections</a:t>
            </a:r>
            <a:r>
              <a:rPr lang="ar-JO" sz="36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-: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326" y="1295400"/>
            <a:ext cx="7300361" cy="425026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 of the data set</a:t>
            </a:r>
            <a:endParaRPr lang="ar-JO" sz="2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Cleaning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Analysis and visualization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 and preparation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Regression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kern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Conclusion</a:t>
            </a:r>
            <a:endParaRPr lang="ar-JO" sz="2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9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6727" y="0"/>
            <a:ext cx="8791575" cy="81401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/>
                <a:highlight>
                  <a:srgbClr val="80808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 of the data set</a:t>
            </a:r>
            <a:endParaRPr lang="en-US" sz="360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6727" y="1035171"/>
            <a:ext cx="6686406" cy="5170896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cap="none" dirty="0">
                <a:solidFill>
                  <a:schemeClr val="tx1"/>
                </a:solidFill>
              </a:rPr>
              <a:t>Source: vgchartz.com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cap="none" dirty="0">
                <a:solidFill>
                  <a:schemeClr val="tx1"/>
                </a:solidFill>
              </a:rPr>
              <a:t>This dataset contains about 16500 samples</a:t>
            </a:r>
            <a:endParaRPr lang="ar-JO" sz="2400" cap="none" dirty="0">
              <a:solidFill>
                <a:schemeClr val="tx1"/>
              </a:solidFill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ar-JO" sz="2600" b="1" cap="none" dirty="0">
              <a:solidFill>
                <a:schemeClr val="bg2">
                  <a:lumMod val="25000"/>
                  <a:lumOff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cap="non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 in</a:t>
            </a:r>
            <a:r>
              <a:rPr lang="ar-JO" sz="2600" b="1" cap="non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2600" b="1" cap="none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 :-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ar-JO" sz="1800" b="1" cap="none" dirty="0">
              <a:solidFill>
                <a:srgbClr val="FF33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cap="none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Rank</a:t>
            </a:r>
            <a:r>
              <a:rPr lang="en-US" sz="19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ranking of overall sales</a:t>
            </a:r>
            <a:endParaRPr lang="en-US" sz="19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cap="none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9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the games name</a:t>
            </a:r>
            <a:endParaRPr lang="en-US" sz="19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cap="none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</a:t>
            </a:r>
            <a:r>
              <a:rPr lang="en-US" sz="19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platform of the games release (i.e., PC, PS4, etc.)</a:t>
            </a:r>
            <a:endParaRPr lang="en-US" sz="19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cap="none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</a:t>
            </a:r>
            <a:r>
              <a:rPr lang="en-US" sz="19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year of the game's release</a:t>
            </a:r>
            <a:endParaRPr lang="en-US" sz="19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cap="none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Genre</a:t>
            </a:r>
            <a:r>
              <a:rPr lang="en-US" sz="19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genre of the game</a:t>
            </a:r>
            <a:endParaRPr lang="en-US" sz="19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cap="none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Publisher</a:t>
            </a:r>
            <a:r>
              <a:rPr lang="en-US" sz="19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publisher of the game</a:t>
            </a:r>
            <a:endParaRPr lang="en-US" sz="19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cap="none" dirty="0" err="1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Na_sales</a:t>
            </a:r>
            <a:r>
              <a:rPr lang="en-US" sz="1900" b="1" cap="none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9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sales in north America (in millions)</a:t>
            </a:r>
            <a:endParaRPr lang="en-US" sz="19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cap="none" dirty="0" err="1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Eu_sales</a:t>
            </a:r>
            <a:r>
              <a:rPr lang="en-US" sz="1900" b="1" cap="none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9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sales in Europe (in millions)</a:t>
            </a:r>
            <a:endParaRPr lang="en-US" sz="19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cap="none" dirty="0" err="1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Jp_sales</a:t>
            </a:r>
            <a:r>
              <a:rPr lang="en-US" sz="1900" b="1" cap="none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9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sales in Japan (in millions)</a:t>
            </a:r>
            <a:endParaRPr lang="en-US" sz="19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cap="none" dirty="0" err="1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Other_sales</a:t>
            </a:r>
            <a:r>
              <a:rPr lang="en-US" sz="1900" b="1" cap="none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9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sales in the rest of the world (in millions)</a:t>
            </a:r>
            <a:endParaRPr lang="en-US" sz="19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b="1" cap="none" dirty="0">
                <a:solidFill>
                  <a:srgbClr val="FF33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Global_sales </a:t>
            </a:r>
            <a:r>
              <a:rPr lang="en-US" sz="19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total worldwide sales.</a:t>
            </a:r>
            <a:endParaRPr lang="en-US" sz="19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ar-EG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2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0"/>
            <a:ext cx="7378738" cy="81401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Dataset Cleaning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690" y="973667"/>
            <a:ext cx="7378737" cy="67733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Dataset</a:t>
            </a:r>
            <a:endParaRPr lang="en-US" sz="2800" cap="none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BFF5221D-5837-19CB-6903-980E09510A1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06599" y="1752599"/>
            <a:ext cx="9033933" cy="436033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9603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0"/>
            <a:ext cx="7378738" cy="81401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Dataset Cleaning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690" y="973667"/>
            <a:ext cx="7840777" cy="67733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Delete features that are not important.</a:t>
            </a:r>
            <a:endParaRPr lang="en-US" sz="2800" cap="none" dirty="0">
              <a:solidFill>
                <a:schemeClr val="tx1"/>
              </a:solidFill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4C3E551-67D3-F34A-7BBD-05E096D76AA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06600" y="1752599"/>
            <a:ext cx="8221134" cy="4360333"/>
          </a:xfrm>
          <a:prstGeom prst="rect">
            <a:avLst/>
          </a:prstGeom>
          <a:ln/>
        </p:spPr>
      </p:pic>
      <p:sp>
        <p:nvSpPr>
          <p:cNvPr id="6" name="مستطيل 5">
            <a:extLst>
              <a:ext uri="{FF2B5EF4-FFF2-40B4-BE49-F238E27FC236}">
                <a16:creationId xmlns:a16="http://schemas.microsoft.com/office/drawing/2014/main" id="{9FACCFFB-C7A2-323A-7AAA-37BD2BB9697F}"/>
              </a:ext>
            </a:extLst>
          </p:cNvPr>
          <p:cNvSpPr/>
          <p:nvPr/>
        </p:nvSpPr>
        <p:spPr>
          <a:xfrm>
            <a:off x="6570133" y="1752598"/>
            <a:ext cx="2700867" cy="43603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DDB9D571-4D2F-7BAF-7697-0CFA0AD7F896}"/>
              </a:ext>
            </a:extLst>
          </p:cNvPr>
          <p:cNvSpPr/>
          <p:nvPr/>
        </p:nvSpPr>
        <p:spPr>
          <a:xfrm>
            <a:off x="2616200" y="1752598"/>
            <a:ext cx="1557866" cy="43603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2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0"/>
            <a:ext cx="7378738" cy="81401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Dataset Cleaning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690" y="973667"/>
            <a:ext cx="7840777" cy="67733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r-JO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After Delete .</a:t>
            </a:r>
            <a:endParaRPr lang="en-US" sz="2800" cap="none" dirty="0">
              <a:solidFill>
                <a:schemeClr val="tx1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C06ED49-DA83-E21B-5C90-9421F5075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90" t="37420" r="51458" b="24138"/>
          <a:stretch/>
        </p:blipFill>
        <p:spPr>
          <a:xfrm>
            <a:off x="2794000" y="1651000"/>
            <a:ext cx="6172200" cy="43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1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0"/>
            <a:ext cx="7378738" cy="81401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Dataset Cleaning</a:t>
            </a:r>
            <a:endParaRPr lang="en-US" sz="360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690" y="973667"/>
            <a:ext cx="7840777" cy="67733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 checked the count of missing values in the dataset.</a:t>
            </a:r>
            <a:endParaRPr lang="en-US" sz="2800" cap="none" dirty="0">
              <a:solidFill>
                <a:schemeClr val="tx1"/>
              </a:solidFill>
            </a:endParaRPr>
          </a:p>
        </p:txBody>
      </p:sp>
      <p:pic>
        <p:nvPicPr>
          <p:cNvPr id="5" name="image8.png">
            <a:extLst>
              <a:ext uri="{FF2B5EF4-FFF2-40B4-BE49-F238E27FC236}">
                <a16:creationId xmlns:a16="http://schemas.microsoft.com/office/drawing/2014/main" id="{E6980274-C4AB-441F-3321-4FC62712A65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06631" y="1731434"/>
            <a:ext cx="2767647" cy="2633132"/>
          </a:xfrm>
          <a:prstGeom prst="rect">
            <a:avLst/>
          </a:prstGeom>
          <a:ln/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E0678E4-27DE-D7CF-E0C2-ECD0AE381985}"/>
              </a:ext>
            </a:extLst>
          </p:cNvPr>
          <p:cNvSpPr txBox="1">
            <a:spLocks/>
          </p:cNvSpPr>
          <p:nvPr/>
        </p:nvSpPr>
        <p:spPr>
          <a:xfrm>
            <a:off x="5494224" y="3429000"/>
            <a:ext cx="4691176" cy="117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cap="none" dirty="0">
                <a:solidFill>
                  <a:srgbClr val="FFC000"/>
                </a:solidFill>
                <a:latin typeface="Arial" panose="020B0604020202020204" pitchFamily="34" charset="0"/>
              </a:rPr>
              <a:t>Fill in the missing values in “Year”.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cap="none" dirty="0">
                <a:solidFill>
                  <a:srgbClr val="FFC000"/>
                </a:solidFill>
                <a:latin typeface="Arial" panose="020B0604020202020204" pitchFamily="34" charset="0"/>
              </a:rPr>
              <a:t>Ignore the missing values in “Publisher”.</a:t>
            </a:r>
            <a:endParaRPr lang="en-US" sz="2800" cap="non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8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A12-5D8E-F7D6-59FC-E4ADE14A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631" y="304800"/>
            <a:ext cx="6347902" cy="45841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808080"/>
                </a:highlight>
                <a:latin typeface="Arial" panose="020B0604020202020204" pitchFamily="34" charset="0"/>
              </a:rPr>
              <a:t>Dataset Analysis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61CB-8631-2992-FFB4-8502923B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690" y="973667"/>
            <a:ext cx="7840777" cy="67733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Visualization</a:t>
            </a:r>
            <a:r>
              <a:rPr lang="ar-JO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cap="none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 genre</a:t>
            </a:r>
            <a:r>
              <a:rPr lang="en-US" sz="18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sz="2800" cap="none" dirty="0">
              <a:solidFill>
                <a:schemeClr val="tx1"/>
              </a:solidFill>
            </a:endParaRP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CCCFA8F8-E7F7-2A8A-D0E5-2711A1B8E7C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87246" y="1998133"/>
            <a:ext cx="4740487" cy="3589867"/>
          </a:xfrm>
          <a:prstGeom prst="rect">
            <a:avLst/>
          </a:prstGeom>
          <a:ln/>
        </p:spPr>
      </p:pic>
      <p:pic>
        <p:nvPicPr>
          <p:cNvPr id="7" name="image7.png">
            <a:extLst>
              <a:ext uri="{FF2B5EF4-FFF2-40B4-BE49-F238E27FC236}">
                <a16:creationId xmlns:a16="http://schemas.microsoft.com/office/drawing/2014/main" id="{300815B5-536C-A85E-6378-8C10E2F0E46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48670" y="1998132"/>
            <a:ext cx="3031912" cy="358986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13517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672</TotalTime>
  <Words>553</Words>
  <Application>Microsoft Office PowerPoint</Application>
  <PresentationFormat>Widescreen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Segoe UI Historic</vt:lpstr>
      <vt:lpstr>Tw Cen MT</vt:lpstr>
      <vt:lpstr>Wingdings</vt:lpstr>
      <vt:lpstr>Circuit</vt:lpstr>
      <vt:lpstr>Ahmad Jaber</vt:lpstr>
      <vt:lpstr>Video Games Sales        (regression)</vt:lpstr>
      <vt:lpstr>The presentation is divided into several sections-:</vt:lpstr>
      <vt:lpstr>Description of the data set</vt:lpstr>
      <vt:lpstr>Dataset Cleaning</vt:lpstr>
      <vt:lpstr>Dataset Cleaning</vt:lpstr>
      <vt:lpstr>Dataset Cleaning</vt:lpstr>
      <vt:lpstr>Dataset Cleaning</vt:lpstr>
      <vt:lpstr>Dataset Analysis and visualization</vt:lpstr>
      <vt:lpstr>Dataset Analysis and visualization</vt:lpstr>
      <vt:lpstr>Dataset Analysis and visualization</vt:lpstr>
      <vt:lpstr>Dataset Analysis and visualization</vt:lpstr>
      <vt:lpstr>Data preprocessing and preparation </vt:lpstr>
      <vt:lpstr>Data preprocessing and preparation </vt:lpstr>
      <vt:lpstr>Data preprocessing and preparation </vt:lpstr>
      <vt:lpstr>Data preprocessing and preparation </vt:lpstr>
      <vt:lpstr>Machine Learning Models</vt:lpstr>
      <vt:lpstr>Machine Learning Models</vt:lpstr>
      <vt:lpstr>Machine Learning Models</vt:lpstr>
      <vt:lpstr>Machine Learning Models</vt:lpstr>
      <vt:lpstr>Machine Learning Models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NOUR AYYOUB &amp; AMEED HUDHUD</dc:title>
  <dc:creator>ayyoub 017</dc:creator>
  <cp:lastModifiedBy>Ahmad jaber</cp:lastModifiedBy>
  <cp:revision>50</cp:revision>
  <dcterms:created xsi:type="dcterms:W3CDTF">2022-12-04T16:16:34Z</dcterms:created>
  <dcterms:modified xsi:type="dcterms:W3CDTF">2024-12-08T12:00:18Z</dcterms:modified>
</cp:coreProperties>
</file>