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legrey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egrey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Alegreya-italic.fntdata"/><Relationship Id="rId27" Type="http://schemas.openxmlformats.org/officeDocument/2006/relationships/font" Target="fonts/Alegrey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egrey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Alegreya"/>
                <a:ea typeface="Alegreya"/>
                <a:cs typeface="Alegreya"/>
                <a:sym typeface="Alegreya"/>
              </a:rPr>
              <a:t>FIFA 18: </a:t>
            </a:r>
            <a:r>
              <a:rPr lang="en" sz="3600">
                <a:latin typeface="Alegreya"/>
                <a:ea typeface="Alegreya"/>
                <a:cs typeface="Alegreya"/>
                <a:sym typeface="Alegreya"/>
              </a:rPr>
              <a:t>Predicting Player’s Wages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Ahmad, 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Beka, and Rafael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Grouping positions by areas of the field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35553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Grouped positions by their corresponding areas of the field.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Note correlations between attack and back is less strong than attack/midfld and back/midfld.</a:t>
            </a:r>
          </a:p>
          <a:p>
            <a:pPr indent="-330200" lvl="0" marL="457200">
              <a:spcBef>
                <a:spcPts val="0"/>
              </a:spcBef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Fitting the log transformed model with the positions grouped by areas of the field did not improve our results.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1238250"/>
            <a:ext cx="5334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Log Transformed Model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43650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Residuals Analysis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Residuals look much better with Log Wage as the response variable.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Residual variance is not normal.</a:t>
            </a:r>
          </a:p>
          <a:p>
            <a:pPr indent="-330200" lvl="1" marL="914400">
              <a:spcBef>
                <a:spcPts val="0"/>
              </a:spcBef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Spreads for certain observed values.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500" y="798725"/>
            <a:ext cx="4162500" cy="20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850" y="2812700"/>
            <a:ext cx="3984149" cy="20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Stepwise Backward elimination Log Wage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9875"/>
            <a:ext cx="39174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Using the step function we did a backward elimination using the AIC criterion.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The best subset of predictors was: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Age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Potential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LogValue</a:t>
            </a:r>
          </a:p>
          <a:p>
            <a:pPr indent="-330200" lvl="0" marL="457200" rtl="0">
              <a:spcBef>
                <a:spcPts val="0"/>
              </a:spcBef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R-squared lower than Log transformed first order model.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425" y="963175"/>
            <a:ext cx="4119575" cy="1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425" y="2823600"/>
            <a:ext cx="4119575" cy="2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Final Model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29875"/>
            <a:ext cx="42888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Refit stepwise backward elimination model with interactions and took out least significant interaction.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(</a:t>
            </a:r>
            <a:r>
              <a:rPr lang="en" sz="16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Potential.c:logValue.c)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legreya"/>
              <a:buChar char="●"/>
            </a:pPr>
            <a:r>
              <a:rPr lang="en" sz="16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R-squared better than all of our previous models.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ts val="1600"/>
              <a:buFont typeface="Alegreya"/>
              <a:buChar char="●"/>
            </a:pPr>
            <a:r>
              <a:rPr lang="en" sz="16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All predictor variables are significant.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00" y="674900"/>
            <a:ext cx="4238700" cy="319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Final Model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4203000" cy="187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Some patterns are still present.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Distribution looks more normal</a:t>
            </a:r>
          </a:p>
          <a:p>
            <a:pPr indent="-330200" lvl="0" marL="457200" rtl="0">
              <a:spcBef>
                <a:spcPts val="0"/>
              </a:spcBef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Messi and Hazard had the highest leverage. Below the cut-0ff for cook’s distance.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625" y="410000"/>
            <a:ext cx="4324501" cy="21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625" y="2572250"/>
            <a:ext cx="4467375" cy="23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75" y="2865438"/>
            <a:ext cx="3470650" cy="17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Messi and Eden Hazard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8275"/>
            <a:ext cx="4548175" cy="21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275" y="1237400"/>
            <a:ext cx="3979325" cy="22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Final Model Interaction Effects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29875"/>
            <a:ext cx="42222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The LogWage vs Potential slope is the steepest for high value players and not steep for other value players.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Blue - Highest value players.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Green - Medium value players.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Orange - Medium/Low value players.</a:t>
            </a:r>
          </a:p>
          <a:p>
            <a:pPr indent="-330200" lvl="1" marL="914400">
              <a:spcBef>
                <a:spcPts val="0"/>
              </a:spcBef>
              <a:buSzPts val="1600"/>
              <a:buFont typeface="Alegreya"/>
              <a:buChar char="○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Red - Low value players.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675" y="1057275"/>
            <a:ext cx="4029075" cy="27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Final Model - Example Predictions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9875"/>
            <a:ext cx="38220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Prediction for Douglas does not contain the actual Wage value. We expect that 5% of the time, since we’re using a 95% confidence interval.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MOE is the biggest for high Wage players.</a:t>
            </a:r>
          </a:p>
          <a:p>
            <a:pPr indent="-330200" lvl="0" marL="457200" rtl="0">
              <a:spcBef>
                <a:spcPts val="0"/>
              </a:spcBef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MOE is roughly close for all.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450" y="1260625"/>
            <a:ext cx="4695826" cy="23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FIFA 18: Predicting Player’s Wages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●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By u</a:t>
            </a: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sing a dataset of Players’ attributes from FIFA 18, a video game developed by EA, our objective is to illustrate the linear regressions methods taught in the MATH-327 Course.</a:t>
            </a:r>
            <a:b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●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The Research Questions we aim to answer are: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legreya"/>
              <a:buChar char="○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What set of a player’s attributes best predict a player’s wages?</a:t>
            </a:r>
          </a:p>
          <a:p>
            <a:pPr indent="-317500" lvl="1" marL="914400">
              <a:spcBef>
                <a:spcPts val="0"/>
              </a:spcBef>
              <a:buClr>
                <a:srgbClr val="000000"/>
              </a:buClr>
              <a:buSzPts val="1400"/>
              <a:buFont typeface="Alegreya"/>
              <a:buChar char="○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How precise are those predictions?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Response 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and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 Predictor Variables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32025"/>
            <a:ext cx="8520600" cy="369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●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Response variable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Wage - Euros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legreya"/>
              <a:buChar char="●"/>
            </a:pPr>
            <a:r>
              <a:rPr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Predictor Variables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Age - Age of player in years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Overall - Overall rating of player from 0 - 99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Potential - Highest Overall rating that player can achieve  from 0 - 99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Value - Estimated value of player in the market in Euros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Special - Sum of athletic attributes minus Composure (psychological)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Reactions - Estimated value of player’s reaction to a play. From 0 - 99.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Preferred Positions - Position on the pitch where the players performs best.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Striker -&gt; ST, CF, RF, LF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Winger -&gt; RW, LW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AttMid -&gt; CAM, CM, RM, LM, RAM, LAM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DefMid -&gt; CDM, RDM, LDM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CenterBack -&gt; CB, RCB, LCB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ts val="1200"/>
              <a:buFont typeface="Alegreya"/>
              <a:buChar char="○"/>
            </a:pPr>
            <a:r>
              <a:rPr lang="en" sz="12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WingBack -&gt; LWB, RWB, LB, RB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829175" y="1579250"/>
            <a:ext cx="3571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There are 975 players in the data 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Histogram of Wage vs Histogram of log(Wage)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96799" cy="23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550" y="1152475"/>
            <a:ext cx="319087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00050" y="3541400"/>
            <a:ext cx="44577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●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Distribution is extremely right skewed, while the distribution of Log Wage is more symmetric although still moderately right skewed.</a:t>
            </a:r>
          </a:p>
          <a:p>
            <a:pPr indent="-317500" lvl="0" marL="457200" rtl="0">
              <a:spcBef>
                <a:spcPts val="0"/>
              </a:spcBef>
              <a:buSzPts val="1400"/>
              <a:buFont typeface="Alegreya"/>
              <a:buChar char="●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The predictor variable: Value, also needed a log transformation as shown in the next slide.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Histogram of Value vs Histogram of log(Value)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45951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75" y="1152463"/>
            <a:ext cx="40957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00050" y="3484250"/>
            <a:ext cx="4238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●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Distribution similar to the response variable.</a:t>
            </a:r>
          </a:p>
          <a:p>
            <a:pPr indent="-317500" lvl="0" marL="457200">
              <a:spcBef>
                <a:spcPts val="0"/>
              </a:spcBef>
              <a:buSzPts val="1400"/>
              <a:buFont typeface="Alegreya"/>
              <a:buChar char="●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Log transformation depicts a more symmetric distribution, close to normal.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Correlations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475725"/>
            <a:ext cx="5086351" cy="32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371975" y="1575025"/>
            <a:ext cx="46293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●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The distribution of Wage is 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extremely</a:t>
            </a:r>
            <a:r>
              <a:rPr lang="en">
                <a:latin typeface="Alegreya"/>
                <a:ea typeface="Alegreya"/>
                <a:cs typeface="Alegreya"/>
                <a:sym typeface="Alegreya"/>
              </a:rPr>
              <a:t> right skewed therefore we thought a log transformation could resolve such issue.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●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We also did a log transformation on the predictor variable: Value.</a:t>
            </a:r>
          </a:p>
          <a:p>
            <a:pPr indent="-317500" lvl="0" marL="457200" rtl="0">
              <a:spcBef>
                <a:spcPts val="0"/>
              </a:spcBef>
              <a:buSzPts val="1400"/>
              <a:buFont typeface="Alegreya"/>
              <a:buChar char="●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The is a curvi-linear relationship between Wage and several other predictor variables: Age, Overall, Potential, Value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First Order Model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38412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legreya"/>
              <a:buChar char="●"/>
            </a:pPr>
            <a:r>
              <a:rPr lang="en" sz="16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Response variable is Wage.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legreya"/>
              <a:buChar char="●"/>
            </a:pPr>
            <a:r>
              <a:rPr lang="en" sz="16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All predictors were included in the First-Order model.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legreya"/>
              <a:buChar char="●"/>
            </a:pPr>
            <a:r>
              <a:rPr lang="en" sz="16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Several predictors are not statistically significant.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legreya"/>
              <a:buChar char="●"/>
            </a:pPr>
            <a:r>
              <a:rPr lang="en" sz="16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Residual standard error is small given the range of Wages.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ts val="1200"/>
              <a:buFont typeface="Alegreya"/>
              <a:buChar char="●"/>
            </a:pPr>
            <a:r>
              <a:rPr lang="en" sz="1200">
                <a:solidFill>
                  <a:srgbClr val="363232"/>
                </a:solidFill>
                <a:highlight>
                  <a:srgbClr val="ECEAEA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" sz="1200">
                <a:solidFill>
                  <a:srgbClr val="363232"/>
                </a:solidFill>
                <a:highlight>
                  <a:srgbClr val="ECEAEA"/>
                </a:highlight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60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is of a low value.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350" y="0"/>
            <a:ext cx="5118649" cy="489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First Order-Model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42984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Residual Analysis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○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Right skewness.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○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Curvi-linear relationship not being captured by the model.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○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Increasing variance with increasing Wages.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○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Several outliers.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legreya"/>
              <a:buChar char="●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Box-Cox Analysis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legreya"/>
              <a:buChar char="○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The Box-Cox analysis power transformation with lambda = -0.2.</a:t>
            </a:r>
          </a:p>
          <a:p>
            <a:pPr indent="-317500" lvl="1" marL="914400" rtl="0">
              <a:spcBef>
                <a:spcPts val="0"/>
              </a:spcBef>
              <a:buSzPts val="1400"/>
              <a:buFont typeface="Alegreya"/>
              <a:buChar char="○"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Our log transformed model suggested better results than our first order-model.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98650"/>
            <a:ext cx="3810001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875" y="2456075"/>
            <a:ext cx="3667125" cy="24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First Order-Model Log Wage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43953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Response variable is Log Wage.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Several variables are not significant.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Adjusted R-squared is higher than in the first order model.</a:t>
            </a:r>
          </a:p>
          <a:p>
            <a:pPr indent="-330200" lvl="0" marL="457200" rtl="0">
              <a:spcBef>
                <a:spcPts val="0"/>
              </a:spcBef>
              <a:buSzPts val="1600"/>
              <a:buFont typeface="Alegreya"/>
              <a:buChar char="●"/>
            </a:pPr>
            <a:r>
              <a:rPr lang="en" sz="1600">
                <a:latin typeface="Alegreya"/>
                <a:ea typeface="Alegreya"/>
                <a:cs typeface="Alegreya"/>
                <a:sym typeface="Alegreya"/>
              </a:rPr>
              <a:t>Residual standard error is low but it is in the log scale range.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99" y="0"/>
            <a:ext cx="4191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