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9144000" cy="6858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33" d="100"/>
          <a:sy n="33" d="100"/>
        </p:scale>
        <p:origin x="888" y="-1566"/>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31ED2A1-5061-4B78-938C-CF563D0B4D65}"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422469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1ED2A1-5061-4B78-938C-CF563D0B4D65}"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192395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1ED2A1-5061-4B78-938C-CF563D0B4D65}"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186429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1ED2A1-5061-4B78-938C-CF563D0B4D65}"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383095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D2A1-5061-4B78-938C-CF563D0B4D65}"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344397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1ED2A1-5061-4B78-938C-CF563D0B4D65}"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57156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ED2A1-5061-4B78-938C-CF563D0B4D65}"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156732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1ED2A1-5061-4B78-938C-CF563D0B4D65}"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289928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D2A1-5061-4B78-938C-CF563D0B4D65}"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158872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31ED2A1-5061-4B78-938C-CF563D0B4D65}"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28546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31ED2A1-5061-4B78-938C-CF563D0B4D65}"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359188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a:t>Click to edit Master title style</a:t>
            </a:r>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231ED2A1-5061-4B78-938C-CF563D0B4D65}" type="datetimeFigureOut">
              <a:rPr lang="en-US" smtClean="0"/>
              <a:t>12/5/2017</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25A18C2D-33FB-4CFC-9D5E-02A4097B529B}" type="slidenum">
              <a:rPr lang="en-US" smtClean="0"/>
              <a:t>‹#›</a:t>
            </a:fld>
            <a:endParaRPr lang="en-US"/>
          </a:p>
        </p:txBody>
      </p:sp>
    </p:spTree>
    <p:extLst>
      <p:ext uri="{BB962C8B-B14F-4D97-AF65-F5344CB8AC3E}">
        <p14:creationId xmlns:p14="http://schemas.microsoft.com/office/powerpoint/2010/main" val="252786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anose="020B0604020202020204"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anose="020B0604020202020204"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kaggle.com"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371850" y="152400"/>
            <a:ext cx="34804350" cy="2584450"/>
          </a:xfrm>
          <a:prstGeom prst="rect">
            <a:avLst/>
          </a:prstGeom>
          <a:noFill/>
        </p:spPr>
        <p:txBody>
          <a:bodyPr vert="horz" lIns="407557" tIns="203779" rIns="407557" bIns="203779" rtlCol="0" anchor="ctr">
            <a:normAutofit/>
          </a:bodyPr>
          <a:lstStyle>
            <a:lvl1pPr algn="ctr" defTabSz="4075572" rtl="0" eaLnBrk="1" latinLnBrk="0" hangingPunct="1">
              <a:spcBef>
                <a:spcPct val="0"/>
              </a:spcBef>
              <a:buNone/>
              <a:defRPr sz="19600" kern="1200">
                <a:solidFill>
                  <a:schemeClr val="tx1"/>
                </a:solidFill>
                <a:latin typeface="+mj-lt"/>
                <a:ea typeface="+mj-ea"/>
                <a:cs typeface="+mj-cs"/>
              </a:defRPr>
            </a:lvl1pPr>
          </a:lstStyle>
          <a:p>
            <a:r>
              <a:rPr lang="en-US" sz="9000" b="1" dirty="0">
                <a:solidFill>
                  <a:schemeClr val="accent1">
                    <a:lumMod val="25000"/>
                  </a:schemeClr>
                </a:solidFill>
              </a:rPr>
              <a:t>FIFA 18: Predicting Player’s wages with Linear Regression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240" y="1004711"/>
            <a:ext cx="3108960" cy="1007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49"/>
          <p:cNvSpPr txBox="1">
            <a:spLocks noChangeArrowheads="1"/>
          </p:cNvSpPr>
          <p:nvPr/>
        </p:nvSpPr>
        <p:spPr bwMode="auto">
          <a:xfrm>
            <a:off x="6172201" y="2286000"/>
            <a:ext cx="25984200" cy="89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74430" tIns="138248" rIns="274430" bIns="138248">
            <a:spAutoFit/>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None/>
            </a:pPr>
            <a:r>
              <a:rPr lang="en-US" sz="4000" dirty="0" smtClean="0">
                <a:solidFill>
                  <a:schemeClr val="tx2"/>
                </a:solidFill>
                <a:latin typeface="+mn-lt"/>
              </a:rPr>
              <a:t>Ahmad </a:t>
            </a:r>
            <a:r>
              <a:rPr lang="en-US" sz="4000" dirty="0">
                <a:solidFill>
                  <a:schemeClr val="tx2"/>
                </a:solidFill>
                <a:latin typeface="+mn-lt"/>
              </a:rPr>
              <a:t>Osman, </a:t>
            </a:r>
            <a:r>
              <a:rPr lang="en-US" sz="4000" dirty="0" err="1">
                <a:solidFill>
                  <a:schemeClr val="tx2"/>
                </a:solidFill>
                <a:latin typeface="+mn-lt"/>
              </a:rPr>
              <a:t>Beka</a:t>
            </a:r>
            <a:r>
              <a:rPr lang="en-US" sz="4000" dirty="0">
                <a:solidFill>
                  <a:schemeClr val="tx2"/>
                </a:solidFill>
                <a:latin typeface="+mn-lt"/>
              </a:rPr>
              <a:t> </a:t>
            </a:r>
            <a:r>
              <a:rPr lang="en-US" sz="4000" dirty="0" err="1" smtClean="0">
                <a:solidFill>
                  <a:schemeClr val="tx2"/>
                </a:solidFill>
                <a:latin typeface="+mn-lt"/>
              </a:rPr>
              <a:t>Beriashvili</a:t>
            </a:r>
            <a:r>
              <a:rPr lang="en-US" sz="4000" dirty="0" smtClean="0">
                <a:solidFill>
                  <a:schemeClr val="tx2"/>
                </a:solidFill>
                <a:latin typeface="+mn-lt"/>
              </a:rPr>
              <a:t>, and </a:t>
            </a:r>
            <a:r>
              <a:rPr lang="en-US" sz="4000" dirty="0">
                <a:solidFill>
                  <a:schemeClr val="tx2"/>
                </a:solidFill>
              </a:rPr>
              <a:t>Rafael </a:t>
            </a:r>
            <a:r>
              <a:rPr lang="en-US" sz="4000" dirty="0" err="1" smtClean="0">
                <a:solidFill>
                  <a:schemeClr val="tx2"/>
                </a:solidFill>
              </a:rPr>
              <a:t>Broseghini</a:t>
            </a:r>
            <a:r>
              <a:rPr lang="en-US" sz="4000" dirty="0" smtClean="0">
                <a:solidFill>
                  <a:schemeClr val="tx2"/>
                </a:solidFill>
              </a:rPr>
              <a:t> </a:t>
            </a:r>
            <a:r>
              <a:rPr lang="en-US" sz="4000" dirty="0" smtClean="0">
                <a:solidFill>
                  <a:schemeClr val="tx2"/>
                </a:solidFill>
                <a:latin typeface="+mn-lt"/>
              </a:rPr>
              <a:t>– </a:t>
            </a:r>
            <a:r>
              <a:rPr lang="en-US" sz="4000" dirty="0" smtClean="0">
                <a:solidFill>
                  <a:schemeClr val="tx2"/>
                </a:solidFill>
                <a:latin typeface="+mn-lt"/>
              </a:rPr>
              <a:t>Luther </a:t>
            </a:r>
            <a:r>
              <a:rPr lang="en-US" sz="4000" dirty="0">
                <a:solidFill>
                  <a:schemeClr val="tx2"/>
                </a:solidFill>
                <a:latin typeface="+mn-lt"/>
              </a:rPr>
              <a:t>College</a:t>
            </a:r>
          </a:p>
        </p:txBody>
      </p:sp>
      <p:cxnSp>
        <p:nvCxnSpPr>
          <p:cNvPr id="8" name="Straight Connector 7"/>
          <p:cNvCxnSpPr/>
          <p:nvPr/>
        </p:nvCxnSpPr>
        <p:spPr>
          <a:xfrm>
            <a:off x="1447800" y="3429000"/>
            <a:ext cx="361854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a:xfrm>
            <a:off x="1447801" y="4038601"/>
            <a:ext cx="8411208" cy="15723872"/>
          </a:xfrm>
          <a:prstGeom prst="rect">
            <a:avLst/>
          </a:prstGeom>
          <a:noFill/>
        </p:spPr>
        <p:txBody>
          <a:bodyPr vert="horz" lIns="91440" tIns="45720" rIns="91440" bIns="45720" rtlCol="0">
            <a:normAutofit fontScale="92500"/>
          </a:bodyPr>
          <a:lstStyle>
            <a:lvl1pPr marL="0" indent="0" algn="ctr" defTabSz="4075572" rtl="0" eaLnBrk="1" latinLnBrk="0" hangingPunct="1">
              <a:spcBef>
                <a:spcPct val="20000"/>
              </a:spcBef>
              <a:buFont typeface="Arial" panose="020B0604020202020204" pitchFamily="34" charset="0"/>
              <a:buNone/>
              <a:defRPr sz="14300" kern="1200">
                <a:solidFill>
                  <a:schemeClr val="tx1">
                    <a:tint val="75000"/>
                  </a:schemeClr>
                </a:solidFill>
                <a:latin typeface="+mn-lt"/>
                <a:ea typeface="+mn-ea"/>
                <a:cs typeface="+mn-cs"/>
              </a:defRPr>
            </a:lvl1pPr>
            <a:lvl2pPr marL="2037786" indent="0" algn="ctr" defTabSz="4075572" rtl="0" eaLnBrk="1" latinLnBrk="0" hangingPunct="1">
              <a:spcBef>
                <a:spcPct val="20000"/>
              </a:spcBef>
              <a:buFont typeface="Arial" panose="020B0604020202020204" pitchFamily="34" charset="0"/>
              <a:buNone/>
              <a:defRPr sz="12500" kern="1200">
                <a:solidFill>
                  <a:schemeClr val="tx1">
                    <a:tint val="75000"/>
                  </a:schemeClr>
                </a:solidFill>
                <a:latin typeface="+mn-lt"/>
                <a:ea typeface="+mn-ea"/>
                <a:cs typeface="+mn-cs"/>
              </a:defRPr>
            </a:lvl2pPr>
            <a:lvl3pPr marL="4075572" indent="0" algn="ctr" defTabSz="4075572" rtl="0" eaLnBrk="1" latinLnBrk="0" hangingPunct="1">
              <a:spcBef>
                <a:spcPct val="20000"/>
              </a:spcBef>
              <a:buFont typeface="Arial" panose="020B0604020202020204" pitchFamily="34" charset="0"/>
              <a:buNone/>
              <a:defRPr sz="10700" kern="1200">
                <a:solidFill>
                  <a:schemeClr val="tx1">
                    <a:tint val="75000"/>
                  </a:schemeClr>
                </a:solidFill>
                <a:latin typeface="+mn-lt"/>
                <a:ea typeface="+mn-ea"/>
                <a:cs typeface="+mn-cs"/>
              </a:defRPr>
            </a:lvl3pPr>
            <a:lvl4pPr marL="6113358"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4pPr>
            <a:lvl5pPr marL="8151144"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5pPr>
            <a:lvl6pPr marL="10188931"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6pPr>
            <a:lvl7pPr marL="12226717"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7pPr>
            <a:lvl8pPr marL="14264503"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8pPr>
            <a:lvl9pPr marL="16302289"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9pPr>
          </a:lstStyle>
          <a:p>
            <a:pPr lvl="0" defTabSz="1748287" hangingPunct="0">
              <a:spcBef>
                <a:spcPts val="1400"/>
              </a:spcBef>
              <a:defRPr sz="3870" b="1">
                <a:solidFill>
                  <a:srgbClr val="122031"/>
                </a:solidFill>
                <a:latin typeface="+mn-lt"/>
                <a:ea typeface="+mn-ea"/>
                <a:cs typeface="+mn-cs"/>
                <a:sym typeface="Calibri"/>
              </a:defRPr>
            </a:pPr>
            <a:r>
              <a:rPr lang="en-US" sz="4500" b="1" kern="0" dirty="0">
                <a:solidFill>
                  <a:srgbClr val="122031"/>
                </a:solidFill>
                <a:latin typeface="+mj-lt"/>
                <a:sym typeface="Calibri"/>
              </a:rPr>
              <a:t>ABSTRACT</a:t>
            </a:r>
            <a:endParaRPr lang="en-US" sz="4500" b="1" kern="0" dirty="0">
              <a:solidFill>
                <a:srgbClr val="888888"/>
              </a:solidFill>
              <a:latin typeface="+mj-lt"/>
              <a:sym typeface="Calibri"/>
            </a:endParaRPr>
          </a:p>
          <a:p>
            <a:pPr lvl="0" algn="just" defTabSz="1748287" hangingPunct="0">
              <a:lnSpc>
                <a:spcPct val="115000"/>
              </a:lnSpc>
              <a:spcBef>
                <a:spcPts val="1000"/>
              </a:spcBef>
              <a:defRPr sz="2064" b="1">
                <a:latin typeface="+mn-lt"/>
                <a:ea typeface="+mn-ea"/>
                <a:cs typeface="+mn-cs"/>
                <a:sym typeface="Calibri"/>
              </a:defRPr>
            </a:pPr>
            <a:r>
              <a:rPr lang="en-US" sz="3000" b="1" kern="0" dirty="0">
                <a:solidFill>
                  <a:srgbClr val="000000"/>
                </a:solidFill>
                <a:sym typeface="Calibri"/>
              </a:rPr>
              <a:t>The purpose of this poster is to determine what attributes are most predictive of player’s wages, by generating simple and multiple linear regression models on FIFA 18 data obtained from </a:t>
            </a:r>
            <a:r>
              <a:rPr lang="en-US" sz="3000" b="1" u="sng" kern="0" dirty="0">
                <a:solidFill>
                  <a:srgbClr val="0000FF"/>
                </a:solidFill>
                <a:uFill>
                  <a:solidFill>
                    <a:srgbClr val="0000FF"/>
                  </a:solidFill>
                </a:uFill>
                <a:sym typeface="Calibri"/>
                <a:hlinkClick r:id="rId3"/>
              </a:rPr>
              <a:t>kaggle.com</a:t>
            </a:r>
            <a:r>
              <a:rPr lang="en-US" sz="3000" b="1" kern="0" dirty="0">
                <a:solidFill>
                  <a:srgbClr val="000000"/>
                </a:solidFill>
                <a:sym typeface="Calibri"/>
              </a:rPr>
              <a:t>. Multiple variables are available to find the best model to achieve our goal stated above. Based on that, we chose to examine Age, Nationality, Club, Overall rating, Potential Overall, Special, Value (Euros), Reactions and Preferred Positions. These are the most significant variables in predicting player’s wages in FIFA 18. There are around 1000 observations in the sample data set.</a:t>
            </a:r>
          </a:p>
          <a:p>
            <a:pPr lvl="0" algn="l" defTabSz="1748287" hangingPunct="0">
              <a:lnSpc>
                <a:spcPct val="115000"/>
              </a:lnSpc>
              <a:spcBef>
                <a:spcPts val="1000"/>
              </a:spcBef>
              <a:defRPr sz="1118" b="1">
                <a:latin typeface="+mn-lt"/>
                <a:ea typeface="+mn-ea"/>
                <a:cs typeface="+mn-cs"/>
                <a:sym typeface="Calibri"/>
              </a:defRPr>
            </a:pPr>
            <a:endParaRPr lang="en-US" sz="1000" b="1" kern="0" dirty="0">
              <a:solidFill>
                <a:srgbClr val="000000"/>
              </a:solidFill>
              <a:sym typeface="Calibri"/>
            </a:endParaRPr>
          </a:p>
          <a:p>
            <a:pPr lvl="0" defTabSz="1748287" hangingPunct="0">
              <a:spcBef>
                <a:spcPts val="1400"/>
              </a:spcBef>
              <a:defRPr sz="3870" b="1">
                <a:solidFill>
                  <a:srgbClr val="122031"/>
                </a:solidFill>
                <a:latin typeface="+mn-lt"/>
                <a:ea typeface="+mn-ea"/>
                <a:cs typeface="+mn-cs"/>
                <a:sym typeface="Calibri"/>
              </a:defRPr>
            </a:pPr>
            <a:r>
              <a:rPr lang="en-US" sz="4500" b="1" kern="0" dirty="0">
                <a:solidFill>
                  <a:srgbClr val="122031"/>
                </a:solidFill>
                <a:latin typeface="+mj-lt"/>
                <a:sym typeface="Calibri"/>
              </a:rPr>
              <a:t>DATA CHARACTERISTICS</a:t>
            </a:r>
            <a:endParaRPr lang="en-US" sz="4500" b="1" kern="0" dirty="0">
              <a:solidFill>
                <a:srgbClr val="888888"/>
              </a:solidFill>
              <a:latin typeface="+mj-lt"/>
              <a:sym typeface="Calibri"/>
            </a:endParaRPr>
          </a:p>
          <a:p>
            <a:pPr lvl="0" algn="l" defTabSz="1748287" hangingPunct="0">
              <a:spcBef>
                <a:spcPts val="500"/>
              </a:spcBef>
              <a:defRPr sz="1892" b="1">
                <a:latin typeface="+mn-lt"/>
                <a:ea typeface="+mn-ea"/>
                <a:cs typeface="+mn-cs"/>
                <a:sym typeface="Calibri"/>
              </a:defRPr>
            </a:pPr>
            <a:r>
              <a:rPr lang="en-US" sz="1900" b="1" kern="0" dirty="0">
                <a:solidFill>
                  <a:srgbClr val="000000"/>
                </a:solidFill>
                <a:sym typeface="Calibri"/>
              </a:rPr>
              <a:t>The following data were used in the analysis presented here:</a:t>
            </a:r>
            <a:endParaRPr lang="en-US" sz="1900" b="1" kern="0" dirty="0">
              <a:solidFill>
                <a:srgbClr val="888888"/>
              </a:solidFill>
              <a:sym typeface="Calibri"/>
            </a:endParaRPr>
          </a:p>
          <a:p>
            <a:pPr lvl="0" algn="l" defTabSz="1470927" hangingPunct="0">
              <a:spcBef>
                <a:spcPts val="500"/>
              </a:spcBef>
              <a:defRPr sz="1806" b="1" u="sng">
                <a:latin typeface="+mn-lt"/>
                <a:ea typeface="+mn-ea"/>
                <a:cs typeface="+mn-cs"/>
                <a:sym typeface="Calibri"/>
              </a:defRPr>
            </a:pPr>
            <a:r>
              <a:rPr lang="en-US" sz="2000" b="1" u="sng" kern="0" dirty="0">
                <a:solidFill>
                  <a:srgbClr val="000000"/>
                </a:solidFill>
                <a:sym typeface="Calibri"/>
              </a:rPr>
              <a:t>Variable Name                          Description</a:t>
            </a:r>
            <a:r>
              <a:rPr lang="en-US" sz="1100" b="1" u="sng" kern="0" dirty="0">
                <a:solidFill>
                  <a:srgbClr val="000000"/>
                </a:solidFill>
                <a:sym typeface="Calibri"/>
              </a:rPr>
              <a:t>_______________________________________________________________</a:t>
            </a:r>
            <a:endParaRPr lang="en-US" sz="2000" b="1" u="sng" kern="0" dirty="0">
              <a:solidFill>
                <a:srgbClr val="000000"/>
              </a:solidFill>
              <a:sym typeface="Calibri"/>
            </a:endParaRP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Wage (Response variable)   Wage in </a:t>
            </a:r>
            <a:r>
              <a:rPr lang="en-US" sz="2000" b="1" kern="0" dirty="0" smtClean="0">
                <a:solidFill>
                  <a:srgbClr val="000000"/>
                </a:solidFill>
                <a:sym typeface="Calibri"/>
              </a:rPr>
              <a:t>Euros </a:t>
            </a:r>
            <a:r>
              <a:rPr lang="en-US" sz="2000" b="1" kern="0" dirty="0">
                <a:solidFill>
                  <a:srgbClr val="000000"/>
                </a:solidFill>
                <a:sym typeface="Calibri"/>
              </a:rPr>
              <a:t>per week</a:t>
            </a: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Overall                                     </a:t>
            </a:r>
            <a:r>
              <a:rPr lang="en-US" sz="2000" b="1" kern="0" dirty="0" err="1">
                <a:solidFill>
                  <a:srgbClr val="000000"/>
                </a:solidFill>
                <a:sym typeface="Calibri"/>
              </a:rPr>
              <a:t>Overall</a:t>
            </a:r>
            <a:r>
              <a:rPr lang="en-US" sz="2000" b="1" kern="0" dirty="0">
                <a:solidFill>
                  <a:srgbClr val="000000"/>
                </a:solidFill>
                <a:sym typeface="Calibri"/>
              </a:rPr>
              <a:t> rating of player from 0-99</a:t>
            </a: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Potential                                  Highest Overall rating that player can achieve 0-99</a:t>
            </a: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Value                                        Estimated value of player in the market in </a:t>
            </a:r>
            <a:r>
              <a:rPr lang="en-US" sz="2000" b="1" kern="0" dirty="0" smtClean="0">
                <a:solidFill>
                  <a:srgbClr val="000000"/>
                </a:solidFill>
                <a:sym typeface="Calibri"/>
              </a:rPr>
              <a:t>Euros</a:t>
            </a:r>
            <a:endParaRPr lang="en-US" sz="2000" b="1" kern="0" dirty="0">
              <a:solidFill>
                <a:srgbClr val="000000"/>
              </a:solidFill>
              <a:sym typeface="Calibri"/>
            </a:endParaRP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Special                                     Sum of athletic attributes minus composure</a:t>
            </a: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Reactions                                Estimated value of player’s reaction to a play </a:t>
            </a: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Preferred Positions               Position on the pitch where the player performs best</a:t>
            </a: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Striker                                      ST, CF, RF, LF</a:t>
            </a: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Winger                                     RW, LW</a:t>
            </a:r>
          </a:p>
          <a:p>
            <a:pPr lvl="0" algn="l" defTabSz="1470927" hangingPunct="0">
              <a:spcBef>
                <a:spcPts val="500"/>
              </a:spcBef>
              <a:defRPr sz="1806" b="1">
                <a:latin typeface="+mn-lt"/>
                <a:ea typeface="+mn-ea"/>
                <a:cs typeface="+mn-cs"/>
                <a:sym typeface="Calibri"/>
              </a:defRPr>
            </a:pPr>
            <a:r>
              <a:rPr lang="en-US" sz="2000" b="1" kern="0" dirty="0" err="1">
                <a:solidFill>
                  <a:srgbClr val="000000"/>
                </a:solidFill>
                <a:sym typeface="Calibri"/>
              </a:rPr>
              <a:t>AttMid</a:t>
            </a:r>
            <a:r>
              <a:rPr lang="en-US" sz="2000" b="1" kern="0" dirty="0">
                <a:solidFill>
                  <a:srgbClr val="000000"/>
                </a:solidFill>
                <a:sym typeface="Calibri"/>
              </a:rPr>
              <a:t>                                     CAM, CM, RM, LM, RAM, LAM</a:t>
            </a:r>
          </a:p>
          <a:p>
            <a:pPr lvl="0" algn="l" defTabSz="1470927" hangingPunct="0">
              <a:spcBef>
                <a:spcPts val="500"/>
              </a:spcBef>
              <a:defRPr sz="1806" b="1">
                <a:latin typeface="+mn-lt"/>
                <a:ea typeface="+mn-ea"/>
                <a:cs typeface="+mn-cs"/>
                <a:sym typeface="Calibri"/>
              </a:defRPr>
            </a:pPr>
            <a:r>
              <a:rPr lang="en-US" sz="2000" b="1" kern="0" dirty="0" err="1">
                <a:solidFill>
                  <a:srgbClr val="000000"/>
                </a:solidFill>
                <a:sym typeface="Calibri"/>
              </a:rPr>
              <a:t>DefMid</a:t>
            </a:r>
            <a:r>
              <a:rPr lang="en-US" sz="2000" b="1" kern="0" dirty="0">
                <a:solidFill>
                  <a:srgbClr val="000000"/>
                </a:solidFill>
                <a:sym typeface="Calibri"/>
              </a:rPr>
              <a:t>                                    CDM, RDM, LDM</a:t>
            </a:r>
          </a:p>
          <a:p>
            <a:pPr lvl="0" algn="l" defTabSz="1470927" hangingPunct="0">
              <a:spcBef>
                <a:spcPts val="500"/>
              </a:spcBef>
              <a:defRPr sz="1806" b="1">
                <a:latin typeface="+mn-lt"/>
                <a:ea typeface="+mn-ea"/>
                <a:cs typeface="+mn-cs"/>
                <a:sym typeface="Calibri"/>
              </a:defRPr>
            </a:pPr>
            <a:r>
              <a:rPr lang="en-US" sz="2000" b="1" kern="0" dirty="0" err="1">
                <a:solidFill>
                  <a:srgbClr val="000000"/>
                </a:solidFill>
                <a:sym typeface="Calibri"/>
              </a:rPr>
              <a:t>CenterBack</a:t>
            </a:r>
            <a:r>
              <a:rPr lang="en-US" sz="2000" b="1" kern="0" dirty="0">
                <a:solidFill>
                  <a:srgbClr val="000000"/>
                </a:solidFill>
                <a:sym typeface="Calibri"/>
              </a:rPr>
              <a:t>                             CB, RCB, LCB</a:t>
            </a:r>
          </a:p>
          <a:p>
            <a:pPr lvl="0" algn="l" defTabSz="1470927" hangingPunct="0">
              <a:spcBef>
                <a:spcPts val="500"/>
              </a:spcBef>
              <a:defRPr sz="1806" b="1">
                <a:latin typeface="+mn-lt"/>
                <a:ea typeface="+mn-ea"/>
                <a:cs typeface="+mn-cs"/>
                <a:sym typeface="Calibri"/>
              </a:defRPr>
            </a:pPr>
            <a:r>
              <a:rPr lang="en-US" sz="2000" b="1" kern="0" dirty="0">
                <a:solidFill>
                  <a:srgbClr val="000000"/>
                </a:solidFill>
                <a:sym typeface="Calibri"/>
              </a:rPr>
              <a:t>Wingback                                LWB, RWB, LB, RB</a:t>
            </a:r>
            <a:endParaRPr lang="en-US" sz="5600" b="1" kern="0" dirty="0">
              <a:solidFill>
                <a:srgbClr val="888888"/>
              </a:solidFill>
              <a:sym typeface="Calibri"/>
            </a:endParaRPr>
          </a:p>
          <a:p>
            <a:pPr lvl="0" algn="l" defTabSz="1470927" hangingPunct="0">
              <a:spcBef>
                <a:spcPts val="500"/>
              </a:spcBef>
              <a:defRPr sz="1548" b="1" u="sng">
                <a:latin typeface="+mn-lt"/>
                <a:ea typeface="+mn-ea"/>
                <a:cs typeface="+mn-cs"/>
                <a:sym typeface="Calibri"/>
              </a:defRPr>
            </a:pPr>
            <a:r>
              <a:rPr lang="en-US" sz="2200" b="1" u="sng" kern="0" dirty="0">
                <a:solidFill>
                  <a:srgbClr val="000000"/>
                </a:solidFill>
                <a:sym typeface="Calibri"/>
              </a:rPr>
              <a:t>____________________________________________________</a:t>
            </a:r>
            <a:r>
              <a:rPr lang="en-US" sz="2200" b="1" kern="0" dirty="0">
                <a:solidFill>
                  <a:srgbClr val="000000"/>
                </a:solidFill>
                <a:sym typeface="Calibri"/>
              </a:rPr>
              <a:t>__________</a:t>
            </a:r>
            <a:endParaRPr lang="en-US" sz="2200" b="1" kern="0" dirty="0">
              <a:solidFill>
                <a:srgbClr val="888888"/>
              </a:solidFill>
              <a:sym typeface="Calibri"/>
            </a:endParaRPr>
          </a:p>
          <a:p>
            <a:pPr algn="l" defTabSz="3429000" eaLnBrk="0" hangingPunct="0">
              <a:spcBef>
                <a:spcPct val="0"/>
              </a:spcBef>
              <a:spcAft>
                <a:spcPct val="50000"/>
              </a:spcAft>
              <a:buClr>
                <a:srgbClr val="008080"/>
              </a:buClr>
              <a:buSzPct val="115000"/>
              <a:buFont typeface="Wingdings 3" pitchFamily="18" charset="2"/>
              <a:buNone/>
            </a:pPr>
            <a:endParaRPr lang="en-US" sz="2400" b="1" dirty="0">
              <a:solidFill>
                <a:schemeClr val="tx1"/>
              </a:solidFill>
              <a:latin typeface="+mj-lt"/>
              <a:cs typeface="Times New Roman" pitchFamily="18" charset="0"/>
            </a:endParaRPr>
          </a:p>
          <a:p>
            <a:pPr algn="l" defTabSz="3429000" eaLnBrk="0" hangingPunct="0">
              <a:spcBef>
                <a:spcPct val="0"/>
              </a:spcBef>
              <a:spcAft>
                <a:spcPct val="50000"/>
              </a:spcAft>
              <a:buClr>
                <a:srgbClr val="008080"/>
              </a:buClr>
              <a:buSzPct val="115000"/>
              <a:buFont typeface="Wingdings 3" pitchFamily="18" charset="2"/>
              <a:buNone/>
            </a:pPr>
            <a:endParaRPr lang="en-US" sz="2400" b="1" dirty="0">
              <a:solidFill>
                <a:schemeClr val="tx1"/>
              </a:solidFill>
              <a:latin typeface="+mj-lt"/>
              <a:cs typeface="Times New Roman" pitchFamily="18" charset="0"/>
            </a:endParaRPr>
          </a:p>
          <a:p>
            <a:pPr algn="l" defTabSz="3429000" eaLnBrk="0" hangingPunct="0">
              <a:spcBef>
                <a:spcPct val="0"/>
              </a:spcBef>
              <a:spcAft>
                <a:spcPct val="50000"/>
              </a:spcAft>
              <a:buClr>
                <a:srgbClr val="008080"/>
              </a:buClr>
              <a:buSzPct val="115000"/>
              <a:buFont typeface="Wingdings 3" pitchFamily="18" charset="2"/>
              <a:buNone/>
            </a:pPr>
            <a:endParaRPr lang="en-US" sz="2400" b="1" dirty="0">
              <a:solidFill>
                <a:schemeClr val="tx1"/>
              </a:solidFill>
              <a:latin typeface="+mj-lt"/>
              <a:cs typeface="Times New Roman" pitchFamily="18" charset="0"/>
            </a:endParaRPr>
          </a:p>
          <a:p>
            <a:pPr algn="l" defTabSz="3429000" eaLnBrk="0" hangingPunct="0">
              <a:spcBef>
                <a:spcPct val="0"/>
              </a:spcBef>
              <a:spcAft>
                <a:spcPct val="50000"/>
              </a:spcAft>
              <a:buClr>
                <a:srgbClr val="008080"/>
              </a:buClr>
              <a:buSzPct val="115000"/>
              <a:buFont typeface="Wingdings 3" pitchFamily="18" charset="2"/>
              <a:buNone/>
            </a:pPr>
            <a:r>
              <a:rPr lang="en-US" sz="2400" b="1" dirty="0">
                <a:latin typeface="+mj-lt"/>
                <a:cs typeface="Times New Roman" pitchFamily="18" charset="0"/>
              </a:rPr>
              <a:t>  </a:t>
            </a:r>
          </a:p>
          <a:p>
            <a:pPr algn="l" defTabSz="3429000" eaLnBrk="0" hangingPunct="0">
              <a:spcBef>
                <a:spcPct val="0"/>
              </a:spcBef>
              <a:spcAft>
                <a:spcPct val="50000"/>
              </a:spcAft>
              <a:buClr>
                <a:srgbClr val="008080"/>
              </a:buClr>
              <a:buSzPct val="115000"/>
              <a:buFont typeface="Wingdings 3" pitchFamily="18" charset="2"/>
              <a:buNone/>
            </a:pPr>
            <a:endParaRPr lang="en-US" sz="2400" b="1" dirty="0">
              <a:latin typeface="+mj-lt"/>
              <a:cs typeface="Times New Roman" pitchFamily="18" charset="0"/>
            </a:endParaRPr>
          </a:p>
          <a:p>
            <a:pPr algn="l" eaLnBrk="0" hangingPunct="0">
              <a:spcBef>
                <a:spcPct val="0"/>
              </a:spcBef>
              <a:spcAft>
                <a:spcPct val="50000"/>
              </a:spcAft>
              <a:buClr>
                <a:srgbClr val="008080"/>
              </a:buClr>
              <a:buSzPct val="115000"/>
              <a:buFont typeface="Wingdings 3" pitchFamily="18" charset="2"/>
              <a:buNone/>
            </a:pPr>
            <a:endParaRPr lang="en-US" sz="2400" b="1" dirty="0">
              <a:latin typeface="+mj-lt"/>
              <a:cs typeface="Times New Roman" pitchFamily="18" charset="0"/>
            </a:endParaRPr>
          </a:p>
          <a:p>
            <a:pPr algn="l" eaLnBrk="0" hangingPunct="0">
              <a:spcBef>
                <a:spcPct val="0"/>
              </a:spcBef>
              <a:spcAft>
                <a:spcPct val="50000"/>
              </a:spcAft>
              <a:buClr>
                <a:srgbClr val="008080"/>
              </a:buClr>
              <a:buSzPct val="115000"/>
              <a:buFont typeface="Wingdings 3" pitchFamily="18" charset="2"/>
              <a:buNone/>
            </a:pPr>
            <a:endParaRPr lang="en-US" sz="2400" b="1" dirty="0">
              <a:latin typeface="+mj-lt"/>
              <a:cs typeface="Times New Roman" pitchFamily="18" charset="0"/>
            </a:endParaRPr>
          </a:p>
          <a:p>
            <a:pPr algn="l" eaLnBrk="0" hangingPunct="0">
              <a:spcBef>
                <a:spcPct val="75000"/>
              </a:spcBef>
              <a:spcAft>
                <a:spcPct val="25000"/>
              </a:spcAft>
              <a:buClr>
                <a:srgbClr val="008080"/>
              </a:buClr>
              <a:buSzPct val="115000"/>
              <a:buFont typeface="Wingdings 3" pitchFamily="18" charset="2"/>
              <a:buNone/>
            </a:pPr>
            <a:endParaRPr lang="en-US" sz="2400" b="1"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11" name="Rectangle 86"/>
              <p:cNvSpPr>
                <a:spLocks noChangeArrowheads="1"/>
              </p:cNvSpPr>
              <p:nvPr/>
            </p:nvSpPr>
            <p:spPr bwMode="auto">
              <a:xfrm>
                <a:off x="10744200" y="4034591"/>
                <a:ext cx="7576885" cy="74676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a:solidFill>
                      <a:schemeClr val="accent1">
                        <a:lumMod val="25000"/>
                      </a:schemeClr>
                    </a:solidFill>
                    <a:latin typeface="+mj-lt"/>
                  </a:rPr>
                  <a:t>METHODOLOGY</a:t>
                </a:r>
              </a:p>
              <a:p>
                <a:pPr algn="just">
                  <a:lnSpc>
                    <a:spcPct val="115000"/>
                  </a:lnSpc>
                  <a:spcBef>
                    <a:spcPct val="0"/>
                  </a:spcBef>
                  <a:spcAft>
                    <a:spcPct val="75000"/>
                  </a:spcAft>
                </a:pPr>
                <a:r>
                  <a:rPr lang="en-US" sz="2800" b="1" dirty="0">
                    <a:solidFill>
                      <a:srgbClr val="000000"/>
                    </a:solidFill>
                  </a:rPr>
                  <a:t>Multiple linear regression attempts to model the relationship between two or more explanatory variables and a response variable by fitting a linear equation to observed data. Every value of the independent variable </a:t>
                </a:r>
                <a:r>
                  <a:rPr lang="en-US" sz="2800" b="1" i="1" dirty="0">
                    <a:solidFill>
                      <a:srgbClr val="000000"/>
                    </a:solidFill>
                  </a:rPr>
                  <a:t>x</a:t>
                </a:r>
                <a:r>
                  <a:rPr lang="en-US" sz="2800" b="1" dirty="0">
                    <a:solidFill>
                      <a:srgbClr val="000000"/>
                    </a:solidFill>
                  </a:rPr>
                  <a:t> is associated with a value of the dependent variable </a:t>
                </a:r>
                <a:r>
                  <a:rPr lang="en-US" sz="2800" b="1" i="1" dirty="0">
                    <a:solidFill>
                      <a:srgbClr val="000000"/>
                    </a:solidFill>
                  </a:rPr>
                  <a:t>y. </a:t>
                </a:r>
                <a:r>
                  <a:rPr lang="en-US" sz="2800" b="1" dirty="0">
                    <a:cs typeface="Times New Roman" pitchFamily="18" charset="0"/>
                  </a:rPr>
                  <a:t>The general equation for a multiple linear regression model, given n observations, is  </a:t>
                </a:r>
                <a:endParaRPr lang="en-US" sz="2800" b="1" dirty="0"/>
              </a:p>
              <a:p>
                <a:pPr marL="339725" indent="-339725">
                  <a:spcBef>
                    <a:spcPct val="25000"/>
                  </a:spcBef>
                  <a:spcAft>
                    <a:spcPct val="50000"/>
                  </a:spcAft>
                  <a:tabLst>
                    <a:tab pos="1028700" algn="l"/>
                  </a:tabLst>
                </a:pPr>
                <a:r>
                  <a:rPr lang="en-US" sz="2800" b="1" dirty="0">
                    <a:latin typeface="+mj-lt"/>
                  </a:rPr>
                  <a:t>                 </a:t>
                </a:r>
                <a:r>
                  <a:rPr lang="en-US" sz="2800" b="1" dirty="0" err="1">
                    <a:latin typeface="+mj-lt"/>
                  </a:rPr>
                  <a:t>Y</a:t>
                </a:r>
                <a:r>
                  <a:rPr lang="en-US" sz="1800" b="1" dirty="0" err="1">
                    <a:latin typeface="+mj-lt"/>
                    <a:ea typeface="Cambria Math" panose="02040503050406030204" pitchFamily="18" charset="0"/>
                  </a:rPr>
                  <a:t>i</a:t>
                </a:r>
                <a14:m>
                  <m:oMath xmlns:m="http://schemas.openxmlformats.org/officeDocument/2006/math">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𝜷</m:t>
                        </m:r>
                      </m:e>
                      <m:sub>
                        <m:r>
                          <a:rPr lang="en-US" sz="2800" b="1" i="1" smtClean="0">
                            <a:latin typeface="Cambria Math" panose="02040503050406030204" pitchFamily="18" charset="0"/>
                          </a:rPr>
                          <m:t>𝟎</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𝜷</m:t>
                        </m:r>
                      </m:e>
                      <m:sub>
                        <m:r>
                          <a:rPr lang="en-US" sz="2800" b="1" i="1" smtClean="0">
                            <a:latin typeface="Cambria Math" panose="02040503050406030204" pitchFamily="18" charset="0"/>
                          </a:rPr>
                          <m:t>𝟏</m:t>
                        </m:r>
                      </m:sub>
                    </m:sSub>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𝑿</m:t>
                        </m:r>
                      </m:e>
                      <m:sub>
                        <m:r>
                          <a:rPr lang="en-US" sz="2800" b="1" i="1" smtClean="0">
                            <a:latin typeface="Cambria Math" panose="02040503050406030204" pitchFamily="18" charset="0"/>
                          </a:rPr>
                          <m:t>𝒊</m:t>
                        </m:r>
                        <m:r>
                          <a:rPr lang="en-US" sz="2800" b="1" i="1" smtClean="0">
                            <a:latin typeface="Cambria Math" panose="02040503050406030204" pitchFamily="18" charset="0"/>
                          </a:rPr>
                          <m:t>𝟏</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𝜷</m:t>
                        </m:r>
                      </m:e>
                      <m:sub>
                        <m:r>
                          <a:rPr lang="en-US" sz="2800" b="1" i="1" smtClean="0">
                            <a:latin typeface="Cambria Math" panose="02040503050406030204" pitchFamily="18" charset="0"/>
                          </a:rPr>
                          <m:t>𝒑</m:t>
                        </m:r>
                      </m:sub>
                    </m:sSub>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𝑿</m:t>
                        </m:r>
                      </m:e>
                      <m:sub>
                        <m:r>
                          <a:rPr lang="en-US" sz="2800" b="1" i="1" smtClean="0">
                            <a:latin typeface="Cambria Math" panose="02040503050406030204" pitchFamily="18" charset="0"/>
                          </a:rPr>
                          <m:t>𝒊𝒑</m:t>
                        </m:r>
                      </m:sub>
                    </m:sSub>
                    <m:r>
                      <a:rPr lang="en-US" sz="2800" b="1" i="1" smtClean="0">
                        <a:latin typeface="Cambria Math" panose="02040503050406030204" pitchFamily="18" charset="0"/>
                      </a:rPr>
                      <m:t>+</m:t>
                    </m:r>
                    <m:r>
                      <a:rPr lang="en-US" sz="2800" b="1" i="1" smtClean="0">
                        <a:latin typeface="Cambria Math" panose="02040503050406030204" pitchFamily="18" charset="0"/>
                      </a:rPr>
                      <m:t>𝜺</m:t>
                    </m:r>
                    <m:r>
                      <a:rPr lang="en-US" sz="2800" b="1" i="1" baseline="-25000" smtClean="0">
                        <a:latin typeface="Cambria Math" panose="02040503050406030204" pitchFamily="18" charset="0"/>
                      </a:rPr>
                      <m:t>𝒊</m:t>
                    </m:r>
                    <m:r>
                      <a:rPr lang="en-US" sz="2800" b="1" i="1" smtClean="0">
                        <a:latin typeface="Cambria Math" panose="02040503050406030204" pitchFamily="18" charset="0"/>
                      </a:rPr>
                      <m:t>   </m:t>
                    </m:r>
                  </m:oMath>
                </a14:m>
                <a:endParaRPr lang="en-US" sz="2800" b="1" dirty="0">
                  <a:latin typeface="+mj-lt"/>
                </a:endParaRPr>
              </a:p>
              <a:p>
                <a:pPr marL="339725" indent="-339725" eaLnBrk="1" hangingPunct="1">
                  <a:lnSpc>
                    <a:spcPct val="115000"/>
                  </a:lnSpc>
                  <a:buClr>
                    <a:srgbClr val="008080"/>
                  </a:buClr>
                  <a:buFont typeface="Wingdings 3" pitchFamily="18" charset="2"/>
                  <a:buNone/>
                  <a:tabLst>
                    <a:tab pos="1028700" algn="l"/>
                  </a:tabLst>
                </a:pPr>
                <a:r>
                  <a:rPr lang="en-US" sz="2800" b="1" dirty="0">
                    <a:latin typeface="+mj-lt"/>
                  </a:rPr>
                  <a:t>For </a:t>
                </a:r>
                <a:r>
                  <a:rPr lang="en-US" sz="2800" b="1" dirty="0" err="1">
                    <a:latin typeface="+mj-lt"/>
                  </a:rPr>
                  <a:t>i</a:t>
                </a:r>
                <a:r>
                  <a:rPr lang="en-US" sz="2800" b="1" dirty="0">
                    <a:latin typeface="+mj-lt"/>
                  </a:rPr>
                  <a:t> = 1,2,….n.</a:t>
                </a:r>
              </a:p>
            </p:txBody>
          </p:sp>
        </mc:Choice>
        <mc:Fallback>
          <p:sp>
            <p:nvSpPr>
              <p:cNvPr id="11" name="Rectangle 86"/>
              <p:cNvSpPr>
                <a:spLocks noRot="1" noChangeAspect="1" noMove="1" noResize="1" noEditPoints="1" noAdjustHandles="1" noChangeArrowheads="1" noChangeShapeType="1" noTextEdit="1"/>
              </p:cNvSpPr>
              <p:nvPr/>
            </p:nvSpPr>
            <p:spPr bwMode="auto">
              <a:xfrm>
                <a:off x="10744200" y="4034591"/>
                <a:ext cx="7576885" cy="7467600"/>
              </a:xfrm>
              <a:prstGeom prst="rect">
                <a:avLst/>
              </a:prstGeom>
              <a:blipFill>
                <a:blip r:embed="rId4"/>
                <a:stretch>
                  <a:fillRect l="-1691" t="-1714" r="-16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3" name="Rectangle 86"/>
          <p:cNvSpPr>
            <a:spLocks noChangeArrowheads="1"/>
          </p:cNvSpPr>
          <p:nvPr/>
        </p:nvSpPr>
        <p:spPr bwMode="auto">
          <a:xfrm>
            <a:off x="29108400" y="4038602"/>
            <a:ext cx="744432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a:solidFill>
                  <a:schemeClr val="accent1">
                    <a:lumMod val="25000"/>
                  </a:schemeClr>
                </a:solidFill>
                <a:latin typeface="+mj-lt"/>
              </a:rPr>
              <a:t>MODEL DIAGNOSTICS</a:t>
            </a:r>
          </a:p>
          <a:p>
            <a:pPr algn="just">
              <a:lnSpc>
                <a:spcPct val="115000"/>
              </a:lnSpc>
              <a:spcBef>
                <a:spcPct val="0"/>
              </a:spcBef>
              <a:spcAft>
                <a:spcPct val="75000"/>
              </a:spcAft>
            </a:pPr>
            <a:r>
              <a:rPr lang="en-US" sz="2800" b="1" dirty="0">
                <a:latin typeface="+mj-lt"/>
                <a:ea typeface="Cambria" panose="02040503050406030204" pitchFamily="18" charset="0"/>
                <a:cs typeface="Arial" panose="020B0604020202020204" pitchFamily="34" charset="0"/>
              </a:rPr>
              <a:t>The residuals vs fitted values suggests a better variance than the first order model. The red line is close to 0. Normal Q-Q plot suggests a few outliers and distribution looks more normal.</a:t>
            </a:r>
          </a:p>
          <a:p>
            <a:pPr>
              <a:lnSpc>
                <a:spcPct val="115000"/>
              </a:lnSpc>
              <a:spcBef>
                <a:spcPct val="0"/>
              </a:spcBef>
              <a:spcAft>
                <a:spcPct val="75000"/>
              </a:spcAft>
            </a:pPr>
            <a:endParaRPr lang="en-US" sz="2400" b="1" dirty="0">
              <a:latin typeface="+mj-lt"/>
            </a:endParaRPr>
          </a:p>
        </p:txBody>
      </p:sp>
      <p:sp>
        <p:nvSpPr>
          <p:cNvPr id="19" name="Rectangle 86"/>
          <p:cNvSpPr>
            <a:spLocks noChangeArrowheads="1"/>
          </p:cNvSpPr>
          <p:nvPr/>
        </p:nvSpPr>
        <p:spPr bwMode="auto">
          <a:xfrm>
            <a:off x="10807562" y="11229114"/>
            <a:ext cx="7513523" cy="297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a:solidFill>
                  <a:schemeClr val="accent1">
                    <a:lumMod val="25000"/>
                  </a:schemeClr>
                </a:solidFill>
                <a:latin typeface="+mj-lt"/>
              </a:rPr>
              <a:t>INITIAL MODEL FIT</a:t>
            </a:r>
          </a:p>
          <a:p>
            <a:pPr algn="just">
              <a:lnSpc>
                <a:spcPct val="115000"/>
              </a:lnSpc>
              <a:spcBef>
                <a:spcPct val="0"/>
              </a:spcBef>
              <a:spcAft>
                <a:spcPct val="75000"/>
              </a:spcAft>
            </a:pPr>
            <a:r>
              <a:rPr lang="en-US" sz="2800" b="1" dirty="0">
                <a:latin typeface="+mj-lt"/>
                <a:ea typeface="Cambria" panose="02040503050406030204" pitchFamily="18" charset="0"/>
                <a:cs typeface="Arial" panose="020B0604020202020204" pitchFamily="34" charset="0"/>
              </a:rPr>
              <a:t>First, we fit a first-order linear model with all predictors</a:t>
            </a:r>
            <a:r>
              <a:rPr lang="en-US" sz="2800" dirty="0">
                <a:latin typeface="Cambria" panose="02040503050406030204" pitchFamily="18" charset="0"/>
                <a:ea typeface="Cambria" panose="02040503050406030204" pitchFamily="18" charset="0"/>
                <a:cs typeface="Arial" panose="020B0604020202020204" pitchFamily="34" charset="0"/>
              </a:rPr>
              <a:t>.</a:t>
            </a:r>
            <a:endParaRPr lang="en-US" sz="2400" dirty="0"/>
          </a:p>
        </p:txBody>
      </p:sp>
      <p:sp>
        <p:nvSpPr>
          <p:cNvPr id="27" name="Rectangle 86"/>
          <p:cNvSpPr>
            <a:spLocks noChangeArrowheads="1"/>
          </p:cNvSpPr>
          <p:nvPr/>
        </p:nvSpPr>
        <p:spPr bwMode="auto">
          <a:xfrm>
            <a:off x="29011298" y="24135833"/>
            <a:ext cx="8524875" cy="853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ts val="2400"/>
              </a:spcAft>
              <a:buFontTx/>
              <a:buNone/>
              <a:tabLst>
                <a:tab pos="1028700" algn="l"/>
              </a:tabLst>
            </a:pPr>
            <a:r>
              <a:rPr lang="en-US" sz="4500" b="1" dirty="0" smtClean="0">
                <a:solidFill>
                  <a:schemeClr val="accent1">
                    <a:lumMod val="25000"/>
                  </a:schemeClr>
                </a:solidFill>
                <a:latin typeface="+mj-lt"/>
              </a:rPr>
              <a:t>CONCLUSION</a:t>
            </a:r>
            <a:endParaRPr lang="en-US" sz="4500" b="1" dirty="0">
              <a:solidFill>
                <a:schemeClr val="accent1">
                  <a:lumMod val="25000"/>
                </a:schemeClr>
              </a:solidFill>
              <a:latin typeface="+mj-lt"/>
            </a:endParaRPr>
          </a:p>
          <a:p>
            <a:pPr indent="457200" algn="just">
              <a:spcBef>
                <a:spcPts val="900"/>
              </a:spcBef>
              <a:spcAft>
                <a:spcPts val="900"/>
              </a:spcAft>
            </a:pPr>
            <a:r>
              <a:rPr lang="en-US" sz="2800" b="1" dirty="0" smtClean="0">
                <a:latin typeface="+mj-lt"/>
                <a:ea typeface="Cambria" panose="02040503050406030204" pitchFamily="18" charset="0"/>
                <a:cs typeface="Calibri" panose="020F0502020204030204" pitchFamily="34" charset="0"/>
              </a:rPr>
              <a:t>Establishing players’ wages is at the forefront of transactions and contracts in the soccer world. With salaries increasing worldwide, as what is being named as a “soccer bubble” problem, efforts in trying to establish the correct wage amount for each player is recommended. This model provides an opportunity to mildly obtain such Wage value. The information from this model can be somewhat helpful to help decide the correct amount a player should be payed, therefore preventing an exponential inflation of the “soccer bubble”.</a:t>
            </a:r>
            <a:endParaRPr lang="en-US" sz="2800" b="1" dirty="0" smtClean="0">
              <a:latin typeface="+mj-lt"/>
              <a:ea typeface="Cambria" panose="02040503050406030204" pitchFamily="18" charset="0"/>
              <a:cs typeface="Arial" panose="020B0604020202020204" pitchFamily="34" charset="0"/>
            </a:endParaRPr>
          </a:p>
          <a:p>
            <a:pPr indent="457200" algn="just">
              <a:spcBef>
                <a:spcPts val="900"/>
              </a:spcBef>
              <a:spcAft>
                <a:spcPts val="900"/>
              </a:spcAft>
            </a:pPr>
            <a:r>
              <a:rPr lang="en-US" sz="2800" b="1" dirty="0" smtClean="0">
                <a:latin typeface="+mj-lt"/>
                <a:ea typeface="Cambria" panose="02040503050406030204" pitchFamily="18" charset="0"/>
                <a:cs typeface="Calibri" panose="020F0502020204030204" pitchFamily="34" charset="0"/>
              </a:rPr>
              <a:t>To </a:t>
            </a:r>
            <a:r>
              <a:rPr lang="en-US" sz="2800" b="1" dirty="0">
                <a:latin typeface="+mj-lt"/>
                <a:ea typeface="Cambria" panose="02040503050406030204" pitchFamily="18" charset="0"/>
                <a:cs typeface="Calibri" panose="020F0502020204030204" pitchFamily="34" charset="0"/>
              </a:rPr>
              <a:t>go into further detail, one could perform similar testing on a larger sample size. With the data set we used, we found what we believe to be the most descriptive model with the least amount of predictor variables.</a:t>
            </a:r>
            <a:endParaRPr lang="en-US" sz="2800" b="1" dirty="0">
              <a:latin typeface="+mj-lt"/>
              <a:ea typeface="Cambria" panose="02040503050406030204" pitchFamily="18" charset="0"/>
              <a:cs typeface="Arial" panose="020B0604020202020204" pitchFamily="34" charset="0"/>
            </a:endParaRPr>
          </a:p>
          <a:p>
            <a:pPr>
              <a:lnSpc>
                <a:spcPct val="115000"/>
              </a:lnSpc>
              <a:spcBef>
                <a:spcPct val="0"/>
              </a:spcBef>
              <a:spcAft>
                <a:spcPts val="1800"/>
              </a:spcAft>
            </a:pPr>
            <a:endParaRPr lang="en-US" sz="2800" b="1" dirty="0">
              <a:latin typeface="+mj-lt"/>
              <a:cs typeface="Times New Roman" pitchFamily="18" charset="0"/>
            </a:endParaRPr>
          </a:p>
        </p:txBody>
      </p:sp>
      <p:sp>
        <p:nvSpPr>
          <p:cNvPr id="3" name="Rectangle 2"/>
          <p:cNvSpPr/>
          <p:nvPr/>
        </p:nvSpPr>
        <p:spPr>
          <a:xfrm>
            <a:off x="10744200" y="22164387"/>
            <a:ext cx="7576885" cy="3539430"/>
          </a:xfrm>
          <a:prstGeom prst="rect">
            <a:avLst/>
          </a:prstGeom>
        </p:spPr>
        <p:txBody>
          <a:bodyPr wrap="square">
            <a:spAutoFit/>
          </a:bodyPr>
          <a:lstStyle/>
          <a:p>
            <a:pPr algn="just"/>
            <a:r>
              <a:rPr lang="en-US" sz="2800" b="1" dirty="0">
                <a:latin typeface="+mj-lt"/>
                <a:ea typeface="Cambria" panose="02040503050406030204" pitchFamily="18" charset="0"/>
                <a:cs typeface="Arial" panose="020B0604020202020204" pitchFamily="34" charset="0"/>
              </a:rPr>
              <a:t>The analysis of  coefficients test above suggests that Potential, Reactions, </a:t>
            </a:r>
            <a:r>
              <a:rPr lang="en-US" sz="2800" b="1" dirty="0" err="1">
                <a:latin typeface="+mj-lt"/>
                <a:ea typeface="Cambria" panose="02040503050406030204" pitchFamily="18" charset="0"/>
                <a:cs typeface="Arial" panose="020B0604020202020204" pitchFamily="34" charset="0"/>
              </a:rPr>
              <a:t>Preferred.PositionsWinger</a:t>
            </a:r>
            <a:r>
              <a:rPr lang="en-US" sz="2800" b="1" dirty="0">
                <a:latin typeface="+mj-lt"/>
                <a:ea typeface="Cambria" panose="02040503050406030204" pitchFamily="18" charset="0"/>
                <a:cs typeface="Arial" panose="020B0604020202020204" pitchFamily="34" charset="0"/>
              </a:rPr>
              <a:t>, and </a:t>
            </a:r>
            <a:r>
              <a:rPr lang="en-US" sz="2800" b="1" dirty="0" err="1">
                <a:latin typeface="+mj-lt"/>
                <a:ea typeface="Cambria" panose="02040503050406030204" pitchFamily="18" charset="0"/>
                <a:cs typeface="Arial" panose="020B0604020202020204" pitchFamily="34" charset="0"/>
              </a:rPr>
              <a:t>AttMid</a:t>
            </a:r>
            <a:r>
              <a:rPr lang="en-US" sz="2800" b="1" dirty="0">
                <a:latin typeface="+mj-lt"/>
                <a:ea typeface="Cambria" panose="02040503050406030204" pitchFamily="18" charset="0"/>
                <a:cs typeface="Arial" panose="020B0604020202020204" pitchFamily="34" charset="0"/>
              </a:rPr>
              <a:t> are the highest significant predictors of a player's Wage. The R-squared is 0.3539, with adjusted R-squared = 0.3417, which indicates that little of the variability in Wage is being explained by this model.</a:t>
            </a:r>
            <a:endParaRPr lang="en-US" sz="2800" b="1" dirty="0">
              <a:latin typeface="+mj-lt"/>
            </a:endParaRPr>
          </a:p>
        </p:txBody>
      </p:sp>
      <p:pic>
        <p:nvPicPr>
          <p:cNvPr id="30" name="Shape 105" descr="Shape 105"/>
          <p:cNvPicPr>
            <a:picLocks noChangeAspect="1"/>
          </p:cNvPicPr>
          <p:nvPr/>
        </p:nvPicPr>
        <p:blipFill>
          <a:blip r:embed="rId5">
            <a:extLst/>
          </a:blip>
          <a:stretch>
            <a:fillRect/>
          </a:stretch>
        </p:blipFill>
        <p:spPr>
          <a:xfrm>
            <a:off x="1454915" y="18294422"/>
            <a:ext cx="8276058" cy="4138032"/>
          </a:xfrm>
          <a:prstGeom prst="rect">
            <a:avLst/>
          </a:prstGeom>
          <a:ln w="12700">
            <a:miter lim="400000"/>
          </a:ln>
        </p:spPr>
      </p:pic>
      <p:pic>
        <p:nvPicPr>
          <p:cNvPr id="31" name="Shape 106" descr="Shape 106"/>
          <p:cNvPicPr>
            <a:picLocks noChangeAspect="1"/>
          </p:cNvPicPr>
          <p:nvPr/>
        </p:nvPicPr>
        <p:blipFill>
          <a:blip r:embed="rId6">
            <a:extLst/>
          </a:blip>
          <a:stretch>
            <a:fillRect/>
          </a:stretch>
        </p:blipFill>
        <p:spPr>
          <a:xfrm>
            <a:off x="1515376" y="23934102"/>
            <a:ext cx="8155137" cy="4666097"/>
          </a:xfrm>
          <a:prstGeom prst="rect">
            <a:avLst/>
          </a:prstGeom>
          <a:ln w="12700">
            <a:miter lim="400000"/>
          </a:ln>
        </p:spPr>
      </p:pic>
      <p:sp>
        <p:nvSpPr>
          <p:cNvPr id="2" name="Rectangle 1"/>
          <p:cNvSpPr/>
          <p:nvPr/>
        </p:nvSpPr>
        <p:spPr>
          <a:xfrm>
            <a:off x="1295400" y="29240468"/>
            <a:ext cx="8375114" cy="3108543"/>
          </a:xfrm>
          <a:prstGeom prst="rect">
            <a:avLst/>
          </a:prstGeom>
        </p:spPr>
        <p:txBody>
          <a:bodyPr wrap="square">
            <a:spAutoFit/>
          </a:bodyPr>
          <a:lstStyle/>
          <a:p>
            <a:pPr marL="139700" lvl="0" defTabSz="914400">
              <a:buSzPct val="100000"/>
            </a:pPr>
            <a:r>
              <a:rPr lang="en" sz="2800" b="1" kern="0" dirty="0">
                <a:solidFill>
                  <a:srgbClr val="000000"/>
                </a:solidFill>
                <a:latin typeface="+mj-lt"/>
                <a:ea typeface="Alegreya"/>
                <a:cs typeface="Alegreya"/>
                <a:sym typeface="Alegreya"/>
              </a:rPr>
              <a:t>Distribution is extremely right skewed, while the distribution of Log Wage is more symmetric although still moderately right skewed.</a:t>
            </a:r>
            <a:r>
              <a:rPr lang="en-US" sz="2800" dirty="0">
                <a:latin typeface="Cambria" panose="02040503050406030204" pitchFamily="18" charset="0"/>
                <a:ea typeface="Cambria" panose="02040503050406030204" pitchFamily="18" charset="0"/>
                <a:cs typeface="Arial" panose="020B0604020202020204" pitchFamily="34" charset="0"/>
              </a:rPr>
              <a:t> </a:t>
            </a:r>
            <a:r>
              <a:rPr lang="en-US" sz="2800" b="1" dirty="0">
                <a:latin typeface="+mj-lt"/>
                <a:ea typeface="Cambria" panose="02040503050406030204" pitchFamily="18" charset="0"/>
                <a:cs typeface="Arial" panose="020B0604020202020204" pitchFamily="34" charset="0"/>
              </a:rPr>
              <a:t>There is a high frequency bin on the left of the histogram log, that may be explained by the players that have just moved up from the academy teams into the professional team and receive minimum wage.</a:t>
            </a:r>
            <a:endParaRPr lang="en" sz="2800" b="1" kern="0" dirty="0">
              <a:solidFill>
                <a:srgbClr val="000000"/>
              </a:solidFill>
              <a:latin typeface="+mj-lt"/>
              <a:ea typeface="Alegreya"/>
              <a:cs typeface="Alegreya"/>
              <a:sym typeface="Alegreya"/>
            </a:endParaRPr>
          </a:p>
        </p:txBody>
      </p:sp>
      <p:sp>
        <p:nvSpPr>
          <p:cNvPr id="9" name="Rectangle 8"/>
          <p:cNvSpPr/>
          <p:nvPr/>
        </p:nvSpPr>
        <p:spPr>
          <a:xfrm>
            <a:off x="12581158" y="26101855"/>
            <a:ext cx="5002014" cy="784830"/>
          </a:xfrm>
          <a:prstGeom prst="rect">
            <a:avLst/>
          </a:prstGeom>
        </p:spPr>
        <p:txBody>
          <a:bodyPr wrap="square">
            <a:spAutoFit/>
          </a:bodyPr>
          <a:lstStyle/>
          <a:p>
            <a:pPr marL="339725" lvl="0" indent="-339725" algn="ctr">
              <a:spcBef>
                <a:spcPct val="0"/>
              </a:spcBef>
              <a:spcAft>
                <a:spcPct val="65000"/>
              </a:spcAft>
              <a:tabLst>
                <a:tab pos="1028700" algn="l"/>
              </a:tabLst>
            </a:pPr>
            <a:r>
              <a:rPr lang="en-US" sz="4500" b="1" dirty="0">
                <a:solidFill>
                  <a:srgbClr val="4F81BD">
                    <a:lumMod val="25000"/>
                  </a:srgbClr>
                </a:solidFill>
                <a:latin typeface="+mj-lt"/>
              </a:rPr>
              <a:t>MODEL SELECTION</a:t>
            </a:r>
          </a:p>
        </p:txBody>
      </p:sp>
      <p:pic>
        <p:nvPicPr>
          <p:cNvPr id="20" name="Picture 19"/>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000030" y="27004295"/>
            <a:ext cx="8164271" cy="4472345"/>
          </a:xfrm>
          <a:prstGeom prst="rect">
            <a:avLst/>
          </a:prstGeom>
          <a:noFill/>
        </p:spPr>
      </p:pic>
      <p:sp>
        <p:nvSpPr>
          <p:cNvPr id="14" name="Rectangle 13"/>
          <p:cNvSpPr/>
          <p:nvPr/>
        </p:nvSpPr>
        <p:spPr>
          <a:xfrm>
            <a:off x="19828864" y="5005241"/>
            <a:ext cx="8402365" cy="2246769"/>
          </a:xfrm>
          <a:prstGeom prst="rect">
            <a:avLst/>
          </a:prstGeom>
        </p:spPr>
        <p:txBody>
          <a:bodyPr wrap="square">
            <a:spAutoFit/>
          </a:bodyPr>
          <a:lstStyle/>
          <a:p>
            <a:pPr algn="just"/>
            <a:r>
              <a:rPr lang="en-US" sz="2800" b="1" dirty="0">
                <a:latin typeface="+mj-lt"/>
                <a:ea typeface="Cambria" panose="02040503050406030204" pitchFamily="18" charset="0"/>
                <a:cs typeface="Arial" panose="020B0604020202020204" pitchFamily="34" charset="0"/>
              </a:rPr>
              <a:t>The residual analysis of the first order model suggested some problems with the model as well. The residuals are not symmetrically distributed showing non-constant variance. The presence of outliers might also be skewing the model. </a:t>
            </a:r>
            <a:endParaRPr lang="en-US" sz="2800" b="1" dirty="0">
              <a:latin typeface="+mj-lt"/>
            </a:endParaRPr>
          </a:p>
        </p:txBody>
      </p:sp>
      <p:pic>
        <p:nvPicPr>
          <p:cNvPr id="23" name="Shape 197"/>
          <p:cNvPicPr preferRelativeResize="0"/>
          <p:nvPr/>
        </p:nvPicPr>
        <p:blipFill>
          <a:blip r:embed="rId8">
            <a:alphaModFix/>
          </a:blip>
          <a:stretch>
            <a:fillRect/>
          </a:stretch>
        </p:blipFill>
        <p:spPr>
          <a:xfrm>
            <a:off x="19678194" y="23484759"/>
            <a:ext cx="8697709" cy="4547533"/>
          </a:xfrm>
          <a:prstGeom prst="rect">
            <a:avLst/>
          </a:prstGeom>
          <a:noFill/>
          <a:ln>
            <a:noFill/>
          </a:ln>
        </p:spPr>
      </p:pic>
      <p:sp>
        <p:nvSpPr>
          <p:cNvPr id="16" name="Rectangle 15"/>
          <p:cNvSpPr/>
          <p:nvPr/>
        </p:nvSpPr>
        <p:spPr>
          <a:xfrm>
            <a:off x="19828864" y="22113122"/>
            <a:ext cx="8227632" cy="2246769"/>
          </a:xfrm>
          <a:prstGeom prst="rect">
            <a:avLst/>
          </a:prstGeom>
        </p:spPr>
        <p:txBody>
          <a:bodyPr wrap="square">
            <a:spAutoFit/>
          </a:bodyPr>
          <a:lstStyle/>
          <a:p>
            <a:pPr algn="just"/>
            <a:r>
              <a:rPr lang="en-US" sz="2800" b="1" dirty="0">
                <a:latin typeface="+mj-lt"/>
                <a:ea typeface="Cambria" panose="02040503050406030204" pitchFamily="18" charset="0"/>
                <a:cs typeface="Arial" panose="020B0604020202020204" pitchFamily="34" charset="0"/>
              </a:rPr>
              <a:t>We tried a stepwise backward elimination on our best model to verify no other possible changes to it. Indeed, no further changes were needed. When compared to the first model, the R-squared for this model is indeed better. R-squared = 0.68.</a:t>
            </a:r>
            <a:endParaRPr lang="en-US" sz="2800" b="1" dirty="0">
              <a:latin typeface="+mj-lt"/>
            </a:endParaRPr>
          </a:p>
        </p:txBody>
      </p:sp>
      <p:sp>
        <p:nvSpPr>
          <p:cNvPr id="18" name="Rectangle 17"/>
          <p:cNvSpPr/>
          <p:nvPr/>
        </p:nvSpPr>
        <p:spPr>
          <a:xfrm>
            <a:off x="19678194" y="28047148"/>
            <a:ext cx="8720819" cy="4896725"/>
          </a:xfrm>
          <a:prstGeom prst="rect">
            <a:avLst/>
          </a:prstGeom>
        </p:spPr>
        <p:txBody>
          <a:bodyPr wrap="square">
            <a:spAutoFit/>
          </a:bodyPr>
          <a:lstStyle/>
          <a:p>
            <a:pPr lvl="0" algn="just"/>
            <a:r>
              <a:rPr lang="en-US" sz="2800" b="1" dirty="0">
                <a:solidFill>
                  <a:prstClr val="black"/>
                </a:solidFill>
                <a:latin typeface="+mj-lt"/>
                <a:ea typeface="Cambria" panose="02040503050406030204" pitchFamily="18" charset="0"/>
                <a:cs typeface="Arial" panose="020B0604020202020204" pitchFamily="34" charset="0"/>
              </a:rPr>
              <a:t>The </a:t>
            </a:r>
            <a:r>
              <a:rPr lang="en-US" sz="2800" b="1" dirty="0" err="1">
                <a:solidFill>
                  <a:prstClr val="black"/>
                </a:solidFill>
                <a:latin typeface="+mj-lt"/>
                <a:ea typeface="Cambria" panose="02040503050406030204" pitchFamily="18" charset="0"/>
                <a:cs typeface="Arial" panose="020B0604020202020204" pitchFamily="34" charset="0"/>
              </a:rPr>
              <a:t>LogWage</a:t>
            </a:r>
            <a:r>
              <a:rPr lang="en-US" sz="2800" b="1" dirty="0">
                <a:solidFill>
                  <a:prstClr val="black"/>
                </a:solidFill>
                <a:latin typeface="+mj-lt"/>
                <a:ea typeface="Cambria" panose="02040503050406030204" pitchFamily="18" charset="0"/>
                <a:cs typeface="Arial" panose="020B0604020202020204" pitchFamily="34" charset="0"/>
              </a:rPr>
              <a:t> vs Potential slope is the steepest for high value players and not steep for other value players. Blue – Highest value players. Green – Medium value players. Orange – Medium/Low value players. Red – Low value players. We notice a spread of players that receive minimum wage in the model and some outliers that are not above the cut-off for Cook’s distance. We also notice there is a higher correlation between high value players’ wages and potential than players with medium and low values.</a:t>
            </a:r>
            <a:endParaRPr lang="en-US" sz="2800" b="1" dirty="0">
              <a:solidFill>
                <a:prstClr val="black"/>
              </a:solidFill>
              <a:latin typeface="+mj-lt"/>
            </a:endParaRPr>
          </a:p>
          <a:p>
            <a:pPr marL="127000" lvl="0" defTabSz="914400">
              <a:lnSpc>
                <a:spcPct val="115000"/>
              </a:lnSpc>
              <a:buClr>
                <a:srgbClr val="434343"/>
              </a:buClr>
              <a:buSzPct val="100000"/>
            </a:pPr>
            <a:endParaRPr lang="en" sz="2800" b="1" kern="0" dirty="0">
              <a:solidFill>
                <a:srgbClr val="434343"/>
              </a:solidFill>
              <a:latin typeface="+mj-lt"/>
              <a:ea typeface="Alegreya"/>
              <a:cs typeface="Alegreya"/>
              <a:sym typeface="Alegreya"/>
            </a:endParaRPr>
          </a:p>
        </p:txBody>
      </p:sp>
      <p:pic>
        <p:nvPicPr>
          <p:cNvPr id="26" name="Picture">
            <a:extLst>
              <a:ext uri="{FF2B5EF4-FFF2-40B4-BE49-F238E27FC236}">
                <a16:creationId xmlns:a16="http://schemas.microsoft.com/office/drawing/2014/main" id="{9A9D9BF0-49A0-45B2-ABDB-8E8211238692}"/>
              </a:ext>
            </a:extLst>
          </p:cNvPr>
          <p:cNvPicPr/>
          <p:nvPr/>
        </p:nvPicPr>
        <p:blipFill>
          <a:blip r:embed="rId9"/>
          <a:stretch>
            <a:fillRect/>
          </a:stretch>
        </p:blipFill>
        <p:spPr bwMode="auto">
          <a:xfrm>
            <a:off x="19828864" y="7614767"/>
            <a:ext cx="7771757" cy="4401204"/>
          </a:xfrm>
          <a:prstGeom prst="rect">
            <a:avLst/>
          </a:prstGeom>
          <a:noFill/>
          <a:ln w="9525">
            <a:noFill/>
            <a:headEnd/>
            <a:tailEnd/>
          </a:ln>
        </p:spPr>
      </p:pic>
      <p:sp>
        <p:nvSpPr>
          <p:cNvPr id="17" name="TextBox 16">
            <a:extLst>
              <a:ext uri="{FF2B5EF4-FFF2-40B4-BE49-F238E27FC236}">
                <a16:creationId xmlns:a16="http://schemas.microsoft.com/office/drawing/2014/main" id="{B9E5B057-34F8-48CA-8825-D2780694DD05}"/>
              </a:ext>
            </a:extLst>
          </p:cNvPr>
          <p:cNvSpPr txBox="1"/>
          <p:nvPr/>
        </p:nvSpPr>
        <p:spPr>
          <a:xfrm>
            <a:off x="19828864" y="11979516"/>
            <a:ext cx="7771757" cy="3970318"/>
          </a:xfrm>
          <a:prstGeom prst="rect">
            <a:avLst/>
          </a:prstGeom>
          <a:noFill/>
        </p:spPr>
        <p:txBody>
          <a:bodyPr wrap="square" rtlCol="0">
            <a:spAutoFit/>
          </a:bodyPr>
          <a:lstStyle/>
          <a:p>
            <a:pPr algn="just"/>
            <a:r>
              <a:rPr lang="en-US" sz="2800" b="1" dirty="0"/>
              <a:t>The Box-Cox analysis suggested a transformation on the response variable of lambda = -0.2. The results of the Box-Cox transformed model was not better then the log-Transformed model. A stepwise backward elimination was performed on our log transformed model. Following, the model was refit now with interactions and each variable was centered. The last is the best model, which is displayed below.</a:t>
            </a:r>
          </a:p>
        </p:txBody>
      </p:sp>
      <p:pic>
        <p:nvPicPr>
          <p:cNvPr id="21" name="Picture 20">
            <a:extLst>
              <a:ext uri="{FF2B5EF4-FFF2-40B4-BE49-F238E27FC236}">
                <a16:creationId xmlns:a16="http://schemas.microsoft.com/office/drawing/2014/main" id="{8049BE9B-03A3-4831-B989-B2EBC08714EB}"/>
              </a:ext>
            </a:extLst>
          </p:cNvPr>
          <p:cNvPicPr>
            <a:picLocks noChangeAspect="1"/>
          </p:cNvPicPr>
          <p:nvPr/>
        </p:nvPicPr>
        <p:blipFill>
          <a:blip r:embed="rId10"/>
          <a:stretch>
            <a:fillRect/>
          </a:stretch>
        </p:blipFill>
        <p:spPr>
          <a:xfrm>
            <a:off x="11000031" y="13639800"/>
            <a:ext cx="7248478" cy="8095657"/>
          </a:xfrm>
          <a:prstGeom prst="rect">
            <a:avLst/>
          </a:prstGeom>
        </p:spPr>
      </p:pic>
      <p:pic>
        <p:nvPicPr>
          <p:cNvPr id="22" name="Picture 21">
            <a:extLst>
              <a:ext uri="{FF2B5EF4-FFF2-40B4-BE49-F238E27FC236}">
                <a16:creationId xmlns:a16="http://schemas.microsoft.com/office/drawing/2014/main" id="{58369DD3-CCE9-4BD9-8E83-EC15C5868022}"/>
              </a:ext>
            </a:extLst>
          </p:cNvPr>
          <p:cNvPicPr>
            <a:picLocks noChangeAspect="1"/>
          </p:cNvPicPr>
          <p:nvPr/>
        </p:nvPicPr>
        <p:blipFill>
          <a:blip r:embed="rId11"/>
          <a:stretch>
            <a:fillRect/>
          </a:stretch>
        </p:blipFill>
        <p:spPr>
          <a:xfrm>
            <a:off x="20156293" y="16400413"/>
            <a:ext cx="7444328" cy="5152806"/>
          </a:xfrm>
          <a:prstGeom prst="rect">
            <a:avLst/>
          </a:prstGeom>
        </p:spPr>
      </p:pic>
      <p:pic>
        <p:nvPicPr>
          <p:cNvPr id="32" name="Picture">
            <a:extLst>
              <a:ext uri="{FF2B5EF4-FFF2-40B4-BE49-F238E27FC236}">
                <a16:creationId xmlns:a16="http://schemas.microsoft.com/office/drawing/2014/main" id="{1992EE5F-5E2A-49C0-9299-1473B4929130}"/>
              </a:ext>
            </a:extLst>
          </p:cNvPr>
          <p:cNvPicPr/>
          <p:nvPr/>
        </p:nvPicPr>
        <p:blipFill>
          <a:blip r:embed="rId12"/>
          <a:stretch>
            <a:fillRect/>
          </a:stretch>
        </p:blipFill>
        <p:spPr bwMode="auto">
          <a:xfrm>
            <a:off x="29108400" y="7614766"/>
            <a:ext cx="7771756" cy="3205633"/>
          </a:xfrm>
          <a:prstGeom prst="rect">
            <a:avLst/>
          </a:prstGeom>
          <a:noFill/>
          <a:ln w="9525">
            <a:noFill/>
            <a:headEnd/>
            <a:tailEnd/>
          </a:ln>
        </p:spPr>
      </p:pic>
      <p:pic>
        <p:nvPicPr>
          <p:cNvPr id="33" name="Picture">
            <a:extLst>
              <a:ext uri="{FF2B5EF4-FFF2-40B4-BE49-F238E27FC236}">
                <a16:creationId xmlns:a16="http://schemas.microsoft.com/office/drawing/2014/main" id="{23E39CDA-713A-4E6D-9E76-3D3836B1E077}"/>
              </a:ext>
            </a:extLst>
          </p:cNvPr>
          <p:cNvPicPr/>
          <p:nvPr/>
        </p:nvPicPr>
        <p:blipFill>
          <a:blip r:embed="rId13"/>
          <a:stretch>
            <a:fillRect/>
          </a:stretch>
        </p:blipFill>
        <p:spPr bwMode="auto">
          <a:xfrm>
            <a:off x="29108400" y="10855852"/>
            <a:ext cx="7771756" cy="3205633"/>
          </a:xfrm>
          <a:prstGeom prst="rect">
            <a:avLst/>
          </a:prstGeom>
          <a:noFill/>
          <a:ln w="9525">
            <a:noFill/>
            <a:headEnd/>
            <a:tailEnd/>
          </a:ln>
        </p:spPr>
      </p:pic>
      <p:sp>
        <p:nvSpPr>
          <p:cNvPr id="25" name="TextBox 24">
            <a:extLst>
              <a:ext uri="{FF2B5EF4-FFF2-40B4-BE49-F238E27FC236}">
                <a16:creationId xmlns:a16="http://schemas.microsoft.com/office/drawing/2014/main" id="{77C845E0-90BE-4023-9F2B-D0521852A30A}"/>
              </a:ext>
            </a:extLst>
          </p:cNvPr>
          <p:cNvSpPr txBox="1"/>
          <p:nvPr/>
        </p:nvSpPr>
        <p:spPr>
          <a:xfrm>
            <a:off x="29047393" y="14200915"/>
            <a:ext cx="7771756" cy="2677656"/>
          </a:xfrm>
          <a:prstGeom prst="rect">
            <a:avLst/>
          </a:prstGeom>
          <a:noFill/>
        </p:spPr>
        <p:txBody>
          <a:bodyPr wrap="square" rtlCol="0">
            <a:spAutoFit/>
          </a:bodyPr>
          <a:lstStyle/>
          <a:p>
            <a:pPr algn="just"/>
            <a:r>
              <a:rPr lang="en-US" sz="2800" b="1" dirty="0"/>
              <a:t>The Residuals vs Leverage plot suggests two points that may be above the cutoff for cook’s distance. Through calculation (2*sqrt(5/886))  we discovered that these points were below the cutoff and investigating the data frame we found out which players they were.</a:t>
            </a:r>
          </a:p>
        </p:txBody>
      </p:sp>
      <p:pic>
        <p:nvPicPr>
          <p:cNvPr id="28" name="Picture 27">
            <a:extLst>
              <a:ext uri="{FF2B5EF4-FFF2-40B4-BE49-F238E27FC236}">
                <a16:creationId xmlns:a16="http://schemas.microsoft.com/office/drawing/2014/main" id="{864270F7-1BBD-4B65-BED5-190378D28A2D}"/>
              </a:ext>
            </a:extLst>
          </p:cNvPr>
          <p:cNvPicPr>
            <a:picLocks noChangeAspect="1"/>
          </p:cNvPicPr>
          <p:nvPr/>
        </p:nvPicPr>
        <p:blipFill>
          <a:blip r:embed="rId14"/>
          <a:stretch>
            <a:fillRect/>
          </a:stretch>
        </p:blipFill>
        <p:spPr>
          <a:xfrm>
            <a:off x="29108400" y="17123454"/>
            <a:ext cx="7444327" cy="1926545"/>
          </a:xfrm>
          <a:prstGeom prst="rect">
            <a:avLst/>
          </a:prstGeom>
        </p:spPr>
      </p:pic>
      <p:sp>
        <p:nvSpPr>
          <p:cNvPr id="34" name="TextBox 33">
            <a:extLst>
              <a:ext uri="{FF2B5EF4-FFF2-40B4-BE49-F238E27FC236}">
                <a16:creationId xmlns:a16="http://schemas.microsoft.com/office/drawing/2014/main" id="{66CE7256-4613-44CA-949C-8229D6D29935}"/>
              </a:ext>
            </a:extLst>
          </p:cNvPr>
          <p:cNvSpPr txBox="1"/>
          <p:nvPr/>
        </p:nvSpPr>
        <p:spPr>
          <a:xfrm>
            <a:off x="29108400" y="19431000"/>
            <a:ext cx="7444327" cy="2246769"/>
          </a:xfrm>
          <a:prstGeom prst="rect">
            <a:avLst/>
          </a:prstGeom>
          <a:noFill/>
        </p:spPr>
        <p:txBody>
          <a:bodyPr wrap="square" rtlCol="0">
            <a:spAutoFit/>
          </a:bodyPr>
          <a:lstStyle/>
          <a:p>
            <a:pPr algn="just"/>
            <a:r>
              <a:rPr lang="en-US" sz="2800" b="1" dirty="0"/>
              <a:t>Predictions for six players were done, which suggested some interesting results like the fact that the fit for Douglas, a medium potential player in a high-payroll club not be in the Lower-Upper interval.</a:t>
            </a:r>
          </a:p>
        </p:txBody>
      </p:sp>
      <p:pic>
        <p:nvPicPr>
          <p:cNvPr id="35" name="Picture 34">
            <a:extLst>
              <a:ext uri="{FF2B5EF4-FFF2-40B4-BE49-F238E27FC236}">
                <a16:creationId xmlns:a16="http://schemas.microsoft.com/office/drawing/2014/main" id="{B47747C2-2C2A-4903-853E-3C41E39A6AD0}"/>
              </a:ext>
            </a:extLst>
          </p:cNvPr>
          <p:cNvPicPr>
            <a:picLocks noChangeAspect="1"/>
          </p:cNvPicPr>
          <p:nvPr/>
        </p:nvPicPr>
        <p:blipFill>
          <a:blip r:embed="rId15"/>
          <a:stretch>
            <a:fillRect/>
          </a:stretch>
        </p:blipFill>
        <p:spPr>
          <a:xfrm>
            <a:off x="29108398" y="21673049"/>
            <a:ext cx="7710751" cy="2558551"/>
          </a:xfrm>
          <a:prstGeom prst="rect">
            <a:avLst/>
          </a:prstGeom>
        </p:spPr>
      </p:pic>
    </p:spTree>
    <p:extLst>
      <p:ext uri="{BB962C8B-B14F-4D97-AF65-F5344CB8AC3E}">
        <p14:creationId xmlns:p14="http://schemas.microsoft.com/office/powerpoint/2010/main" val="20393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TotalTime>
  <Words>923</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Alegreya</vt:lpstr>
      <vt:lpstr>Arial</vt:lpstr>
      <vt:lpstr>Calibri</vt:lpstr>
      <vt:lpstr>Cambria</vt:lpstr>
      <vt:lpstr>Cambria Math</vt:lpstr>
      <vt:lpstr>Times New Roman</vt:lpstr>
      <vt:lpstr>Wingdings 3</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Iversen</dc:creator>
  <cp:lastModifiedBy>Ahmad M. Osman</cp:lastModifiedBy>
  <cp:revision>71</cp:revision>
  <dcterms:created xsi:type="dcterms:W3CDTF">2015-11-27T22:20:42Z</dcterms:created>
  <dcterms:modified xsi:type="dcterms:W3CDTF">2017-12-06T03:46:35Z</dcterms:modified>
</cp:coreProperties>
</file>