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28"/>
  </p:notes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9" r:id="rId10"/>
    <p:sldId id="267" r:id="rId11"/>
    <p:sldId id="270" r:id="rId12"/>
    <p:sldId id="273" r:id="rId13"/>
    <p:sldId id="271" r:id="rId14"/>
    <p:sldId id="272" r:id="rId15"/>
    <p:sldId id="27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6" autoAdjust="0"/>
    <p:restoredTop sz="90932" autoAdjust="0"/>
  </p:normalViewPr>
  <p:slideViewPr>
    <p:cSldViewPr snapToGrid="0" snapToObjects="1">
      <p:cViewPr varScale="1">
        <p:scale>
          <a:sx n="91" d="100"/>
          <a:sy n="91" d="100"/>
        </p:scale>
        <p:origin x="200" y="2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2B8BE-E818-4E92-90BC-7715FB13DA4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7D60A-19E8-435C-8553-008863D7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3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D60A-19E8-435C-8553-008863D79D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A12C-5D9B-4842-82FA-67980A7A3859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CC78-E8C4-470F-9BFC-59B0C9FEC97B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38D9-0B99-4895-B6DE-0FCC69B53027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D20C-FF79-488D-AAE9-41121AF2CB66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0042-8552-4B2E-9C45-2E4803544582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D4CF-7062-4B2A-BDC8-EF20DD9812EC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4A12-747D-4A85-A78C-C47F52BBF11D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5424-280F-47CB-816C-A1CA6D9DB5AB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5681-58E6-4E6B-8F97-D081AE786CA0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9FA570-0C22-4A74-8EAE-C5D10B361296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8C75-E8AF-4F74-9FCF-47E0ECD4982B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832FDB-A2EE-4580-B9D1-155A5B9D1BCA}" type="datetime1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Network Layer: 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8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430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Service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packets</a:t>
            </a:r>
          </a:p>
          <a:p>
            <a:pPr lvl="1"/>
            <a:r>
              <a:rPr lang="en-US" dirty="0"/>
              <a:t>Guaranteed delivery</a:t>
            </a:r>
          </a:p>
          <a:p>
            <a:pPr lvl="1"/>
            <a:r>
              <a:rPr lang="en-US" dirty="0"/>
              <a:t>Guaranteed delay</a:t>
            </a:r>
          </a:p>
          <a:p>
            <a:r>
              <a:rPr lang="en-US" dirty="0"/>
              <a:t>Packet flow</a:t>
            </a:r>
          </a:p>
          <a:p>
            <a:pPr lvl="1"/>
            <a:r>
              <a:rPr lang="en-US" dirty="0"/>
              <a:t>In-order delivery</a:t>
            </a:r>
          </a:p>
          <a:p>
            <a:pPr lvl="1"/>
            <a:r>
              <a:rPr lang="en-US" dirty="0"/>
              <a:t>Guaranteed minimum bandwidth</a:t>
            </a:r>
          </a:p>
          <a:p>
            <a:pPr lvl="1"/>
            <a:r>
              <a:rPr lang="en-US" dirty="0"/>
              <a:t>Max jitter</a:t>
            </a:r>
          </a:p>
          <a:p>
            <a:pPr lvl="1"/>
            <a:r>
              <a:rPr lang="en-US" dirty="0"/>
              <a:t>Security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(Datagram) Networks</a:t>
            </a:r>
            <a:endParaRPr lang="en-US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No call setup at network layer</a:t>
            </a:r>
          </a:p>
          <a:p>
            <a:r>
              <a:rPr lang="en-US" altLang="en-US" dirty="0"/>
              <a:t>Routers: no state about end-to-end connections</a:t>
            </a:r>
          </a:p>
          <a:p>
            <a:pPr lvl="1"/>
            <a:r>
              <a:rPr lang="en-US" altLang="en-US" dirty="0"/>
              <a:t>no network-level concept of </a:t>
            </a:r>
            <a:r>
              <a:rPr lang="ja-JP" altLang="en-US" dirty="0"/>
              <a:t>“</a:t>
            </a:r>
            <a:r>
              <a:rPr lang="en-US" altLang="ja-JP" dirty="0"/>
              <a:t>connection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altLang="en-US" dirty="0"/>
              <a:t>Packets forwarded using destination host address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111736" name="Text Box 120"/>
          <p:cNvSpPr txBox="1">
            <a:spLocks noChangeArrowheads="1"/>
          </p:cNvSpPr>
          <p:nvPr/>
        </p:nvSpPr>
        <p:spPr bwMode="auto">
          <a:xfrm>
            <a:off x="3424238" y="4295776"/>
            <a:ext cx="207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CC0000"/>
                </a:solidFill>
              </a:rPr>
              <a:t>1. send datagrams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31751" name="Group 458"/>
          <p:cNvGrpSpPr>
            <a:grpSpLocks/>
          </p:cNvGrpSpPr>
          <p:nvPr/>
        </p:nvGrpSpPr>
        <p:grpSpPr bwMode="auto">
          <a:xfrm>
            <a:off x="8389938" y="3735389"/>
            <a:ext cx="2006600" cy="2416175"/>
            <a:chOff x="4325" y="2353"/>
            <a:chExt cx="1264" cy="1522"/>
          </a:xfrm>
        </p:grpSpPr>
        <p:sp>
          <p:nvSpPr>
            <p:cNvPr id="31856" name="Freeform 459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1857" name="Group 460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31866" name="Picture 4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67" name="Freeform 4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99" name="Rectangle 463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0" name="Rectangle 464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1" name="Rectangle 465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2" name="Text Box 466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application</a:t>
              </a:r>
            </a:p>
            <a:p>
              <a:pPr algn="ctr">
                <a:defRPr/>
              </a:pPr>
              <a:r>
                <a:rPr lang="en-US" sz="2000"/>
                <a:t>transport</a:t>
              </a:r>
            </a:p>
            <a:p>
              <a:pPr algn="ctr">
                <a:defRPr/>
              </a:pPr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>
                <a:defRPr/>
              </a:pPr>
              <a:r>
                <a:rPr lang="en-US" sz="2000"/>
                <a:t>data link</a:t>
              </a:r>
            </a:p>
            <a:p>
              <a:pPr algn="ctr">
                <a:defRPr/>
              </a:pPr>
              <a:r>
                <a:rPr lang="en-US" sz="2000"/>
                <a:t>physical</a:t>
              </a:r>
            </a:p>
          </p:txBody>
        </p:sp>
        <p:sp>
          <p:nvSpPr>
            <p:cNvPr id="16503" name="Line 467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4" name="Line 468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5" name="Line 469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6" name="Line 470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52" name="Group 471"/>
          <p:cNvGrpSpPr>
            <a:grpSpLocks/>
          </p:cNvGrpSpPr>
          <p:nvPr/>
        </p:nvGrpSpPr>
        <p:grpSpPr bwMode="auto">
          <a:xfrm>
            <a:off x="1524000" y="3627439"/>
            <a:ext cx="2039938" cy="2427287"/>
            <a:chOff x="0" y="2285"/>
            <a:chExt cx="1285" cy="1529"/>
          </a:xfrm>
        </p:grpSpPr>
        <p:sp>
          <p:nvSpPr>
            <p:cNvPr id="31844" name="Freeform 472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6" name="Rectangle 47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87" name="Rectangle 47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88" name="Rectangle 47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89" name="Text Box 47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application</a:t>
              </a:r>
            </a:p>
            <a:p>
              <a:pPr algn="ctr">
                <a:defRPr/>
              </a:pPr>
              <a:r>
                <a:rPr lang="en-US" sz="2000"/>
                <a:t>transport</a:t>
              </a:r>
            </a:p>
            <a:p>
              <a:pPr algn="ctr">
                <a:defRPr/>
              </a:pPr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>
                <a:defRPr/>
              </a:pPr>
              <a:r>
                <a:rPr lang="en-US" sz="2000"/>
                <a:t>data link</a:t>
              </a:r>
            </a:p>
            <a:p>
              <a:pPr algn="ctr">
                <a:defRPr/>
              </a:pPr>
              <a:r>
                <a:rPr lang="en-US" sz="2000"/>
                <a:t>physical</a:t>
              </a:r>
            </a:p>
          </p:txBody>
        </p:sp>
        <p:sp>
          <p:nvSpPr>
            <p:cNvPr id="16490" name="Line 477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1" name="Line 478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2" name="Line 479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3" name="Line 480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1853" name="Group 481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31854" name="Picture 4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55" name="Freeform 4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1753" name="Freeform 484"/>
          <p:cNvSpPr>
            <a:spLocks/>
          </p:cNvSpPr>
          <p:nvPr/>
        </p:nvSpPr>
        <p:spPr bwMode="auto">
          <a:xfrm>
            <a:off x="4895851" y="4608514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4" name="Group 485"/>
          <p:cNvGrpSpPr>
            <a:grpSpLocks/>
          </p:cNvGrpSpPr>
          <p:nvPr/>
        </p:nvGrpSpPr>
        <p:grpSpPr bwMode="auto">
          <a:xfrm>
            <a:off x="5010151" y="5016501"/>
            <a:ext cx="2606675" cy="658813"/>
            <a:chOff x="959" y="3814"/>
            <a:chExt cx="1642" cy="415"/>
          </a:xfrm>
        </p:grpSpPr>
        <p:grpSp>
          <p:nvGrpSpPr>
            <p:cNvPr id="31817" name="Group 486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3183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3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3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1839" name="Group 490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1842" name="Freeform 49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3" name="Freeform 49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81" name="Line 493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82" name="Line 494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818" name="Group 495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3182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2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3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1831" name="Group 49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1834" name="Freeform 50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35" name="Freeform 50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73" name="Line 502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74" name="Line 50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819" name="Group 504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3182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2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2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1823" name="Group 50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1826" name="Freeform 50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27" name="Freeform 51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65" name="Line 511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66" name="Line 51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6396" name="Line 541"/>
          <p:cNvSpPr>
            <a:spLocks noChangeShapeType="1"/>
          </p:cNvSpPr>
          <p:nvPr/>
        </p:nvSpPr>
        <p:spPr bwMode="auto">
          <a:xfrm rot="5400000" flipV="1">
            <a:off x="4249738" y="4348163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6" name="Freeform 542"/>
          <p:cNvSpPr>
            <a:spLocks/>
          </p:cNvSpPr>
          <p:nvPr/>
        </p:nvSpPr>
        <p:spPr bwMode="auto">
          <a:xfrm>
            <a:off x="5610226" y="4899026"/>
            <a:ext cx="466725" cy="263525"/>
          </a:xfrm>
          <a:custGeom>
            <a:avLst/>
            <a:gdLst>
              <a:gd name="T0" fmla="*/ 0 w 294"/>
              <a:gd name="T1" fmla="*/ 2147483647 h 166"/>
              <a:gd name="T2" fmla="*/ 2147483647 w 294"/>
              <a:gd name="T3" fmla="*/ 0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Freeform 543"/>
          <p:cNvSpPr>
            <a:spLocks/>
          </p:cNvSpPr>
          <p:nvPr/>
        </p:nvSpPr>
        <p:spPr bwMode="auto">
          <a:xfrm>
            <a:off x="6575425" y="4892676"/>
            <a:ext cx="431800" cy="276225"/>
          </a:xfrm>
          <a:custGeom>
            <a:avLst/>
            <a:gdLst>
              <a:gd name="T0" fmla="*/ 0 w 272"/>
              <a:gd name="T1" fmla="*/ 0 h 174"/>
              <a:gd name="T2" fmla="*/ 2147483647 w 272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Freeform 544"/>
          <p:cNvSpPr>
            <a:spLocks/>
          </p:cNvSpPr>
          <p:nvPr/>
        </p:nvSpPr>
        <p:spPr bwMode="auto">
          <a:xfrm>
            <a:off x="5510213" y="5284789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Freeform 545"/>
          <p:cNvSpPr>
            <a:spLocks/>
          </p:cNvSpPr>
          <p:nvPr/>
        </p:nvSpPr>
        <p:spPr bwMode="auto">
          <a:xfrm>
            <a:off x="6553200" y="5273675"/>
            <a:ext cx="558800" cy="234950"/>
          </a:xfrm>
          <a:custGeom>
            <a:avLst/>
            <a:gdLst>
              <a:gd name="T0" fmla="*/ 0 w 352"/>
              <a:gd name="T1" fmla="*/ 2147483647 h 148"/>
              <a:gd name="T2" fmla="*/ 2147483647 w 352"/>
              <a:gd name="T3" fmla="*/ 0 h 1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Freeform 546"/>
          <p:cNvSpPr>
            <a:spLocks/>
          </p:cNvSpPr>
          <p:nvPr/>
        </p:nvSpPr>
        <p:spPr bwMode="auto">
          <a:xfrm>
            <a:off x="7124701" y="53149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Freeform 547"/>
          <p:cNvSpPr>
            <a:spLocks/>
          </p:cNvSpPr>
          <p:nvPr/>
        </p:nvSpPr>
        <p:spPr bwMode="auto">
          <a:xfrm>
            <a:off x="5889625" y="5848351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Freeform 548"/>
          <p:cNvSpPr>
            <a:spLocks/>
          </p:cNvSpPr>
          <p:nvPr/>
        </p:nvSpPr>
        <p:spPr bwMode="auto">
          <a:xfrm>
            <a:off x="5353051" y="53086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549"/>
          <p:cNvSpPr>
            <a:spLocks noChangeShapeType="1"/>
          </p:cNvSpPr>
          <p:nvPr/>
        </p:nvSpPr>
        <p:spPr bwMode="auto">
          <a:xfrm rot="-5400000" flipH="1" flipV="1">
            <a:off x="8269288" y="4548188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1764" name="Group 553"/>
          <p:cNvGrpSpPr>
            <a:grpSpLocks/>
          </p:cNvGrpSpPr>
          <p:nvPr/>
        </p:nvGrpSpPr>
        <p:grpSpPr bwMode="auto">
          <a:xfrm>
            <a:off x="6003926" y="4721225"/>
            <a:ext cx="600075" cy="287338"/>
            <a:chOff x="4396" y="1245"/>
            <a:chExt cx="672" cy="248"/>
          </a:xfrm>
        </p:grpSpPr>
        <p:sp>
          <p:nvSpPr>
            <p:cNvPr id="3180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81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81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812" name="Group 55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1815" name="Freeform 55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6" name="Freeform 55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54" name="Line 560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55" name="Line 56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65" name="Group 562"/>
          <p:cNvGrpSpPr>
            <a:grpSpLocks/>
          </p:cNvGrpSpPr>
          <p:nvPr/>
        </p:nvGrpSpPr>
        <p:grpSpPr bwMode="auto">
          <a:xfrm>
            <a:off x="6557964" y="5721350"/>
            <a:ext cx="600075" cy="287338"/>
            <a:chOff x="4396" y="1245"/>
            <a:chExt cx="672" cy="248"/>
          </a:xfrm>
        </p:grpSpPr>
        <p:sp>
          <p:nvSpPr>
            <p:cNvPr id="3180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80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80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804" name="Group 5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1807" name="Freeform 5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8" name="Freeform 5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46" name="Line 569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47" name="Line 5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66" name="Group 571"/>
          <p:cNvGrpSpPr>
            <a:grpSpLocks/>
          </p:cNvGrpSpPr>
          <p:nvPr/>
        </p:nvGrpSpPr>
        <p:grpSpPr bwMode="auto">
          <a:xfrm>
            <a:off x="5338764" y="5673725"/>
            <a:ext cx="600075" cy="287338"/>
            <a:chOff x="4396" y="1245"/>
            <a:chExt cx="672" cy="248"/>
          </a:xfrm>
        </p:grpSpPr>
        <p:sp>
          <p:nvSpPr>
            <p:cNvPr id="3179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79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79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796" name="Group 57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1799" name="Freeform 5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0" name="Freeform 5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38" name="Line 578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39" name="Line 57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67" name="Group 342"/>
          <p:cNvGrpSpPr>
            <a:grpSpLocks/>
          </p:cNvGrpSpPr>
          <p:nvPr/>
        </p:nvGrpSpPr>
        <p:grpSpPr bwMode="auto">
          <a:xfrm>
            <a:off x="3910014" y="4770438"/>
            <a:ext cx="4433887" cy="1200150"/>
            <a:chOff x="1489" y="3201"/>
            <a:chExt cx="2793" cy="756"/>
          </a:xfrm>
        </p:grpSpPr>
        <p:grpSp>
          <p:nvGrpSpPr>
            <p:cNvPr id="31769" name="Group 177"/>
            <p:cNvGrpSpPr>
              <a:grpSpLocks/>
            </p:cNvGrpSpPr>
            <p:nvPr/>
          </p:nvGrpSpPr>
          <p:grpSpPr bwMode="auto">
            <a:xfrm>
              <a:off x="1489" y="3267"/>
              <a:ext cx="228" cy="165"/>
              <a:chOff x="1548" y="3723"/>
              <a:chExt cx="228" cy="165"/>
            </a:xfrm>
          </p:grpSpPr>
          <p:sp>
            <p:nvSpPr>
              <p:cNvPr id="16431" name="Rectangle 17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32" name="Rectangle 17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33" name="Line 176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770" name="Group 178"/>
            <p:cNvGrpSpPr>
              <a:grpSpLocks/>
            </p:cNvGrpSpPr>
            <p:nvPr/>
          </p:nvGrpSpPr>
          <p:grpSpPr bwMode="auto">
            <a:xfrm>
              <a:off x="1987" y="3270"/>
              <a:ext cx="228" cy="165"/>
              <a:chOff x="1548" y="3723"/>
              <a:chExt cx="228" cy="165"/>
            </a:xfrm>
          </p:grpSpPr>
          <p:sp>
            <p:nvSpPr>
              <p:cNvPr id="16428" name="Rectangle 179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9" name="Rectangle 180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30" name="Line 181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771" name="Group 182"/>
            <p:cNvGrpSpPr>
              <a:grpSpLocks/>
            </p:cNvGrpSpPr>
            <p:nvPr/>
          </p:nvGrpSpPr>
          <p:grpSpPr bwMode="auto">
            <a:xfrm>
              <a:off x="3166" y="3201"/>
              <a:ext cx="228" cy="165"/>
              <a:chOff x="1548" y="3723"/>
              <a:chExt cx="228" cy="165"/>
            </a:xfrm>
          </p:grpSpPr>
          <p:sp>
            <p:nvSpPr>
              <p:cNvPr id="16425" name="Rectangle 183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6" name="Rectangle 18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7" name="Line 185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772" name="Group 186"/>
            <p:cNvGrpSpPr>
              <a:grpSpLocks/>
            </p:cNvGrpSpPr>
            <p:nvPr/>
          </p:nvGrpSpPr>
          <p:grpSpPr bwMode="auto">
            <a:xfrm>
              <a:off x="2836" y="3792"/>
              <a:ext cx="228" cy="165"/>
              <a:chOff x="1548" y="3723"/>
              <a:chExt cx="228" cy="165"/>
            </a:xfrm>
          </p:grpSpPr>
          <p:sp>
            <p:nvSpPr>
              <p:cNvPr id="16422" name="Rectangle 187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3" name="Rectangle 188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4" name="Line 189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773" name="Group 190"/>
            <p:cNvGrpSpPr>
              <a:grpSpLocks/>
            </p:cNvGrpSpPr>
            <p:nvPr/>
          </p:nvGrpSpPr>
          <p:grpSpPr bwMode="auto">
            <a:xfrm>
              <a:off x="2572" y="3492"/>
              <a:ext cx="228" cy="165"/>
              <a:chOff x="1548" y="3723"/>
              <a:chExt cx="228" cy="165"/>
            </a:xfrm>
          </p:grpSpPr>
          <p:sp>
            <p:nvSpPr>
              <p:cNvPr id="16419" name="Rectangle 191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0" name="Rectangle 192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21" name="Line 193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1774" name="Group 194"/>
            <p:cNvGrpSpPr>
              <a:grpSpLocks/>
            </p:cNvGrpSpPr>
            <p:nvPr/>
          </p:nvGrpSpPr>
          <p:grpSpPr bwMode="auto">
            <a:xfrm>
              <a:off x="4054" y="3318"/>
              <a:ext cx="228" cy="165"/>
              <a:chOff x="1548" y="3723"/>
              <a:chExt cx="228" cy="165"/>
            </a:xfrm>
          </p:grpSpPr>
          <p:sp>
            <p:nvSpPr>
              <p:cNvPr id="16416" name="Rectangle 19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17" name="Rectangle 196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18" name="Line 197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11738" name="Text Box 122"/>
          <p:cNvSpPr txBox="1">
            <a:spLocks noChangeArrowheads="1"/>
          </p:cNvSpPr>
          <p:nvPr/>
        </p:nvSpPr>
        <p:spPr bwMode="auto">
          <a:xfrm>
            <a:off x="6718300" y="4384676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CC0000"/>
                </a:solidFill>
              </a:rPr>
              <a:t>2. receive datagrams</a:t>
            </a:r>
            <a:endParaRPr lang="en-US" sz="24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36" grpId="0" autoUpdateAnimBg="0"/>
      <p:bldP spid="1117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7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Forwarding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712" y="1846264"/>
            <a:ext cx="5453027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Forwarding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283" y="1846264"/>
            <a:ext cx="6307885" cy="40227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Prefix Matching</a:t>
            </a:r>
            <a:endParaRPr lang="en-US" dirty="0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24" y="1846264"/>
            <a:ext cx="6365402" cy="1957387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097280" y="4314825"/>
            <a:ext cx="10058400" cy="1554270"/>
          </a:xfrm>
        </p:spPr>
        <p:txBody>
          <a:bodyPr/>
          <a:lstStyle/>
          <a:p>
            <a:r>
              <a:rPr lang="en-US" dirty="0"/>
              <a:t>Destination 1</a:t>
            </a:r>
          </a:p>
          <a:p>
            <a:pPr lvl="1"/>
            <a:r>
              <a:rPr lang="en-US" b="1" dirty="0"/>
              <a:t>11001000  00010111  00010</a:t>
            </a:r>
            <a:r>
              <a:rPr lang="en-US" dirty="0"/>
              <a:t>110  10100001</a:t>
            </a:r>
          </a:p>
          <a:p>
            <a:r>
              <a:rPr lang="en-US" dirty="0"/>
              <a:t>Destination 2</a:t>
            </a:r>
          </a:p>
          <a:p>
            <a:pPr lvl="1"/>
            <a:r>
              <a:rPr lang="en-US" b="1" dirty="0"/>
              <a:t>11001000  00010111  00011000</a:t>
            </a:r>
            <a:r>
              <a:rPr lang="en-US" dirty="0"/>
              <a:t>  10101010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Router Architecture Overview</a:t>
            </a:r>
            <a:endParaRPr lang="en-US" alt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6325" y="1888252"/>
            <a:ext cx="7543800" cy="39387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52243" name="Freeform 11"/>
          <p:cNvSpPr>
            <a:spLocks/>
          </p:cNvSpPr>
          <p:nvPr/>
        </p:nvSpPr>
        <p:spPr bwMode="auto">
          <a:xfrm>
            <a:off x="1379537" y="647700"/>
            <a:ext cx="8802688" cy="2197100"/>
          </a:xfrm>
          <a:custGeom>
            <a:avLst/>
            <a:gdLst>
              <a:gd name="T0" fmla="*/ 8252106 w 8802811"/>
              <a:gd name="T1" fmla="*/ 0 h 2197979"/>
              <a:gd name="T2" fmla="*/ 8288733 w 8802811"/>
              <a:gd name="T3" fmla="*/ 352707 h 2197979"/>
              <a:gd name="T4" fmla="*/ 8300945 w 8802811"/>
              <a:gd name="T5" fmla="*/ 985142 h 2197979"/>
              <a:gd name="T6" fmla="*/ 8313157 w 8802811"/>
              <a:gd name="T7" fmla="*/ 1204063 h 2197979"/>
              <a:gd name="T8" fmla="*/ 8337573 w 8802811"/>
              <a:gd name="T9" fmla="*/ 1374335 h 2197979"/>
              <a:gd name="T10" fmla="*/ 8313157 w 8802811"/>
              <a:gd name="T11" fmla="*/ 1301360 h 2197979"/>
              <a:gd name="T12" fmla="*/ 8300945 w 8802811"/>
              <a:gd name="T13" fmla="*/ 1216224 h 2197979"/>
              <a:gd name="T14" fmla="*/ 8288733 w 8802811"/>
              <a:gd name="T15" fmla="*/ 1167577 h 2197979"/>
              <a:gd name="T16" fmla="*/ 8252106 w 8802811"/>
              <a:gd name="T17" fmla="*/ 985142 h 2197979"/>
              <a:gd name="T18" fmla="*/ 8239894 w 8802811"/>
              <a:gd name="T19" fmla="*/ 851357 h 2197979"/>
              <a:gd name="T20" fmla="*/ 8215466 w 8802811"/>
              <a:gd name="T21" fmla="*/ 681086 h 2197979"/>
              <a:gd name="T22" fmla="*/ 8203254 w 8802811"/>
              <a:gd name="T23" fmla="*/ 547302 h 2197979"/>
              <a:gd name="T24" fmla="*/ 8178839 w 8802811"/>
              <a:gd name="T25" fmla="*/ 547302 h 2197979"/>
              <a:gd name="T26" fmla="*/ 8178839 w 8802811"/>
              <a:gd name="T27" fmla="*/ 547302 h 2197979"/>
              <a:gd name="T28" fmla="*/ 8410838 w 8802811"/>
              <a:gd name="T29" fmla="*/ 620274 h 2197979"/>
              <a:gd name="T30" fmla="*/ 8471893 w 8802811"/>
              <a:gd name="T31" fmla="*/ 681086 h 2197979"/>
              <a:gd name="T32" fmla="*/ 8557363 w 8802811"/>
              <a:gd name="T33" fmla="*/ 790546 h 2197979"/>
              <a:gd name="T34" fmla="*/ 8581787 w 8802811"/>
              <a:gd name="T35" fmla="*/ 863520 h 2197979"/>
              <a:gd name="T36" fmla="*/ 8618427 w 8802811"/>
              <a:gd name="T37" fmla="*/ 948655 h 2197979"/>
              <a:gd name="T38" fmla="*/ 8691690 w 8802811"/>
              <a:gd name="T39" fmla="*/ 1179738 h 2197979"/>
              <a:gd name="T40" fmla="*/ 8703889 w 8802811"/>
              <a:gd name="T41" fmla="*/ 1252712 h 2197979"/>
              <a:gd name="T42" fmla="*/ 8716105 w 8802811"/>
              <a:gd name="T43" fmla="*/ 1337848 h 2197979"/>
              <a:gd name="T44" fmla="*/ 8740529 w 8802811"/>
              <a:gd name="T45" fmla="*/ 1398658 h 2197979"/>
              <a:gd name="T46" fmla="*/ 8801584 w 8802811"/>
              <a:gd name="T47" fmla="*/ 1398658 h 2197979"/>
              <a:gd name="T48" fmla="*/ 8801584 w 8802811"/>
              <a:gd name="T49" fmla="*/ 1398658 h 2197979"/>
              <a:gd name="T50" fmla="*/ 8789368 w 8802811"/>
              <a:gd name="T51" fmla="*/ 1666229 h 2197979"/>
              <a:gd name="T52" fmla="*/ 8789368 w 8802811"/>
              <a:gd name="T53" fmla="*/ 1666229 h 2197979"/>
              <a:gd name="T54" fmla="*/ 8703889 w 8802811"/>
              <a:gd name="T55" fmla="*/ 1568931 h 2197979"/>
              <a:gd name="T56" fmla="*/ 8642842 w 8802811"/>
              <a:gd name="T57" fmla="*/ 1508118 h 2197979"/>
              <a:gd name="T58" fmla="*/ 8581787 w 8802811"/>
              <a:gd name="T59" fmla="*/ 1410821 h 2197979"/>
              <a:gd name="T60" fmla="*/ 8508524 w 8802811"/>
              <a:gd name="T61" fmla="*/ 1325685 h 2197979"/>
              <a:gd name="T62" fmla="*/ 8435261 w 8802811"/>
              <a:gd name="T63" fmla="*/ 1228387 h 2197979"/>
              <a:gd name="T64" fmla="*/ 8300945 w 8802811"/>
              <a:gd name="T65" fmla="*/ 1033790 h 2197979"/>
              <a:gd name="T66" fmla="*/ 8227678 w 8802811"/>
              <a:gd name="T67" fmla="*/ 912168 h 2197979"/>
              <a:gd name="T68" fmla="*/ 8215466 w 8802811"/>
              <a:gd name="T69" fmla="*/ 875682 h 2197979"/>
              <a:gd name="T70" fmla="*/ 8191051 w 8802811"/>
              <a:gd name="T71" fmla="*/ 839194 h 2197979"/>
              <a:gd name="T72" fmla="*/ 8178839 w 8802811"/>
              <a:gd name="T73" fmla="*/ 790546 h 2197979"/>
              <a:gd name="T74" fmla="*/ 8129991 w 8802811"/>
              <a:gd name="T75" fmla="*/ 717572 h 2197979"/>
              <a:gd name="T76" fmla="*/ 8117788 w 8802811"/>
              <a:gd name="T77" fmla="*/ 705410 h 2197979"/>
              <a:gd name="T78" fmla="*/ 8215466 w 8802811"/>
              <a:gd name="T79" fmla="*/ 778383 h 2197979"/>
              <a:gd name="T80" fmla="*/ 8252106 w 8802811"/>
              <a:gd name="T81" fmla="*/ 814870 h 2197979"/>
              <a:gd name="T82" fmla="*/ 8361996 w 8802811"/>
              <a:gd name="T83" fmla="*/ 912168 h 2197979"/>
              <a:gd name="T84" fmla="*/ 8435261 w 8802811"/>
              <a:gd name="T85" fmla="*/ 1009466 h 2197979"/>
              <a:gd name="T86" fmla="*/ 8471893 w 8802811"/>
              <a:gd name="T87" fmla="*/ 1045954 h 2197979"/>
              <a:gd name="T88" fmla="*/ 8459685 w 8802811"/>
              <a:gd name="T89" fmla="*/ 1033790 h 2197979"/>
              <a:gd name="T90" fmla="*/ 632656 w 8802811"/>
              <a:gd name="T91" fmla="*/ 2152719 h 2197979"/>
              <a:gd name="T92" fmla="*/ 1524038 w 8802811"/>
              <a:gd name="T93" fmla="*/ 2189205 h 2197979"/>
              <a:gd name="T94" fmla="*/ 1035614 w 8802811"/>
              <a:gd name="T95" fmla="*/ 2152719 h 2197979"/>
              <a:gd name="T96" fmla="*/ 547181 w 8802811"/>
              <a:gd name="T97" fmla="*/ 2104070 h 2197979"/>
              <a:gd name="T98" fmla="*/ 70968 w 8802811"/>
              <a:gd name="T99" fmla="*/ 2079746 h 21979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802811"/>
              <a:gd name="T151" fmla="*/ 0 h 2197979"/>
              <a:gd name="T152" fmla="*/ 8802811 w 8802811"/>
              <a:gd name="T153" fmla="*/ 2197979 h 21979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802811" h="2197979">
                <a:moveTo>
                  <a:pt x="8253255" y="0"/>
                </a:moveTo>
                <a:lnTo>
                  <a:pt x="8289892" y="354119"/>
                </a:lnTo>
                <a:cubicBezTo>
                  <a:pt x="8293963" y="565776"/>
                  <a:pt x="8296057" y="777480"/>
                  <a:pt x="8302104" y="989090"/>
                </a:cubicBezTo>
                <a:cubicBezTo>
                  <a:pt x="8304200" y="1062439"/>
                  <a:pt x="8308222" y="1135763"/>
                  <a:pt x="8314317" y="1208888"/>
                </a:cubicBezTo>
                <a:cubicBezTo>
                  <a:pt x="8316142" y="1230787"/>
                  <a:pt x="8344376" y="1368573"/>
                  <a:pt x="8338741" y="1379842"/>
                </a:cubicBezTo>
                <a:cubicBezTo>
                  <a:pt x="8327228" y="1402867"/>
                  <a:pt x="8314317" y="1306576"/>
                  <a:pt x="8314317" y="1306576"/>
                </a:cubicBezTo>
                <a:cubicBezTo>
                  <a:pt x="8310246" y="1278084"/>
                  <a:pt x="8307253" y="1249416"/>
                  <a:pt x="8302104" y="1221099"/>
                </a:cubicBezTo>
                <a:cubicBezTo>
                  <a:pt x="8299101" y="1204587"/>
                  <a:pt x="8292894" y="1188767"/>
                  <a:pt x="8289892" y="1172255"/>
                </a:cubicBezTo>
                <a:cubicBezTo>
                  <a:pt x="8255975" y="985729"/>
                  <a:pt x="8304437" y="1193793"/>
                  <a:pt x="8253255" y="989090"/>
                </a:cubicBezTo>
                <a:cubicBezTo>
                  <a:pt x="8249184" y="944316"/>
                  <a:pt x="8246400" y="899407"/>
                  <a:pt x="8241043" y="854769"/>
                </a:cubicBezTo>
                <a:cubicBezTo>
                  <a:pt x="8234184" y="797616"/>
                  <a:pt x="8221830" y="741142"/>
                  <a:pt x="8216618" y="683815"/>
                </a:cubicBezTo>
                <a:cubicBezTo>
                  <a:pt x="8212547" y="639041"/>
                  <a:pt x="8216237" y="592868"/>
                  <a:pt x="8204406" y="549494"/>
                </a:cubicBezTo>
                <a:cubicBezTo>
                  <a:pt x="8202264" y="541639"/>
                  <a:pt x="8188123" y="549494"/>
                  <a:pt x="8179981" y="549494"/>
                </a:cubicBezTo>
                <a:cubicBezTo>
                  <a:pt x="8254412" y="566668"/>
                  <a:pt x="8345942" y="574712"/>
                  <a:pt x="8412016" y="622760"/>
                </a:cubicBezTo>
                <a:cubicBezTo>
                  <a:pt x="8435295" y="639688"/>
                  <a:pt x="8454344" y="661962"/>
                  <a:pt x="8473077" y="683815"/>
                </a:cubicBezTo>
                <a:cubicBezTo>
                  <a:pt x="8503283" y="719051"/>
                  <a:pt x="8558564" y="793714"/>
                  <a:pt x="8558564" y="793714"/>
                </a:cubicBezTo>
                <a:cubicBezTo>
                  <a:pt x="8566706" y="818136"/>
                  <a:pt x="8573747" y="842953"/>
                  <a:pt x="8582989" y="866980"/>
                </a:cubicBezTo>
                <a:cubicBezTo>
                  <a:pt x="8594118" y="895913"/>
                  <a:pt x="8610878" y="922718"/>
                  <a:pt x="8619626" y="952457"/>
                </a:cubicBezTo>
                <a:cubicBezTo>
                  <a:pt x="8696833" y="1214937"/>
                  <a:pt x="8583806" y="939035"/>
                  <a:pt x="8692900" y="1184466"/>
                </a:cubicBezTo>
                <a:cubicBezTo>
                  <a:pt x="8696971" y="1208888"/>
                  <a:pt x="8701347" y="1233261"/>
                  <a:pt x="8705112" y="1257732"/>
                </a:cubicBezTo>
                <a:cubicBezTo>
                  <a:pt x="8709489" y="1286179"/>
                  <a:pt x="8710343" y="1315287"/>
                  <a:pt x="8717324" y="1343209"/>
                </a:cubicBezTo>
                <a:cubicBezTo>
                  <a:pt x="8722641" y="1364474"/>
                  <a:pt x="8723911" y="1391524"/>
                  <a:pt x="8741749" y="1404264"/>
                </a:cubicBezTo>
                <a:cubicBezTo>
                  <a:pt x="8758312" y="1416094"/>
                  <a:pt x="8782457" y="1404264"/>
                  <a:pt x="8802811" y="1404264"/>
                </a:cubicBezTo>
                <a:lnTo>
                  <a:pt x="8790599" y="1672906"/>
                </a:lnTo>
                <a:cubicBezTo>
                  <a:pt x="8762103" y="1640343"/>
                  <a:pt x="8734463" y="1607012"/>
                  <a:pt x="8705112" y="1575218"/>
                </a:cubicBezTo>
                <a:cubicBezTo>
                  <a:pt x="8685588" y="1554069"/>
                  <a:pt x="8661601" y="1536976"/>
                  <a:pt x="8644050" y="1514163"/>
                </a:cubicBezTo>
                <a:cubicBezTo>
                  <a:pt x="8620635" y="1483727"/>
                  <a:pt x="8605699" y="1447440"/>
                  <a:pt x="8582989" y="1416475"/>
                </a:cubicBezTo>
                <a:cubicBezTo>
                  <a:pt x="8560794" y="1386213"/>
                  <a:pt x="8533160" y="1360302"/>
                  <a:pt x="8509714" y="1330998"/>
                </a:cubicBezTo>
                <a:cubicBezTo>
                  <a:pt x="8484284" y="1299214"/>
                  <a:pt x="8459970" y="1266525"/>
                  <a:pt x="8436440" y="1233310"/>
                </a:cubicBezTo>
                <a:cubicBezTo>
                  <a:pt x="8390753" y="1168818"/>
                  <a:pt x="8331459" y="1111315"/>
                  <a:pt x="8302104" y="1037934"/>
                </a:cubicBezTo>
                <a:cubicBezTo>
                  <a:pt x="8267999" y="952679"/>
                  <a:pt x="8291374" y="993995"/>
                  <a:pt x="8228830" y="915824"/>
                </a:cubicBezTo>
                <a:cubicBezTo>
                  <a:pt x="8224759" y="903613"/>
                  <a:pt x="8222375" y="890703"/>
                  <a:pt x="8216618" y="879191"/>
                </a:cubicBezTo>
                <a:cubicBezTo>
                  <a:pt x="8210054" y="866064"/>
                  <a:pt x="8197975" y="856047"/>
                  <a:pt x="8192193" y="842558"/>
                </a:cubicBezTo>
                <a:cubicBezTo>
                  <a:pt x="8185581" y="827133"/>
                  <a:pt x="8185874" y="809428"/>
                  <a:pt x="8179981" y="793714"/>
                </a:cubicBezTo>
                <a:cubicBezTo>
                  <a:pt x="8162237" y="746401"/>
                  <a:pt x="8160946" y="750260"/>
                  <a:pt x="8131131" y="720448"/>
                </a:cubicBezTo>
                <a:lnTo>
                  <a:pt x="8118919" y="708237"/>
                </a:lnTo>
                <a:cubicBezTo>
                  <a:pt x="8151485" y="732659"/>
                  <a:pt x="8185112" y="755728"/>
                  <a:pt x="8216618" y="781503"/>
                </a:cubicBezTo>
                <a:cubicBezTo>
                  <a:pt x="8229985" y="792438"/>
                  <a:pt x="8240257" y="806764"/>
                  <a:pt x="8253255" y="818136"/>
                </a:cubicBezTo>
                <a:cubicBezTo>
                  <a:pt x="8303675" y="862248"/>
                  <a:pt x="8321173" y="865438"/>
                  <a:pt x="8363166" y="915824"/>
                </a:cubicBezTo>
                <a:cubicBezTo>
                  <a:pt x="8389226" y="947093"/>
                  <a:pt x="8407656" y="984731"/>
                  <a:pt x="8436440" y="1013512"/>
                </a:cubicBezTo>
                <a:lnTo>
                  <a:pt x="8473077" y="1050145"/>
                </a:lnTo>
                <a:lnTo>
                  <a:pt x="8460865" y="1037934"/>
                </a:lnTo>
                <a:lnTo>
                  <a:pt x="632746" y="2161346"/>
                </a:lnTo>
                <a:lnTo>
                  <a:pt x="1524248" y="2197979"/>
                </a:lnTo>
                <a:lnTo>
                  <a:pt x="1035754" y="2161346"/>
                </a:lnTo>
                <a:cubicBezTo>
                  <a:pt x="712856" y="2131451"/>
                  <a:pt x="1008547" y="2123752"/>
                  <a:pt x="547260" y="2112502"/>
                </a:cubicBezTo>
                <a:cubicBezTo>
                  <a:pt x="37453" y="2100069"/>
                  <a:pt x="-102777" y="2174947"/>
                  <a:pt x="70978" y="208808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Port Functions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702" y="1846264"/>
            <a:ext cx="6193047" cy="40227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0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Switching Fabrics</a:t>
            </a:r>
            <a:endParaRPr lang="en-US" dirty="0"/>
          </a:p>
        </p:txBody>
      </p:sp>
      <p:sp>
        <p:nvSpPr>
          <p:cNvPr id="2458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transfer packet from input buffer to appropriate output buffer</a:t>
            </a:r>
          </a:p>
          <a:p>
            <a:r>
              <a:rPr lang="en-US"/>
              <a:t>switching rate: rate at which packets can be transfer from inputs to outputs</a:t>
            </a:r>
          </a:p>
          <a:p>
            <a:pPr lvl="1"/>
            <a:r>
              <a:rPr lang="en-US"/>
              <a:t>often measured as multiple of input/output line rate</a:t>
            </a:r>
          </a:p>
          <a:p>
            <a:pPr lvl="1"/>
            <a:r>
              <a:rPr lang="en-US"/>
              <a:t>N inputs: switching rate N times line rate desirable</a:t>
            </a:r>
          </a:p>
          <a:p>
            <a:r>
              <a:rPr lang="en-US"/>
              <a:t>three types of switching fabrics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39942" name="Group 30"/>
          <p:cNvGrpSpPr>
            <a:grpSpLocks/>
          </p:cNvGrpSpPr>
          <p:nvPr/>
        </p:nvGrpSpPr>
        <p:grpSpPr bwMode="auto">
          <a:xfrm>
            <a:off x="2266950" y="4283075"/>
            <a:ext cx="890588" cy="215900"/>
            <a:chOff x="876" y="2800"/>
            <a:chExt cx="642" cy="175"/>
          </a:xfrm>
        </p:grpSpPr>
        <p:sp>
          <p:nvSpPr>
            <p:cNvPr id="24711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12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13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14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15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43" name="Group 45"/>
          <p:cNvGrpSpPr>
            <a:grpSpLocks/>
          </p:cNvGrpSpPr>
          <p:nvPr/>
        </p:nvGrpSpPr>
        <p:grpSpPr bwMode="auto">
          <a:xfrm>
            <a:off x="2243139" y="4678363"/>
            <a:ext cx="890587" cy="215900"/>
            <a:chOff x="876" y="2800"/>
            <a:chExt cx="642" cy="175"/>
          </a:xfrm>
        </p:grpSpPr>
        <p:sp>
          <p:nvSpPr>
            <p:cNvPr id="24706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7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8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9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10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44" name="Group 51"/>
          <p:cNvGrpSpPr>
            <a:grpSpLocks/>
          </p:cNvGrpSpPr>
          <p:nvPr/>
        </p:nvGrpSpPr>
        <p:grpSpPr bwMode="auto">
          <a:xfrm>
            <a:off x="2238375" y="5105400"/>
            <a:ext cx="890588" cy="215900"/>
            <a:chOff x="876" y="2800"/>
            <a:chExt cx="642" cy="175"/>
          </a:xfrm>
        </p:grpSpPr>
        <p:sp>
          <p:nvSpPr>
            <p:cNvPr id="24701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2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3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4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5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586" name="Rectangle 57"/>
          <p:cNvSpPr>
            <a:spLocks noChangeArrowheads="1"/>
          </p:cNvSpPr>
          <p:nvPr/>
        </p:nvSpPr>
        <p:spPr bwMode="auto">
          <a:xfrm>
            <a:off x="3125788" y="4200525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9946" name="Group 64"/>
          <p:cNvGrpSpPr>
            <a:grpSpLocks/>
          </p:cNvGrpSpPr>
          <p:nvPr/>
        </p:nvGrpSpPr>
        <p:grpSpPr bwMode="auto">
          <a:xfrm>
            <a:off x="3835400" y="4281488"/>
            <a:ext cx="890588" cy="215900"/>
            <a:chOff x="455" y="3463"/>
            <a:chExt cx="561" cy="136"/>
          </a:xfrm>
        </p:grpSpPr>
        <p:sp>
          <p:nvSpPr>
            <p:cNvPr id="24696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7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8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9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700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47" name="Group 65"/>
          <p:cNvGrpSpPr>
            <a:grpSpLocks/>
          </p:cNvGrpSpPr>
          <p:nvPr/>
        </p:nvGrpSpPr>
        <p:grpSpPr bwMode="auto">
          <a:xfrm>
            <a:off x="3840164" y="4673600"/>
            <a:ext cx="890587" cy="215900"/>
            <a:chOff x="455" y="3463"/>
            <a:chExt cx="561" cy="136"/>
          </a:xfrm>
        </p:grpSpPr>
        <p:sp>
          <p:nvSpPr>
            <p:cNvPr id="24691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2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3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4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5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48" name="Group 71"/>
          <p:cNvGrpSpPr>
            <a:grpSpLocks/>
          </p:cNvGrpSpPr>
          <p:nvPr/>
        </p:nvGrpSpPr>
        <p:grpSpPr bwMode="auto">
          <a:xfrm>
            <a:off x="3835400" y="5100638"/>
            <a:ext cx="890588" cy="215900"/>
            <a:chOff x="455" y="3463"/>
            <a:chExt cx="561" cy="136"/>
          </a:xfrm>
        </p:grpSpPr>
        <p:sp>
          <p:nvSpPr>
            <p:cNvPr id="24686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7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8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9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90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590" name="Text Box 78"/>
          <p:cNvSpPr txBox="1">
            <a:spLocks noChangeArrowheads="1"/>
          </p:cNvSpPr>
          <p:nvPr/>
        </p:nvSpPr>
        <p:spPr bwMode="auto">
          <a:xfrm>
            <a:off x="2959100" y="5586413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memory</a:t>
            </a:r>
          </a:p>
        </p:txBody>
      </p:sp>
      <p:sp>
        <p:nvSpPr>
          <p:cNvPr id="24591" name="Text Box 79"/>
          <p:cNvSpPr txBox="1">
            <a:spLocks noChangeArrowheads="1"/>
          </p:cNvSpPr>
          <p:nvPr/>
        </p:nvSpPr>
        <p:spPr bwMode="auto">
          <a:xfrm>
            <a:off x="3057526" y="4518025"/>
            <a:ext cx="823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memory</a:t>
            </a:r>
          </a:p>
        </p:txBody>
      </p:sp>
      <p:grpSp>
        <p:nvGrpSpPr>
          <p:cNvPr id="39951" name="Group 80"/>
          <p:cNvGrpSpPr>
            <a:grpSpLocks/>
          </p:cNvGrpSpPr>
          <p:nvPr/>
        </p:nvGrpSpPr>
        <p:grpSpPr bwMode="auto">
          <a:xfrm>
            <a:off x="5172075" y="4267200"/>
            <a:ext cx="890588" cy="215900"/>
            <a:chOff x="876" y="2800"/>
            <a:chExt cx="642" cy="175"/>
          </a:xfrm>
        </p:grpSpPr>
        <p:sp>
          <p:nvSpPr>
            <p:cNvPr id="24681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2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3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4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5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52" name="Group 86"/>
          <p:cNvGrpSpPr>
            <a:grpSpLocks/>
          </p:cNvGrpSpPr>
          <p:nvPr/>
        </p:nvGrpSpPr>
        <p:grpSpPr bwMode="auto">
          <a:xfrm>
            <a:off x="5170489" y="4662488"/>
            <a:ext cx="890587" cy="215900"/>
            <a:chOff x="876" y="2800"/>
            <a:chExt cx="642" cy="175"/>
          </a:xfrm>
        </p:grpSpPr>
        <p:sp>
          <p:nvSpPr>
            <p:cNvPr id="24676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7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8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9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80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53" name="Group 92"/>
          <p:cNvGrpSpPr>
            <a:grpSpLocks/>
          </p:cNvGrpSpPr>
          <p:nvPr/>
        </p:nvGrpSpPr>
        <p:grpSpPr bwMode="auto">
          <a:xfrm>
            <a:off x="5165725" y="5089525"/>
            <a:ext cx="890588" cy="215900"/>
            <a:chOff x="876" y="2800"/>
            <a:chExt cx="642" cy="175"/>
          </a:xfrm>
        </p:grpSpPr>
        <p:sp>
          <p:nvSpPr>
            <p:cNvPr id="24671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2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3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4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5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595" name="Line 98"/>
          <p:cNvSpPr>
            <a:spLocks noChangeShapeType="1"/>
          </p:cNvSpPr>
          <p:nvPr/>
        </p:nvSpPr>
        <p:spPr bwMode="auto">
          <a:xfrm>
            <a:off x="6073775" y="4270375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9955" name="Group 99"/>
          <p:cNvGrpSpPr>
            <a:grpSpLocks/>
          </p:cNvGrpSpPr>
          <p:nvPr/>
        </p:nvGrpSpPr>
        <p:grpSpPr bwMode="auto">
          <a:xfrm>
            <a:off x="6127750" y="4254500"/>
            <a:ext cx="890588" cy="215900"/>
            <a:chOff x="455" y="3463"/>
            <a:chExt cx="561" cy="136"/>
          </a:xfrm>
        </p:grpSpPr>
        <p:sp>
          <p:nvSpPr>
            <p:cNvPr id="24666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7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8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9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70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56" name="Group 105"/>
          <p:cNvGrpSpPr>
            <a:grpSpLocks/>
          </p:cNvGrpSpPr>
          <p:nvPr/>
        </p:nvGrpSpPr>
        <p:grpSpPr bwMode="auto">
          <a:xfrm>
            <a:off x="6132514" y="4646613"/>
            <a:ext cx="890587" cy="215900"/>
            <a:chOff x="455" y="3463"/>
            <a:chExt cx="561" cy="136"/>
          </a:xfrm>
        </p:grpSpPr>
        <p:sp>
          <p:nvSpPr>
            <p:cNvPr id="24661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2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3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4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5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57" name="Group 111"/>
          <p:cNvGrpSpPr>
            <a:grpSpLocks/>
          </p:cNvGrpSpPr>
          <p:nvPr/>
        </p:nvGrpSpPr>
        <p:grpSpPr bwMode="auto">
          <a:xfrm>
            <a:off x="6127750" y="5073650"/>
            <a:ext cx="890588" cy="215900"/>
            <a:chOff x="455" y="3463"/>
            <a:chExt cx="561" cy="136"/>
          </a:xfrm>
        </p:grpSpPr>
        <p:sp>
          <p:nvSpPr>
            <p:cNvPr id="24656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7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8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9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60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599" name="Text Box 117"/>
          <p:cNvSpPr txBox="1">
            <a:spLocks noChangeArrowheads="1"/>
          </p:cNvSpPr>
          <p:nvPr/>
        </p:nvSpPr>
        <p:spPr bwMode="auto">
          <a:xfrm>
            <a:off x="5810250" y="558323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bus</a:t>
            </a:r>
          </a:p>
        </p:txBody>
      </p:sp>
      <p:grpSp>
        <p:nvGrpSpPr>
          <p:cNvPr id="39959" name="Group 118"/>
          <p:cNvGrpSpPr>
            <a:grpSpLocks/>
          </p:cNvGrpSpPr>
          <p:nvPr/>
        </p:nvGrpSpPr>
        <p:grpSpPr bwMode="auto">
          <a:xfrm>
            <a:off x="7615239" y="4233863"/>
            <a:ext cx="890587" cy="215900"/>
            <a:chOff x="876" y="2800"/>
            <a:chExt cx="642" cy="175"/>
          </a:xfrm>
        </p:grpSpPr>
        <p:sp>
          <p:nvSpPr>
            <p:cNvPr id="24651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2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3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4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5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60" name="Group 124"/>
          <p:cNvGrpSpPr>
            <a:grpSpLocks/>
          </p:cNvGrpSpPr>
          <p:nvPr/>
        </p:nvGrpSpPr>
        <p:grpSpPr bwMode="auto">
          <a:xfrm>
            <a:off x="7591425" y="4629150"/>
            <a:ext cx="890588" cy="215900"/>
            <a:chOff x="876" y="2800"/>
            <a:chExt cx="642" cy="175"/>
          </a:xfrm>
        </p:grpSpPr>
        <p:sp>
          <p:nvSpPr>
            <p:cNvPr id="24646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7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8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9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50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61" name="Group 130"/>
          <p:cNvGrpSpPr>
            <a:grpSpLocks/>
          </p:cNvGrpSpPr>
          <p:nvPr/>
        </p:nvGrpSpPr>
        <p:grpSpPr bwMode="auto">
          <a:xfrm>
            <a:off x="7586664" y="5056188"/>
            <a:ext cx="890587" cy="215900"/>
            <a:chOff x="876" y="2800"/>
            <a:chExt cx="642" cy="175"/>
          </a:xfrm>
        </p:grpSpPr>
        <p:sp>
          <p:nvSpPr>
            <p:cNvPr id="24641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2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3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4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45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62" name="Group 154"/>
          <p:cNvGrpSpPr>
            <a:grpSpLocks/>
          </p:cNvGrpSpPr>
          <p:nvPr/>
        </p:nvGrpSpPr>
        <p:grpSpPr bwMode="auto">
          <a:xfrm rot="5400000">
            <a:off x="8710613" y="5253038"/>
            <a:ext cx="895350" cy="1035050"/>
            <a:chOff x="2954" y="2776"/>
            <a:chExt cx="564" cy="652"/>
          </a:xfrm>
        </p:grpSpPr>
        <p:grpSp>
          <p:nvGrpSpPr>
            <p:cNvPr id="39982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24636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7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8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9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40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9983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24631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2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3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4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5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9984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24626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27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28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29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30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4604" name="Line 155"/>
          <p:cNvSpPr>
            <a:spLocks noChangeShapeType="1"/>
          </p:cNvSpPr>
          <p:nvPr/>
        </p:nvSpPr>
        <p:spPr bwMode="auto">
          <a:xfrm>
            <a:off x="8505826" y="4340225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05" name="Line 156"/>
          <p:cNvSpPr>
            <a:spLocks noChangeShapeType="1"/>
          </p:cNvSpPr>
          <p:nvPr/>
        </p:nvSpPr>
        <p:spPr bwMode="auto">
          <a:xfrm flipV="1">
            <a:off x="8467725" y="4727576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06" name="Line 157"/>
          <p:cNvSpPr>
            <a:spLocks noChangeShapeType="1"/>
          </p:cNvSpPr>
          <p:nvPr/>
        </p:nvSpPr>
        <p:spPr bwMode="auto">
          <a:xfrm>
            <a:off x="8467726" y="5159375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07" name="Line 158"/>
          <p:cNvSpPr>
            <a:spLocks noChangeShapeType="1"/>
          </p:cNvSpPr>
          <p:nvPr/>
        </p:nvSpPr>
        <p:spPr bwMode="auto">
          <a:xfrm flipV="1">
            <a:off x="8750300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08" name="Line 159"/>
          <p:cNvSpPr>
            <a:spLocks noChangeShapeType="1"/>
          </p:cNvSpPr>
          <p:nvPr/>
        </p:nvSpPr>
        <p:spPr bwMode="auto">
          <a:xfrm flipV="1">
            <a:off x="9172575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09" name="Line 160"/>
          <p:cNvSpPr>
            <a:spLocks noChangeShapeType="1"/>
          </p:cNvSpPr>
          <p:nvPr/>
        </p:nvSpPr>
        <p:spPr bwMode="auto">
          <a:xfrm flipV="1">
            <a:off x="9569450" y="4330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0" name="Oval 161"/>
          <p:cNvSpPr>
            <a:spLocks noChangeArrowheads="1"/>
          </p:cNvSpPr>
          <p:nvPr/>
        </p:nvSpPr>
        <p:spPr bwMode="auto">
          <a:xfrm>
            <a:off x="870902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1" name="Oval 162"/>
          <p:cNvSpPr>
            <a:spLocks noChangeArrowheads="1"/>
          </p:cNvSpPr>
          <p:nvPr/>
        </p:nvSpPr>
        <p:spPr bwMode="auto">
          <a:xfrm>
            <a:off x="870902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2" name="Oval 163"/>
          <p:cNvSpPr>
            <a:spLocks noChangeArrowheads="1"/>
          </p:cNvSpPr>
          <p:nvPr/>
        </p:nvSpPr>
        <p:spPr bwMode="auto">
          <a:xfrm>
            <a:off x="870267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3" name="Oval 164"/>
          <p:cNvSpPr>
            <a:spLocks noChangeArrowheads="1"/>
          </p:cNvSpPr>
          <p:nvPr/>
        </p:nvSpPr>
        <p:spPr bwMode="auto">
          <a:xfrm>
            <a:off x="913447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4" name="Oval 165"/>
          <p:cNvSpPr>
            <a:spLocks noChangeArrowheads="1"/>
          </p:cNvSpPr>
          <p:nvPr/>
        </p:nvSpPr>
        <p:spPr bwMode="auto">
          <a:xfrm>
            <a:off x="913447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5" name="Oval 166"/>
          <p:cNvSpPr>
            <a:spLocks noChangeArrowheads="1"/>
          </p:cNvSpPr>
          <p:nvPr/>
        </p:nvSpPr>
        <p:spPr bwMode="auto">
          <a:xfrm>
            <a:off x="912812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6" name="Oval 167"/>
          <p:cNvSpPr>
            <a:spLocks noChangeArrowheads="1"/>
          </p:cNvSpPr>
          <p:nvPr/>
        </p:nvSpPr>
        <p:spPr bwMode="auto">
          <a:xfrm>
            <a:off x="9525000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7" name="Oval 168"/>
          <p:cNvSpPr>
            <a:spLocks noChangeArrowheads="1"/>
          </p:cNvSpPr>
          <p:nvPr/>
        </p:nvSpPr>
        <p:spPr bwMode="auto">
          <a:xfrm>
            <a:off x="9525000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8" name="Oval 169"/>
          <p:cNvSpPr>
            <a:spLocks noChangeArrowheads="1"/>
          </p:cNvSpPr>
          <p:nvPr/>
        </p:nvSpPr>
        <p:spPr bwMode="auto">
          <a:xfrm>
            <a:off x="9518650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619" name="Text Box 170"/>
          <p:cNvSpPr txBox="1">
            <a:spLocks noChangeArrowheads="1"/>
          </p:cNvSpPr>
          <p:nvPr/>
        </p:nvSpPr>
        <p:spPr bwMode="auto">
          <a:xfrm>
            <a:off x="7423150" y="5589588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crossbar</a:t>
            </a:r>
          </a:p>
        </p:txBody>
      </p:sp>
      <p:sp>
        <p:nvSpPr>
          <p:cNvPr id="39979" name="Freeform 171"/>
          <p:cNvSpPr>
            <a:spLocks/>
          </p:cNvSpPr>
          <p:nvPr/>
        </p:nvSpPr>
        <p:spPr bwMode="auto">
          <a:xfrm>
            <a:off x="2114551" y="4325938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7 w 1763"/>
              <a:gd name="T3" fmla="*/ 0 h 260"/>
              <a:gd name="T4" fmla="*/ 2147483647 w 1763"/>
              <a:gd name="T5" fmla="*/ 2147483647 h 260"/>
              <a:gd name="T6" fmla="*/ 2147483647 w 1763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0" name="Freeform 172"/>
          <p:cNvSpPr>
            <a:spLocks/>
          </p:cNvSpPr>
          <p:nvPr/>
        </p:nvSpPr>
        <p:spPr bwMode="auto">
          <a:xfrm>
            <a:off x="5165725" y="4295775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1" name="Freeform 173"/>
          <p:cNvSpPr>
            <a:spLocks/>
          </p:cNvSpPr>
          <p:nvPr/>
        </p:nvSpPr>
        <p:spPr bwMode="auto">
          <a:xfrm>
            <a:off x="7562850" y="4286250"/>
            <a:ext cx="1543050" cy="2014538"/>
          </a:xfrm>
          <a:custGeom>
            <a:avLst/>
            <a:gdLst>
              <a:gd name="T0" fmla="*/ 0 w 972"/>
              <a:gd name="T1" fmla="*/ 2147483647 h 1266"/>
              <a:gd name="T2" fmla="*/ 2147483647 w 972"/>
              <a:gd name="T3" fmla="*/ 0 h 1266"/>
              <a:gd name="T4" fmla="*/ 2147483647 w 972"/>
              <a:gd name="T5" fmla="*/ 2147483647 h 12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Switching via Memory</a:t>
            </a:r>
            <a:endParaRPr lang="en-US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First generation routers</a:t>
            </a:r>
          </a:p>
          <a:p>
            <a:pPr lvl="1"/>
            <a:r>
              <a:rPr lang="en-US" altLang="en-US"/>
              <a:t>traditional computers with switching under direct control of CPU</a:t>
            </a:r>
          </a:p>
          <a:p>
            <a:pPr lvl="1"/>
            <a:r>
              <a:rPr lang="en-US" altLang="en-US"/>
              <a:t>packet copied to system’s</a:t>
            </a:r>
            <a:r>
              <a:rPr lang="en-US" altLang="ja-JP"/>
              <a:t> memory</a:t>
            </a:r>
          </a:p>
          <a:p>
            <a:pPr lvl="1"/>
            <a:r>
              <a:rPr lang="en-US" altLang="en-US"/>
              <a:t>speed limited by memory bandwidth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40966" name="Group 42"/>
          <p:cNvGrpSpPr>
            <a:grpSpLocks/>
          </p:cNvGrpSpPr>
          <p:nvPr/>
        </p:nvGrpSpPr>
        <p:grpSpPr bwMode="auto">
          <a:xfrm>
            <a:off x="3084514" y="4032251"/>
            <a:ext cx="6611937" cy="1787525"/>
            <a:chOff x="983" y="2540"/>
            <a:chExt cx="4165" cy="1126"/>
          </a:xfrm>
        </p:grpSpPr>
        <p:sp>
          <p:nvSpPr>
            <p:cNvPr id="25612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13" name="Text Box 31"/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/>
                <a:t>input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/>
                <a:t>port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/>
                <a:t>(e.g.,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/>
                <a:t>Ethernet)</a:t>
              </a:r>
            </a:p>
          </p:txBody>
        </p:sp>
        <p:sp>
          <p:nvSpPr>
            <p:cNvPr id="25614" name="Text Box 32"/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/>
                <a:t>memory</a:t>
              </a:r>
            </a:p>
          </p:txBody>
        </p:sp>
        <p:sp>
          <p:nvSpPr>
            <p:cNvPr id="25615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16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17" name="Text Box 36"/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/>
                <a:t>output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/>
                <a:t>port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/>
                <a:t>(e.g.,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/>
                <a:t>Ethernet)</a:t>
              </a:r>
            </a:p>
          </p:txBody>
        </p:sp>
        <p:sp>
          <p:nvSpPr>
            <p:cNvPr id="25618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19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20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21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622" name="Text Box 41"/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system bus</a:t>
              </a:r>
            </a:p>
          </p:txBody>
        </p:sp>
      </p:grpSp>
      <p:pic>
        <p:nvPicPr>
          <p:cNvPr id="2560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4225926"/>
            <a:ext cx="53340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609" name="Picture 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4189413"/>
            <a:ext cx="533400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1901826" y="4460875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auto">
          <a:xfrm>
            <a:off x="1914525" y="4470401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8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37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93" grpId="0" animBg="1"/>
      <p:bldP spid="437293" grpId="1" animBg="1"/>
      <p:bldP spid="437293" grpId="2" animBg="1"/>
      <p:bldP spid="437294" grpId="0" animBg="1"/>
      <p:bldP spid="43729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8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Switching via a Bus</a:t>
            </a:r>
            <a:endParaRPr lang="en-US" dirty="0"/>
          </a:p>
        </p:txBody>
      </p:sp>
      <p:sp>
        <p:nvSpPr>
          <p:cNvPr id="26630" name="Rectangle 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Shared bus</a:t>
            </a:r>
          </a:p>
          <a:p>
            <a:r>
              <a:rPr lang="en-US"/>
              <a:t>Bus contention</a:t>
            </a:r>
          </a:p>
          <a:p>
            <a:pPr lvl="1"/>
            <a:r>
              <a:rPr lang="en-US"/>
              <a:t>switching speed limited by bus bandwidth</a:t>
            </a:r>
          </a:p>
          <a:p>
            <a:r>
              <a:rPr lang="en-US"/>
              <a:t>32 Gbps bus, Cisco 5600: sufficient speed for access and enterprise routers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5256" y="2924856"/>
            <a:ext cx="2127688" cy="18655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7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via Interconnection Network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Overcome  bus bandwidth limitations</a:t>
            </a:r>
          </a:p>
          <a:p>
            <a:r>
              <a:rPr lang="en-US" dirty="0"/>
              <a:t>banyan networks, crossbar, other interconnection nets initially developed to connect processors in multiprocessor</a:t>
            </a:r>
          </a:p>
          <a:p>
            <a:r>
              <a:rPr lang="en-US" dirty="0"/>
              <a:t>Advanced design</a:t>
            </a:r>
          </a:p>
          <a:p>
            <a:pPr lvl="1"/>
            <a:r>
              <a:rPr lang="en-US" dirty="0"/>
              <a:t>fragmenting datagram into fixed length cells, switch cells through the fabric. </a:t>
            </a:r>
          </a:p>
          <a:p>
            <a:r>
              <a:rPr lang="en-US" dirty="0"/>
              <a:t>Cisco 12000: switches 60 </a:t>
            </a:r>
            <a:r>
              <a:rPr lang="en-US" dirty="0" err="1"/>
              <a:t>Gbps</a:t>
            </a:r>
            <a:r>
              <a:rPr lang="en-US" dirty="0"/>
              <a:t> through the interconnection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43014" name="Group 58"/>
          <p:cNvGrpSpPr>
            <a:grpSpLocks/>
          </p:cNvGrpSpPr>
          <p:nvPr/>
        </p:nvGrpSpPr>
        <p:grpSpPr bwMode="auto">
          <a:xfrm>
            <a:off x="7708901" y="2509839"/>
            <a:ext cx="2251076" cy="2092325"/>
            <a:chOff x="3812" y="2747"/>
            <a:chExt cx="1418" cy="1318"/>
          </a:xfrm>
        </p:grpSpPr>
        <p:grpSp>
          <p:nvGrpSpPr>
            <p:cNvPr id="43015" name="Group 4"/>
            <p:cNvGrpSpPr>
              <a:grpSpLocks/>
            </p:cNvGrpSpPr>
            <p:nvPr/>
          </p:nvGrpSpPr>
          <p:grpSpPr bwMode="auto">
            <a:xfrm>
              <a:off x="3933" y="2747"/>
              <a:ext cx="561" cy="135"/>
              <a:chOff x="876" y="2800"/>
              <a:chExt cx="642" cy="175"/>
            </a:xfrm>
          </p:grpSpPr>
          <p:sp>
            <p:nvSpPr>
              <p:cNvPr id="27705" name="Rectangle 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6" name="Rectangle 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7" name="Rectangle 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8" name="Rectangle 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9" name="Line 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016" name="Group 10"/>
            <p:cNvGrpSpPr>
              <a:grpSpLocks/>
            </p:cNvGrpSpPr>
            <p:nvPr/>
          </p:nvGrpSpPr>
          <p:grpSpPr bwMode="auto">
            <a:xfrm>
              <a:off x="3918" y="2996"/>
              <a:ext cx="561" cy="135"/>
              <a:chOff x="876" y="2800"/>
              <a:chExt cx="642" cy="175"/>
            </a:xfrm>
          </p:grpSpPr>
          <p:sp>
            <p:nvSpPr>
              <p:cNvPr id="27700" name="Rectangle 1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1" name="Rectangle 1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2" name="Rectangle 1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3" name="Rectangle 1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704" name="Line 1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017" name="Group 16"/>
            <p:cNvGrpSpPr>
              <a:grpSpLocks/>
            </p:cNvGrpSpPr>
            <p:nvPr/>
          </p:nvGrpSpPr>
          <p:grpSpPr bwMode="auto">
            <a:xfrm>
              <a:off x="3915" y="3265"/>
              <a:ext cx="561" cy="135"/>
              <a:chOff x="876" y="2800"/>
              <a:chExt cx="642" cy="175"/>
            </a:xfrm>
          </p:grpSpPr>
          <p:sp>
            <p:nvSpPr>
              <p:cNvPr id="27695" name="Rectangle 1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696" name="Rectangle 1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697" name="Rectangle 1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698" name="Rectangle 2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699" name="Line 2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018" name="Group 22"/>
            <p:cNvGrpSpPr>
              <a:grpSpLocks/>
            </p:cNvGrpSpPr>
            <p:nvPr/>
          </p:nvGrpSpPr>
          <p:grpSpPr bwMode="auto">
            <a:xfrm rot="5400000">
              <a:off x="4622" y="3404"/>
              <a:ext cx="564" cy="652"/>
              <a:chOff x="2952" y="2778"/>
              <a:chExt cx="564" cy="652"/>
            </a:xfrm>
          </p:grpSpPr>
          <p:grpSp>
            <p:nvGrpSpPr>
              <p:cNvPr id="43036" name="Group 23"/>
              <p:cNvGrpSpPr>
                <a:grpSpLocks/>
              </p:cNvGrpSpPr>
              <p:nvPr/>
            </p:nvGrpSpPr>
            <p:grpSpPr bwMode="auto">
              <a:xfrm>
                <a:off x="2952" y="2778"/>
                <a:ext cx="561" cy="136"/>
                <a:chOff x="453" y="3465"/>
                <a:chExt cx="561" cy="136"/>
              </a:xfrm>
            </p:grpSpPr>
            <p:sp>
              <p:nvSpPr>
                <p:cNvPr id="27690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91" name="Rectangle 25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92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93" name="Rectangle 27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9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037" name="Group 29"/>
              <p:cNvGrpSpPr>
                <a:grpSpLocks/>
              </p:cNvGrpSpPr>
              <p:nvPr/>
            </p:nvGrpSpPr>
            <p:grpSpPr bwMode="auto">
              <a:xfrm>
                <a:off x="2955" y="3025"/>
                <a:ext cx="561" cy="136"/>
                <a:chOff x="453" y="3465"/>
                <a:chExt cx="561" cy="136"/>
              </a:xfrm>
            </p:grpSpPr>
            <p:sp>
              <p:nvSpPr>
                <p:cNvPr id="27685" name="Rectangle 30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6" name="Rectangle 31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7" name="Rectangle 32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8" name="Rectangle 33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038" name="Group 35"/>
              <p:cNvGrpSpPr>
                <a:grpSpLocks/>
              </p:cNvGrpSpPr>
              <p:nvPr/>
            </p:nvGrpSpPr>
            <p:grpSpPr bwMode="auto">
              <a:xfrm>
                <a:off x="2952" y="3294"/>
                <a:ext cx="561" cy="136"/>
                <a:chOff x="453" y="3465"/>
                <a:chExt cx="561" cy="136"/>
              </a:xfrm>
            </p:grpSpPr>
            <p:sp>
              <p:nvSpPr>
                <p:cNvPr id="27680" name="Rectangle 36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1" name="Rectangle 37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2" name="Rectangle 38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3" name="Rectangle 39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68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7660" name="Line 41"/>
            <p:cNvSpPr>
              <a:spLocks noChangeShapeType="1"/>
            </p:cNvSpPr>
            <p:nvPr/>
          </p:nvSpPr>
          <p:spPr bwMode="auto">
            <a:xfrm>
              <a:off x="4494" y="2830"/>
              <a:ext cx="6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1" name="Line 42"/>
            <p:cNvSpPr>
              <a:spLocks noChangeShapeType="1"/>
            </p:cNvSpPr>
            <p:nvPr/>
          </p:nvSpPr>
          <p:spPr bwMode="auto">
            <a:xfrm flipV="1">
              <a:off x="4470" y="3074"/>
              <a:ext cx="70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2" name="Line 43"/>
            <p:cNvSpPr>
              <a:spLocks noChangeShapeType="1"/>
            </p:cNvSpPr>
            <p:nvPr/>
          </p:nvSpPr>
          <p:spPr bwMode="auto">
            <a:xfrm>
              <a:off x="4470" y="3346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3" name="Line 44"/>
            <p:cNvSpPr>
              <a:spLocks noChangeShapeType="1"/>
            </p:cNvSpPr>
            <p:nvPr/>
          </p:nvSpPr>
          <p:spPr bwMode="auto">
            <a:xfrm flipV="1">
              <a:off x="4648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4" name="Line 45"/>
            <p:cNvSpPr>
              <a:spLocks noChangeShapeType="1"/>
            </p:cNvSpPr>
            <p:nvPr/>
          </p:nvSpPr>
          <p:spPr bwMode="auto">
            <a:xfrm flipV="1">
              <a:off x="4914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5" name="Line 46"/>
            <p:cNvSpPr>
              <a:spLocks noChangeShapeType="1"/>
            </p:cNvSpPr>
            <p:nvPr/>
          </p:nvSpPr>
          <p:spPr bwMode="auto">
            <a:xfrm flipV="1">
              <a:off x="5164" y="2824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6" name="Oval 47"/>
            <p:cNvSpPr>
              <a:spLocks noChangeArrowheads="1"/>
            </p:cNvSpPr>
            <p:nvPr/>
          </p:nvSpPr>
          <p:spPr bwMode="auto">
            <a:xfrm>
              <a:off x="4622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7" name="Oval 48"/>
            <p:cNvSpPr>
              <a:spLocks noChangeArrowheads="1"/>
            </p:cNvSpPr>
            <p:nvPr/>
          </p:nvSpPr>
          <p:spPr bwMode="auto">
            <a:xfrm>
              <a:off x="4622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8" name="Oval 49"/>
            <p:cNvSpPr>
              <a:spLocks noChangeArrowheads="1"/>
            </p:cNvSpPr>
            <p:nvPr/>
          </p:nvSpPr>
          <p:spPr bwMode="auto">
            <a:xfrm>
              <a:off x="4618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69" name="Oval 50"/>
            <p:cNvSpPr>
              <a:spLocks noChangeArrowheads="1"/>
            </p:cNvSpPr>
            <p:nvPr/>
          </p:nvSpPr>
          <p:spPr bwMode="auto">
            <a:xfrm>
              <a:off x="4890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0" name="Oval 51"/>
            <p:cNvSpPr>
              <a:spLocks noChangeArrowheads="1"/>
            </p:cNvSpPr>
            <p:nvPr/>
          </p:nvSpPr>
          <p:spPr bwMode="auto">
            <a:xfrm>
              <a:off x="4890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1" name="Oval 52"/>
            <p:cNvSpPr>
              <a:spLocks noChangeArrowheads="1"/>
            </p:cNvSpPr>
            <p:nvPr/>
          </p:nvSpPr>
          <p:spPr bwMode="auto">
            <a:xfrm>
              <a:off x="4886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2" name="Oval 53"/>
            <p:cNvSpPr>
              <a:spLocks noChangeArrowheads="1"/>
            </p:cNvSpPr>
            <p:nvPr/>
          </p:nvSpPr>
          <p:spPr bwMode="auto">
            <a:xfrm>
              <a:off x="5136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3" name="Oval 54"/>
            <p:cNvSpPr>
              <a:spLocks noChangeArrowheads="1"/>
            </p:cNvSpPr>
            <p:nvPr/>
          </p:nvSpPr>
          <p:spPr bwMode="auto">
            <a:xfrm>
              <a:off x="5136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4" name="Oval 55"/>
            <p:cNvSpPr>
              <a:spLocks noChangeArrowheads="1"/>
            </p:cNvSpPr>
            <p:nvPr/>
          </p:nvSpPr>
          <p:spPr bwMode="auto">
            <a:xfrm>
              <a:off x="5132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675" name="Text Box 56"/>
            <p:cNvSpPr txBox="1">
              <a:spLocks noChangeArrowheads="1"/>
            </p:cNvSpPr>
            <p:nvPr/>
          </p:nvSpPr>
          <p:spPr bwMode="auto">
            <a:xfrm>
              <a:off x="3812" y="3601"/>
              <a:ext cx="7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/>
                <a:t>crossbar</a:t>
              </a:r>
            </a:p>
          </p:txBody>
        </p:sp>
        <p:sp>
          <p:nvSpPr>
            <p:cNvPr id="43035" name="Freeform 57"/>
            <p:cNvSpPr>
              <a:spLocks/>
            </p:cNvSpPr>
            <p:nvPr/>
          </p:nvSpPr>
          <p:spPr bwMode="auto">
            <a:xfrm>
              <a:off x="3900" y="2796"/>
              <a:ext cx="972" cy="1269"/>
            </a:xfrm>
            <a:custGeom>
              <a:avLst/>
              <a:gdLst>
                <a:gd name="T0" fmla="*/ 0 w 972"/>
                <a:gd name="T1" fmla="*/ 3 h 1266"/>
                <a:gd name="T2" fmla="*/ 969 w 972"/>
                <a:gd name="T3" fmla="*/ 0 h 1266"/>
                <a:gd name="T4" fmla="*/ 972 w 972"/>
                <a:gd name="T5" fmla="*/ 1281 h 12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382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Ports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47096" y="1846264"/>
            <a:ext cx="5942259" cy="195738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4271963"/>
            <a:ext cx="10058400" cy="1597132"/>
          </a:xfrm>
        </p:spPr>
        <p:txBody>
          <a:bodyPr/>
          <a:lstStyle/>
          <a:p>
            <a:r>
              <a:rPr lang="en-US" dirty="0"/>
              <a:t>buffering required when datagrams arrive from fabric faster than the transmission rate</a:t>
            </a:r>
          </a:p>
          <a:p>
            <a:r>
              <a:rPr lang="en-US" dirty="0"/>
              <a:t>scheduling discipline chooses among queued datagrams for transmission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19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Port Queuing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34185" y="1846264"/>
            <a:ext cx="7168081" cy="282098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346960" y="4781550"/>
            <a:ext cx="7543800" cy="1087545"/>
          </a:xfrm>
        </p:spPr>
        <p:txBody>
          <a:bodyPr/>
          <a:lstStyle/>
          <a:p>
            <a:r>
              <a:rPr lang="en-US" dirty="0"/>
              <a:t>buffering when arrival rate via switch exceeds output line speed</a:t>
            </a:r>
          </a:p>
          <a:p>
            <a:r>
              <a:rPr lang="en-US" dirty="0"/>
              <a:t>queueing (delay) and loss due to output port buffer overflow!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3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Buffering?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RFC 3439 rule of thumb: average buffering equal to </a:t>
            </a:r>
            <a:r>
              <a:rPr lang="ja-JP" altLang="en-US"/>
              <a:t>“</a:t>
            </a:r>
            <a:r>
              <a:rPr lang="en-US" altLang="ja-JP"/>
              <a:t>typical</a:t>
            </a:r>
            <a:r>
              <a:rPr lang="ja-JP" altLang="en-US"/>
              <a:t>”</a:t>
            </a:r>
            <a:r>
              <a:rPr lang="en-US" altLang="ja-JP"/>
              <a:t> RTT (say 250 msec) times link capacity C</a:t>
            </a:r>
          </a:p>
          <a:p>
            <a:pPr lvl="1"/>
            <a:r>
              <a:rPr lang="en-US" altLang="en-US"/>
              <a:t>e.g., C = 10 Gpbs link: 2.5 Gbit buffer</a:t>
            </a:r>
          </a:p>
          <a:p>
            <a:r>
              <a:rPr lang="en-US" altLang="en-US"/>
              <a:t>recent recommendation: with N flows, buffering equal to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46086" name="Group 9"/>
          <p:cNvGrpSpPr>
            <a:grpSpLocks/>
          </p:cNvGrpSpPr>
          <p:nvPr/>
        </p:nvGrpSpPr>
        <p:grpSpPr bwMode="auto">
          <a:xfrm>
            <a:off x="5691189" y="3717926"/>
            <a:ext cx="1165225" cy="1109663"/>
            <a:chOff x="1923" y="2801"/>
            <a:chExt cx="734" cy="699"/>
          </a:xfrm>
        </p:grpSpPr>
        <p:sp>
          <p:nvSpPr>
            <p:cNvPr id="30728" name="Text Box 4"/>
            <p:cNvSpPr txBox="1">
              <a:spLocks noChangeArrowheads="1"/>
            </p:cNvSpPr>
            <p:nvPr/>
          </p:nvSpPr>
          <p:spPr bwMode="auto">
            <a:xfrm>
              <a:off x="1923" y="2918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/>
                <a:t>RTT  C</a:t>
              </a:r>
            </a:p>
          </p:txBody>
        </p:sp>
        <p:sp>
          <p:nvSpPr>
            <p:cNvPr id="30729" name="Text Box 5"/>
            <p:cNvSpPr txBox="1">
              <a:spLocks noChangeArrowheads="1"/>
            </p:cNvSpPr>
            <p:nvPr/>
          </p:nvSpPr>
          <p:spPr bwMode="auto">
            <a:xfrm>
              <a:off x="2309" y="2801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3200"/>
                <a:t>.</a:t>
              </a:r>
            </a:p>
          </p:txBody>
        </p:sp>
        <p:sp>
          <p:nvSpPr>
            <p:cNvPr id="30730" name="Line 6"/>
            <p:cNvSpPr>
              <a:spLocks noChangeShapeType="1"/>
            </p:cNvSpPr>
            <p:nvPr/>
          </p:nvSpPr>
          <p:spPr bwMode="auto">
            <a:xfrm>
              <a:off x="1929" y="3168"/>
              <a:ext cx="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731" name="Text Box 7"/>
            <p:cNvSpPr txBox="1">
              <a:spLocks noChangeArrowheads="1"/>
            </p:cNvSpPr>
            <p:nvPr/>
          </p:nvSpPr>
          <p:spPr bwMode="auto">
            <a:xfrm>
              <a:off x="2091" y="321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/>
                <a:t>N</a:t>
              </a:r>
            </a:p>
          </p:txBody>
        </p:sp>
        <p:sp>
          <p:nvSpPr>
            <p:cNvPr id="46091" name="Freeform 8"/>
            <p:cNvSpPr>
              <a:spLocks/>
            </p:cNvSpPr>
            <p:nvPr/>
          </p:nvSpPr>
          <p:spPr bwMode="auto">
            <a:xfrm>
              <a:off x="2062" y="3218"/>
              <a:ext cx="279" cy="209"/>
            </a:xfrm>
            <a:custGeom>
              <a:avLst/>
              <a:gdLst>
                <a:gd name="T0" fmla="*/ 0 w 279"/>
                <a:gd name="T1" fmla="*/ 148 h 209"/>
                <a:gd name="T2" fmla="*/ 26 w 279"/>
                <a:gd name="T3" fmla="*/ 105 h 209"/>
                <a:gd name="T4" fmla="*/ 44 w 279"/>
                <a:gd name="T5" fmla="*/ 209 h 209"/>
                <a:gd name="T6" fmla="*/ 61 w 279"/>
                <a:gd name="T7" fmla="*/ 0 h 209"/>
                <a:gd name="T8" fmla="*/ 279 w 279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09">
                  <a:moveTo>
                    <a:pt x="0" y="148"/>
                  </a:moveTo>
                  <a:lnTo>
                    <a:pt x="26" y="105"/>
                  </a:lnTo>
                  <a:lnTo>
                    <a:pt x="44" y="209"/>
                  </a:lnTo>
                  <a:lnTo>
                    <a:pt x="61" y="0"/>
                  </a:lnTo>
                  <a:lnTo>
                    <a:pt x="279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13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Port Queuing</a:t>
            </a:r>
            <a:endParaRPr lang="en-US" dirty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46960" y="1845736"/>
            <a:ext cx="7543800" cy="11427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fabric slower than input ports combined -&gt; queueing may occur at input queues </a:t>
            </a:r>
          </a:p>
          <a:p>
            <a:pPr lvl="1"/>
            <a:r>
              <a:rPr lang="en-US" dirty="0"/>
              <a:t>queueing delay and loss due to input buffer overflow!</a:t>
            </a:r>
          </a:p>
          <a:p>
            <a:r>
              <a:rPr lang="en-US" dirty="0"/>
              <a:t>Head-of-the-Line (HOL) blocking: queued datagram at front of queue prevents others in queue from moving forward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47110" name="Group 7"/>
          <p:cNvGrpSpPr>
            <a:grpSpLocks/>
          </p:cNvGrpSpPr>
          <p:nvPr/>
        </p:nvGrpSpPr>
        <p:grpSpPr bwMode="auto">
          <a:xfrm>
            <a:off x="2913063" y="3194050"/>
            <a:ext cx="3027362" cy="1809750"/>
            <a:chOff x="523" y="976"/>
            <a:chExt cx="2099" cy="1356"/>
          </a:xfrm>
        </p:grpSpPr>
        <p:sp>
          <p:nvSpPr>
            <p:cNvPr id="31796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7156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31816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17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18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7157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31813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14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15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1799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800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801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802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803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804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7164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31810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11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12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7165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31807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08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809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31752" name="Rectangle 55"/>
          <p:cNvSpPr>
            <a:spLocks noChangeArrowheads="1"/>
          </p:cNvSpPr>
          <p:nvPr/>
        </p:nvSpPr>
        <p:spPr bwMode="auto">
          <a:xfrm>
            <a:off x="3365501" y="3190876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3" name="Rectangle 56"/>
          <p:cNvSpPr>
            <a:spLocks noChangeArrowheads="1"/>
          </p:cNvSpPr>
          <p:nvPr/>
        </p:nvSpPr>
        <p:spPr bwMode="auto">
          <a:xfrm>
            <a:off x="3351213" y="3922713"/>
            <a:ext cx="252412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4" name="Rectangle 57"/>
          <p:cNvSpPr>
            <a:spLocks noChangeArrowheads="1"/>
          </p:cNvSpPr>
          <p:nvPr/>
        </p:nvSpPr>
        <p:spPr bwMode="auto">
          <a:xfrm>
            <a:off x="3349626" y="4557714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5" name="Rectangle 58"/>
          <p:cNvSpPr>
            <a:spLocks noChangeArrowheads="1"/>
          </p:cNvSpPr>
          <p:nvPr/>
        </p:nvSpPr>
        <p:spPr bwMode="auto">
          <a:xfrm>
            <a:off x="3006726" y="3186113"/>
            <a:ext cx="252413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6" name="Rectangle 59"/>
          <p:cNvSpPr>
            <a:spLocks noChangeArrowheads="1"/>
          </p:cNvSpPr>
          <p:nvPr/>
        </p:nvSpPr>
        <p:spPr bwMode="auto">
          <a:xfrm>
            <a:off x="3001963" y="4546601"/>
            <a:ext cx="252412" cy="131763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7" name="Line 60"/>
          <p:cNvSpPr>
            <a:spLocks noChangeShapeType="1"/>
          </p:cNvSpPr>
          <p:nvPr/>
        </p:nvSpPr>
        <p:spPr bwMode="auto">
          <a:xfrm>
            <a:off x="3657600" y="3246439"/>
            <a:ext cx="1479550" cy="15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17" name="Freeform 61"/>
          <p:cNvSpPr>
            <a:spLocks/>
          </p:cNvSpPr>
          <p:nvPr/>
        </p:nvSpPr>
        <p:spPr bwMode="auto">
          <a:xfrm>
            <a:off x="3702051" y="3644900"/>
            <a:ext cx="1395413" cy="979488"/>
          </a:xfrm>
          <a:custGeom>
            <a:avLst/>
            <a:gdLst>
              <a:gd name="T0" fmla="*/ 0 w 967"/>
              <a:gd name="T1" fmla="*/ 2147483647 h 735"/>
              <a:gd name="T2" fmla="*/ 2147483647 w 967"/>
              <a:gd name="T3" fmla="*/ 2147483647 h 735"/>
              <a:gd name="T4" fmla="*/ 2147483647 w 967"/>
              <a:gd name="T5" fmla="*/ 0 h 7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9" name="Text Box 62"/>
          <p:cNvSpPr txBox="1">
            <a:spLocks noChangeArrowheads="1"/>
          </p:cNvSpPr>
          <p:nvPr/>
        </p:nvSpPr>
        <p:spPr bwMode="auto">
          <a:xfrm>
            <a:off x="2873375" y="5100639"/>
            <a:ext cx="339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latin typeface="Gill Sans MT" charset="0"/>
              </a:rPr>
              <a:t>output port contention:</a:t>
            </a:r>
          </a:p>
          <a:p>
            <a:pPr algn="ctr">
              <a:defRPr/>
            </a:pPr>
            <a:r>
              <a:rPr lang="en-US">
                <a:latin typeface="Gill Sans MT" charset="0"/>
              </a:rPr>
              <a:t>only one red datagram can be transferred.</a:t>
            </a:r>
            <a:br>
              <a:rPr lang="en-US">
                <a:latin typeface="Gill Sans MT" charset="0"/>
              </a:rPr>
            </a:br>
            <a:r>
              <a:rPr lang="en-US" i="1">
                <a:latin typeface="Gill Sans MT" charset="0"/>
              </a:rPr>
              <a:t>lower red packet is blocked</a:t>
            </a:r>
          </a:p>
        </p:txBody>
      </p:sp>
      <p:sp>
        <p:nvSpPr>
          <p:cNvPr id="31760" name="Text Box 64"/>
          <p:cNvSpPr txBox="1">
            <a:spLocks noChangeArrowheads="1"/>
          </p:cNvSpPr>
          <p:nvPr/>
        </p:nvSpPr>
        <p:spPr bwMode="auto">
          <a:xfrm>
            <a:off x="4051301" y="3990976"/>
            <a:ext cx="747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/>
              <a:t>switch</a:t>
            </a:r>
          </a:p>
          <a:p>
            <a:pPr>
              <a:defRPr/>
            </a:pPr>
            <a:r>
              <a:rPr lang="en-US" sz="1600"/>
              <a:t>fabric</a:t>
            </a:r>
          </a:p>
        </p:txBody>
      </p:sp>
      <p:sp>
        <p:nvSpPr>
          <p:cNvPr id="31761" name="Line 73"/>
          <p:cNvSpPr>
            <a:spLocks noChangeShapeType="1"/>
          </p:cNvSpPr>
          <p:nvPr/>
        </p:nvSpPr>
        <p:spPr bwMode="auto">
          <a:xfrm>
            <a:off x="3648076" y="3990975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35279" name="Group 79"/>
          <p:cNvGrpSpPr>
            <a:grpSpLocks/>
          </p:cNvGrpSpPr>
          <p:nvPr/>
        </p:nvGrpSpPr>
        <p:grpSpPr bwMode="auto">
          <a:xfrm>
            <a:off x="6403976" y="3214688"/>
            <a:ext cx="3027363" cy="3086100"/>
            <a:chOff x="3074" y="2025"/>
            <a:chExt cx="1907" cy="1944"/>
          </a:xfrm>
        </p:grpSpPr>
        <p:grpSp>
          <p:nvGrpSpPr>
            <p:cNvPr id="47122" name="Group 31"/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31773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7133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31793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94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95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134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31790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91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92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31776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77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78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79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80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81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7141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31787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88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89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142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31784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85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786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1764" name="Text Box 63"/>
            <p:cNvSpPr txBox="1">
              <a:spLocks noChangeArrowheads="1"/>
            </p:cNvSpPr>
            <p:nvPr/>
          </p:nvSpPr>
          <p:spPr bwMode="auto">
            <a:xfrm>
              <a:off x="3287" y="3219"/>
              <a:ext cx="140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Gill Sans MT" charset="0"/>
                </a:rPr>
                <a:t>one packet time later: green packet experiences HOL blocking</a:t>
              </a:r>
              <a:endParaRPr lang="en-US" i="1">
                <a:latin typeface="Gill Sans MT" charset="0"/>
              </a:endParaRPr>
            </a:p>
          </p:txBody>
        </p:sp>
        <p:sp>
          <p:nvSpPr>
            <p:cNvPr id="31765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/>
                <a:t>switch</a:t>
              </a:r>
            </a:p>
            <a:p>
              <a:pPr>
                <a:defRPr/>
              </a:pPr>
              <a:r>
                <a:rPr lang="en-US" sz="1600"/>
                <a:t>fabric</a:t>
              </a:r>
            </a:p>
          </p:txBody>
        </p:sp>
        <p:sp>
          <p:nvSpPr>
            <p:cNvPr id="31766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767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768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28" name="Freeform 71"/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309 h 735"/>
                <a:gd name="T2" fmla="*/ 321 w 967"/>
                <a:gd name="T3" fmla="*/ 309 h 735"/>
                <a:gd name="T4" fmla="*/ 597 w 967"/>
                <a:gd name="T5" fmla="*/ 0 h 7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9" name="Freeform 72"/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1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772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35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and Routing</a:t>
            </a:r>
          </a:p>
          <a:p>
            <a:r>
              <a:rPr lang="en-US" dirty="0"/>
              <a:t>Internet Protocol</a:t>
            </a:r>
          </a:p>
          <a:p>
            <a:pPr lvl="1"/>
            <a:r>
              <a:rPr lang="en-US" dirty="0"/>
              <a:t>IPv4</a:t>
            </a:r>
          </a:p>
          <a:p>
            <a:pPr lvl="1"/>
            <a:r>
              <a:rPr lang="en-US" dirty="0"/>
              <a:t>IPv6</a:t>
            </a:r>
          </a:p>
          <a:p>
            <a:pPr lvl="1"/>
            <a:r>
              <a:rPr lang="en-US" dirty="0"/>
              <a:t>ICMP</a:t>
            </a:r>
          </a:p>
          <a:p>
            <a:r>
              <a:rPr lang="en-US" dirty="0"/>
              <a:t>Routing algorithms</a:t>
            </a:r>
          </a:p>
          <a:p>
            <a:pPr lvl="1"/>
            <a:r>
              <a:rPr lang="en-US" dirty="0"/>
              <a:t>link state</a:t>
            </a:r>
          </a:p>
          <a:p>
            <a:pPr lvl="1"/>
            <a:r>
              <a:rPr lang="en-US" dirty="0"/>
              <a:t>distance vector</a:t>
            </a:r>
          </a:p>
          <a:p>
            <a:pPr lvl="1"/>
            <a:r>
              <a:rPr lang="en-US" dirty="0"/>
              <a:t>hierarchical routing</a:t>
            </a:r>
          </a:p>
          <a:p>
            <a:pPr lvl="1"/>
            <a:r>
              <a:rPr lang="en-US" dirty="0"/>
              <a:t>BGP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8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Host-to-host</a:t>
            </a:r>
          </a:p>
          <a:p>
            <a:r>
              <a:rPr lang="en-US" dirty="0"/>
              <a:t>Sender encapsulates segments into packets</a:t>
            </a:r>
          </a:p>
          <a:p>
            <a:r>
              <a:rPr lang="en-US" dirty="0"/>
              <a:t>Receiver extracts segments to transport layer</a:t>
            </a:r>
          </a:p>
          <a:p>
            <a:r>
              <a:rPr lang="en-US" dirty="0"/>
              <a:t>Network layer protocols in every host, router</a:t>
            </a:r>
          </a:p>
          <a:p>
            <a:r>
              <a:rPr lang="en-US" dirty="0"/>
              <a:t>Router examines header fields in all IP datagrams passing through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9459" name="Freeform 1285"/>
          <p:cNvSpPr>
            <a:spLocks/>
          </p:cNvSpPr>
          <p:nvPr/>
        </p:nvSpPr>
        <p:spPr bwMode="auto">
          <a:xfrm>
            <a:off x="8272463" y="3516314"/>
            <a:ext cx="1314450" cy="674687"/>
          </a:xfrm>
          <a:custGeom>
            <a:avLst/>
            <a:gdLst>
              <a:gd name="T0" fmla="*/ 962699688 w 828"/>
              <a:gd name="T1" fmla="*/ 75604631 h 425"/>
              <a:gd name="T2" fmla="*/ 932457813 w 828"/>
              <a:gd name="T3" fmla="*/ 75604631 h 425"/>
              <a:gd name="T4" fmla="*/ 317539688 w 828"/>
              <a:gd name="T5" fmla="*/ 80644940 h 425"/>
              <a:gd name="T6" fmla="*/ 15120938 w 828"/>
              <a:gd name="T7" fmla="*/ 317539452 h 425"/>
              <a:gd name="T8" fmla="*/ 231854375 w 828"/>
              <a:gd name="T9" fmla="*/ 690522301 h 425"/>
              <a:gd name="T10" fmla="*/ 735885625 w 828"/>
              <a:gd name="T11" fmla="*/ 967739283 h 425"/>
              <a:gd name="T12" fmla="*/ 1360884375 w 828"/>
              <a:gd name="T13" fmla="*/ 1048384223 h 425"/>
              <a:gd name="T14" fmla="*/ 1759069063 w 828"/>
              <a:gd name="T15" fmla="*/ 831650946 h 425"/>
              <a:gd name="T16" fmla="*/ 1955641250 w 828"/>
              <a:gd name="T17" fmla="*/ 428426245 h 425"/>
              <a:gd name="T18" fmla="*/ 1995963750 w 828"/>
              <a:gd name="T19" fmla="*/ 55443396 h 425"/>
              <a:gd name="T20" fmla="*/ 1411287500 w 828"/>
              <a:gd name="T21" fmla="*/ 95765867 h 425"/>
              <a:gd name="T22" fmla="*/ 962699688 w 828"/>
              <a:gd name="T23" fmla="*/ 75604631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Freeform 1286"/>
          <p:cNvSpPr>
            <a:spLocks/>
          </p:cNvSpPr>
          <p:nvPr/>
        </p:nvSpPr>
        <p:spPr bwMode="auto">
          <a:xfrm>
            <a:off x="8291514" y="1990725"/>
            <a:ext cx="1730375" cy="1125538"/>
          </a:xfrm>
          <a:custGeom>
            <a:avLst/>
            <a:gdLst>
              <a:gd name="T0" fmla="*/ 2147483647 w 765"/>
              <a:gd name="T1" fmla="*/ 216468667 h 459"/>
              <a:gd name="T2" fmla="*/ 2147483647 w 765"/>
              <a:gd name="T3" fmla="*/ 1551366543 h 459"/>
              <a:gd name="T4" fmla="*/ 1422336583 w 765"/>
              <a:gd name="T5" fmla="*/ 2147483647 h 459"/>
              <a:gd name="T6" fmla="*/ 204652469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763656690 h 459"/>
              <a:gd name="T22" fmla="*/ 2147483647 w 765"/>
              <a:gd name="T23" fmla="*/ 21646866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Freeform 1287"/>
          <p:cNvSpPr>
            <a:spLocks/>
          </p:cNvSpPr>
          <p:nvPr/>
        </p:nvSpPr>
        <p:spPr bwMode="auto">
          <a:xfrm>
            <a:off x="6470651" y="1698626"/>
            <a:ext cx="1736725" cy="1071563"/>
          </a:xfrm>
          <a:custGeom>
            <a:avLst/>
            <a:gdLst>
              <a:gd name="T0" fmla="*/ 2141398689 w 1036"/>
              <a:gd name="T1" fmla="*/ 27720938 h 675"/>
              <a:gd name="T2" fmla="*/ 1289897173 w 1036"/>
              <a:gd name="T3" fmla="*/ 133567550 h 675"/>
              <a:gd name="T4" fmla="*/ 682886640 w 1036"/>
              <a:gd name="T5" fmla="*/ 325099514 h 675"/>
              <a:gd name="T6" fmla="*/ 505842949 w 1036"/>
              <a:gd name="T7" fmla="*/ 577115257 h 675"/>
              <a:gd name="T8" fmla="*/ 70255220 w 1036"/>
              <a:gd name="T9" fmla="*/ 748485962 h 675"/>
              <a:gd name="T10" fmla="*/ 59015122 w 1036"/>
              <a:gd name="T11" fmla="*/ 1156751465 h 675"/>
              <a:gd name="T12" fmla="*/ 435586053 w 1036"/>
              <a:gd name="T13" fmla="*/ 1232356188 h 675"/>
              <a:gd name="T14" fmla="*/ 1517527171 w 1036"/>
              <a:gd name="T15" fmla="*/ 1232356188 h 675"/>
              <a:gd name="T16" fmla="*/ 1975595095 w 1036"/>
              <a:gd name="T17" fmla="*/ 1398686578 h 675"/>
              <a:gd name="T18" fmla="*/ 2147483647 w 1036"/>
              <a:gd name="T19" fmla="*/ 1655742635 h 675"/>
              <a:gd name="T20" fmla="*/ 2147483647 w 1036"/>
              <a:gd name="T21" fmla="*/ 1665823265 h 675"/>
              <a:gd name="T22" fmla="*/ 2147483647 w 1036"/>
              <a:gd name="T23" fmla="*/ 1519654134 h 675"/>
              <a:gd name="T24" fmla="*/ 2147483647 w 1036"/>
              <a:gd name="T25" fmla="*/ 1121469261 h 675"/>
              <a:gd name="T26" fmla="*/ 2147483647 w 1036"/>
              <a:gd name="T27" fmla="*/ 733365017 h 675"/>
              <a:gd name="T28" fmla="*/ 2147483647 w 1036"/>
              <a:gd name="T29" fmla="*/ 269656051 h 675"/>
              <a:gd name="T30" fmla="*/ 2147483647 w 1036"/>
              <a:gd name="T31" fmla="*/ 42841882 h 675"/>
              <a:gd name="T32" fmla="*/ 2147483647 w 1036"/>
              <a:gd name="T33" fmla="*/ 7559679 h 675"/>
              <a:gd name="T34" fmla="*/ 2141398689 w 1036"/>
              <a:gd name="T35" fmla="*/ 27720938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2" name="Group 1288"/>
          <p:cNvGrpSpPr>
            <a:grpSpLocks/>
          </p:cNvGrpSpPr>
          <p:nvPr/>
        </p:nvGrpSpPr>
        <p:grpSpPr bwMode="auto">
          <a:xfrm>
            <a:off x="6546851" y="2963863"/>
            <a:ext cx="1458913" cy="933450"/>
            <a:chOff x="2889" y="1631"/>
            <a:chExt cx="980" cy="743"/>
          </a:xfrm>
        </p:grpSpPr>
        <p:sp>
          <p:nvSpPr>
            <p:cNvPr id="472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2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CCFF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376" name="Line 1291"/>
          <p:cNvSpPr>
            <a:spLocks noChangeShapeType="1"/>
          </p:cNvSpPr>
          <p:nvPr/>
        </p:nvSpPr>
        <p:spPr bwMode="auto">
          <a:xfrm>
            <a:off x="8664576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7" name="Line 1292"/>
          <p:cNvSpPr>
            <a:spLocks noChangeShapeType="1"/>
          </p:cNvSpPr>
          <p:nvPr/>
        </p:nvSpPr>
        <p:spPr bwMode="auto">
          <a:xfrm>
            <a:off x="8761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8" name="Line 1293"/>
          <p:cNvSpPr>
            <a:spLocks noChangeShapeType="1"/>
          </p:cNvSpPr>
          <p:nvPr/>
        </p:nvSpPr>
        <p:spPr bwMode="auto">
          <a:xfrm flipV="1">
            <a:off x="8997950" y="3808414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9" name="Line 1294"/>
          <p:cNvSpPr>
            <a:spLocks noChangeShapeType="1"/>
          </p:cNvSpPr>
          <p:nvPr/>
        </p:nvSpPr>
        <p:spPr bwMode="auto">
          <a:xfrm>
            <a:off x="7696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0" name="Line 1295"/>
          <p:cNvSpPr>
            <a:spLocks noChangeShapeType="1"/>
          </p:cNvSpPr>
          <p:nvPr/>
        </p:nvSpPr>
        <p:spPr bwMode="auto">
          <a:xfrm>
            <a:off x="7991475" y="2576514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1" name="Line 1296"/>
          <p:cNvSpPr>
            <a:spLocks noChangeShapeType="1"/>
          </p:cNvSpPr>
          <p:nvPr/>
        </p:nvSpPr>
        <p:spPr bwMode="auto">
          <a:xfrm>
            <a:off x="7558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9" name="Freeform 1297"/>
          <p:cNvSpPr>
            <a:spLocks/>
          </p:cNvSpPr>
          <p:nvPr/>
        </p:nvSpPr>
        <p:spPr bwMode="auto">
          <a:xfrm>
            <a:off x="6765925" y="4367214"/>
            <a:ext cx="3079750" cy="1665287"/>
          </a:xfrm>
          <a:custGeom>
            <a:avLst/>
            <a:gdLst>
              <a:gd name="T0" fmla="*/ 2147483647 w 1940"/>
              <a:gd name="T1" fmla="*/ 65524043 h 1049"/>
              <a:gd name="T2" fmla="*/ 1902718763 w 1940"/>
              <a:gd name="T3" fmla="*/ 315018643 h 1049"/>
              <a:gd name="T4" fmla="*/ 1229836250 w 1940"/>
              <a:gd name="T5" fmla="*/ 171370574 h 1049"/>
              <a:gd name="T6" fmla="*/ 398184688 w 1940"/>
              <a:gd name="T7" fmla="*/ 254534911 h 1049"/>
              <a:gd name="T8" fmla="*/ 35282188 w 1940"/>
              <a:gd name="T9" fmla="*/ 980339693 h 1049"/>
              <a:gd name="T10" fmla="*/ 178931888 w 1940"/>
              <a:gd name="T11" fmla="*/ 1633060760 h 1049"/>
              <a:gd name="T12" fmla="*/ 725805000 w 1940"/>
              <a:gd name="T13" fmla="*/ 1779229778 h 1049"/>
              <a:gd name="T14" fmla="*/ 1431448750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1799391022 h 1049"/>
              <a:gd name="T24" fmla="*/ 2147483647 w 1940"/>
              <a:gd name="T25" fmla="*/ 632558235 h 1049"/>
              <a:gd name="T26" fmla="*/ 2147483647 w 1940"/>
              <a:gd name="T27" fmla="*/ 287297726 h 1049"/>
              <a:gd name="T28" fmla="*/ 2147483647 w 1940"/>
              <a:gd name="T29" fmla="*/ 37801539 h 1049"/>
              <a:gd name="T30" fmla="*/ 2147483647 w 1940"/>
              <a:gd name="T31" fmla="*/ 65524043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" name="Line 1298"/>
          <p:cNvSpPr>
            <a:spLocks noChangeShapeType="1"/>
          </p:cNvSpPr>
          <p:nvPr/>
        </p:nvSpPr>
        <p:spPr bwMode="auto">
          <a:xfrm rot="16200000" flipV="1">
            <a:off x="9065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4" name="Line 1299"/>
          <p:cNvSpPr>
            <a:spLocks noChangeShapeType="1"/>
          </p:cNvSpPr>
          <p:nvPr/>
        </p:nvSpPr>
        <p:spPr bwMode="auto">
          <a:xfrm rot="5400000" flipV="1">
            <a:off x="9259889" y="5429251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5" name="Line 1300"/>
          <p:cNvSpPr>
            <a:spLocks noChangeShapeType="1"/>
          </p:cNvSpPr>
          <p:nvPr/>
        </p:nvSpPr>
        <p:spPr bwMode="auto">
          <a:xfrm rot="16200000" flipH="1">
            <a:off x="9367838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6" name="Line 1301"/>
          <p:cNvSpPr>
            <a:spLocks noChangeShapeType="1"/>
          </p:cNvSpPr>
          <p:nvPr/>
        </p:nvSpPr>
        <p:spPr bwMode="auto">
          <a:xfrm>
            <a:off x="8626476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7" name="Line 1302"/>
          <p:cNvSpPr>
            <a:spLocks noChangeShapeType="1"/>
          </p:cNvSpPr>
          <p:nvPr/>
        </p:nvSpPr>
        <p:spPr bwMode="auto">
          <a:xfrm flipV="1">
            <a:off x="8005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8" name="Line 1303"/>
          <p:cNvSpPr>
            <a:spLocks noChangeShapeType="1"/>
          </p:cNvSpPr>
          <p:nvPr/>
        </p:nvSpPr>
        <p:spPr bwMode="auto">
          <a:xfrm flipV="1">
            <a:off x="8048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0" name="Line 1305"/>
          <p:cNvSpPr>
            <a:spLocks noChangeShapeType="1"/>
          </p:cNvSpPr>
          <p:nvPr/>
        </p:nvSpPr>
        <p:spPr bwMode="auto">
          <a:xfrm>
            <a:off x="7369176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1" name="Line 1306"/>
          <p:cNvSpPr>
            <a:spLocks noChangeShapeType="1"/>
          </p:cNvSpPr>
          <p:nvPr/>
        </p:nvSpPr>
        <p:spPr bwMode="auto">
          <a:xfrm flipV="1">
            <a:off x="7110414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4" name="Line 1309"/>
          <p:cNvSpPr>
            <a:spLocks noChangeShapeType="1"/>
          </p:cNvSpPr>
          <p:nvPr/>
        </p:nvSpPr>
        <p:spPr bwMode="auto">
          <a:xfrm flipH="1">
            <a:off x="7535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5" name="Line 1310"/>
          <p:cNvSpPr>
            <a:spLocks noChangeShapeType="1"/>
          </p:cNvSpPr>
          <p:nvPr/>
        </p:nvSpPr>
        <p:spPr bwMode="auto">
          <a:xfrm flipH="1" flipV="1">
            <a:off x="7929564" y="5038726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6" name="Line 1311"/>
          <p:cNvSpPr>
            <a:spLocks noChangeShapeType="1"/>
          </p:cNvSpPr>
          <p:nvPr/>
        </p:nvSpPr>
        <p:spPr bwMode="auto">
          <a:xfrm>
            <a:off x="8012114" y="5041901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8" name="Line 1313"/>
          <p:cNvSpPr>
            <a:spLocks noChangeShapeType="1"/>
          </p:cNvSpPr>
          <p:nvPr/>
        </p:nvSpPr>
        <p:spPr bwMode="auto">
          <a:xfrm>
            <a:off x="7550150" y="3511551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9" name="Line 1314"/>
          <p:cNvSpPr>
            <a:spLocks noChangeShapeType="1"/>
          </p:cNvSpPr>
          <p:nvPr/>
        </p:nvSpPr>
        <p:spPr bwMode="auto">
          <a:xfrm flipV="1">
            <a:off x="8845551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0" name="Line 1315"/>
          <p:cNvSpPr>
            <a:spLocks noChangeShapeType="1"/>
          </p:cNvSpPr>
          <p:nvPr/>
        </p:nvSpPr>
        <p:spPr bwMode="auto">
          <a:xfrm>
            <a:off x="8674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1" name="Line 1316"/>
          <p:cNvSpPr>
            <a:spLocks noChangeShapeType="1"/>
          </p:cNvSpPr>
          <p:nvPr/>
        </p:nvSpPr>
        <p:spPr bwMode="auto">
          <a:xfrm flipV="1">
            <a:off x="8845551" y="2551114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2" name="Line 1317"/>
          <p:cNvSpPr>
            <a:spLocks noChangeShapeType="1"/>
          </p:cNvSpPr>
          <p:nvPr/>
        </p:nvSpPr>
        <p:spPr bwMode="auto">
          <a:xfrm>
            <a:off x="9210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3" name="Line 1318"/>
          <p:cNvSpPr>
            <a:spLocks noChangeShapeType="1"/>
          </p:cNvSpPr>
          <p:nvPr/>
        </p:nvSpPr>
        <p:spPr bwMode="auto">
          <a:xfrm>
            <a:off x="8864601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4" name="Line 1319"/>
          <p:cNvSpPr>
            <a:spLocks noChangeShapeType="1"/>
          </p:cNvSpPr>
          <p:nvPr/>
        </p:nvSpPr>
        <p:spPr bwMode="auto">
          <a:xfrm flipV="1">
            <a:off x="7159626" y="3722689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5" name="Line 1320"/>
          <p:cNvSpPr>
            <a:spLocks noChangeShapeType="1"/>
          </p:cNvSpPr>
          <p:nvPr/>
        </p:nvSpPr>
        <p:spPr bwMode="auto">
          <a:xfrm>
            <a:off x="9418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6" name="Line 1321"/>
          <p:cNvSpPr>
            <a:spLocks noChangeShapeType="1"/>
          </p:cNvSpPr>
          <p:nvPr/>
        </p:nvSpPr>
        <p:spPr bwMode="auto">
          <a:xfrm flipH="1">
            <a:off x="8564564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7" name="Line 1322"/>
          <p:cNvSpPr>
            <a:spLocks noChangeShapeType="1"/>
          </p:cNvSpPr>
          <p:nvPr/>
        </p:nvSpPr>
        <p:spPr bwMode="auto">
          <a:xfrm flipH="1">
            <a:off x="9156701" y="2922589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8" name="Line 1323"/>
          <p:cNvSpPr>
            <a:spLocks noChangeShapeType="1"/>
          </p:cNvSpPr>
          <p:nvPr/>
        </p:nvSpPr>
        <p:spPr bwMode="auto">
          <a:xfrm flipV="1">
            <a:off x="8540751" y="4064001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9492" name="Group 1324"/>
          <p:cNvGrpSpPr>
            <a:grpSpLocks/>
          </p:cNvGrpSpPr>
          <p:nvPr/>
        </p:nvGrpSpPr>
        <p:grpSpPr bwMode="auto">
          <a:xfrm flipH="1">
            <a:off x="7043739" y="4522788"/>
            <a:ext cx="414337" cy="373062"/>
            <a:chOff x="2839" y="3501"/>
            <a:chExt cx="755" cy="803"/>
          </a:xfrm>
        </p:grpSpPr>
        <p:pic>
          <p:nvPicPr>
            <p:cNvPr id="20076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7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93" name="Group 1327"/>
          <p:cNvGrpSpPr>
            <a:grpSpLocks/>
          </p:cNvGrpSpPr>
          <p:nvPr/>
        </p:nvGrpSpPr>
        <p:grpSpPr bwMode="auto">
          <a:xfrm flipH="1">
            <a:off x="6726238" y="4943475"/>
            <a:ext cx="482600" cy="406400"/>
            <a:chOff x="2839" y="3501"/>
            <a:chExt cx="755" cy="803"/>
          </a:xfrm>
        </p:grpSpPr>
        <p:pic>
          <p:nvPicPr>
            <p:cNvPr id="20074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5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94" name="Group 1330"/>
          <p:cNvGrpSpPr>
            <a:grpSpLocks/>
          </p:cNvGrpSpPr>
          <p:nvPr/>
        </p:nvGrpSpPr>
        <p:grpSpPr bwMode="auto">
          <a:xfrm flipH="1">
            <a:off x="7204075" y="5245100"/>
            <a:ext cx="427038" cy="349250"/>
            <a:chOff x="2839" y="3501"/>
            <a:chExt cx="755" cy="803"/>
          </a:xfrm>
        </p:grpSpPr>
        <p:pic>
          <p:nvPicPr>
            <p:cNvPr id="20072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3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95" name="Group 1333"/>
          <p:cNvGrpSpPr>
            <a:grpSpLocks/>
          </p:cNvGrpSpPr>
          <p:nvPr/>
        </p:nvGrpSpPr>
        <p:grpSpPr bwMode="auto">
          <a:xfrm>
            <a:off x="7818439" y="5227639"/>
            <a:ext cx="427037" cy="350837"/>
            <a:chOff x="2839" y="3501"/>
            <a:chExt cx="755" cy="803"/>
          </a:xfrm>
        </p:grpSpPr>
        <p:pic>
          <p:nvPicPr>
            <p:cNvPr id="20070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1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9496" name="Picture 1336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6" y="1709739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97" name="Group 1337"/>
          <p:cNvGrpSpPr>
            <a:grpSpLocks/>
          </p:cNvGrpSpPr>
          <p:nvPr/>
        </p:nvGrpSpPr>
        <p:grpSpPr bwMode="auto">
          <a:xfrm>
            <a:off x="6881814" y="1535113"/>
            <a:ext cx="415925" cy="385762"/>
            <a:chOff x="2751" y="1851"/>
            <a:chExt cx="462" cy="478"/>
          </a:xfrm>
        </p:grpSpPr>
        <p:pic>
          <p:nvPicPr>
            <p:cNvPr id="20068" name="Picture 1338" descr="iphone_stylized_smal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69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98" name="Group 1340"/>
          <p:cNvGrpSpPr>
            <a:grpSpLocks/>
          </p:cNvGrpSpPr>
          <p:nvPr/>
        </p:nvGrpSpPr>
        <p:grpSpPr bwMode="auto">
          <a:xfrm>
            <a:off x="8958264" y="2384426"/>
            <a:ext cx="390525" cy="169863"/>
            <a:chOff x="4650" y="1129"/>
            <a:chExt cx="246" cy="95"/>
          </a:xfrm>
        </p:grpSpPr>
        <p:sp>
          <p:nvSpPr>
            <p:cNvPr id="2006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6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6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63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66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67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0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1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499" name="Group 1349"/>
          <p:cNvGrpSpPr>
            <a:grpSpLocks/>
          </p:cNvGrpSpPr>
          <p:nvPr/>
        </p:nvGrpSpPr>
        <p:grpSpPr bwMode="auto">
          <a:xfrm>
            <a:off x="9031289" y="2746376"/>
            <a:ext cx="390525" cy="176213"/>
            <a:chOff x="4650" y="1129"/>
            <a:chExt cx="246" cy="95"/>
          </a:xfrm>
        </p:grpSpPr>
        <p:sp>
          <p:nvSpPr>
            <p:cNvPr id="2005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5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5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55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58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59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02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03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0" name="Group 1358"/>
          <p:cNvGrpSpPr>
            <a:grpSpLocks/>
          </p:cNvGrpSpPr>
          <p:nvPr/>
        </p:nvGrpSpPr>
        <p:grpSpPr bwMode="auto">
          <a:xfrm>
            <a:off x="8472489" y="2482851"/>
            <a:ext cx="390525" cy="169863"/>
            <a:chOff x="4650" y="1129"/>
            <a:chExt cx="246" cy="95"/>
          </a:xfrm>
        </p:grpSpPr>
        <p:sp>
          <p:nvSpPr>
            <p:cNvPr id="2004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4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4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47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50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51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9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9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1" name="Group 1367"/>
          <p:cNvGrpSpPr>
            <a:grpSpLocks/>
          </p:cNvGrpSpPr>
          <p:nvPr/>
        </p:nvGrpSpPr>
        <p:grpSpPr bwMode="auto">
          <a:xfrm>
            <a:off x="8483601" y="2746376"/>
            <a:ext cx="390525" cy="169863"/>
            <a:chOff x="4650" y="1129"/>
            <a:chExt cx="246" cy="95"/>
          </a:xfrm>
        </p:grpSpPr>
        <p:sp>
          <p:nvSpPr>
            <p:cNvPr id="200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39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42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43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86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87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19" name="Line 1376"/>
          <p:cNvSpPr>
            <a:spLocks noChangeShapeType="1"/>
          </p:cNvSpPr>
          <p:nvPr/>
        </p:nvSpPr>
        <p:spPr bwMode="auto">
          <a:xfrm>
            <a:off x="9613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9503" name="Group 1377"/>
          <p:cNvGrpSpPr>
            <a:grpSpLocks/>
          </p:cNvGrpSpPr>
          <p:nvPr/>
        </p:nvGrpSpPr>
        <p:grpSpPr bwMode="auto">
          <a:xfrm>
            <a:off x="8669339" y="3900488"/>
            <a:ext cx="485775" cy="203200"/>
            <a:chOff x="4650" y="1129"/>
            <a:chExt cx="246" cy="95"/>
          </a:xfrm>
        </p:grpSpPr>
        <p:sp>
          <p:nvSpPr>
            <p:cNvPr id="2002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2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3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31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34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35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78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79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4" name="Group 1386"/>
          <p:cNvGrpSpPr>
            <a:grpSpLocks/>
          </p:cNvGrpSpPr>
          <p:nvPr/>
        </p:nvGrpSpPr>
        <p:grpSpPr bwMode="auto">
          <a:xfrm>
            <a:off x="8350251" y="3619500"/>
            <a:ext cx="485775" cy="203200"/>
            <a:chOff x="4650" y="1129"/>
            <a:chExt cx="246" cy="95"/>
          </a:xfrm>
        </p:grpSpPr>
        <p:sp>
          <p:nvSpPr>
            <p:cNvPr id="2002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2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2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23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26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27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70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71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5" name="Group 1395"/>
          <p:cNvGrpSpPr>
            <a:grpSpLocks/>
          </p:cNvGrpSpPr>
          <p:nvPr/>
        </p:nvGrpSpPr>
        <p:grpSpPr bwMode="auto">
          <a:xfrm>
            <a:off x="9012239" y="3632200"/>
            <a:ext cx="485775" cy="203200"/>
            <a:chOff x="4650" y="1129"/>
            <a:chExt cx="246" cy="95"/>
          </a:xfrm>
        </p:grpSpPr>
        <p:sp>
          <p:nvSpPr>
            <p:cNvPr id="2001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1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1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15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18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19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62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63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6" name="Group 1404"/>
          <p:cNvGrpSpPr>
            <a:grpSpLocks/>
          </p:cNvGrpSpPr>
          <p:nvPr/>
        </p:nvGrpSpPr>
        <p:grpSpPr bwMode="auto">
          <a:xfrm>
            <a:off x="8231189" y="4494214"/>
            <a:ext cx="619125" cy="242887"/>
            <a:chOff x="4650" y="1129"/>
            <a:chExt cx="246" cy="95"/>
          </a:xfrm>
        </p:grpSpPr>
        <p:sp>
          <p:nvSpPr>
            <p:cNvPr id="2000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0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00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007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10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11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54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55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7" name="Group 1413"/>
          <p:cNvGrpSpPr>
            <a:grpSpLocks/>
          </p:cNvGrpSpPr>
          <p:nvPr/>
        </p:nvGrpSpPr>
        <p:grpSpPr bwMode="auto">
          <a:xfrm>
            <a:off x="8864601" y="4792664"/>
            <a:ext cx="619125" cy="242887"/>
            <a:chOff x="4650" y="1129"/>
            <a:chExt cx="246" cy="95"/>
          </a:xfrm>
        </p:grpSpPr>
        <p:sp>
          <p:nvSpPr>
            <p:cNvPr id="1999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9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9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9999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02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03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46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47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8" name="Group 1422"/>
          <p:cNvGrpSpPr>
            <a:grpSpLocks/>
          </p:cNvGrpSpPr>
          <p:nvPr/>
        </p:nvGrpSpPr>
        <p:grpSpPr bwMode="auto">
          <a:xfrm>
            <a:off x="7515226" y="4837114"/>
            <a:ext cx="619125" cy="242887"/>
            <a:chOff x="4650" y="1129"/>
            <a:chExt cx="246" cy="95"/>
          </a:xfrm>
        </p:grpSpPr>
        <p:sp>
          <p:nvSpPr>
            <p:cNvPr id="1998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8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9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9991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994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5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3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3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09" name="Group 1431"/>
          <p:cNvGrpSpPr>
            <a:grpSpLocks/>
          </p:cNvGrpSpPr>
          <p:nvPr/>
        </p:nvGrpSpPr>
        <p:grpSpPr bwMode="auto">
          <a:xfrm>
            <a:off x="7321551" y="3629026"/>
            <a:ext cx="390525" cy="169863"/>
            <a:chOff x="4650" y="1129"/>
            <a:chExt cx="246" cy="95"/>
          </a:xfrm>
        </p:grpSpPr>
        <p:sp>
          <p:nvSpPr>
            <p:cNvPr id="1998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8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8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9983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986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7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30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31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10" name="Group 1440"/>
          <p:cNvGrpSpPr>
            <a:grpSpLocks/>
          </p:cNvGrpSpPr>
          <p:nvPr/>
        </p:nvGrpSpPr>
        <p:grpSpPr bwMode="auto">
          <a:xfrm>
            <a:off x="7621589" y="2476501"/>
            <a:ext cx="390525" cy="169863"/>
            <a:chOff x="4650" y="1129"/>
            <a:chExt cx="246" cy="95"/>
          </a:xfrm>
        </p:grpSpPr>
        <p:sp>
          <p:nvSpPr>
            <p:cNvPr id="1997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7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97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9975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978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9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2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23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11" name="Group 1449"/>
          <p:cNvGrpSpPr>
            <a:grpSpLocks/>
          </p:cNvGrpSpPr>
          <p:nvPr/>
        </p:nvGrpSpPr>
        <p:grpSpPr bwMode="auto">
          <a:xfrm>
            <a:off x="6880226" y="3489326"/>
            <a:ext cx="506413" cy="352425"/>
            <a:chOff x="2967" y="478"/>
            <a:chExt cx="788" cy="625"/>
          </a:xfrm>
        </p:grpSpPr>
        <p:pic>
          <p:nvPicPr>
            <p:cNvPr id="19970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971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12" name="Group 1452"/>
          <p:cNvGrpSpPr>
            <a:grpSpLocks/>
          </p:cNvGrpSpPr>
          <p:nvPr/>
        </p:nvGrpSpPr>
        <p:grpSpPr bwMode="auto">
          <a:xfrm>
            <a:off x="8401051" y="4992689"/>
            <a:ext cx="563563" cy="420687"/>
            <a:chOff x="2967" y="478"/>
            <a:chExt cx="788" cy="625"/>
          </a:xfrm>
        </p:grpSpPr>
        <p:pic>
          <p:nvPicPr>
            <p:cNvPr id="19968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969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13" name="Group 1455"/>
          <p:cNvGrpSpPr>
            <a:grpSpLocks/>
          </p:cNvGrpSpPr>
          <p:nvPr/>
        </p:nvGrpSpPr>
        <p:grpSpPr bwMode="auto">
          <a:xfrm>
            <a:off x="7329488" y="1833564"/>
            <a:ext cx="457200" cy="631825"/>
            <a:chOff x="742" y="2409"/>
            <a:chExt cx="576" cy="881"/>
          </a:xfrm>
        </p:grpSpPr>
        <p:grpSp>
          <p:nvGrpSpPr>
            <p:cNvPr id="19950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995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9951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8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14" name="Group 1474"/>
          <p:cNvGrpSpPr>
            <a:grpSpLocks/>
          </p:cNvGrpSpPr>
          <p:nvPr/>
        </p:nvGrpSpPr>
        <p:grpSpPr bwMode="auto">
          <a:xfrm>
            <a:off x="9509126" y="4991101"/>
            <a:ext cx="227013" cy="481013"/>
            <a:chOff x="4140" y="429"/>
            <a:chExt cx="1425" cy="2396"/>
          </a:xfrm>
        </p:grpSpPr>
        <p:sp>
          <p:nvSpPr>
            <p:cNvPr id="19918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5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20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21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923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94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5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70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925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92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3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72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73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928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90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91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929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930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8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89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77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32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33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0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35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2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3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4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5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6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87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15" name="Group 1507"/>
          <p:cNvGrpSpPr>
            <a:grpSpLocks/>
          </p:cNvGrpSpPr>
          <p:nvPr/>
        </p:nvGrpSpPr>
        <p:grpSpPr bwMode="auto">
          <a:xfrm>
            <a:off x="9193213" y="5292726"/>
            <a:ext cx="227012" cy="481013"/>
            <a:chOff x="4140" y="429"/>
            <a:chExt cx="1425" cy="2396"/>
          </a:xfrm>
        </p:grpSpPr>
        <p:sp>
          <p:nvSpPr>
            <p:cNvPr id="19886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888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9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891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6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6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3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893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6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4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4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9896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5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5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897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98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5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5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4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00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01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903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5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5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16" name="Group 1540"/>
          <p:cNvGrpSpPr>
            <a:grpSpLocks/>
          </p:cNvGrpSpPr>
          <p:nvPr/>
        </p:nvGrpSpPr>
        <p:grpSpPr bwMode="auto">
          <a:xfrm>
            <a:off x="6570664" y="2032000"/>
            <a:ext cx="534987" cy="407988"/>
            <a:chOff x="877" y="1008"/>
            <a:chExt cx="2747" cy="2591"/>
          </a:xfrm>
        </p:grpSpPr>
        <p:pic>
          <p:nvPicPr>
            <p:cNvPr id="19863" name="Picture 1541" descr="antenna_stylized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4" name="Picture 1542" descr="laptop_keyboar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65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866" name="Picture 1544" descr="scree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67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8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9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0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1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2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73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80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1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2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3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4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5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74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6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7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8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9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7" name="Group 1564"/>
          <p:cNvGrpSpPr>
            <a:grpSpLocks/>
          </p:cNvGrpSpPr>
          <p:nvPr/>
        </p:nvGrpSpPr>
        <p:grpSpPr bwMode="auto">
          <a:xfrm>
            <a:off x="8140701" y="5475289"/>
            <a:ext cx="474663" cy="407987"/>
            <a:chOff x="877" y="1008"/>
            <a:chExt cx="2747" cy="2591"/>
          </a:xfrm>
        </p:grpSpPr>
        <p:pic>
          <p:nvPicPr>
            <p:cNvPr id="19840" name="Picture 15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41" name="Picture 15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42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843" name="Picture 15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44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5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6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7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8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9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50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57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8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9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0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1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2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51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2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3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4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5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6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8" name="Group 1588"/>
          <p:cNvGrpSpPr>
            <a:grpSpLocks/>
          </p:cNvGrpSpPr>
          <p:nvPr/>
        </p:nvGrpSpPr>
        <p:grpSpPr bwMode="auto">
          <a:xfrm>
            <a:off x="6829425" y="3030539"/>
            <a:ext cx="444500" cy="407987"/>
            <a:chOff x="877" y="1008"/>
            <a:chExt cx="2747" cy="2591"/>
          </a:xfrm>
        </p:grpSpPr>
        <p:pic>
          <p:nvPicPr>
            <p:cNvPr id="19817" name="Picture 1589" descr="antenna_stylized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18" name="Picture 1590" descr="laptop_keyboar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19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820" name="Picture 1592" descr="screen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21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2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3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4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5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6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27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34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5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6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7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8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9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28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9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0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1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2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3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9" name="Group 1612"/>
          <p:cNvGrpSpPr>
            <a:grpSpLocks/>
          </p:cNvGrpSpPr>
          <p:nvPr/>
        </p:nvGrpSpPr>
        <p:grpSpPr bwMode="auto">
          <a:xfrm flipH="1">
            <a:off x="7208839" y="3211513"/>
            <a:ext cx="414337" cy="373062"/>
            <a:chOff x="2839" y="3501"/>
            <a:chExt cx="755" cy="803"/>
          </a:xfrm>
        </p:grpSpPr>
        <p:pic>
          <p:nvPicPr>
            <p:cNvPr id="19815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16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20" name="Group 1615"/>
          <p:cNvGrpSpPr>
            <a:grpSpLocks/>
          </p:cNvGrpSpPr>
          <p:nvPr/>
        </p:nvGrpSpPr>
        <p:grpSpPr bwMode="auto">
          <a:xfrm>
            <a:off x="8575676" y="5411789"/>
            <a:ext cx="474663" cy="407987"/>
            <a:chOff x="877" y="1008"/>
            <a:chExt cx="2747" cy="2591"/>
          </a:xfrm>
        </p:grpSpPr>
        <p:pic>
          <p:nvPicPr>
            <p:cNvPr id="19792" name="Picture 1616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93" name="Picture 1617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94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795" name="Picture 1619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96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7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8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9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0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1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02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09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0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1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2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3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4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03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4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5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6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7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8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1830" name="Group 1046"/>
          <p:cNvGrpSpPr>
            <a:grpSpLocks/>
          </p:cNvGrpSpPr>
          <p:nvPr/>
        </p:nvGrpSpPr>
        <p:grpSpPr bwMode="auto">
          <a:xfrm>
            <a:off x="6924675" y="1141413"/>
            <a:ext cx="1047750" cy="996950"/>
            <a:chOff x="3402" y="719"/>
            <a:chExt cx="660" cy="628"/>
          </a:xfrm>
        </p:grpSpPr>
        <p:sp>
          <p:nvSpPr>
            <p:cNvPr id="19782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83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64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5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6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7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/>
                  <a:t>application</a:t>
                </a:r>
              </a:p>
              <a:p>
                <a:pPr algn="ctr">
                  <a:defRPr/>
                </a:pPr>
                <a:r>
                  <a:rPr lang="en-US" sz="1000"/>
                  <a:t>transport</a:t>
                </a:r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  <a:endParaRPr lang="en-US" sz="1000"/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368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9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0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1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31831" name="Group 1047"/>
          <p:cNvGrpSpPr>
            <a:grpSpLocks/>
          </p:cNvGrpSpPr>
          <p:nvPr/>
        </p:nvGrpSpPr>
        <p:grpSpPr bwMode="auto">
          <a:xfrm>
            <a:off x="9620250" y="4148138"/>
            <a:ext cx="1047750" cy="996950"/>
            <a:chOff x="3402" y="719"/>
            <a:chExt cx="660" cy="628"/>
          </a:xfrm>
        </p:grpSpPr>
        <p:sp>
          <p:nvSpPr>
            <p:cNvPr id="19772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73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54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5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6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7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/>
                  <a:t>application</a:t>
                </a:r>
              </a:p>
              <a:p>
                <a:pPr algn="ctr">
                  <a:defRPr/>
                </a:pPr>
                <a:r>
                  <a:rPr lang="en-US" sz="1000"/>
                  <a:t>transport</a:t>
                </a:r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  <a:endParaRPr lang="en-US" sz="1000"/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358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9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0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1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32062" name="Group 1278"/>
          <p:cNvGrpSpPr>
            <a:grpSpLocks/>
          </p:cNvGrpSpPr>
          <p:nvPr/>
        </p:nvGrpSpPr>
        <p:grpSpPr bwMode="auto">
          <a:xfrm>
            <a:off x="7377113" y="1763713"/>
            <a:ext cx="2546350" cy="3429000"/>
            <a:chOff x="3674" y="1148"/>
            <a:chExt cx="1604" cy="2160"/>
          </a:xfrm>
        </p:grpSpPr>
        <p:grpSp>
          <p:nvGrpSpPr>
            <p:cNvPr id="19530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331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2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3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4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5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6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7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758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49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50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51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59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46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47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48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40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1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2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3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4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CC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45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1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310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1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2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3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4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5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6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737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8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9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0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38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25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6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7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19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0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1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2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3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4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2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289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0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1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2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3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4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5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716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07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8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9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17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04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5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6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9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0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1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2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3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3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268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9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0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1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2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3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4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695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86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7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8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696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83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4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5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77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8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9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0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1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2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4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247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8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9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0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1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2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3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674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65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6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7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675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62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3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4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56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7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8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9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0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1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5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226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7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8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9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0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1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2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653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44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5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6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654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41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2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3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35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6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7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8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9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0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6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205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6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7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8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9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0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1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632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23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4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5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633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20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1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2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14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5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6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7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8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9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  <a:p>
                <a:pPr algn="ctr">
                  <a:defRPr/>
                </a:pPr>
                <a:r>
                  <a:rPr lang="en-US" sz="1000" dirty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dirty="0"/>
                  <a:t>data link</a:t>
                </a:r>
              </a:p>
              <a:p>
                <a:pPr algn="ctr">
                  <a:defRPr/>
                </a:pPr>
                <a:r>
                  <a:rPr lang="en-US" sz="1000" dirty="0"/>
                  <a:t>physical</a:t>
                </a:r>
                <a:endParaRPr lang="en-US" sz="2400" dirty="0"/>
              </a:p>
            </p:txBody>
          </p:sp>
        </p:grpSp>
        <p:grpSp>
          <p:nvGrpSpPr>
            <p:cNvPr id="19537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184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5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6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7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8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9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0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611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02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3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4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612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99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0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1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93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4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5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6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7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8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8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163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4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5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6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7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8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9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590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81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2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3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591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78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9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0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72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3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4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5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6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7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39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142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3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4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5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6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7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8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569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60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61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62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570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57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8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9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51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2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3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4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5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6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/>
              </a:p>
              <a:p>
                <a:pPr algn="ctr">
                  <a:defRPr/>
                </a:pPr>
                <a:r>
                  <a:rPr 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/>
                  <a:t>data link</a:t>
                </a:r>
              </a:p>
              <a:p>
                <a:pPr algn="ctr">
                  <a:defRPr/>
                </a:pPr>
                <a:r>
                  <a:rPr lang="en-US" sz="1000"/>
                  <a:t>physical</a:t>
                </a:r>
                <a:endParaRPr lang="en-US" sz="2400"/>
              </a:p>
            </p:txBody>
          </p:sp>
        </p:grpSp>
        <p:grpSp>
          <p:nvGrpSpPr>
            <p:cNvPr id="19540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121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2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3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4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5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6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7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548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39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40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41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549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36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37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38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30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1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2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3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4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5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  <a:p>
                <a:pPr algn="ctr">
                  <a:defRPr/>
                </a:pPr>
                <a:r>
                  <a:rPr lang="en-US" sz="1000" dirty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dirty="0"/>
                  <a:t>data link</a:t>
                </a:r>
              </a:p>
              <a:p>
                <a:pPr algn="ctr">
                  <a:defRPr/>
                </a:pPr>
                <a:r>
                  <a:rPr lang="en-US" sz="1000" dirty="0"/>
                  <a:t>physical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30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63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  <a:p>
            <a:pPr lvl="1"/>
            <a:r>
              <a:rPr lang="en-US" dirty="0"/>
              <a:t>Move packets within a router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Determine a route taken by packets from source to destination</a:t>
            </a:r>
          </a:p>
          <a:p>
            <a:pPr lvl="1"/>
            <a:r>
              <a:rPr lang="en-US" dirty="0"/>
              <a:t>Routing algorithms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6" y="1776586"/>
            <a:ext cx="4041775" cy="381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Planes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Plane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Local, per-router function</a:t>
            </a:r>
          </a:p>
          <a:p>
            <a:r>
              <a:rPr lang="en-US" dirty="0"/>
              <a:t>Determines how datagram arriving on router input port is forwarded to router output port</a:t>
            </a:r>
          </a:p>
          <a:p>
            <a:r>
              <a:rPr lang="en-US" dirty="0"/>
              <a:t>Forwarding function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Control Plane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Network-wide logic</a:t>
            </a:r>
          </a:p>
          <a:p>
            <a:r>
              <a:rPr lang="en-US" dirty="0"/>
              <a:t>Determines how datagram is routed among routers along end-end path from source host to destination host</a:t>
            </a:r>
          </a:p>
          <a:p>
            <a:r>
              <a:rPr lang="en-US" dirty="0"/>
              <a:t>Two control-plane approaches</a:t>
            </a:r>
          </a:p>
          <a:p>
            <a:pPr lvl="1"/>
            <a:r>
              <a:rPr lang="en-US" dirty="0"/>
              <a:t>traditional routing algorithms: implemented in routers</a:t>
            </a:r>
          </a:p>
          <a:p>
            <a:pPr lvl="1"/>
            <a:r>
              <a:rPr lang="en-US" dirty="0"/>
              <a:t>software-defined networking (SDN): implemented in (remote) servers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5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Per-router Control Plane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325" y="1882994"/>
            <a:ext cx="7543800" cy="39492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6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Control Plane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132" y="1846264"/>
            <a:ext cx="7184187" cy="40227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0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Setup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network layer protocol(s) do you know?</a:t>
            </a:r>
          </a:p>
          <a:p>
            <a:pPr lvl="1"/>
            <a:r>
              <a:rPr lang="en-US" dirty="0"/>
              <a:t>IP, IPv6</a:t>
            </a:r>
          </a:p>
          <a:p>
            <a:r>
              <a:rPr lang="en-US" dirty="0"/>
              <a:t>There are others too!</a:t>
            </a:r>
          </a:p>
          <a:p>
            <a:pPr lvl="1"/>
            <a:r>
              <a:rPr lang="en-US" dirty="0"/>
              <a:t>ATM, frame relay, X.25</a:t>
            </a:r>
          </a:p>
          <a:p>
            <a:r>
              <a:rPr lang="en-US" dirty="0"/>
              <a:t>Virtual connection established</a:t>
            </a:r>
          </a:p>
          <a:p>
            <a:pPr lvl="1"/>
            <a:r>
              <a:rPr lang="en-US" dirty="0"/>
              <a:t>Like TCP</a:t>
            </a:r>
          </a:p>
          <a:p>
            <a:pPr lvl="1"/>
            <a:r>
              <a:rPr lang="en-US" dirty="0"/>
              <a:t>Hosts and routers are involved</a:t>
            </a:r>
          </a:p>
          <a:p>
            <a:r>
              <a:rPr lang="en-US" dirty="0"/>
              <a:t>Circuit switching vs packet switching</a:t>
            </a:r>
          </a:p>
          <a:p>
            <a:pPr lvl="1"/>
            <a:r>
              <a:rPr lang="en-US" dirty="0"/>
              <a:t>Host-to-host</a:t>
            </a:r>
          </a:p>
          <a:p>
            <a:pPr lvl="1"/>
            <a:r>
              <a:rPr lang="en-US" dirty="0"/>
              <a:t>Mutually exclusive</a:t>
            </a:r>
          </a:p>
          <a:p>
            <a:pPr lvl="1"/>
            <a:r>
              <a:rPr lang="en-US" dirty="0"/>
              <a:t>Network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</a:t>
            </a:r>
          </a:p>
          <a:p>
            <a:pPr lvl="1"/>
            <a:r>
              <a:rPr lang="en-US" dirty="0"/>
              <a:t>Best effort</a:t>
            </a:r>
          </a:p>
          <a:p>
            <a:pPr lvl="1"/>
            <a:r>
              <a:rPr lang="en-US" dirty="0"/>
              <a:t>No guarantees</a:t>
            </a:r>
          </a:p>
          <a:p>
            <a:pPr lvl="1"/>
            <a:r>
              <a:rPr lang="en-US" dirty="0"/>
              <a:t>No congestion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2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1147</TotalTime>
  <Words>729</Words>
  <Application>Microsoft Macintosh PowerPoint</Application>
  <PresentationFormat>Widescreen</PresentationFormat>
  <Paragraphs>234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Calibri Light</vt:lpstr>
      <vt:lpstr>Comic Sans MS</vt:lpstr>
      <vt:lpstr>Gill Sans MT</vt:lpstr>
      <vt:lpstr>ＭＳ Ｐゴシック</vt:lpstr>
      <vt:lpstr>Times New Roman</vt:lpstr>
      <vt:lpstr>Arial</vt:lpstr>
      <vt:lpstr>Retrospect</vt:lpstr>
      <vt:lpstr>Computer Networks</vt:lpstr>
      <vt:lpstr>Network Layer</vt:lpstr>
      <vt:lpstr>Objectives</vt:lpstr>
      <vt:lpstr>Network Layer</vt:lpstr>
      <vt:lpstr>Network Layer Functions</vt:lpstr>
      <vt:lpstr>Network Layer Planes</vt:lpstr>
      <vt:lpstr>Per-router Control Plane</vt:lpstr>
      <vt:lpstr>Logically Centralized Control Plane</vt:lpstr>
      <vt:lpstr>Connection Setup</vt:lpstr>
      <vt:lpstr>Network Service Model</vt:lpstr>
      <vt:lpstr>Packet (Datagram) Networks</vt:lpstr>
      <vt:lpstr>Routers</vt:lpstr>
      <vt:lpstr>Packet Forwarding</vt:lpstr>
      <vt:lpstr>Packet Forwarding Table</vt:lpstr>
      <vt:lpstr>Longest Prefix Matching</vt:lpstr>
      <vt:lpstr>Router Architecture Overview</vt:lpstr>
      <vt:lpstr>Input Port Functions</vt:lpstr>
      <vt:lpstr>Switching Fabrics</vt:lpstr>
      <vt:lpstr>Switching via Memory</vt:lpstr>
      <vt:lpstr>Switching via a Bus</vt:lpstr>
      <vt:lpstr>Switching via Interconnection Network</vt:lpstr>
      <vt:lpstr>Output Ports</vt:lpstr>
      <vt:lpstr>Output Port Queuing</vt:lpstr>
      <vt:lpstr>How Much Buffering?</vt:lpstr>
      <vt:lpstr>Input Port Queuing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Microsoft Office User</cp:lastModifiedBy>
  <cp:revision>65</cp:revision>
  <dcterms:created xsi:type="dcterms:W3CDTF">2016-08-31T14:25:10Z</dcterms:created>
  <dcterms:modified xsi:type="dcterms:W3CDTF">2018-11-12T20:49:55Z</dcterms:modified>
</cp:coreProperties>
</file>