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68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70" r:id="rId12"/>
    <p:sldId id="273" r:id="rId13"/>
    <p:sldId id="271" r:id="rId14"/>
    <p:sldId id="272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91" r:id="rId30"/>
    <p:sldId id="293" r:id="rId31"/>
    <p:sldId id="292" r:id="rId32"/>
    <p:sldId id="296" r:id="rId33"/>
    <p:sldId id="286" r:id="rId34"/>
    <p:sldId id="331" r:id="rId35"/>
    <p:sldId id="330" r:id="rId36"/>
    <p:sldId id="298" r:id="rId37"/>
    <p:sldId id="299" r:id="rId38"/>
    <p:sldId id="311" r:id="rId39"/>
    <p:sldId id="312" r:id="rId40"/>
    <p:sldId id="313" r:id="rId41"/>
    <p:sldId id="314" r:id="rId42"/>
    <p:sldId id="317" r:id="rId43"/>
    <p:sldId id="315" r:id="rId44"/>
    <p:sldId id="332" r:id="rId45"/>
    <p:sldId id="302" r:id="rId46"/>
    <p:sldId id="303" r:id="rId47"/>
    <p:sldId id="316" r:id="rId48"/>
    <p:sldId id="300" r:id="rId49"/>
    <p:sldId id="305" r:id="rId50"/>
    <p:sldId id="304" r:id="rId51"/>
    <p:sldId id="289" r:id="rId52"/>
    <p:sldId id="290" r:id="rId53"/>
    <p:sldId id="328" r:id="rId54"/>
    <p:sldId id="329" r:id="rId55"/>
    <p:sldId id="294" r:id="rId56"/>
    <p:sldId id="295" r:id="rId57"/>
    <p:sldId id="309" r:id="rId58"/>
    <p:sldId id="306" r:id="rId59"/>
    <p:sldId id="308" r:id="rId60"/>
    <p:sldId id="310" r:id="rId61"/>
    <p:sldId id="318" r:id="rId62"/>
    <p:sldId id="319" r:id="rId63"/>
    <p:sldId id="321" r:id="rId64"/>
    <p:sldId id="322" r:id="rId65"/>
    <p:sldId id="323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1" autoAdjust="0"/>
    <p:restoredTop sz="78657" autoAdjust="0"/>
  </p:normalViewPr>
  <p:slideViewPr>
    <p:cSldViewPr snapToGrid="0" snapToObjects="1">
      <p:cViewPr varScale="1">
        <p:scale>
          <a:sx n="84" d="100"/>
          <a:sy n="84" d="100"/>
        </p:scale>
        <p:origin x="200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B8BE-E818-4E92-90BC-7715FB13DA4A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D60A-19E8-435C-8553-008863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HL = 5 (length in 2-byte words)</a:t>
            </a:r>
          </a:p>
          <a:p>
            <a:r>
              <a:rPr lang="en-US" dirty="0"/>
              <a:t>Len – total packet size (in bytes)</a:t>
            </a:r>
          </a:p>
          <a:p>
            <a:r>
              <a:rPr lang="en-US" dirty="0"/>
              <a:t>Flags – fragmentation info (3 bits)</a:t>
            </a:r>
          </a:p>
          <a:p>
            <a:r>
              <a:rPr lang="en-US" dirty="0"/>
              <a:t>Offset – fragmentation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 is the number </a:t>
            </a:r>
            <a:r>
              <a:rPr lang="en-US" dirty="0" smtClean="0"/>
              <a:t>of </a:t>
            </a:r>
            <a:r>
              <a:rPr lang="en-US" b="1" dirty="0"/>
              <a:t>one</a:t>
            </a:r>
            <a:r>
              <a:rPr lang="en-US" dirty="0"/>
              <a:t> bits in the </a:t>
            </a:r>
            <a:r>
              <a:rPr lang="en-US" dirty="0" smtClean="0"/>
              <a:t>mask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 is the number </a:t>
            </a:r>
            <a:r>
              <a:rPr lang="en-US" dirty="0" smtClean="0"/>
              <a:t>of </a:t>
            </a:r>
            <a:r>
              <a:rPr lang="en-US" b="1" dirty="0"/>
              <a:t>one</a:t>
            </a:r>
            <a:r>
              <a:rPr lang="en-US" dirty="0"/>
              <a:t> bits in the </a:t>
            </a:r>
            <a:r>
              <a:rPr lang="en-US" dirty="0" smtClean="0"/>
              <a:t>mask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 is the number </a:t>
            </a:r>
            <a:r>
              <a:rPr lang="en-US" dirty="0" smtClean="0"/>
              <a:t>of </a:t>
            </a:r>
            <a:r>
              <a:rPr lang="en-US" b="1" dirty="0"/>
              <a:t>one</a:t>
            </a:r>
            <a:r>
              <a:rPr lang="en-US" dirty="0"/>
              <a:t> bits in the </a:t>
            </a:r>
            <a:r>
              <a:rPr lang="en-US" dirty="0" smtClean="0"/>
              <a:t>mask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two addresses for the network ID and broadcast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www.computernetworkingnotes.com</a:t>
            </a:r>
            <a:r>
              <a:rPr lang="en-US" dirty="0"/>
              <a:t>/</a:t>
            </a:r>
            <a:r>
              <a:rPr lang="en-US" dirty="0" err="1"/>
              <a:t>ccna</a:t>
            </a:r>
            <a:r>
              <a:rPr lang="en-US" dirty="0"/>
              <a:t>-study-guide/</a:t>
            </a:r>
            <a:r>
              <a:rPr lang="en-US" dirty="0" err="1"/>
              <a:t>vlsm</a:t>
            </a:r>
            <a:r>
              <a:rPr lang="en-US" dirty="0"/>
              <a:t>-tutorial-with-</a:t>
            </a:r>
            <a:r>
              <a:rPr lang="en-US" dirty="0" err="1"/>
              <a:t>examples.html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9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A12C-5D9B-4842-82FA-67980A7A3859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CC78-E8C4-470F-9BFC-59B0C9FEC97B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38D9-0B99-4895-B6DE-0FCC69B53027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D20C-FF79-488D-AAE9-41121AF2CB66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0042-8552-4B2E-9C45-2E4803544582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D4CF-7062-4B2A-BDC8-EF20DD9812EC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4A12-747D-4A85-A78C-C47F52BBF11D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5424-280F-47CB-816C-A1CA6D9DB5AB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5681-58E6-4E6B-8F97-D081AE786CA0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9FA570-0C22-4A74-8EAE-C5D10B361296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8C75-E8AF-4F74-9FCF-47E0ECD4982B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832FDB-A2EE-4580-B9D1-155A5B9D1BCA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430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packets</a:t>
            </a:r>
          </a:p>
          <a:p>
            <a:pPr lvl="1"/>
            <a:r>
              <a:rPr lang="en-US" dirty="0"/>
              <a:t>Guaranteed delivery</a:t>
            </a:r>
          </a:p>
          <a:p>
            <a:pPr lvl="1"/>
            <a:r>
              <a:rPr lang="en-US" dirty="0"/>
              <a:t>Guaranteed delay</a:t>
            </a:r>
          </a:p>
          <a:p>
            <a:r>
              <a:rPr lang="en-US" dirty="0"/>
              <a:t>Packet flow</a:t>
            </a:r>
          </a:p>
          <a:p>
            <a:pPr lvl="1"/>
            <a:r>
              <a:rPr lang="en-US" dirty="0"/>
              <a:t>In-order delivery</a:t>
            </a:r>
          </a:p>
          <a:p>
            <a:pPr lvl="1"/>
            <a:r>
              <a:rPr lang="en-US" dirty="0"/>
              <a:t>Guaranteed minimum bandwidth</a:t>
            </a:r>
          </a:p>
          <a:p>
            <a:pPr lvl="1"/>
            <a:r>
              <a:rPr lang="en-US" dirty="0"/>
              <a:t>Max jitter</a:t>
            </a:r>
          </a:p>
          <a:p>
            <a:pPr lvl="1"/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(Datagram) Networks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No call setup at network layer</a:t>
            </a:r>
          </a:p>
          <a:p>
            <a:r>
              <a:rPr lang="en-US" altLang="en-US" dirty="0"/>
              <a:t>Routers: no state about end-to-end connections</a:t>
            </a:r>
          </a:p>
          <a:p>
            <a:pPr lvl="1"/>
            <a:r>
              <a:rPr lang="en-US" altLang="en-US" dirty="0"/>
              <a:t>no network-level concept of </a:t>
            </a:r>
            <a:r>
              <a:rPr lang="ja-JP" altLang="en-US" dirty="0"/>
              <a:t>“</a:t>
            </a:r>
            <a:r>
              <a:rPr lang="en-US" altLang="ja-JP" dirty="0"/>
              <a:t>connection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en-US" dirty="0"/>
              <a:t>Packets forwarded using destination host address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3424238" y="4295776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</a:rPr>
              <a:t>1. send datagrams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31751" name="Group 458"/>
          <p:cNvGrpSpPr>
            <a:grpSpLocks/>
          </p:cNvGrpSpPr>
          <p:nvPr/>
        </p:nvGrpSpPr>
        <p:grpSpPr bwMode="auto">
          <a:xfrm>
            <a:off x="8389938" y="3735389"/>
            <a:ext cx="2006600" cy="2416175"/>
            <a:chOff x="4325" y="2353"/>
            <a:chExt cx="1264" cy="1522"/>
          </a:xfrm>
        </p:grpSpPr>
        <p:sp>
          <p:nvSpPr>
            <p:cNvPr id="31856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857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31866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67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99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0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1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2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6503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4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5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6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2" name="Group 471"/>
          <p:cNvGrpSpPr>
            <a:grpSpLocks/>
          </p:cNvGrpSpPr>
          <p:nvPr/>
        </p:nvGrpSpPr>
        <p:grpSpPr bwMode="auto">
          <a:xfrm>
            <a:off x="1524000" y="3627439"/>
            <a:ext cx="2039938" cy="2427287"/>
            <a:chOff x="0" y="2285"/>
            <a:chExt cx="1285" cy="1529"/>
          </a:xfrm>
        </p:grpSpPr>
        <p:sp>
          <p:nvSpPr>
            <p:cNvPr id="31844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6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7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8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9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6490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1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2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3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1853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31854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55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1753" name="Freeform 484"/>
          <p:cNvSpPr>
            <a:spLocks/>
          </p:cNvSpPr>
          <p:nvPr/>
        </p:nvSpPr>
        <p:spPr bwMode="auto">
          <a:xfrm>
            <a:off x="4895851" y="4608514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4" name="Group 485"/>
          <p:cNvGrpSpPr>
            <a:grpSpLocks/>
          </p:cNvGrpSpPr>
          <p:nvPr/>
        </p:nvGrpSpPr>
        <p:grpSpPr bwMode="auto">
          <a:xfrm>
            <a:off x="5010151" y="5016501"/>
            <a:ext cx="2606675" cy="658813"/>
            <a:chOff x="959" y="3814"/>
            <a:chExt cx="1642" cy="415"/>
          </a:xfrm>
        </p:grpSpPr>
        <p:grpSp>
          <p:nvGrpSpPr>
            <p:cNvPr id="31817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3183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3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3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839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42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3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81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82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818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3182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2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3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831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34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5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73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74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819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3182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2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2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823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26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7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65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66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6396" name="Line 541"/>
          <p:cNvSpPr>
            <a:spLocks noChangeShapeType="1"/>
          </p:cNvSpPr>
          <p:nvPr/>
        </p:nvSpPr>
        <p:spPr bwMode="auto">
          <a:xfrm rot="5400000" flipV="1">
            <a:off x="4249738" y="4348163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6" name="Freeform 542"/>
          <p:cNvSpPr>
            <a:spLocks/>
          </p:cNvSpPr>
          <p:nvPr/>
        </p:nvSpPr>
        <p:spPr bwMode="auto">
          <a:xfrm>
            <a:off x="5610226" y="4899026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543"/>
          <p:cNvSpPr>
            <a:spLocks/>
          </p:cNvSpPr>
          <p:nvPr/>
        </p:nvSpPr>
        <p:spPr bwMode="auto">
          <a:xfrm>
            <a:off x="6575425" y="4892676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Freeform 544"/>
          <p:cNvSpPr>
            <a:spLocks/>
          </p:cNvSpPr>
          <p:nvPr/>
        </p:nvSpPr>
        <p:spPr bwMode="auto">
          <a:xfrm>
            <a:off x="5510213" y="5284789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Freeform 545"/>
          <p:cNvSpPr>
            <a:spLocks/>
          </p:cNvSpPr>
          <p:nvPr/>
        </p:nvSpPr>
        <p:spPr bwMode="auto">
          <a:xfrm>
            <a:off x="6553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Freeform 546"/>
          <p:cNvSpPr>
            <a:spLocks/>
          </p:cNvSpPr>
          <p:nvPr/>
        </p:nvSpPr>
        <p:spPr bwMode="auto">
          <a:xfrm>
            <a:off x="7124701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Freeform 547"/>
          <p:cNvSpPr>
            <a:spLocks/>
          </p:cNvSpPr>
          <p:nvPr/>
        </p:nvSpPr>
        <p:spPr bwMode="auto">
          <a:xfrm>
            <a:off x="5889625" y="5848351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Freeform 548"/>
          <p:cNvSpPr>
            <a:spLocks/>
          </p:cNvSpPr>
          <p:nvPr/>
        </p:nvSpPr>
        <p:spPr bwMode="auto">
          <a:xfrm>
            <a:off x="5353051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549"/>
          <p:cNvSpPr>
            <a:spLocks noChangeShapeType="1"/>
          </p:cNvSpPr>
          <p:nvPr/>
        </p:nvSpPr>
        <p:spPr bwMode="auto">
          <a:xfrm rot="-5400000" flipH="1" flipV="1">
            <a:off x="8269288" y="4548188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1764" name="Group 553"/>
          <p:cNvGrpSpPr>
            <a:grpSpLocks/>
          </p:cNvGrpSpPr>
          <p:nvPr/>
        </p:nvGrpSpPr>
        <p:grpSpPr bwMode="auto">
          <a:xfrm>
            <a:off x="6003926" y="4721225"/>
            <a:ext cx="600075" cy="287338"/>
            <a:chOff x="4396" y="1245"/>
            <a:chExt cx="672" cy="248"/>
          </a:xfrm>
        </p:grpSpPr>
        <p:sp>
          <p:nvSpPr>
            <p:cNvPr id="3180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1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1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812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815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4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55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65" name="Group 562"/>
          <p:cNvGrpSpPr>
            <a:grpSpLocks/>
          </p:cNvGrpSpPr>
          <p:nvPr/>
        </p:nvGrpSpPr>
        <p:grpSpPr bwMode="auto">
          <a:xfrm>
            <a:off x="6557964" y="5721350"/>
            <a:ext cx="600075" cy="287338"/>
            <a:chOff x="4396" y="1245"/>
            <a:chExt cx="672" cy="248"/>
          </a:xfrm>
        </p:grpSpPr>
        <p:sp>
          <p:nvSpPr>
            <p:cNvPr id="3180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0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0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804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807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6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47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66" name="Group 571"/>
          <p:cNvGrpSpPr>
            <a:grpSpLocks/>
          </p:cNvGrpSpPr>
          <p:nvPr/>
        </p:nvGrpSpPr>
        <p:grpSpPr bwMode="auto">
          <a:xfrm>
            <a:off x="5338764" y="5673725"/>
            <a:ext cx="600075" cy="287338"/>
            <a:chOff x="4396" y="1245"/>
            <a:chExt cx="672" cy="248"/>
          </a:xfrm>
        </p:grpSpPr>
        <p:sp>
          <p:nvSpPr>
            <p:cNvPr id="3179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796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799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8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39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67" name="Group 342"/>
          <p:cNvGrpSpPr>
            <a:grpSpLocks/>
          </p:cNvGrpSpPr>
          <p:nvPr/>
        </p:nvGrpSpPr>
        <p:grpSpPr bwMode="auto">
          <a:xfrm>
            <a:off x="3910014" y="4770438"/>
            <a:ext cx="4433887" cy="1200150"/>
            <a:chOff x="1489" y="3201"/>
            <a:chExt cx="2793" cy="756"/>
          </a:xfrm>
        </p:grpSpPr>
        <p:grpSp>
          <p:nvGrpSpPr>
            <p:cNvPr id="31769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16431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2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3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0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16428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9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0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1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16425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6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7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2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16422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3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4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3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16419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0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1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4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16416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17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18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6718300" y="4384676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</a:rPr>
              <a:t>2. receive datagrams</a:t>
            </a:r>
            <a:endParaRPr lang="en-US" sz="24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Forwarding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712" y="1846264"/>
            <a:ext cx="5453027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Forwarding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283" y="1846264"/>
            <a:ext cx="6307885" cy="4022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Prefix Matching</a:t>
            </a:r>
            <a:endParaRPr lang="en-US" dirty="0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24" y="1846264"/>
            <a:ext cx="6365402" cy="1957387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097280" y="4314825"/>
            <a:ext cx="10058400" cy="1554270"/>
          </a:xfrm>
        </p:spPr>
        <p:txBody>
          <a:bodyPr/>
          <a:lstStyle/>
          <a:p>
            <a:r>
              <a:rPr lang="en-US" dirty="0"/>
              <a:t>Destination 1</a:t>
            </a:r>
          </a:p>
          <a:p>
            <a:pPr lvl="1"/>
            <a:r>
              <a:rPr lang="en-US" b="1" dirty="0"/>
              <a:t>11001000  00010111  00010</a:t>
            </a:r>
            <a:r>
              <a:rPr lang="en-US" dirty="0"/>
              <a:t>110  10100001</a:t>
            </a:r>
          </a:p>
          <a:p>
            <a:r>
              <a:rPr lang="en-US" dirty="0"/>
              <a:t>Destination 2</a:t>
            </a:r>
          </a:p>
          <a:p>
            <a:pPr lvl="1"/>
            <a:r>
              <a:rPr lang="en-US" b="1" dirty="0"/>
              <a:t>11001000  00010111  00011000</a:t>
            </a:r>
            <a:r>
              <a:rPr lang="en-US" dirty="0"/>
              <a:t>  10101010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 Architecture Overview</a:t>
            </a:r>
            <a:endParaRPr lang="en-US" alt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325" y="1888252"/>
            <a:ext cx="7543800" cy="39387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52243" name="Freeform 11"/>
          <p:cNvSpPr>
            <a:spLocks/>
          </p:cNvSpPr>
          <p:nvPr/>
        </p:nvSpPr>
        <p:spPr bwMode="auto">
          <a:xfrm>
            <a:off x="1379537" y="647700"/>
            <a:ext cx="8802688" cy="2197100"/>
          </a:xfrm>
          <a:custGeom>
            <a:avLst/>
            <a:gdLst>
              <a:gd name="T0" fmla="*/ 8252106 w 8802811"/>
              <a:gd name="T1" fmla="*/ 0 h 2197979"/>
              <a:gd name="T2" fmla="*/ 8288733 w 8802811"/>
              <a:gd name="T3" fmla="*/ 352707 h 2197979"/>
              <a:gd name="T4" fmla="*/ 8300945 w 8802811"/>
              <a:gd name="T5" fmla="*/ 985142 h 2197979"/>
              <a:gd name="T6" fmla="*/ 8313157 w 8802811"/>
              <a:gd name="T7" fmla="*/ 1204063 h 2197979"/>
              <a:gd name="T8" fmla="*/ 8337573 w 8802811"/>
              <a:gd name="T9" fmla="*/ 1374335 h 2197979"/>
              <a:gd name="T10" fmla="*/ 8313157 w 8802811"/>
              <a:gd name="T11" fmla="*/ 1301360 h 2197979"/>
              <a:gd name="T12" fmla="*/ 8300945 w 8802811"/>
              <a:gd name="T13" fmla="*/ 1216224 h 2197979"/>
              <a:gd name="T14" fmla="*/ 8288733 w 8802811"/>
              <a:gd name="T15" fmla="*/ 1167577 h 2197979"/>
              <a:gd name="T16" fmla="*/ 8252106 w 8802811"/>
              <a:gd name="T17" fmla="*/ 985142 h 2197979"/>
              <a:gd name="T18" fmla="*/ 8239894 w 8802811"/>
              <a:gd name="T19" fmla="*/ 851357 h 2197979"/>
              <a:gd name="T20" fmla="*/ 8215466 w 8802811"/>
              <a:gd name="T21" fmla="*/ 681086 h 2197979"/>
              <a:gd name="T22" fmla="*/ 8203254 w 8802811"/>
              <a:gd name="T23" fmla="*/ 547302 h 2197979"/>
              <a:gd name="T24" fmla="*/ 8178839 w 8802811"/>
              <a:gd name="T25" fmla="*/ 547302 h 2197979"/>
              <a:gd name="T26" fmla="*/ 8178839 w 8802811"/>
              <a:gd name="T27" fmla="*/ 547302 h 2197979"/>
              <a:gd name="T28" fmla="*/ 8410838 w 8802811"/>
              <a:gd name="T29" fmla="*/ 620274 h 2197979"/>
              <a:gd name="T30" fmla="*/ 8471893 w 8802811"/>
              <a:gd name="T31" fmla="*/ 681086 h 2197979"/>
              <a:gd name="T32" fmla="*/ 8557363 w 8802811"/>
              <a:gd name="T33" fmla="*/ 790546 h 2197979"/>
              <a:gd name="T34" fmla="*/ 8581787 w 8802811"/>
              <a:gd name="T35" fmla="*/ 863520 h 2197979"/>
              <a:gd name="T36" fmla="*/ 8618427 w 8802811"/>
              <a:gd name="T37" fmla="*/ 948655 h 2197979"/>
              <a:gd name="T38" fmla="*/ 8691690 w 8802811"/>
              <a:gd name="T39" fmla="*/ 1179738 h 2197979"/>
              <a:gd name="T40" fmla="*/ 8703889 w 8802811"/>
              <a:gd name="T41" fmla="*/ 1252712 h 2197979"/>
              <a:gd name="T42" fmla="*/ 8716105 w 8802811"/>
              <a:gd name="T43" fmla="*/ 1337848 h 2197979"/>
              <a:gd name="T44" fmla="*/ 8740529 w 8802811"/>
              <a:gd name="T45" fmla="*/ 1398658 h 2197979"/>
              <a:gd name="T46" fmla="*/ 8801584 w 8802811"/>
              <a:gd name="T47" fmla="*/ 1398658 h 2197979"/>
              <a:gd name="T48" fmla="*/ 8801584 w 8802811"/>
              <a:gd name="T49" fmla="*/ 1398658 h 2197979"/>
              <a:gd name="T50" fmla="*/ 8789368 w 8802811"/>
              <a:gd name="T51" fmla="*/ 1666229 h 2197979"/>
              <a:gd name="T52" fmla="*/ 8789368 w 8802811"/>
              <a:gd name="T53" fmla="*/ 1666229 h 2197979"/>
              <a:gd name="T54" fmla="*/ 8703889 w 8802811"/>
              <a:gd name="T55" fmla="*/ 1568931 h 2197979"/>
              <a:gd name="T56" fmla="*/ 8642842 w 8802811"/>
              <a:gd name="T57" fmla="*/ 1508118 h 2197979"/>
              <a:gd name="T58" fmla="*/ 8581787 w 8802811"/>
              <a:gd name="T59" fmla="*/ 1410821 h 2197979"/>
              <a:gd name="T60" fmla="*/ 8508524 w 8802811"/>
              <a:gd name="T61" fmla="*/ 1325685 h 2197979"/>
              <a:gd name="T62" fmla="*/ 8435261 w 8802811"/>
              <a:gd name="T63" fmla="*/ 1228387 h 2197979"/>
              <a:gd name="T64" fmla="*/ 8300945 w 8802811"/>
              <a:gd name="T65" fmla="*/ 1033790 h 2197979"/>
              <a:gd name="T66" fmla="*/ 8227678 w 8802811"/>
              <a:gd name="T67" fmla="*/ 912168 h 2197979"/>
              <a:gd name="T68" fmla="*/ 8215466 w 8802811"/>
              <a:gd name="T69" fmla="*/ 875682 h 2197979"/>
              <a:gd name="T70" fmla="*/ 8191051 w 8802811"/>
              <a:gd name="T71" fmla="*/ 839194 h 2197979"/>
              <a:gd name="T72" fmla="*/ 8178839 w 8802811"/>
              <a:gd name="T73" fmla="*/ 790546 h 2197979"/>
              <a:gd name="T74" fmla="*/ 8129991 w 8802811"/>
              <a:gd name="T75" fmla="*/ 717572 h 2197979"/>
              <a:gd name="T76" fmla="*/ 8117788 w 8802811"/>
              <a:gd name="T77" fmla="*/ 705410 h 2197979"/>
              <a:gd name="T78" fmla="*/ 8215466 w 8802811"/>
              <a:gd name="T79" fmla="*/ 778383 h 2197979"/>
              <a:gd name="T80" fmla="*/ 8252106 w 8802811"/>
              <a:gd name="T81" fmla="*/ 814870 h 2197979"/>
              <a:gd name="T82" fmla="*/ 8361996 w 8802811"/>
              <a:gd name="T83" fmla="*/ 912168 h 2197979"/>
              <a:gd name="T84" fmla="*/ 8435261 w 8802811"/>
              <a:gd name="T85" fmla="*/ 1009466 h 2197979"/>
              <a:gd name="T86" fmla="*/ 8471893 w 8802811"/>
              <a:gd name="T87" fmla="*/ 1045954 h 2197979"/>
              <a:gd name="T88" fmla="*/ 8459685 w 8802811"/>
              <a:gd name="T89" fmla="*/ 1033790 h 2197979"/>
              <a:gd name="T90" fmla="*/ 632656 w 8802811"/>
              <a:gd name="T91" fmla="*/ 2152719 h 2197979"/>
              <a:gd name="T92" fmla="*/ 1524038 w 8802811"/>
              <a:gd name="T93" fmla="*/ 2189205 h 2197979"/>
              <a:gd name="T94" fmla="*/ 1035614 w 8802811"/>
              <a:gd name="T95" fmla="*/ 2152719 h 2197979"/>
              <a:gd name="T96" fmla="*/ 547181 w 8802811"/>
              <a:gd name="T97" fmla="*/ 2104070 h 2197979"/>
              <a:gd name="T98" fmla="*/ 70968 w 8802811"/>
              <a:gd name="T99" fmla="*/ 2079746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Port Functions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702" y="1846264"/>
            <a:ext cx="6193047" cy="40227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0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Fabrics</a:t>
            </a:r>
            <a:endParaRPr lang="en-US" dirty="0"/>
          </a:p>
        </p:txBody>
      </p:sp>
      <p:sp>
        <p:nvSpPr>
          <p:cNvPr id="2458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transfer packet from input buffer to appropriate output buffer</a:t>
            </a:r>
          </a:p>
          <a:p>
            <a:r>
              <a:rPr lang="en-US"/>
              <a:t>switching rate: rate at which packets can be transfer from inputs to outputs</a:t>
            </a:r>
          </a:p>
          <a:p>
            <a:pPr lvl="1"/>
            <a:r>
              <a:rPr lang="en-US"/>
              <a:t>often measured as multiple of input/output line rate</a:t>
            </a:r>
          </a:p>
          <a:p>
            <a:pPr lvl="1"/>
            <a:r>
              <a:rPr lang="en-US"/>
              <a:t>N inputs: switching rate N times line rate desirable</a:t>
            </a:r>
          </a:p>
          <a:p>
            <a:r>
              <a:rPr lang="en-US"/>
              <a:t>three types of switching fabrics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9942" name="Group 30"/>
          <p:cNvGrpSpPr>
            <a:grpSpLocks/>
          </p:cNvGrpSpPr>
          <p:nvPr/>
        </p:nvGrpSpPr>
        <p:grpSpPr bwMode="auto">
          <a:xfrm>
            <a:off x="2266950" y="4283075"/>
            <a:ext cx="890588" cy="215900"/>
            <a:chOff x="876" y="2800"/>
            <a:chExt cx="642" cy="175"/>
          </a:xfrm>
        </p:grpSpPr>
        <p:sp>
          <p:nvSpPr>
            <p:cNvPr id="24711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2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3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4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5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3" name="Group 45"/>
          <p:cNvGrpSpPr>
            <a:grpSpLocks/>
          </p:cNvGrpSpPr>
          <p:nvPr/>
        </p:nvGrpSpPr>
        <p:grpSpPr bwMode="auto">
          <a:xfrm>
            <a:off x="2243139" y="4678363"/>
            <a:ext cx="890587" cy="215900"/>
            <a:chOff x="876" y="2800"/>
            <a:chExt cx="642" cy="175"/>
          </a:xfrm>
        </p:grpSpPr>
        <p:sp>
          <p:nvSpPr>
            <p:cNvPr id="24706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7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8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9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0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4" name="Group 51"/>
          <p:cNvGrpSpPr>
            <a:grpSpLocks/>
          </p:cNvGrpSpPr>
          <p:nvPr/>
        </p:nvGrpSpPr>
        <p:grpSpPr bwMode="auto">
          <a:xfrm>
            <a:off x="2238375" y="5105400"/>
            <a:ext cx="890588" cy="215900"/>
            <a:chOff x="876" y="2800"/>
            <a:chExt cx="642" cy="175"/>
          </a:xfrm>
        </p:grpSpPr>
        <p:sp>
          <p:nvSpPr>
            <p:cNvPr id="24701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2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3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4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5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86" name="Rectangle 57"/>
          <p:cNvSpPr>
            <a:spLocks noChangeArrowheads="1"/>
          </p:cNvSpPr>
          <p:nvPr/>
        </p:nvSpPr>
        <p:spPr bwMode="auto">
          <a:xfrm>
            <a:off x="3125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46" name="Group 64"/>
          <p:cNvGrpSpPr>
            <a:grpSpLocks/>
          </p:cNvGrpSpPr>
          <p:nvPr/>
        </p:nvGrpSpPr>
        <p:grpSpPr bwMode="auto">
          <a:xfrm>
            <a:off x="3835400" y="4281488"/>
            <a:ext cx="890588" cy="215900"/>
            <a:chOff x="455" y="3463"/>
            <a:chExt cx="561" cy="136"/>
          </a:xfrm>
        </p:grpSpPr>
        <p:sp>
          <p:nvSpPr>
            <p:cNvPr id="24696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7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8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9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0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7" name="Group 65"/>
          <p:cNvGrpSpPr>
            <a:grpSpLocks/>
          </p:cNvGrpSpPr>
          <p:nvPr/>
        </p:nvGrpSpPr>
        <p:grpSpPr bwMode="auto">
          <a:xfrm>
            <a:off x="3840164" y="4673600"/>
            <a:ext cx="890587" cy="215900"/>
            <a:chOff x="455" y="3463"/>
            <a:chExt cx="561" cy="136"/>
          </a:xfrm>
        </p:grpSpPr>
        <p:sp>
          <p:nvSpPr>
            <p:cNvPr id="24691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2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3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4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5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8" name="Group 71"/>
          <p:cNvGrpSpPr>
            <a:grpSpLocks/>
          </p:cNvGrpSpPr>
          <p:nvPr/>
        </p:nvGrpSpPr>
        <p:grpSpPr bwMode="auto">
          <a:xfrm>
            <a:off x="3835400" y="5100638"/>
            <a:ext cx="890588" cy="215900"/>
            <a:chOff x="455" y="3463"/>
            <a:chExt cx="561" cy="136"/>
          </a:xfrm>
        </p:grpSpPr>
        <p:sp>
          <p:nvSpPr>
            <p:cNvPr id="24686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7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8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9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0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90" name="Text Box 78"/>
          <p:cNvSpPr txBox="1">
            <a:spLocks noChangeArrowheads="1"/>
          </p:cNvSpPr>
          <p:nvPr/>
        </p:nvSpPr>
        <p:spPr bwMode="auto">
          <a:xfrm>
            <a:off x="2959100" y="5586413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memory</a:t>
            </a:r>
          </a:p>
        </p:txBody>
      </p:sp>
      <p:sp>
        <p:nvSpPr>
          <p:cNvPr id="24591" name="Text Box 79"/>
          <p:cNvSpPr txBox="1">
            <a:spLocks noChangeArrowheads="1"/>
          </p:cNvSpPr>
          <p:nvPr/>
        </p:nvSpPr>
        <p:spPr bwMode="auto">
          <a:xfrm>
            <a:off x="3057526" y="4518025"/>
            <a:ext cx="823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memory</a:t>
            </a:r>
          </a:p>
        </p:txBody>
      </p:sp>
      <p:grpSp>
        <p:nvGrpSpPr>
          <p:cNvPr id="39951" name="Group 80"/>
          <p:cNvGrpSpPr>
            <a:grpSpLocks/>
          </p:cNvGrpSpPr>
          <p:nvPr/>
        </p:nvGrpSpPr>
        <p:grpSpPr bwMode="auto">
          <a:xfrm>
            <a:off x="5172075" y="4267200"/>
            <a:ext cx="890588" cy="215900"/>
            <a:chOff x="876" y="2800"/>
            <a:chExt cx="642" cy="175"/>
          </a:xfrm>
        </p:grpSpPr>
        <p:sp>
          <p:nvSpPr>
            <p:cNvPr id="24681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2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3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4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5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2" name="Group 86"/>
          <p:cNvGrpSpPr>
            <a:grpSpLocks/>
          </p:cNvGrpSpPr>
          <p:nvPr/>
        </p:nvGrpSpPr>
        <p:grpSpPr bwMode="auto">
          <a:xfrm>
            <a:off x="5170489" y="4662488"/>
            <a:ext cx="890587" cy="215900"/>
            <a:chOff x="876" y="2800"/>
            <a:chExt cx="642" cy="175"/>
          </a:xfrm>
        </p:grpSpPr>
        <p:sp>
          <p:nvSpPr>
            <p:cNvPr id="24676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7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8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9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0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3" name="Group 92"/>
          <p:cNvGrpSpPr>
            <a:grpSpLocks/>
          </p:cNvGrpSpPr>
          <p:nvPr/>
        </p:nvGrpSpPr>
        <p:grpSpPr bwMode="auto">
          <a:xfrm>
            <a:off x="5165725" y="5089525"/>
            <a:ext cx="890588" cy="215900"/>
            <a:chOff x="876" y="2800"/>
            <a:chExt cx="642" cy="175"/>
          </a:xfrm>
        </p:grpSpPr>
        <p:sp>
          <p:nvSpPr>
            <p:cNvPr id="24671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2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3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4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5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95" name="Line 98"/>
          <p:cNvSpPr>
            <a:spLocks noChangeShapeType="1"/>
          </p:cNvSpPr>
          <p:nvPr/>
        </p:nvSpPr>
        <p:spPr bwMode="auto">
          <a:xfrm>
            <a:off x="6073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55" name="Group 99"/>
          <p:cNvGrpSpPr>
            <a:grpSpLocks/>
          </p:cNvGrpSpPr>
          <p:nvPr/>
        </p:nvGrpSpPr>
        <p:grpSpPr bwMode="auto">
          <a:xfrm>
            <a:off x="6127750" y="4254500"/>
            <a:ext cx="890588" cy="215900"/>
            <a:chOff x="455" y="3463"/>
            <a:chExt cx="561" cy="136"/>
          </a:xfrm>
        </p:grpSpPr>
        <p:sp>
          <p:nvSpPr>
            <p:cNvPr id="24666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7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8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9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0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6" name="Group 105"/>
          <p:cNvGrpSpPr>
            <a:grpSpLocks/>
          </p:cNvGrpSpPr>
          <p:nvPr/>
        </p:nvGrpSpPr>
        <p:grpSpPr bwMode="auto">
          <a:xfrm>
            <a:off x="6132514" y="4646613"/>
            <a:ext cx="890587" cy="215900"/>
            <a:chOff x="455" y="3463"/>
            <a:chExt cx="561" cy="136"/>
          </a:xfrm>
        </p:grpSpPr>
        <p:sp>
          <p:nvSpPr>
            <p:cNvPr id="24661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2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3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4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5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7" name="Group 111"/>
          <p:cNvGrpSpPr>
            <a:grpSpLocks/>
          </p:cNvGrpSpPr>
          <p:nvPr/>
        </p:nvGrpSpPr>
        <p:grpSpPr bwMode="auto">
          <a:xfrm>
            <a:off x="6127750" y="5073650"/>
            <a:ext cx="890588" cy="215900"/>
            <a:chOff x="455" y="3463"/>
            <a:chExt cx="561" cy="136"/>
          </a:xfrm>
        </p:grpSpPr>
        <p:sp>
          <p:nvSpPr>
            <p:cNvPr id="24656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7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8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9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0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99" name="Text Box 117"/>
          <p:cNvSpPr txBox="1">
            <a:spLocks noChangeArrowheads="1"/>
          </p:cNvSpPr>
          <p:nvPr/>
        </p:nvSpPr>
        <p:spPr bwMode="auto">
          <a:xfrm>
            <a:off x="5810250" y="558323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bus</a:t>
            </a:r>
          </a:p>
        </p:txBody>
      </p:sp>
      <p:grpSp>
        <p:nvGrpSpPr>
          <p:cNvPr id="39959" name="Group 118"/>
          <p:cNvGrpSpPr>
            <a:grpSpLocks/>
          </p:cNvGrpSpPr>
          <p:nvPr/>
        </p:nvGrpSpPr>
        <p:grpSpPr bwMode="auto">
          <a:xfrm>
            <a:off x="7615239" y="4233863"/>
            <a:ext cx="890587" cy="215900"/>
            <a:chOff x="876" y="2800"/>
            <a:chExt cx="642" cy="175"/>
          </a:xfrm>
        </p:grpSpPr>
        <p:sp>
          <p:nvSpPr>
            <p:cNvPr id="24651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2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3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4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5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60" name="Group 124"/>
          <p:cNvGrpSpPr>
            <a:grpSpLocks/>
          </p:cNvGrpSpPr>
          <p:nvPr/>
        </p:nvGrpSpPr>
        <p:grpSpPr bwMode="auto">
          <a:xfrm>
            <a:off x="7591425" y="4629150"/>
            <a:ext cx="890588" cy="215900"/>
            <a:chOff x="876" y="2800"/>
            <a:chExt cx="642" cy="175"/>
          </a:xfrm>
        </p:grpSpPr>
        <p:sp>
          <p:nvSpPr>
            <p:cNvPr id="24646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7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8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9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0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61" name="Group 130"/>
          <p:cNvGrpSpPr>
            <a:grpSpLocks/>
          </p:cNvGrpSpPr>
          <p:nvPr/>
        </p:nvGrpSpPr>
        <p:grpSpPr bwMode="auto">
          <a:xfrm>
            <a:off x="7586664" y="5056188"/>
            <a:ext cx="890587" cy="215900"/>
            <a:chOff x="876" y="2800"/>
            <a:chExt cx="642" cy="175"/>
          </a:xfrm>
        </p:grpSpPr>
        <p:sp>
          <p:nvSpPr>
            <p:cNvPr id="24641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2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3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4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5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62" name="Group 154"/>
          <p:cNvGrpSpPr>
            <a:grpSpLocks/>
          </p:cNvGrpSpPr>
          <p:nvPr/>
        </p:nvGrpSpPr>
        <p:grpSpPr bwMode="auto">
          <a:xfrm rot="5400000">
            <a:off x="8710613" y="5253038"/>
            <a:ext cx="895350" cy="1035050"/>
            <a:chOff x="2954" y="2776"/>
            <a:chExt cx="564" cy="652"/>
          </a:xfrm>
        </p:grpSpPr>
        <p:grpSp>
          <p:nvGrpSpPr>
            <p:cNvPr id="39982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24636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7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8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9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40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9983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24631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2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3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4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5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9984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24626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27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28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29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0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4604" name="Line 155"/>
          <p:cNvSpPr>
            <a:spLocks noChangeShapeType="1"/>
          </p:cNvSpPr>
          <p:nvPr/>
        </p:nvSpPr>
        <p:spPr bwMode="auto">
          <a:xfrm>
            <a:off x="8505826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5" name="Line 156"/>
          <p:cNvSpPr>
            <a:spLocks noChangeShapeType="1"/>
          </p:cNvSpPr>
          <p:nvPr/>
        </p:nvSpPr>
        <p:spPr bwMode="auto">
          <a:xfrm flipV="1">
            <a:off x="8467725" y="4727576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6" name="Line 157"/>
          <p:cNvSpPr>
            <a:spLocks noChangeShapeType="1"/>
          </p:cNvSpPr>
          <p:nvPr/>
        </p:nvSpPr>
        <p:spPr bwMode="auto">
          <a:xfrm>
            <a:off x="8467726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7" name="Line 158"/>
          <p:cNvSpPr>
            <a:spLocks noChangeShapeType="1"/>
          </p:cNvSpPr>
          <p:nvPr/>
        </p:nvSpPr>
        <p:spPr bwMode="auto">
          <a:xfrm flipV="1">
            <a:off x="8750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8" name="Line 159"/>
          <p:cNvSpPr>
            <a:spLocks noChangeShapeType="1"/>
          </p:cNvSpPr>
          <p:nvPr/>
        </p:nvSpPr>
        <p:spPr bwMode="auto">
          <a:xfrm flipV="1">
            <a:off x="9172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9" name="Line 160"/>
          <p:cNvSpPr>
            <a:spLocks noChangeShapeType="1"/>
          </p:cNvSpPr>
          <p:nvPr/>
        </p:nvSpPr>
        <p:spPr bwMode="auto">
          <a:xfrm flipV="1">
            <a:off x="9569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0" name="Oval 161"/>
          <p:cNvSpPr>
            <a:spLocks noChangeArrowheads="1"/>
          </p:cNvSpPr>
          <p:nvPr/>
        </p:nvSpPr>
        <p:spPr bwMode="auto">
          <a:xfrm>
            <a:off x="8709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1" name="Oval 162"/>
          <p:cNvSpPr>
            <a:spLocks noChangeArrowheads="1"/>
          </p:cNvSpPr>
          <p:nvPr/>
        </p:nvSpPr>
        <p:spPr bwMode="auto">
          <a:xfrm>
            <a:off x="8709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2" name="Oval 163"/>
          <p:cNvSpPr>
            <a:spLocks noChangeArrowheads="1"/>
          </p:cNvSpPr>
          <p:nvPr/>
        </p:nvSpPr>
        <p:spPr bwMode="auto">
          <a:xfrm>
            <a:off x="8702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3" name="Oval 164"/>
          <p:cNvSpPr>
            <a:spLocks noChangeArrowheads="1"/>
          </p:cNvSpPr>
          <p:nvPr/>
        </p:nvSpPr>
        <p:spPr bwMode="auto">
          <a:xfrm>
            <a:off x="9134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4" name="Oval 165"/>
          <p:cNvSpPr>
            <a:spLocks noChangeArrowheads="1"/>
          </p:cNvSpPr>
          <p:nvPr/>
        </p:nvSpPr>
        <p:spPr bwMode="auto">
          <a:xfrm>
            <a:off x="9134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5" name="Oval 166"/>
          <p:cNvSpPr>
            <a:spLocks noChangeArrowheads="1"/>
          </p:cNvSpPr>
          <p:nvPr/>
        </p:nvSpPr>
        <p:spPr bwMode="auto">
          <a:xfrm>
            <a:off x="9128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6" name="Oval 167"/>
          <p:cNvSpPr>
            <a:spLocks noChangeArrowheads="1"/>
          </p:cNvSpPr>
          <p:nvPr/>
        </p:nvSpPr>
        <p:spPr bwMode="auto">
          <a:xfrm>
            <a:off x="9525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7" name="Oval 168"/>
          <p:cNvSpPr>
            <a:spLocks noChangeArrowheads="1"/>
          </p:cNvSpPr>
          <p:nvPr/>
        </p:nvSpPr>
        <p:spPr bwMode="auto">
          <a:xfrm>
            <a:off x="9525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8" name="Oval 169"/>
          <p:cNvSpPr>
            <a:spLocks noChangeArrowheads="1"/>
          </p:cNvSpPr>
          <p:nvPr/>
        </p:nvSpPr>
        <p:spPr bwMode="auto">
          <a:xfrm>
            <a:off x="9518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9" name="Text Box 170"/>
          <p:cNvSpPr txBox="1">
            <a:spLocks noChangeArrowheads="1"/>
          </p:cNvSpPr>
          <p:nvPr/>
        </p:nvSpPr>
        <p:spPr bwMode="auto">
          <a:xfrm>
            <a:off x="7423150" y="5589588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crossbar</a:t>
            </a:r>
          </a:p>
        </p:txBody>
      </p:sp>
      <p:sp>
        <p:nvSpPr>
          <p:cNvPr id="39979" name="Freeform 171"/>
          <p:cNvSpPr>
            <a:spLocks/>
          </p:cNvSpPr>
          <p:nvPr/>
        </p:nvSpPr>
        <p:spPr bwMode="auto">
          <a:xfrm>
            <a:off x="2114551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0" name="Freeform 172"/>
          <p:cNvSpPr>
            <a:spLocks/>
          </p:cNvSpPr>
          <p:nvPr/>
        </p:nvSpPr>
        <p:spPr bwMode="auto">
          <a:xfrm>
            <a:off x="5165725" y="4295775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1" name="Freeform 173"/>
          <p:cNvSpPr>
            <a:spLocks/>
          </p:cNvSpPr>
          <p:nvPr/>
        </p:nvSpPr>
        <p:spPr bwMode="auto">
          <a:xfrm>
            <a:off x="7562850" y="4286250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via Memory</a:t>
            </a:r>
            <a:endParaRPr 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 generation routers</a:t>
            </a:r>
          </a:p>
          <a:p>
            <a:pPr lvl="1"/>
            <a:r>
              <a:rPr lang="en-US" altLang="en-US"/>
              <a:t>traditional computers with switching under direct control of CPU</a:t>
            </a:r>
          </a:p>
          <a:p>
            <a:pPr lvl="1"/>
            <a:r>
              <a:rPr lang="en-US" altLang="en-US"/>
              <a:t>packet copied to system’s</a:t>
            </a:r>
            <a:r>
              <a:rPr lang="en-US" altLang="ja-JP"/>
              <a:t> memory</a:t>
            </a:r>
          </a:p>
          <a:p>
            <a:pPr lvl="1"/>
            <a:r>
              <a:rPr lang="en-US" altLang="en-US"/>
              <a:t>speed limited by memory bandwidth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0966" name="Group 42"/>
          <p:cNvGrpSpPr>
            <a:grpSpLocks/>
          </p:cNvGrpSpPr>
          <p:nvPr/>
        </p:nvGrpSpPr>
        <p:grpSpPr bwMode="auto">
          <a:xfrm>
            <a:off x="3084514" y="4032251"/>
            <a:ext cx="6611937" cy="1787525"/>
            <a:chOff x="983" y="2540"/>
            <a:chExt cx="4165" cy="1126"/>
          </a:xfrm>
        </p:grpSpPr>
        <p:sp>
          <p:nvSpPr>
            <p:cNvPr id="25612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3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/>
                <a:t>input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port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(e.g.,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Ethernet)</a:t>
              </a:r>
            </a:p>
          </p:txBody>
        </p:sp>
        <p:sp>
          <p:nvSpPr>
            <p:cNvPr id="25614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25615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6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7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/>
                <a:t>output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port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(e.g.,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Ethernet)</a:t>
              </a:r>
            </a:p>
          </p:txBody>
        </p:sp>
        <p:sp>
          <p:nvSpPr>
            <p:cNvPr id="25618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9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20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21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22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system bus</a:t>
              </a:r>
            </a:p>
          </p:txBody>
        </p:sp>
      </p:grpSp>
      <p:pic>
        <p:nvPicPr>
          <p:cNvPr id="2560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225926"/>
            <a:ext cx="5334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9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189413"/>
            <a:ext cx="5334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1901826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1914525" y="4470401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via a Bus</a:t>
            </a:r>
            <a:endParaRPr lang="en-US" dirty="0"/>
          </a:p>
        </p:txBody>
      </p:sp>
      <p:sp>
        <p:nvSpPr>
          <p:cNvPr id="26630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Shared bus</a:t>
            </a:r>
          </a:p>
          <a:p>
            <a:r>
              <a:rPr lang="en-US"/>
              <a:t>Bus contention</a:t>
            </a:r>
          </a:p>
          <a:p>
            <a:pPr lvl="1"/>
            <a:r>
              <a:rPr lang="en-US"/>
              <a:t>switching speed limited by bus bandwidth</a:t>
            </a:r>
          </a:p>
          <a:p>
            <a:r>
              <a:rPr lang="en-US"/>
              <a:t>32 Gbps bus, Cisco 5600: sufficient speed for access and enterprise routers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5256" y="2924856"/>
            <a:ext cx="2127688" cy="18655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7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Overcome  bus bandwidth limitations</a:t>
            </a:r>
          </a:p>
          <a:p>
            <a:r>
              <a:rPr lang="en-US" dirty="0"/>
              <a:t>banyan networks, crossbar, other interconnection nets initially developed to connect processors in multiprocessor</a:t>
            </a:r>
          </a:p>
          <a:p>
            <a:r>
              <a:rPr lang="en-US" dirty="0"/>
              <a:t>Advanced design</a:t>
            </a:r>
          </a:p>
          <a:p>
            <a:pPr lvl="1"/>
            <a:r>
              <a:rPr lang="en-US" dirty="0"/>
              <a:t>fragmenting datagram into fixed length cells, switch cells through the fabric. </a:t>
            </a:r>
          </a:p>
          <a:p>
            <a:r>
              <a:rPr lang="en-US" dirty="0"/>
              <a:t>Cisco 12000: switches 60 </a:t>
            </a:r>
            <a:r>
              <a:rPr lang="en-US" dirty="0" err="1"/>
              <a:t>Gbps</a:t>
            </a:r>
            <a:r>
              <a:rPr lang="en-US" dirty="0"/>
              <a:t> through the interconnection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43014" name="Group 58"/>
          <p:cNvGrpSpPr>
            <a:grpSpLocks/>
          </p:cNvGrpSpPr>
          <p:nvPr/>
        </p:nvGrpSpPr>
        <p:grpSpPr bwMode="auto">
          <a:xfrm>
            <a:off x="7708901" y="2509839"/>
            <a:ext cx="2251076" cy="2092325"/>
            <a:chOff x="3812" y="2747"/>
            <a:chExt cx="1418" cy="1318"/>
          </a:xfrm>
        </p:grpSpPr>
        <p:grpSp>
          <p:nvGrpSpPr>
            <p:cNvPr id="43015" name="Group 4"/>
            <p:cNvGrpSpPr>
              <a:grpSpLocks/>
            </p:cNvGrpSpPr>
            <p:nvPr/>
          </p:nvGrpSpPr>
          <p:grpSpPr bwMode="auto">
            <a:xfrm>
              <a:off x="3933" y="2747"/>
              <a:ext cx="561" cy="135"/>
              <a:chOff x="876" y="2800"/>
              <a:chExt cx="642" cy="175"/>
            </a:xfrm>
          </p:grpSpPr>
          <p:sp>
            <p:nvSpPr>
              <p:cNvPr id="27705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6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7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8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9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016" name="Group 10"/>
            <p:cNvGrpSpPr>
              <a:grpSpLocks/>
            </p:cNvGrpSpPr>
            <p:nvPr/>
          </p:nvGrpSpPr>
          <p:grpSpPr bwMode="auto">
            <a:xfrm>
              <a:off x="3918" y="2996"/>
              <a:ext cx="561" cy="135"/>
              <a:chOff x="876" y="2800"/>
              <a:chExt cx="642" cy="175"/>
            </a:xfrm>
          </p:grpSpPr>
          <p:sp>
            <p:nvSpPr>
              <p:cNvPr id="27700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1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2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3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4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017" name="Group 16"/>
            <p:cNvGrpSpPr>
              <a:grpSpLocks/>
            </p:cNvGrpSpPr>
            <p:nvPr/>
          </p:nvGrpSpPr>
          <p:grpSpPr bwMode="auto">
            <a:xfrm>
              <a:off x="3915" y="3265"/>
              <a:ext cx="561" cy="135"/>
              <a:chOff x="876" y="2800"/>
              <a:chExt cx="642" cy="175"/>
            </a:xfrm>
          </p:grpSpPr>
          <p:sp>
            <p:nvSpPr>
              <p:cNvPr id="27695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6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7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8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9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018" name="Group 22"/>
            <p:cNvGrpSpPr>
              <a:grpSpLocks/>
            </p:cNvGrpSpPr>
            <p:nvPr/>
          </p:nvGrpSpPr>
          <p:grpSpPr bwMode="auto">
            <a:xfrm rot="5400000">
              <a:off x="4622" y="3404"/>
              <a:ext cx="564" cy="652"/>
              <a:chOff x="2952" y="2778"/>
              <a:chExt cx="564" cy="652"/>
            </a:xfrm>
          </p:grpSpPr>
          <p:grpSp>
            <p:nvGrpSpPr>
              <p:cNvPr id="43036" name="Group 23"/>
              <p:cNvGrpSpPr>
                <a:grpSpLocks/>
              </p:cNvGrpSpPr>
              <p:nvPr/>
            </p:nvGrpSpPr>
            <p:grpSpPr bwMode="auto">
              <a:xfrm>
                <a:off x="2952" y="2778"/>
                <a:ext cx="561" cy="136"/>
                <a:chOff x="453" y="3465"/>
                <a:chExt cx="561" cy="136"/>
              </a:xfrm>
            </p:grpSpPr>
            <p:sp>
              <p:nvSpPr>
                <p:cNvPr id="27690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1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2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3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037" name="Group 29"/>
              <p:cNvGrpSpPr>
                <a:grpSpLocks/>
              </p:cNvGrpSpPr>
              <p:nvPr/>
            </p:nvGrpSpPr>
            <p:grpSpPr bwMode="auto">
              <a:xfrm>
                <a:off x="2955" y="3025"/>
                <a:ext cx="561" cy="136"/>
                <a:chOff x="453" y="3465"/>
                <a:chExt cx="561" cy="136"/>
              </a:xfrm>
            </p:grpSpPr>
            <p:sp>
              <p:nvSpPr>
                <p:cNvPr id="27685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6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7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8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038" name="Group 35"/>
              <p:cNvGrpSpPr>
                <a:grpSpLocks/>
              </p:cNvGrpSpPr>
              <p:nvPr/>
            </p:nvGrpSpPr>
            <p:grpSpPr bwMode="auto">
              <a:xfrm>
                <a:off x="2952" y="3294"/>
                <a:ext cx="561" cy="136"/>
                <a:chOff x="453" y="3465"/>
                <a:chExt cx="561" cy="136"/>
              </a:xfrm>
            </p:grpSpPr>
            <p:sp>
              <p:nvSpPr>
                <p:cNvPr id="27680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1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2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3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7660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1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2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3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4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5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6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7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8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9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0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1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2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3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4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5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/>
                <a:t>crossbar</a:t>
              </a:r>
            </a:p>
          </p:txBody>
        </p:sp>
        <p:sp>
          <p:nvSpPr>
            <p:cNvPr id="43035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81 h 12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382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Ports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7096" y="1846264"/>
            <a:ext cx="5942259" cy="1957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4271963"/>
            <a:ext cx="10058400" cy="1597132"/>
          </a:xfrm>
        </p:spPr>
        <p:txBody>
          <a:bodyPr/>
          <a:lstStyle/>
          <a:p>
            <a:r>
              <a:rPr lang="en-US" dirty="0"/>
              <a:t>buffering required when datagrams arrive from fabric faster than the transmission rate</a:t>
            </a:r>
          </a:p>
          <a:p>
            <a:r>
              <a:rPr lang="en-US" dirty="0"/>
              <a:t>scheduling discipline chooses among queued datagrams for transmission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1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Port Queuing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4185" y="1846264"/>
            <a:ext cx="7168081" cy="282098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346960" y="4781550"/>
            <a:ext cx="7543800" cy="1087545"/>
          </a:xfrm>
        </p:spPr>
        <p:txBody>
          <a:bodyPr/>
          <a:lstStyle/>
          <a:p>
            <a:r>
              <a:rPr lang="en-US" dirty="0"/>
              <a:t>buffering when arrival rate via switch exceeds output line speed</a:t>
            </a:r>
          </a:p>
          <a:p>
            <a:r>
              <a:rPr lang="en-US" dirty="0"/>
              <a:t>queueing (delay) and loss due to output port buffer overflow!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3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Buffering?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RFC 3439 rule of thumb: average buffering equal to </a:t>
            </a:r>
            <a:r>
              <a:rPr lang="ja-JP" altLang="en-US"/>
              <a:t>“</a:t>
            </a:r>
            <a:r>
              <a:rPr lang="en-US" altLang="ja-JP"/>
              <a:t>typical</a:t>
            </a:r>
            <a:r>
              <a:rPr lang="ja-JP" altLang="en-US"/>
              <a:t>”</a:t>
            </a:r>
            <a:r>
              <a:rPr lang="en-US" altLang="ja-JP"/>
              <a:t> RTT (say 250 msec) times link capacity C</a:t>
            </a:r>
          </a:p>
          <a:p>
            <a:pPr lvl="1"/>
            <a:r>
              <a:rPr lang="en-US" altLang="en-US"/>
              <a:t>e.g., C = 10 Gpbs link: 2.5 Gbit buffer</a:t>
            </a:r>
          </a:p>
          <a:p>
            <a:r>
              <a:rPr lang="en-US" altLang="en-US"/>
              <a:t>recent recommendation: with N flows, buffering equal to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46086" name="Group 9"/>
          <p:cNvGrpSpPr>
            <a:grpSpLocks/>
          </p:cNvGrpSpPr>
          <p:nvPr/>
        </p:nvGrpSpPr>
        <p:grpSpPr bwMode="auto">
          <a:xfrm>
            <a:off x="5691189" y="3717926"/>
            <a:ext cx="1165225" cy="1109663"/>
            <a:chOff x="1923" y="2801"/>
            <a:chExt cx="734" cy="699"/>
          </a:xfrm>
        </p:grpSpPr>
        <p:sp>
          <p:nvSpPr>
            <p:cNvPr id="30728" name="Text Box 4"/>
            <p:cNvSpPr txBox="1">
              <a:spLocks noChangeArrowheads="1"/>
            </p:cNvSpPr>
            <p:nvPr/>
          </p:nvSpPr>
          <p:spPr bwMode="auto">
            <a:xfrm>
              <a:off x="1923" y="2918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/>
                <a:t>RTT  C</a:t>
              </a:r>
            </a:p>
          </p:txBody>
        </p:sp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2309" y="2801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/>
                <a:t>.</a:t>
              </a:r>
            </a:p>
          </p:txBody>
        </p:sp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>
              <a:off x="1929" y="316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2091" y="32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/>
                <a:t>N</a:t>
              </a:r>
            </a:p>
          </p:txBody>
        </p:sp>
        <p:sp>
          <p:nvSpPr>
            <p:cNvPr id="46091" name="Freeform 8"/>
            <p:cNvSpPr>
              <a:spLocks/>
            </p:cNvSpPr>
            <p:nvPr/>
          </p:nvSpPr>
          <p:spPr bwMode="auto">
            <a:xfrm>
              <a:off x="2062" y="3218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13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Port Queuing</a:t>
            </a:r>
            <a:endParaRPr lang="en-US" dirty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46960" y="1845736"/>
            <a:ext cx="7543800" cy="11427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fabric slower than input ports combined -&gt; queueing may occur at input queues </a:t>
            </a:r>
          </a:p>
          <a:p>
            <a:pPr lvl="1"/>
            <a:r>
              <a:rPr lang="en-US" dirty="0"/>
              <a:t>queueing delay and loss due to input buffer overflow!</a:t>
            </a:r>
          </a:p>
          <a:p>
            <a:r>
              <a:rPr lang="en-US" dirty="0"/>
              <a:t>Head-of-the-Line (HOL) blocking: queued datagram at front of queue prevents others in queue from moving forward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47110" name="Group 7"/>
          <p:cNvGrpSpPr>
            <a:grpSpLocks/>
          </p:cNvGrpSpPr>
          <p:nvPr/>
        </p:nvGrpSpPr>
        <p:grpSpPr bwMode="auto">
          <a:xfrm>
            <a:off x="2913063" y="3194050"/>
            <a:ext cx="3027362" cy="1809750"/>
            <a:chOff x="523" y="976"/>
            <a:chExt cx="2099" cy="1356"/>
          </a:xfrm>
        </p:grpSpPr>
        <p:sp>
          <p:nvSpPr>
            <p:cNvPr id="31796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7156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31816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7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8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7157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31813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4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5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1799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0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1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2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3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4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7164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31810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1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2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7165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31807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08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09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31752" name="Rectangle 55"/>
          <p:cNvSpPr>
            <a:spLocks noChangeArrowheads="1"/>
          </p:cNvSpPr>
          <p:nvPr/>
        </p:nvSpPr>
        <p:spPr bwMode="auto">
          <a:xfrm>
            <a:off x="3365501" y="3190876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3" name="Rectangle 56"/>
          <p:cNvSpPr>
            <a:spLocks noChangeArrowheads="1"/>
          </p:cNvSpPr>
          <p:nvPr/>
        </p:nvSpPr>
        <p:spPr bwMode="auto">
          <a:xfrm>
            <a:off x="3351213" y="3922713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4" name="Rectangle 57"/>
          <p:cNvSpPr>
            <a:spLocks noChangeArrowheads="1"/>
          </p:cNvSpPr>
          <p:nvPr/>
        </p:nvSpPr>
        <p:spPr bwMode="auto">
          <a:xfrm>
            <a:off x="3349626" y="4557714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5" name="Rectangle 58"/>
          <p:cNvSpPr>
            <a:spLocks noChangeArrowheads="1"/>
          </p:cNvSpPr>
          <p:nvPr/>
        </p:nvSpPr>
        <p:spPr bwMode="auto">
          <a:xfrm>
            <a:off x="3006726" y="3186113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6" name="Rectangle 59"/>
          <p:cNvSpPr>
            <a:spLocks noChangeArrowheads="1"/>
          </p:cNvSpPr>
          <p:nvPr/>
        </p:nvSpPr>
        <p:spPr bwMode="auto">
          <a:xfrm>
            <a:off x="3001963" y="4546601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7" name="Line 60"/>
          <p:cNvSpPr>
            <a:spLocks noChangeShapeType="1"/>
          </p:cNvSpPr>
          <p:nvPr/>
        </p:nvSpPr>
        <p:spPr bwMode="auto">
          <a:xfrm>
            <a:off x="3657600" y="3246439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17" name="Freeform 61"/>
          <p:cNvSpPr>
            <a:spLocks/>
          </p:cNvSpPr>
          <p:nvPr/>
        </p:nvSpPr>
        <p:spPr bwMode="auto">
          <a:xfrm>
            <a:off x="3702051" y="3644900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9" name="Text Box 62"/>
          <p:cNvSpPr txBox="1">
            <a:spLocks noChangeArrowheads="1"/>
          </p:cNvSpPr>
          <p:nvPr/>
        </p:nvSpPr>
        <p:spPr bwMode="auto">
          <a:xfrm>
            <a:off x="2873375" y="5100639"/>
            <a:ext cx="339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latin typeface="Gill Sans MT" charset="0"/>
              </a:rPr>
              <a:t>output port contention: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only one red datagram can be transferred.</a:t>
            </a:r>
            <a:br>
              <a:rPr lang="en-US">
                <a:latin typeface="Gill Sans MT" charset="0"/>
              </a:rPr>
            </a:br>
            <a:r>
              <a:rPr lang="en-US" i="1">
                <a:latin typeface="Gill Sans MT" charset="0"/>
              </a:rPr>
              <a:t>lower red packet is blocked</a:t>
            </a:r>
          </a:p>
        </p:txBody>
      </p:sp>
      <p:sp>
        <p:nvSpPr>
          <p:cNvPr id="31760" name="Text Box 64"/>
          <p:cNvSpPr txBox="1">
            <a:spLocks noChangeArrowheads="1"/>
          </p:cNvSpPr>
          <p:nvPr/>
        </p:nvSpPr>
        <p:spPr bwMode="auto">
          <a:xfrm>
            <a:off x="4051301" y="3990976"/>
            <a:ext cx="747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switch</a:t>
            </a:r>
          </a:p>
          <a:p>
            <a:pPr>
              <a:defRPr/>
            </a:pPr>
            <a:r>
              <a:rPr lang="en-US" sz="1600"/>
              <a:t>fabric</a:t>
            </a:r>
          </a:p>
        </p:txBody>
      </p:sp>
      <p:sp>
        <p:nvSpPr>
          <p:cNvPr id="31761" name="Line 73"/>
          <p:cNvSpPr>
            <a:spLocks noChangeShapeType="1"/>
          </p:cNvSpPr>
          <p:nvPr/>
        </p:nvSpPr>
        <p:spPr bwMode="auto">
          <a:xfrm>
            <a:off x="3648076" y="3990975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35279" name="Group 79"/>
          <p:cNvGrpSpPr>
            <a:grpSpLocks/>
          </p:cNvGrpSpPr>
          <p:nvPr/>
        </p:nvGrpSpPr>
        <p:grpSpPr bwMode="auto">
          <a:xfrm>
            <a:off x="6403976" y="3214688"/>
            <a:ext cx="3027363" cy="3086100"/>
            <a:chOff x="3074" y="2025"/>
            <a:chExt cx="1907" cy="1944"/>
          </a:xfrm>
        </p:grpSpPr>
        <p:grpSp>
          <p:nvGrpSpPr>
            <p:cNvPr id="47122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31773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7133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3179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4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5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134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3179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1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2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1776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77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78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79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80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81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7141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31787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9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142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31784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6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1764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Gill Sans MT" charset="0"/>
                </a:rPr>
                <a:t>one packet time later: green packet experiences HOL blocking</a:t>
              </a:r>
              <a:endParaRPr lang="en-US" i="1">
                <a:latin typeface="Gill Sans MT" charset="0"/>
              </a:endParaRPr>
            </a:p>
          </p:txBody>
        </p:sp>
        <p:sp>
          <p:nvSpPr>
            <p:cNvPr id="31765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/>
                <a:t>switch</a:t>
              </a:r>
            </a:p>
            <a:p>
              <a:pPr>
                <a:defRPr/>
              </a:pPr>
              <a:r>
                <a:rPr lang="en-US" sz="1600"/>
                <a:t>fabric</a:t>
              </a:r>
            </a:p>
          </p:txBody>
        </p:sp>
        <p:sp>
          <p:nvSpPr>
            <p:cNvPr id="31766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767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768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28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309 h 735"/>
                <a:gd name="T2" fmla="*/ 321 w 967"/>
                <a:gd name="T3" fmla="*/ 309 h 735"/>
                <a:gd name="T4" fmla="*/ 597 w 967"/>
                <a:gd name="T5" fmla="*/ 0 h 7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9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1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772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3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4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(Network) Layer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3228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3162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5287964" y="3479800"/>
            <a:ext cx="1258887" cy="1214438"/>
            <a:chOff x="3992" y="2883"/>
            <a:chExt cx="613" cy="765"/>
          </a:xfrm>
        </p:grpSpPr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4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/>
                <a:t>forwarding</a:t>
              </a:r>
            </a:p>
            <a:p>
              <a:pPr algn="ctr">
                <a:defRPr/>
              </a:pPr>
              <a:r>
                <a:rPr lang="en-US"/>
                <a:t>table</a:t>
              </a:r>
            </a:p>
          </p:txBody>
        </p:sp>
        <p:sp>
          <p:nvSpPr>
            <p:cNvPr id="33825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6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8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9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30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3801" name="Line 17"/>
          <p:cNvSpPr>
            <a:spLocks noChangeShapeType="1"/>
          </p:cNvSpPr>
          <p:nvPr/>
        </p:nvSpPr>
        <p:spPr bwMode="auto">
          <a:xfrm flipV="1">
            <a:off x="3152776" y="5410201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2" name="Line 18"/>
          <p:cNvSpPr>
            <a:spLocks noChangeShapeType="1"/>
          </p:cNvSpPr>
          <p:nvPr/>
        </p:nvSpPr>
        <p:spPr bwMode="auto">
          <a:xfrm flipV="1">
            <a:off x="3181351" y="488632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3438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3371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3360738" y="2714626"/>
            <a:ext cx="18605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routing protocols</a:t>
            </a:r>
          </a:p>
          <a:p>
            <a:pPr>
              <a:buFontTx/>
              <a:buChar char="•"/>
              <a:defRPr/>
            </a:pPr>
            <a:r>
              <a:rPr lang="en-US" sz="1600" dirty="0"/>
              <a:t> path selection</a:t>
            </a:r>
          </a:p>
          <a:p>
            <a:pPr>
              <a:buFontTx/>
              <a:buChar char="•"/>
              <a:defRPr/>
            </a:pPr>
            <a:r>
              <a:rPr lang="en-US" sz="1600" dirty="0"/>
              <a:t> RIP, OSPF, BGP</a:t>
            </a:r>
            <a:endParaRPr lang="en-US" dirty="0"/>
          </a:p>
        </p:txBody>
      </p:sp>
      <p:sp>
        <p:nvSpPr>
          <p:cNvPr id="49165" name="Freeform 23"/>
          <p:cNvSpPr>
            <a:spLocks/>
          </p:cNvSpPr>
          <p:nvPr/>
        </p:nvSpPr>
        <p:spPr bwMode="auto">
          <a:xfrm>
            <a:off x="4667250" y="3657601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6" name="Group 24"/>
          <p:cNvGrpSpPr>
            <a:grpSpLocks/>
          </p:cNvGrpSpPr>
          <p:nvPr/>
        </p:nvGrpSpPr>
        <p:grpSpPr bwMode="auto">
          <a:xfrm>
            <a:off x="6616701" y="2576513"/>
            <a:ext cx="3000375" cy="1181100"/>
            <a:chOff x="102" y="1272"/>
            <a:chExt cx="1890" cy="744"/>
          </a:xfrm>
        </p:grpSpPr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>
                  <a:solidFill>
                    <a:srgbClr val="CC0000"/>
                  </a:solidFill>
                  <a:latin typeface="Gill Sans MT" charset="0"/>
                </a:rPr>
                <a:t>IP protocol</a:t>
              </a:r>
            </a:p>
            <a:p>
              <a:pPr>
                <a:buFontTx/>
                <a:buChar char="•"/>
                <a:defRPr/>
              </a:pPr>
              <a:r>
                <a:rPr lang="en-US" sz="1600"/>
                <a:t> addressing conventions</a:t>
              </a:r>
            </a:p>
            <a:p>
              <a:pPr>
                <a:buFontTx/>
                <a:buChar char="•"/>
                <a:defRPr/>
              </a:pPr>
              <a:r>
                <a:rPr lang="en-US" sz="1600"/>
                <a:t> datagram format</a:t>
              </a:r>
            </a:p>
            <a:p>
              <a:pPr>
                <a:buFontTx/>
                <a:buChar char="•"/>
                <a:defRPr/>
              </a:pPr>
              <a:r>
                <a:rPr lang="en-US" sz="1600"/>
                <a:t> packet handling conventions</a:t>
              </a:r>
              <a:endParaRPr lang="en-US"/>
            </a:p>
          </p:txBody>
        </p:sp>
      </p:grpSp>
      <p:sp>
        <p:nvSpPr>
          <p:cNvPr id="33808" name="Rectangle 29"/>
          <p:cNvSpPr>
            <a:spLocks noChangeArrowheads="1"/>
          </p:cNvSpPr>
          <p:nvPr/>
        </p:nvSpPr>
        <p:spPr bwMode="auto">
          <a:xfrm>
            <a:off x="6740526" y="3878264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6673851" y="3946526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0" name="Text Box 31"/>
          <p:cNvSpPr txBox="1">
            <a:spLocks noChangeArrowheads="1"/>
          </p:cNvSpPr>
          <p:nvPr/>
        </p:nvSpPr>
        <p:spPr bwMode="auto">
          <a:xfrm>
            <a:off x="6686550" y="3911601"/>
            <a:ext cx="19002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i="1" dirty="0">
                <a:solidFill>
                  <a:srgbClr val="CC0000"/>
                </a:solidFill>
                <a:latin typeface="Gill Sans MT" pitchFamily="34" charset="0"/>
              </a:rPr>
              <a:t>ICMP protocol</a:t>
            </a:r>
          </a:p>
          <a:p>
            <a:pPr>
              <a:buFontTx/>
              <a:buChar char="•"/>
            </a:pPr>
            <a:r>
              <a:rPr lang="en-US" altLang="en-US" sz="1600" dirty="0"/>
              <a:t> error reporting</a:t>
            </a:r>
          </a:p>
          <a:p>
            <a:pPr>
              <a:buFontTx/>
              <a:buChar char="•"/>
            </a:pPr>
            <a:r>
              <a:rPr lang="en-US" altLang="en-US" sz="1600" dirty="0"/>
              <a:t> router “</a:t>
            </a:r>
            <a:r>
              <a:rPr lang="en-US" altLang="ja-JP" sz="1600" dirty="0"/>
              <a:t>signaling</a:t>
            </a:r>
            <a:r>
              <a:rPr lang="ja-JP" altLang="en-US" sz="1600" dirty="0"/>
              <a:t>”</a:t>
            </a:r>
            <a:endParaRPr lang="en-US" altLang="en-US" sz="1800" dirty="0"/>
          </a:p>
        </p:txBody>
      </p:sp>
      <p:sp>
        <p:nvSpPr>
          <p:cNvPr id="33811" name="Line 32"/>
          <p:cNvSpPr>
            <a:spLocks noChangeShapeType="1"/>
          </p:cNvSpPr>
          <p:nvPr/>
        </p:nvSpPr>
        <p:spPr bwMode="auto">
          <a:xfrm flipV="1">
            <a:off x="3181351" y="246697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2" name="Text Box 33"/>
          <p:cNvSpPr txBox="1">
            <a:spLocks noChangeArrowheads="1"/>
          </p:cNvSpPr>
          <p:nvPr/>
        </p:nvSpPr>
        <p:spPr bwMode="auto">
          <a:xfrm>
            <a:off x="4622800" y="1989138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transport layer: TCP, UDP</a:t>
            </a:r>
            <a:endParaRPr lang="en-US"/>
          </a:p>
        </p:txBody>
      </p:sp>
      <p:sp>
        <p:nvSpPr>
          <p:cNvPr id="33813" name="Text Box 34"/>
          <p:cNvSpPr txBox="1">
            <a:spLocks noChangeArrowheads="1"/>
          </p:cNvSpPr>
          <p:nvPr/>
        </p:nvSpPr>
        <p:spPr bwMode="auto">
          <a:xfrm>
            <a:off x="5737225" y="49609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link layer</a:t>
            </a:r>
            <a:endParaRPr lang="en-US"/>
          </a:p>
        </p:txBody>
      </p:sp>
      <p:sp>
        <p:nvSpPr>
          <p:cNvPr id="33814" name="Text Box 35"/>
          <p:cNvSpPr txBox="1">
            <a:spLocks noChangeArrowheads="1"/>
          </p:cNvSpPr>
          <p:nvPr/>
        </p:nvSpPr>
        <p:spPr bwMode="auto">
          <a:xfrm>
            <a:off x="5584825" y="54848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2"/>
                </a:solidFill>
              </a:rPr>
              <a:t>physical layer</a:t>
            </a:r>
            <a:endParaRPr lang="en-US"/>
          </a:p>
        </p:txBody>
      </p:sp>
      <p:sp>
        <p:nvSpPr>
          <p:cNvPr id="33815" name="Text Box 36"/>
          <p:cNvSpPr txBox="1">
            <a:spLocks noChangeArrowheads="1"/>
          </p:cNvSpPr>
          <p:nvPr/>
        </p:nvSpPr>
        <p:spPr bwMode="auto">
          <a:xfrm>
            <a:off x="1832139" y="3259139"/>
            <a:ext cx="126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400">
                <a:solidFill>
                  <a:srgbClr val="CC0000"/>
                </a:solidFill>
              </a:rPr>
              <a:t>network</a:t>
            </a:r>
          </a:p>
          <a:p>
            <a:pPr algn="r">
              <a:defRPr/>
            </a:pPr>
            <a:r>
              <a:rPr lang="en-US" sz="2400">
                <a:solidFill>
                  <a:srgbClr val="CC0000"/>
                </a:solidFill>
              </a:rPr>
              <a:t>layer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V="1">
            <a:off x="2905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7" name="Line 38"/>
          <p:cNvSpPr>
            <a:spLocks noChangeShapeType="1"/>
          </p:cNvSpPr>
          <p:nvPr/>
        </p:nvSpPr>
        <p:spPr bwMode="auto">
          <a:xfrm>
            <a:off x="2905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83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16132" y="1846263"/>
            <a:ext cx="3100374" cy="4022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28</a:t>
            </a:fld>
            <a:endParaRPr lang="en-US"/>
          </a:p>
        </p:txBody>
      </p:sp>
      <p:pic>
        <p:nvPicPr>
          <p:cNvPr id="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4" y="2118572"/>
            <a:ext cx="5000589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32 bits (4 bytes)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294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296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Dotted-decimal notation</a:t>
                </a:r>
              </a:p>
              <a:p>
                <a:r>
                  <a:rPr lang="en-US" dirty="0"/>
                  <a:t>Globally unique</a:t>
                </a:r>
              </a:p>
              <a:p>
                <a:pPr lvl="1"/>
                <a:r>
                  <a:rPr lang="en-US" dirty="0"/>
                  <a:t>Supposedly</a:t>
                </a:r>
              </a:p>
              <a:p>
                <a:r>
                  <a:rPr lang="en-US" dirty="0"/>
                  <a:t>Special addresses</a:t>
                </a:r>
              </a:p>
              <a:p>
                <a:pPr lvl="1"/>
                <a:r>
                  <a:rPr lang="en-US" dirty="0"/>
                  <a:t>0.0.0.0</a:t>
                </a:r>
              </a:p>
              <a:p>
                <a:pPr lvl="1"/>
                <a:r>
                  <a:rPr lang="en-US" dirty="0"/>
                  <a:t>127.0.0.1</a:t>
                </a:r>
              </a:p>
              <a:p>
                <a:pPr lvl="1"/>
                <a:r>
                  <a:rPr lang="en-US" dirty="0"/>
                  <a:t>255.255.255.255</a:t>
                </a:r>
              </a:p>
              <a:p>
                <a:r>
                  <a:rPr lang="en-US" dirty="0"/>
                  <a:t>Subnet</a:t>
                </a:r>
              </a:p>
              <a:p>
                <a:pPr lvl="1"/>
                <a:r>
                  <a:rPr lang="en-US" dirty="0"/>
                  <a:t>Hosts connecting without a router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235" t="-1667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1845735"/>
            <a:ext cx="4999354" cy="402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and Routing</a:t>
            </a:r>
          </a:p>
          <a:p>
            <a:r>
              <a:rPr lang="en-US" dirty="0"/>
              <a:t>Internet Protocol</a:t>
            </a:r>
          </a:p>
          <a:p>
            <a:pPr lvl="1"/>
            <a:r>
              <a:rPr lang="en-US" dirty="0"/>
              <a:t>IPv4</a:t>
            </a:r>
          </a:p>
          <a:p>
            <a:pPr lvl="1"/>
            <a:r>
              <a:rPr lang="en-US" dirty="0"/>
              <a:t>IPv6</a:t>
            </a:r>
          </a:p>
          <a:p>
            <a:pPr lvl="1"/>
            <a:r>
              <a:rPr lang="en-US" dirty="0"/>
              <a:t>ICMP</a:t>
            </a:r>
          </a:p>
          <a:p>
            <a:r>
              <a:rPr lang="en-US" dirty="0"/>
              <a:t>Routing algorithms</a:t>
            </a:r>
          </a:p>
          <a:p>
            <a:pPr lvl="1"/>
            <a:r>
              <a:rPr lang="en-US" dirty="0"/>
              <a:t>link state</a:t>
            </a:r>
          </a:p>
          <a:p>
            <a:pPr lvl="1"/>
            <a:r>
              <a:rPr lang="en-US" dirty="0"/>
              <a:t>distance vector</a:t>
            </a:r>
          </a:p>
          <a:p>
            <a:pPr lvl="1"/>
            <a:r>
              <a:rPr lang="en-US" dirty="0"/>
              <a:t>hierarchical routing</a:t>
            </a:r>
          </a:p>
          <a:p>
            <a:pPr lvl="1"/>
            <a:r>
              <a:rPr lang="en-US" dirty="0"/>
              <a:t>BGP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Subnetting</a:t>
            </a:r>
            <a:endParaRPr lang="en-US" dirty="0"/>
          </a:p>
          <a:p>
            <a:pPr lvl="1"/>
            <a:r>
              <a:rPr lang="en-US" dirty="0"/>
              <a:t>Network address</a:t>
            </a:r>
          </a:p>
          <a:p>
            <a:pPr lvl="1"/>
            <a:r>
              <a:rPr lang="en-US" dirty="0"/>
              <a:t>Host address</a:t>
            </a:r>
          </a:p>
          <a:p>
            <a:r>
              <a:rPr lang="en-US" dirty="0"/>
              <a:t>Mask</a:t>
            </a:r>
          </a:p>
          <a:p>
            <a:pPr lvl="1"/>
            <a:r>
              <a:rPr lang="en-US" dirty="0"/>
              <a:t>Classful vs Classless</a:t>
            </a:r>
          </a:p>
          <a:p>
            <a:pPr lvl="1"/>
            <a:r>
              <a:rPr lang="en-US" dirty="0"/>
              <a:t>CIDR</a:t>
            </a:r>
          </a:p>
          <a:p>
            <a:r>
              <a:rPr lang="en-US" dirty="0"/>
              <a:t>Special addresses</a:t>
            </a:r>
          </a:p>
          <a:p>
            <a:pPr lvl="1"/>
            <a:r>
              <a:rPr lang="en-US" dirty="0"/>
              <a:t>All 0s in the host part</a:t>
            </a:r>
          </a:p>
          <a:p>
            <a:pPr lvl="1"/>
            <a:r>
              <a:rPr lang="en-US" dirty="0"/>
              <a:t>All 1s in the host part</a:t>
            </a:r>
          </a:p>
          <a:p>
            <a:pPr lvl="1"/>
            <a:r>
              <a:rPr lang="en-US" dirty="0"/>
              <a:t>127.0.0.1/8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1845735"/>
            <a:ext cx="4999354" cy="402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How many?</a:t>
            </a:r>
          </a:p>
          <a:p>
            <a:r>
              <a:rPr lang="en-US" dirty="0"/>
              <a:t>What’s wrong with addresses in the diagram?</a:t>
            </a:r>
          </a:p>
        </p:txBody>
      </p:sp>
      <p:sp>
        <p:nvSpPr>
          <p:cNvPr id="58371" name="Freeform 2"/>
          <p:cNvSpPr>
            <a:spLocks/>
          </p:cNvSpPr>
          <p:nvPr/>
        </p:nvSpPr>
        <p:spPr bwMode="auto">
          <a:xfrm>
            <a:off x="7639051" y="2819401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Freeform 3"/>
          <p:cNvSpPr>
            <a:spLocks/>
          </p:cNvSpPr>
          <p:nvPr/>
        </p:nvSpPr>
        <p:spPr bwMode="auto">
          <a:xfrm>
            <a:off x="6343651" y="4330701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Freeform 4"/>
          <p:cNvSpPr>
            <a:spLocks/>
          </p:cNvSpPr>
          <p:nvPr/>
        </p:nvSpPr>
        <p:spPr bwMode="auto">
          <a:xfrm>
            <a:off x="6086476" y="2743201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Freeform 5"/>
          <p:cNvSpPr>
            <a:spLocks/>
          </p:cNvSpPr>
          <p:nvPr/>
        </p:nvSpPr>
        <p:spPr bwMode="auto">
          <a:xfrm rot="5265760">
            <a:off x="6800851" y="506413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8251826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6751639" y="1347789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 flipH="1">
            <a:off x="7380289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5761039" y="13462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223.1.1.1</a:t>
            </a:r>
            <a:endParaRPr lang="en-US">
              <a:latin typeface="Comic Sans MS" charset="0"/>
            </a:endParaRPr>
          </a:p>
        </p:txBody>
      </p:sp>
      <p:sp>
        <p:nvSpPr>
          <p:cNvPr id="41999" name="Text Box 17"/>
          <p:cNvSpPr txBox="1">
            <a:spLocks noChangeArrowheads="1"/>
          </p:cNvSpPr>
          <p:nvPr/>
        </p:nvSpPr>
        <p:spPr bwMode="auto">
          <a:xfrm>
            <a:off x="7440383" y="1954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/>
              <a:t>223.1.1.3</a:t>
            </a:r>
            <a:endParaRPr lang="en-US" dirty="0">
              <a:latin typeface="Comic Sans MS" charset="0"/>
            </a:endParaRPr>
          </a:p>
        </p:txBody>
      </p:sp>
      <p:sp>
        <p:nvSpPr>
          <p:cNvPr id="42000" name="Text Box 18"/>
          <p:cNvSpPr txBox="1">
            <a:spLocks noChangeArrowheads="1"/>
          </p:cNvSpPr>
          <p:nvPr/>
        </p:nvSpPr>
        <p:spPr bwMode="auto">
          <a:xfrm>
            <a:off x="8208964" y="13509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223.1.1.4</a:t>
            </a:r>
            <a:endParaRPr lang="en-US">
              <a:latin typeface="Comic Sans MS" charset="0"/>
            </a:endParaRPr>
          </a:p>
        </p:txBody>
      </p:sp>
      <p:sp>
        <p:nvSpPr>
          <p:cNvPr id="58383" name="Freeform 19"/>
          <p:cNvSpPr>
            <a:spLocks/>
          </p:cNvSpPr>
          <p:nvPr/>
        </p:nvSpPr>
        <p:spPr bwMode="auto">
          <a:xfrm>
            <a:off x="5146676" y="4437064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>
            <a:off x="5902325" y="4667251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04" name="Line 36"/>
          <p:cNvSpPr>
            <a:spLocks noChangeShapeType="1"/>
          </p:cNvSpPr>
          <p:nvPr/>
        </p:nvSpPr>
        <p:spPr bwMode="auto">
          <a:xfrm flipH="1" flipV="1">
            <a:off x="5394326" y="538797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05" name="Line 37"/>
          <p:cNvSpPr>
            <a:spLocks noChangeShapeType="1"/>
          </p:cNvSpPr>
          <p:nvPr/>
        </p:nvSpPr>
        <p:spPr bwMode="auto">
          <a:xfrm flipH="1" flipV="1">
            <a:off x="6389689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06" name="Text Box 40"/>
          <p:cNvSpPr txBox="1">
            <a:spLocks noChangeArrowheads="1"/>
          </p:cNvSpPr>
          <p:nvPr/>
        </p:nvSpPr>
        <p:spPr bwMode="auto">
          <a:xfrm>
            <a:off x="6359073" y="52609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/>
              <a:t>223.1.2.2</a:t>
            </a:r>
            <a:endParaRPr lang="en-US" dirty="0">
              <a:latin typeface="Comic Sans MS" charset="0"/>
            </a:endParaRPr>
          </a:p>
        </p:txBody>
      </p:sp>
      <p:sp>
        <p:nvSpPr>
          <p:cNvPr id="42007" name="Text Box 41"/>
          <p:cNvSpPr txBox="1">
            <a:spLocks noChangeArrowheads="1"/>
          </p:cNvSpPr>
          <p:nvPr/>
        </p:nvSpPr>
        <p:spPr bwMode="auto">
          <a:xfrm>
            <a:off x="4409168" y="5256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/>
              <a:t>223.1.2.1</a:t>
            </a:r>
            <a:endParaRPr lang="en-US" dirty="0">
              <a:latin typeface="Comic Sans MS" charset="0"/>
            </a:endParaRPr>
          </a:p>
        </p:txBody>
      </p:sp>
      <p:sp>
        <p:nvSpPr>
          <p:cNvPr id="42009" name="Text Box 43"/>
          <p:cNvSpPr txBox="1">
            <a:spLocks noChangeArrowheads="1"/>
          </p:cNvSpPr>
          <p:nvPr/>
        </p:nvSpPr>
        <p:spPr bwMode="auto">
          <a:xfrm>
            <a:off x="5923188" y="4706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/>
              <a:t>223.1.2.6</a:t>
            </a:r>
            <a:endParaRPr lang="en-US" dirty="0">
              <a:latin typeface="Comic Sans MS" charset="0"/>
            </a:endParaRPr>
          </a:p>
        </p:txBody>
      </p:sp>
      <p:sp>
        <p:nvSpPr>
          <p:cNvPr id="58391" name="Freeform 45"/>
          <p:cNvSpPr>
            <a:spLocks/>
          </p:cNvSpPr>
          <p:nvPr/>
        </p:nvSpPr>
        <p:spPr bwMode="auto">
          <a:xfrm>
            <a:off x="8164514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60"/>
          <p:cNvSpPr>
            <a:spLocks noChangeShapeType="1"/>
          </p:cNvSpPr>
          <p:nvPr/>
        </p:nvSpPr>
        <p:spPr bwMode="auto">
          <a:xfrm>
            <a:off x="8931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3" name="Line 62"/>
          <p:cNvSpPr>
            <a:spLocks noChangeShapeType="1"/>
          </p:cNvSpPr>
          <p:nvPr/>
        </p:nvSpPr>
        <p:spPr bwMode="auto">
          <a:xfrm flipH="1" flipV="1">
            <a:off x="8423276" y="540702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4" name="Line 63"/>
          <p:cNvSpPr>
            <a:spLocks noChangeShapeType="1"/>
          </p:cNvSpPr>
          <p:nvPr/>
        </p:nvSpPr>
        <p:spPr bwMode="auto">
          <a:xfrm flipH="1" flipV="1">
            <a:off x="9418639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5" name="Text Box 66"/>
          <p:cNvSpPr txBox="1">
            <a:spLocks noChangeArrowheads="1"/>
          </p:cNvSpPr>
          <p:nvPr/>
        </p:nvSpPr>
        <p:spPr bwMode="auto">
          <a:xfrm>
            <a:off x="9366251" y="52800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223.1.3.2</a:t>
            </a:r>
            <a:endParaRPr lang="en-US">
              <a:latin typeface="Comic Sans MS" charset="0"/>
            </a:endParaRPr>
          </a:p>
        </p:txBody>
      </p:sp>
      <p:sp>
        <p:nvSpPr>
          <p:cNvPr id="42016" name="Text Box 67"/>
          <p:cNvSpPr txBox="1">
            <a:spLocks noChangeArrowheads="1"/>
          </p:cNvSpPr>
          <p:nvPr/>
        </p:nvSpPr>
        <p:spPr bwMode="auto">
          <a:xfrm>
            <a:off x="7470776" y="5275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223.1.3.1</a:t>
            </a:r>
            <a:endParaRPr lang="en-US">
              <a:latin typeface="Comic Sans MS" charset="0"/>
            </a:endParaRPr>
          </a:p>
        </p:txBody>
      </p:sp>
      <p:sp>
        <p:nvSpPr>
          <p:cNvPr id="42018" name="Text Box 69"/>
          <p:cNvSpPr txBox="1">
            <a:spLocks noChangeArrowheads="1"/>
          </p:cNvSpPr>
          <p:nvPr/>
        </p:nvSpPr>
        <p:spPr bwMode="auto">
          <a:xfrm>
            <a:off x="8913133" y="4751388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/>
              <a:t>223.1.3.27</a:t>
            </a:r>
            <a:endParaRPr lang="en-US" dirty="0">
              <a:latin typeface="Comic Sans MS" charset="0"/>
            </a:endParaRPr>
          </a:p>
        </p:txBody>
      </p:sp>
      <p:sp>
        <p:nvSpPr>
          <p:cNvPr id="42019" name="Line 84"/>
          <p:cNvSpPr>
            <a:spLocks noChangeShapeType="1"/>
          </p:cNvSpPr>
          <p:nvPr/>
        </p:nvSpPr>
        <p:spPr bwMode="auto">
          <a:xfrm flipH="1" flipV="1">
            <a:off x="7632701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21" name="Text Box 86"/>
          <p:cNvSpPr txBox="1">
            <a:spLocks noChangeArrowheads="1"/>
          </p:cNvSpPr>
          <p:nvPr/>
        </p:nvSpPr>
        <p:spPr bwMode="auto">
          <a:xfrm>
            <a:off x="7142164" y="557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223.1.1.2</a:t>
            </a:r>
            <a:endParaRPr lang="en-US" sz="1600">
              <a:latin typeface="Comic Sans MS" charset="0"/>
            </a:endParaRPr>
          </a:p>
        </p:txBody>
      </p:sp>
      <p:sp>
        <p:nvSpPr>
          <p:cNvPr id="42022" name="Line 87"/>
          <p:cNvSpPr>
            <a:spLocks noChangeShapeType="1"/>
          </p:cNvSpPr>
          <p:nvPr/>
        </p:nvSpPr>
        <p:spPr bwMode="auto">
          <a:xfrm flipV="1">
            <a:off x="6115051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23" name="Line 88"/>
          <p:cNvSpPr>
            <a:spLocks noChangeShapeType="1"/>
          </p:cNvSpPr>
          <p:nvPr/>
        </p:nvSpPr>
        <p:spPr bwMode="auto">
          <a:xfrm flipH="1" flipV="1">
            <a:off x="7629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24" name="Line 89"/>
          <p:cNvSpPr>
            <a:spLocks noChangeShapeType="1"/>
          </p:cNvSpPr>
          <p:nvPr/>
        </p:nvSpPr>
        <p:spPr bwMode="auto">
          <a:xfrm flipH="1" flipV="1">
            <a:off x="6305550" y="4505326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25" name="Text Box 90"/>
          <p:cNvSpPr txBox="1">
            <a:spLocks noChangeArrowheads="1"/>
          </p:cNvSpPr>
          <p:nvPr/>
        </p:nvSpPr>
        <p:spPr bwMode="auto">
          <a:xfrm>
            <a:off x="7708901" y="26558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223.1.7.0</a:t>
            </a:r>
            <a:endParaRPr lang="en-US">
              <a:latin typeface="Comic Sans MS" charset="0"/>
            </a:endParaRPr>
          </a:p>
        </p:txBody>
      </p:sp>
      <p:sp>
        <p:nvSpPr>
          <p:cNvPr id="42026" name="Text Box 91"/>
          <p:cNvSpPr txBox="1">
            <a:spLocks noChangeArrowheads="1"/>
          </p:cNvSpPr>
          <p:nvPr/>
        </p:nvSpPr>
        <p:spPr bwMode="auto">
          <a:xfrm>
            <a:off x="8785226" y="39417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223.1.7.1</a:t>
            </a:r>
            <a:endParaRPr lang="en-US">
              <a:latin typeface="Comic Sans MS" charset="0"/>
            </a:endParaRPr>
          </a:p>
        </p:txBody>
      </p:sp>
      <p:sp>
        <p:nvSpPr>
          <p:cNvPr id="42027" name="Text Box 92"/>
          <p:cNvSpPr txBox="1">
            <a:spLocks noChangeArrowheads="1"/>
          </p:cNvSpPr>
          <p:nvPr/>
        </p:nvSpPr>
        <p:spPr bwMode="auto">
          <a:xfrm>
            <a:off x="7546976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223.1.8.0</a:t>
            </a:r>
            <a:endParaRPr lang="en-US">
              <a:latin typeface="Comic Sans MS" charset="0"/>
            </a:endParaRPr>
          </a:p>
        </p:txBody>
      </p:sp>
      <p:sp>
        <p:nvSpPr>
          <p:cNvPr id="42028" name="Text Box 93"/>
          <p:cNvSpPr txBox="1">
            <a:spLocks noChangeArrowheads="1"/>
          </p:cNvSpPr>
          <p:nvPr/>
        </p:nvSpPr>
        <p:spPr bwMode="auto">
          <a:xfrm>
            <a:off x="6299201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/>
              <a:t>223.1.8.1</a:t>
            </a:r>
            <a:endParaRPr lang="en-US" dirty="0">
              <a:latin typeface="Comic Sans MS" charset="0"/>
            </a:endParaRPr>
          </a:p>
        </p:txBody>
      </p:sp>
      <p:sp>
        <p:nvSpPr>
          <p:cNvPr id="42029" name="Text Box 94"/>
          <p:cNvSpPr txBox="1">
            <a:spLocks noChangeArrowheads="1"/>
          </p:cNvSpPr>
          <p:nvPr/>
        </p:nvSpPr>
        <p:spPr bwMode="auto">
          <a:xfrm>
            <a:off x="5222876" y="3903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223.1.9.1</a:t>
            </a:r>
            <a:endParaRPr lang="en-US">
              <a:latin typeface="Comic Sans MS" charset="0"/>
            </a:endParaRPr>
          </a:p>
        </p:txBody>
      </p:sp>
      <p:sp>
        <p:nvSpPr>
          <p:cNvPr id="42030" name="Text Box 95"/>
          <p:cNvSpPr txBox="1">
            <a:spLocks noChangeArrowheads="1"/>
          </p:cNvSpPr>
          <p:nvPr/>
        </p:nvSpPr>
        <p:spPr bwMode="auto">
          <a:xfrm>
            <a:off x="6089651" y="26654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223.1.9.2</a:t>
            </a:r>
            <a:endParaRPr lang="en-US">
              <a:latin typeface="Comic Sans MS" charset="0"/>
            </a:endParaRPr>
          </a:p>
        </p:txBody>
      </p:sp>
      <p:grpSp>
        <p:nvGrpSpPr>
          <p:cNvPr id="58412" name="Group 100"/>
          <p:cNvGrpSpPr>
            <a:grpSpLocks/>
          </p:cNvGrpSpPr>
          <p:nvPr/>
        </p:nvGrpSpPr>
        <p:grpSpPr bwMode="auto">
          <a:xfrm>
            <a:off x="7069138" y="2379664"/>
            <a:ext cx="742950" cy="388937"/>
            <a:chOff x="4396" y="1245"/>
            <a:chExt cx="672" cy="248"/>
          </a:xfrm>
        </p:grpSpPr>
        <p:sp>
          <p:nvSpPr>
            <p:cNvPr id="5845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845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845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8455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458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59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77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078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413" name="Group 109"/>
          <p:cNvGrpSpPr>
            <a:grpSpLocks/>
          </p:cNvGrpSpPr>
          <p:nvPr/>
        </p:nvGrpSpPr>
        <p:grpSpPr bwMode="auto">
          <a:xfrm>
            <a:off x="8604250" y="4271964"/>
            <a:ext cx="742950" cy="388937"/>
            <a:chOff x="4396" y="1245"/>
            <a:chExt cx="672" cy="248"/>
          </a:xfrm>
        </p:grpSpPr>
        <p:sp>
          <p:nvSpPr>
            <p:cNvPr id="5844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844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844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8447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450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51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69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070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414" name="Group 118"/>
          <p:cNvGrpSpPr>
            <a:grpSpLocks/>
          </p:cNvGrpSpPr>
          <p:nvPr/>
        </p:nvGrpSpPr>
        <p:grpSpPr bwMode="auto">
          <a:xfrm>
            <a:off x="5611813" y="4279900"/>
            <a:ext cx="742950" cy="388938"/>
            <a:chOff x="4396" y="1245"/>
            <a:chExt cx="672" cy="248"/>
          </a:xfrm>
        </p:grpSpPr>
        <p:sp>
          <p:nvSpPr>
            <p:cNvPr id="5843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843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843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8439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442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43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61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062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415" name="Group 127"/>
          <p:cNvGrpSpPr>
            <a:grpSpLocks/>
          </p:cNvGrpSpPr>
          <p:nvPr/>
        </p:nvGrpSpPr>
        <p:grpSpPr bwMode="auto">
          <a:xfrm>
            <a:off x="7839075" y="881063"/>
            <a:ext cx="641350" cy="558800"/>
            <a:chOff x="-44" y="1473"/>
            <a:chExt cx="981" cy="1105"/>
          </a:xfrm>
        </p:grpSpPr>
        <p:pic>
          <p:nvPicPr>
            <p:cNvPr id="58434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5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6" name="Group 130"/>
          <p:cNvGrpSpPr>
            <a:grpSpLocks/>
          </p:cNvGrpSpPr>
          <p:nvPr/>
        </p:nvGrpSpPr>
        <p:grpSpPr bwMode="auto">
          <a:xfrm>
            <a:off x="6442075" y="898525"/>
            <a:ext cx="641350" cy="558800"/>
            <a:chOff x="-44" y="1473"/>
            <a:chExt cx="981" cy="1105"/>
          </a:xfrm>
        </p:grpSpPr>
        <p:pic>
          <p:nvPicPr>
            <p:cNvPr id="58432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3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7" name="Group 133"/>
          <p:cNvGrpSpPr>
            <a:grpSpLocks/>
          </p:cNvGrpSpPr>
          <p:nvPr/>
        </p:nvGrpSpPr>
        <p:grpSpPr bwMode="auto">
          <a:xfrm>
            <a:off x="7273925" y="849313"/>
            <a:ext cx="641350" cy="558800"/>
            <a:chOff x="-44" y="1473"/>
            <a:chExt cx="981" cy="1105"/>
          </a:xfrm>
        </p:grpSpPr>
        <p:pic>
          <p:nvPicPr>
            <p:cNvPr id="58430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1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8" name="Group 136"/>
          <p:cNvGrpSpPr>
            <a:grpSpLocks/>
          </p:cNvGrpSpPr>
          <p:nvPr/>
        </p:nvGrpSpPr>
        <p:grpSpPr bwMode="auto">
          <a:xfrm>
            <a:off x="8997950" y="5551488"/>
            <a:ext cx="641350" cy="558800"/>
            <a:chOff x="-44" y="1473"/>
            <a:chExt cx="981" cy="1105"/>
          </a:xfrm>
        </p:grpSpPr>
        <p:pic>
          <p:nvPicPr>
            <p:cNvPr id="58428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9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9" name="Group 139"/>
          <p:cNvGrpSpPr>
            <a:grpSpLocks/>
          </p:cNvGrpSpPr>
          <p:nvPr/>
        </p:nvGrpSpPr>
        <p:grpSpPr bwMode="auto">
          <a:xfrm>
            <a:off x="8047038" y="5514975"/>
            <a:ext cx="641350" cy="558800"/>
            <a:chOff x="-44" y="1473"/>
            <a:chExt cx="981" cy="1105"/>
          </a:xfrm>
        </p:grpSpPr>
        <p:pic>
          <p:nvPicPr>
            <p:cNvPr id="58426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7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20" name="Group 142"/>
          <p:cNvGrpSpPr>
            <a:grpSpLocks/>
          </p:cNvGrpSpPr>
          <p:nvPr/>
        </p:nvGrpSpPr>
        <p:grpSpPr bwMode="auto">
          <a:xfrm>
            <a:off x="5021263" y="5522913"/>
            <a:ext cx="641350" cy="558800"/>
            <a:chOff x="-44" y="1473"/>
            <a:chExt cx="981" cy="1105"/>
          </a:xfrm>
        </p:grpSpPr>
        <p:pic>
          <p:nvPicPr>
            <p:cNvPr id="58424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5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21" name="Group 145"/>
          <p:cNvGrpSpPr>
            <a:grpSpLocks/>
          </p:cNvGrpSpPr>
          <p:nvPr/>
        </p:nvGrpSpPr>
        <p:grpSpPr bwMode="auto">
          <a:xfrm>
            <a:off x="5943600" y="5564188"/>
            <a:ext cx="641350" cy="558800"/>
            <a:chOff x="-44" y="1473"/>
            <a:chExt cx="981" cy="1105"/>
          </a:xfrm>
        </p:grpSpPr>
        <p:pic>
          <p:nvPicPr>
            <p:cNvPr id="58422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3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31</a:t>
            </a:fld>
            <a:endParaRPr lang="en-US"/>
          </a:p>
        </p:txBody>
      </p:sp>
      <p:sp>
        <p:nvSpPr>
          <p:cNvPr id="92" name="Line 89"/>
          <p:cNvSpPr>
            <a:spLocks noChangeShapeType="1"/>
          </p:cNvSpPr>
          <p:nvPr/>
        </p:nvSpPr>
        <p:spPr bwMode="auto">
          <a:xfrm flipH="1" flipV="1">
            <a:off x="6751639" y="1641020"/>
            <a:ext cx="1500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 flipH="1" flipV="1">
            <a:off x="5394325" y="5266018"/>
            <a:ext cx="949326" cy="140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4" name="Line 89"/>
          <p:cNvSpPr>
            <a:spLocks noChangeShapeType="1"/>
          </p:cNvSpPr>
          <p:nvPr/>
        </p:nvSpPr>
        <p:spPr bwMode="auto">
          <a:xfrm flipH="1">
            <a:off x="8417971" y="5325989"/>
            <a:ext cx="948280" cy="72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3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2" grpId="0" animBg="1"/>
      <p:bldP spid="58373" grpId="0" animBg="1"/>
      <p:bldP spid="58374" grpId="0" animBg="1"/>
      <p:bldP spid="58383" grpId="0" animBg="1"/>
      <p:bldP spid="583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and Classless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  <a:p>
            <a:pPr lvl="1"/>
            <a:r>
              <a:rPr lang="en-US" dirty="0"/>
              <a:t>1981-1993</a:t>
            </a:r>
          </a:p>
          <a:p>
            <a:pPr lvl="1"/>
            <a:r>
              <a:rPr lang="en-US" dirty="0"/>
              <a:t>A, B, C, D, E</a:t>
            </a:r>
          </a:p>
          <a:p>
            <a:pPr lvl="1"/>
            <a:r>
              <a:rPr lang="en-US" dirty="0"/>
              <a:t>Problems?</a:t>
            </a:r>
          </a:p>
          <a:p>
            <a:r>
              <a:rPr lang="en-US" dirty="0"/>
              <a:t>CIDR</a:t>
            </a:r>
          </a:p>
          <a:p>
            <a:pPr lvl="1"/>
            <a:r>
              <a:rPr lang="en-US" dirty="0"/>
              <a:t>Classless Inter-Domain Routing</a:t>
            </a:r>
          </a:p>
          <a:p>
            <a:pPr lvl="1"/>
            <a:r>
              <a:rPr lang="en-US" dirty="0"/>
              <a:t>subnet portion of address of arbitrary length</a:t>
            </a:r>
          </a:p>
          <a:p>
            <a:pPr lvl="1"/>
            <a:r>
              <a:rPr lang="en-US" dirty="0"/>
              <a:t>address format: </a:t>
            </a:r>
            <a:r>
              <a:rPr lang="en-US" dirty="0" err="1"/>
              <a:t>a.b.c.d</a:t>
            </a:r>
            <a:r>
              <a:rPr lang="en-US" dirty="0"/>
              <a:t>/x, where x is the number of bits in the subnet portion of address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8"/>
          <a:stretch/>
        </p:blipFill>
        <p:spPr bwMode="auto">
          <a:xfrm>
            <a:off x="6233499" y="1846263"/>
            <a:ext cx="4906603" cy="358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5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Mask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60925"/>
              </p:ext>
            </p:extLst>
          </p:nvPr>
        </p:nvGraphicFramePr>
        <p:xfrm>
          <a:off x="1096961" y="3425825"/>
          <a:ext cx="10058718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254"/>
                <a:gridCol w="2461847"/>
                <a:gridCol w="573961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Dotted-decimal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Binary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Subnet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200.23.16.0/23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11001000 00010111 00010000 00000000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Mask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255.255.254.0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11111111 11111111 11111110 00000000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Address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200.23.16.24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</a:t>
                      </a:r>
                      <a:r>
                        <a:rPr lang="en-US" baseline="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00010111 00010000 00011000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Prefix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</a:t>
                      </a:r>
                      <a:r>
                        <a:rPr lang="en-US" baseline="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00010111 00010000 00000000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Content Placeholder 1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98644" y="2212796"/>
            <a:ext cx="6255038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Mask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60925"/>
              </p:ext>
            </p:extLst>
          </p:nvPr>
        </p:nvGraphicFramePr>
        <p:xfrm>
          <a:off x="1096961" y="3425825"/>
          <a:ext cx="10058718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254"/>
                <a:gridCol w="2461847"/>
                <a:gridCol w="573961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Dotted-decimal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Binary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Subnet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200.23.16.0/23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11001000 00010111 00010000 00000000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Mask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255.255.254.0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11111111 11111111 11111110 00000000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Address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200.23.16.24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</a:t>
                      </a:r>
                      <a:r>
                        <a:rPr lang="en-US" baseline="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00010111 00010000 00011000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Prefix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</a:t>
                      </a:r>
                      <a:r>
                        <a:rPr lang="en-US" baseline="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00010111 00010000 00000000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Content Placeholder 1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98644" y="2212796"/>
            <a:ext cx="6255038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Mask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57506"/>
              </p:ext>
            </p:extLst>
          </p:nvPr>
        </p:nvGraphicFramePr>
        <p:xfrm>
          <a:off x="1096961" y="3425825"/>
          <a:ext cx="10058718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254"/>
                <a:gridCol w="2461847"/>
                <a:gridCol w="573961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Dotted-decimal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Binary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Subnet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200.23.16.0/23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11001000 00010111 00010000 00000000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Mask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255.255.254.0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11111111 11111111 11111110 00000000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Address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200.23.17.24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</a:t>
                      </a:r>
                      <a:r>
                        <a:rPr lang="en-US" baseline="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00010111 00010001 00011000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Prefix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200.23.16.0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11001000</a:t>
                      </a:r>
                      <a:r>
                        <a:rPr lang="en-US" baseline="0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 00010111 00010000 00000000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Content Placeholder 1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98644" y="2212796"/>
            <a:ext cx="6255038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CIDR Notation in Dotted-Decimal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85" y="1846263"/>
            <a:ext cx="2948556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0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CIDR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an ISP has the following block</a:t>
            </a:r>
          </a:p>
          <a:p>
            <a:pPr lvl="1"/>
            <a:r>
              <a:rPr lang="en-US" dirty="0"/>
              <a:t>128.211.0.0/16</a:t>
            </a:r>
          </a:p>
          <a:p>
            <a:pPr lvl="1"/>
            <a:r>
              <a:rPr lang="en-US" dirty="0"/>
              <a:t>10000000 11010011 00000000 00000000</a:t>
            </a:r>
          </a:p>
          <a:p>
            <a:r>
              <a:rPr lang="en-US" dirty="0"/>
              <a:t>Suppose the ISP has 2 customers</a:t>
            </a:r>
          </a:p>
          <a:p>
            <a:pPr lvl="1"/>
            <a:r>
              <a:rPr lang="en-US" dirty="0"/>
              <a:t>one customer needs 12 IP addresses</a:t>
            </a:r>
          </a:p>
          <a:p>
            <a:pPr lvl="1"/>
            <a:r>
              <a:rPr lang="en-US" dirty="0"/>
              <a:t>the other needs 9</a:t>
            </a:r>
          </a:p>
          <a:p>
            <a:r>
              <a:rPr lang="en-US" dirty="0"/>
              <a:t>The binary value assigned to customer1 is:</a:t>
            </a:r>
          </a:p>
          <a:p>
            <a:pPr lvl="1"/>
            <a:r>
              <a:rPr lang="en-US" dirty="0"/>
              <a:t>10000000   11010011   00000000   0000  0000</a:t>
            </a:r>
          </a:p>
          <a:p>
            <a:r>
              <a:rPr lang="en-US" dirty="0"/>
              <a:t>The binary value assigned to customer2 is:</a:t>
            </a:r>
          </a:p>
          <a:p>
            <a:pPr lvl="1"/>
            <a:r>
              <a:rPr lang="en-US" dirty="0"/>
              <a:t>10000000   11010011   00000000   0001  0000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ISP can assign </a:t>
            </a:r>
          </a:p>
          <a:p>
            <a:pPr lvl="1"/>
            <a:r>
              <a:rPr lang="en-US" dirty="0"/>
              <a:t>customer1 CIDR: 128.211.0.0/28</a:t>
            </a:r>
          </a:p>
          <a:p>
            <a:pPr lvl="1"/>
            <a:r>
              <a:rPr lang="en-US" dirty="0"/>
              <a:t>customer2 CIDR: 128.211.0.16/28</a:t>
            </a:r>
          </a:p>
          <a:p>
            <a:pPr lvl="1"/>
            <a:r>
              <a:rPr lang="en-US" dirty="0"/>
              <a:t>both customers have the same mask size (28 bits), the prefixes differ</a:t>
            </a:r>
          </a:p>
          <a:p>
            <a:r>
              <a:rPr lang="en-US" dirty="0"/>
              <a:t>There is no ambiguity</a:t>
            </a:r>
          </a:p>
          <a:p>
            <a:pPr lvl="1"/>
            <a:r>
              <a:rPr lang="en-US" dirty="0"/>
              <a:t>Each customer has a unique prefix</a:t>
            </a:r>
          </a:p>
          <a:p>
            <a:pPr lvl="1"/>
            <a:r>
              <a:rPr lang="en-US" dirty="0"/>
              <a:t>ISP retains most of the original address block it can then allocate to other customers</a:t>
            </a:r>
          </a:p>
          <a:p>
            <a:r>
              <a:rPr lang="en-US" dirty="0"/>
              <a:t>What are the host addresses for each customer?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networks, but decreases number of hosts</a:t>
            </a:r>
          </a:p>
          <a:p>
            <a:r>
              <a:rPr lang="en-US" dirty="0"/>
              <a:t>Suppose you are an ISP with a /24 address block. Can accommodate a request from a customer who needs addresses for 255 computers?</a:t>
            </a:r>
          </a:p>
          <a:p>
            <a:pPr lvl="1"/>
            <a:r>
              <a:rPr lang="en-US" dirty="0"/>
              <a:t>/24 yields 256 addresses, but 254 hosts</a:t>
            </a:r>
          </a:p>
          <a:p>
            <a:pPr lvl="1"/>
            <a:r>
              <a:rPr lang="en-US" dirty="0"/>
              <a:t>Such request cannot be fulfilled</a:t>
            </a:r>
          </a:p>
        </p:txBody>
      </p:sp>
    </p:spTree>
    <p:extLst>
      <p:ext uri="{BB962C8B-B14F-4D97-AF65-F5344CB8AC3E}">
        <p14:creationId xmlns:p14="http://schemas.microsoft.com/office/powerpoint/2010/main" val="30358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is Music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354262"/>
            <a:ext cx="4533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8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Host-to-host</a:t>
            </a:r>
          </a:p>
          <a:p>
            <a:r>
              <a:rPr lang="en-US" dirty="0"/>
              <a:t>Sender encapsulates segments into packets</a:t>
            </a:r>
          </a:p>
          <a:p>
            <a:r>
              <a:rPr lang="en-US" dirty="0"/>
              <a:t>Receiver extracts segments to transport layer</a:t>
            </a:r>
          </a:p>
          <a:p>
            <a:r>
              <a:rPr lang="en-US" dirty="0"/>
              <a:t>Network layer protocols in every host, router</a:t>
            </a:r>
          </a:p>
          <a:p>
            <a:r>
              <a:rPr lang="en-US" dirty="0"/>
              <a:t>Router examines header fields in all IP datagrams passing through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9459" name="Freeform 1285"/>
          <p:cNvSpPr>
            <a:spLocks/>
          </p:cNvSpPr>
          <p:nvPr/>
        </p:nvSpPr>
        <p:spPr bwMode="auto">
          <a:xfrm>
            <a:off x="8272463" y="3516314"/>
            <a:ext cx="1314450" cy="674687"/>
          </a:xfrm>
          <a:custGeom>
            <a:avLst/>
            <a:gdLst>
              <a:gd name="T0" fmla="*/ 962699688 w 828"/>
              <a:gd name="T1" fmla="*/ 75604631 h 425"/>
              <a:gd name="T2" fmla="*/ 932457813 w 828"/>
              <a:gd name="T3" fmla="*/ 75604631 h 425"/>
              <a:gd name="T4" fmla="*/ 317539688 w 828"/>
              <a:gd name="T5" fmla="*/ 80644940 h 425"/>
              <a:gd name="T6" fmla="*/ 15120938 w 828"/>
              <a:gd name="T7" fmla="*/ 317539452 h 425"/>
              <a:gd name="T8" fmla="*/ 231854375 w 828"/>
              <a:gd name="T9" fmla="*/ 690522301 h 425"/>
              <a:gd name="T10" fmla="*/ 735885625 w 828"/>
              <a:gd name="T11" fmla="*/ 967739283 h 425"/>
              <a:gd name="T12" fmla="*/ 1360884375 w 828"/>
              <a:gd name="T13" fmla="*/ 1048384223 h 425"/>
              <a:gd name="T14" fmla="*/ 1759069063 w 828"/>
              <a:gd name="T15" fmla="*/ 831650946 h 425"/>
              <a:gd name="T16" fmla="*/ 1955641250 w 828"/>
              <a:gd name="T17" fmla="*/ 428426245 h 425"/>
              <a:gd name="T18" fmla="*/ 1995963750 w 828"/>
              <a:gd name="T19" fmla="*/ 55443396 h 425"/>
              <a:gd name="T20" fmla="*/ 1411287500 w 828"/>
              <a:gd name="T21" fmla="*/ 95765867 h 425"/>
              <a:gd name="T22" fmla="*/ 962699688 w 828"/>
              <a:gd name="T23" fmla="*/ 75604631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Freeform 1286"/>
          <p:cNvSpPr>
            <a:spLocks/>
          </p:cNvSpPr>
          <p:nvPr/>
        </p:nvSpPr>
        <p:spPr bwMode="auto">
          <a:xfrm>
            <a:off x="8291514" y="1990725"/>
            <a:ext cx="1730375" cy="1125538"/>
          </a:xfrm>
          <a:custGeom>
            <a:avLst/>
            <a:gdLst>
              <a:gd name="T0" fmla="*/ 2147483647 w 765"/>
              <a:gd name="T1" fmla="*/ 216468667 h 459"/>
              <a:gd name="T2" fmla="*/ 2147483647 w 765"/>
              <a:gd name="T3" fmla="*/ 1551366543 h 459"/>
              <a:gd name="T4" fmla="*/ 1422336583 w 765"/>
              <a:gd name="T5" fmla="*/ 2147483647 h 459"/>
              <a:gd name="T6" fmla="*/ 204652469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763656690 h 459"/>
              <a:gd name="T22" fmla="*/ 2147483647 w 765"/>
              <a:gd name="T23" fmla="*/ 21646866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Freeform 1287"/>
          <p:cNvSpPr>
            <a:spLocks/>
          </p:cNvSpPr>
          <p:nvPr/>
        </p:nvSpPr>
        <p:spPr bwMode="auto">
          <a:xfrm>
            <a:off x="6470651" y="1698626"/>
            <a:ext cx="1736725" cy="1071563"/>
          </a:xfrm>
          <a:custGeom>
            <a:avLst/>
            <a:gdLst>
              <a:gd name="T0" fmla="*/ 2141398689 w 1036"/>
              <a:gd name="T1" fmla="*/ 27720938 h 675"/>
              <a:gd name="T2" fmla="*/ 1289897173 w 1036"/>
              <a:gd name="T3" fmla="*/ 133567550 h 675"/>
              <a:gd name="T4" fmla="*/ 682886640 w 1036"/>
              <a:gd name="T5" fmla="*/ 325099514 h 675"/>
              <a:gd name="T6" fmla="*/ 505842949 w 1036"/>
              <a:gd name="T7" fmla="*/ 577115257 h 675"/>
              <a:gd name="T8" fmla="*/ 70255220 w 1036"/>
              <a:gd name="T9" fmla="*/ 748485962 h 675"/>
              <a:gd name="T10" fmla="*/ 59015122 w 1036"/>
              <a:gd name="T11" fmla="*/ 1156751465 h 675"/>
              <a:gd name="T12" fmla="*/ 435586053 w 1036"/>
              <a:gd name="T13" fmla="*/ 1232356188 h 675"/>
              <a:gd name="T14" fmla="*/ 1517527171 w 1036"/>
              <a:gd name="T15" fmla="*/ 1232356188 h 675"/>
              <a:gd name="T16" fmla="*/ 1975595095 w 1036"/>
              <a:gd name="T17" fmla="*/ 1398686578 h 675"/>
              <a:gd name="T18" fmla="*/ 2147483647 w 1036"/>
              <a:gd name="T19" fmla="*/ 1655742635 h 675"/>
              <a:gd name="T20" fmla="*/ 2147483647 w 1036"/>
              <a:gd name="T21" fmla="*/ 1665823265 h 675"/>
              <a:gd name="T22" fmla="*/ 2147483647 w 1036"/>
              <a:gd name="T23" fmla="*/ 1519654134 h 675"/>
              <a:gd name="T24" fmla="*/ 2147483647 w 1036"/>
              <a:gd name="T25" fmla="*/ 1121469261 h 675"/>
              <a:gd name="T26" fmla="*/ 2147483647 w 1036"/>
              <a:gd name="T27" fmla="*/ 733365017 h 675"/>
              <a:gd name="T28" fmla="*/ 2147483647 w 1036"/>
              <a:gd name="T29" fmla="*/ 269656051 h 675"/>
              <a:gd name="T30" fmla="*/ 2147483647 w 1036"/>
              <a:gd name="T31" fmla="*/ 42841882 h 675"/>
              <a:gd name="T32" fmla="*/ 2147483647 w 1036"/>
              <a:gd name="T33" fmla="*/ 7559679 h 675"/>
              <a:gd name="T34" fmla="*/ 2141398689 w 1036"/>
              <a:gd name="T35" fmla="*/ 27720938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2" name="Group 1288"/>
          <p:cNvGrpSpPr>
            <a:grpSpLocks/>
          </p:cNvGrpSpPr>
          <p:nvPr/>
        </p:nvGrpSpPr>
        <p:grpSpPr bwMode="auto">
          <a:xfrm>
            <a:off x="6546851" y="2963863"/>
            <a:ext cx="1458913" cy="933450"/>
            <a:chOff x="2889" y="1631"/>
            <a:chExt cx="980" cy="743"/>
          </a:xfrm>
        </p:grpSpPr>
        <p:sp>
          <p:nvSpPr>
            <p:cNvPr id="47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376" name="Line 1291"/>
          <p:cNvSpPr>
            <a:spLocks noChangeShapeType="1"/>
          </p:cNvSpPr>
          <p:nvPr/>
        </p:nvSpPr>
        <p:spPr bwMode="auto">
          <a:xfrm>
            <a:off x="8664576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7" name="Line 1292"/>
          <p:cNvSpPr>
            <a:spLocks noChangeShapeType="1"/>
          </p:cNvSpPr>
          <p:nvPr/>
        </p:nvSpPr>
        <p:spPr bwMode="auto">
          <a:xfrm>
            <a:off x="8761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8" name="Line 1293"/>
          <p:cNvSpPr>
            <a:spLocks noChangeShapeType="1"/>
          </p:cNvSpPr>
          <p:nvPr/>
        </p:nvSpPr>
        <p:spPr bwMode="auto">
          <a:xfrm flipV="1">
            <a:off x="8997950" y="3808414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9" name="Line 1294"/>
          <p:cNvSpPr>
            <a:spLocks noChangeShapeType="1"/>
          </p:cNvSpPr>
          <p:nvPr/>
        </p:nvSpPr>
        <p:spPr bwMode="auto">
          <a:xfrm>
            <a:off x="7696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0" name="Line 1295"/>
          <p:cNvSpPr>
            <a:spLocks noChangeShapeType="1"/>
          </p:cNvSpPr>
          <p:nvPr/>
        </p:nvSpPr>
        <p:spPr bwMode="auto">
          <a:xfrm>
            <a:off x="7991475" y="2576514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1" name="Line 1296"/>
          <p:cNvSpPr>
            <a:spLocks noChangeShapeType="1"/>
          </p:cNvSpPr>
          <p:nvPr/>
        </p:nvSpPr>
        <p:spPr bwMode="auto">
          <a:xfrm>
            <a:off x="7558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9" name="Freeform 1297"/>
          <p:cNvSpPr>
            <a:spLocks/>
          </p:cNvSpPr>
          <p:nvPr/>
        </p:nvSpPr>
        <p:spPr bwMode="auto">
          <a:xfrm>
            <a:off x="6765925" y="4367214"/>
            <a:ext cx="3079750" cy="1665287"/>
          </a:xfrm>
          <a:custGeom>
            <a:avLst/>
            <a:gdLst>
              <a:gd name="T0" fmla="*/ 2147483647 w 1940"/>
              <a:gd name="T1" fmla="*/ 65524043 h 1049"/>
              <a:gd name="T2" fmla="*/ 1902718763 w 1940"/>
              <a:gd name="T3" fmla="*/ 315018643 h 1049"/>
              <a:gd name="T4" fmla="*/ 1229836250 w 1940"/>
              <a:gd name="T5" fmla="*/ 171370574 h 1049"/>
              <a:gd name="T6" fmla="*/ 398184688 w 1940"/>
              <a:gd name="T7" fmla="*/ 254534911 h 1049"/>
              <a:gd name="T8" fmla="*/ 35282188 w 1940"/>
              <a:gd name="T9" fmla="*/ 980339693 h 1049"/>
              <a:gd name="T10" fmla="*/ 178931888 w 1940"/>
              <a:gd name="T11" fmla="*/ 1633060760 h 1049"/>
              <a:gd name="T12" fmla="*/ 725805000 w 1940"/>
              <a:gd name="T13" fmla="*/ 1779229778 h 1049"/>
              <a:gd name="T14" fmla="*/ 1431448750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1799391022 h 1049"/>
              <a:gd name="T24" fmla="*/ 2147483647 w 1940"/>
              <a:gd name="T25" fmla="*/ 632558235 h 1049"/>
              <a:gd name="T26" fmla="*/ 2147483647 w 1940"/>
              <a:gd name="T27" fmla="*/ 287297726 h 1049"/>
              <a:gd name="T28" fmla="*/ 2147483647 w 1940"/>
              <a:gd name="T29" fmla="*/ 37801539 h 1049"/>
              <a:gd name="T30" fmla="*/ 2147483647 w 1940"/>
              <a:gd name="T31" fmla="*/ 65524043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" name="Line 1298"/>
          <p:cNvSpPr>
            <a:spLocks noChangeShapeType="1"/>
          </p:cNvSpPr>
          <p:nvPr/>
        </p:nvSpPr>
        <p:spPr bwMode="auto">
          <a:xfrm rot="16200000" flipV="1">
            <a:off x="9065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4" name="Line 1299"/>
          <p:cNvSpPr>
            <a:spLocks noChangeShapeType="1"/>
          </p:cNvSpPr>
          <p:nvPr/>
        </p:nvSpPr>
        <p:spPr bwMode="auto">
          <a:xfrm rot="5400000" flipV="1">
            <a:off x="9259889" y="5429251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5" name="Line 1300"/>
          <p:cNvSpPr>
            <a:spLocks noChangeShapeType="1"/>
          </p:cNvSpPr>
          <p:nvPr/>
        </p:nvSpPr>
        <p:spPr bwMode="auto">
          <a:xfrm rot="16200000" flipH="1">
            <a:off x="9367838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6" name="Line 1301"/>
          <p:cNvSpPr>
            <a:spLocks noChangeShapeType="1"/>
          </p:cNvSpPr>
          <p:nvPr/>
        </p:nvSpPr>
        <p:spPr bwMode="auto">
          <a:xfrm>
            <a:off x="8626476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7" name="Line 1302"/>
          <p:cNvSpPr>
            <a:spLocks noChangeShapeType="1"/>
          </p:cNvSpPr>
          <p:nvPr/>
        </p:nvSpPr>
        <p:spPr bwMode="auto">
          <a:xfrm flipV="1">
            <a:off x="8005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8" name="Line 1303"/>
          <p:cNvSpPr>
            <a:spLocks noChangeShapeType="1"/>
          </p:cNvSpPr>
          <p:nvPr/>
        </p:nvSpPr>
        <p:spPr bwMode="auto">
          <a:xfrm flipV="1">
            <a:off x="8048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0" name="Line 1305"/>
          <p:cNvSpPr>
            <a:spLocks noChangeShapeType="1"/>
          </p:cNvSpPr>
          <p:nvPr/>
        </p:nvSpPr>
        <p:spPr bwMode="auto">
          <a:xfrm>
            <a:off x="7369176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1" name="Line 1306"/>
          <p:cNvSpPr>
            <a:spLocks noChangeShapeType="1"/>
          </p:cNvSpPr>
          <p:nvPr/>
        </p:nvSpPr>
        <p:spPr bwMode="auto">
          <a:xfrm flipV="1">
            <a:off x="7110414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4" name="Line 1309"/>
          <p:cNvSpPr>
            <a:spLocks noChangeShapeType="1"/>
          </p:cNvSpPr>
          <p:nvPr/>
        </p:nvSpPr>
        <p:spPr bwMode="auto">
          <a:xfrm flipH="1">
            <a:off x="7535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5" name="Line 1310"/>
          <p:cNvSpPr>
            <a:spLocks noChangeShapeType="1"/>
          </p:cNvSpPr>
          <p:nvPr/>
        </p:nvSpPr>
        <p:spPr bwMode="auto">
          <a:xfrm flipH="1" flipV="1">
            <a:off x="7929564" y="5038726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6" name="Line 1311"/>
          <p:cNvSpPr>
            <a:spLocks noChangeShapeType="1"/>
          </p:cNvSpPr>
          <p:nvPr/>
        </p:nvSpPr>
        <p:spPr bwMode="auto">
          <a:xfrm>
            <a:off x="8012114" y="5041901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8" name="Line 1313"/>
          <p:cNvSpPr>
            <a:spLocks noChangeShapeType="1"/>
          </p:cNvSpPr>
          <p:nvPr/>
        </p:nvSpPr>
        <p:spPr bwMode="auto">
          <a:xfrm>
            <a:off x="7550150" y="3511551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9" name="Line 1314"/>
          <p:cNvSpPr>
            <a:spLocks noChangeShapeType="1"/>
          </p:cNvSpPr>
          <p:nvPr/>
        </p:nvSpPr>
        <p:spPr bwMode="auto">
          <a:xfrm flipV="1">
            <a:off x="8845551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0" name="Line 1315"/>
          <p:cNvSpPr>
            <a:spLocks noChangeShapeType="1"/>
          </p:cNvSpPr>
          <p:nvPr/>
        </p:nvSpPr>
        <p:spPr bwMode="auto">
          <a:xfrm>
            <a:off x="8674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1" name="Line 1316"/>
          <p:cNvSpPr>
            <a:spLocks noChangeShapeType="1"/>
          </p:cNvSpPr>
          <p:nvPr/>
        </p:nvSpPr>
        <p:spPr bwMode="auto">
          <a:xfrm flipV="1">
            <a:off x="8845551" y="2551114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2" name="Line 1317"/>
          <p:cNvSpPr>
            <a:spLocks noChangeShapeType="1"/>
          </p:cNvSpPr>
          <p:nvPr/>
        </p:nvSpPr>
        <p:spPr bwMode="auto">
          <a:xfrm>
            <a:off x="9210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" name="Line 1318"/>
          <p:cNvSpPr>
            <a:spLocks noChangeShapeType="1"/>
          </p:cNvSpPr>
          <p:nvPr/>
        </p:nvSpPr>
        <p:spPr bwMode="auto">
          <a:xfrm>
            <a:off x="8864601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4" name="Line 1319"/>
          <p:cNvSpPr>
            <a:spLocks noChangeShapeType="1"/>
          </p:cNvSpPr>
          <p:nvPr/>
        </p:nvSpPr>
        <p:spPr bwMode="auto">
          <a:xfrm flipV="1">
            <a:off x="7159626" y="3722689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5" name="Line 1320"/>
          <p:cNvSpPr>
            <a:spLocks noChangeShapeType="1"/>
          </p:cNvSpPr>
          <p:nvPr/>
        </p:nvSpPr>
        <p:spPr bwMode="auto">
          <a:xfrm>
            <a:off x="9418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" name="Line 1321"/>
          <p:cNvSpPr>
            <a:spLocks noChangeShapeType="1"/>
          </p:cNvSpPr>
          <p:nvPr/>
        </p:nvSpPr>
        <p:spPr bwMode="auto">
          <a:xfrm flipH="1">
            <a:off x="8564564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7" name="Line 1322"/>
          <p:cNvSpPr>
            <a:spLocks noChangeShapeType="1"/>
          </p:cNvSpPr>
          <p:nvPr/>
        </p:nvSpPr>
        <p:spPr bwMode="auto">
          <a:xfrm flipH="1">
            <a:off x="9156701" y="2922589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8" name="Line 1323"/>
          <p:cNvSpPr>
            <a:spLocks noChangeShapeType="1"/>
          </p:cNvSpPr>
          <p:nvPr/>
        </p:nvSpPr>
        <p:spPr bwMode="auto">
          <a:xfrm flipV="1">
            <a:off x="8540751" y="4064001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9492" name="Group 1324"/>
          <p:cNvGrpSpPr>
            <a:grpSpLocks/>
          </p:cNvGrpSpPr>
          <p:nvPr/>
        </p:nvGrpSpPr>
        <p:grpSpPr bwMode="auto">
          <a:xfrm flipH="1">
            <a:off x="7043739" y="4522788"/>
            <a:ext cx="414337" cy="373062"/>
            <a:chOff x="2839" y="3501"/>
            <a:chExt cx="755" cy="803"/>
          </a:xfrm>
        </p:grpSpPr>
        <p:pic>
          <p:nvPicPr>
            <p:cNvPr id="2007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3" name="Group 1327"/>
          <p:cNvGrpSpPr>
            <a:grpSpLocks/>
          </p:cNvGrpSpPr>
          <p:nvPr/>
        </p:nvGrpSpPr>
        <p:grpSpPr bwMode="auto">
          <a:xfrm flipH="1">
            <a:off x="6726238" y="4943475"/>
            <a:ext cx="482600" cy="406400"/>
            <a:chOff x="2839" y="3501"/>
            <a:chExt cx="755" cy="803"/>
          </a:xfrm>
        </p:grpSpPr>
        <p:pic>
          <p:nvPicPr>
            <p:cNvPr id="20074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5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4" name="Group 1330"/>
          <p:cNvGrpSpPr>
            <a:grpSpLocks/>
          </p:cNvGrpSpPr>
          <p:nvPr/>
        </p:nvGrpSpPr>
        <p:grpSpPr bwMode="auto">
          <a:xfrm flipH="1">
            <a:off x="7204075" y="5245100"/>
            <a:ext cx="427038" cy="349250"/>
            <a:chOff x="2839" y="3501"/>
            <a:chExt cx="755" cy="803"/>
          </a:xfrm>
        </p:grpSpPr>
        <p:pic>
          <p:nvPicPr>
            <p:cNvPr id="2007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5" name="Group 1333"/>
          <p:cNvGrpSpPr>
            <a:grpSpLocks/>
          </p:cNvGrpSpPr>
          <p:nvPr/>
        </p:nvGrpSpPr>
        <p:grpSpPr bwMode="auto">
          <a:xfrm>
            <a:off x="7818439" y="5227639"/>
            <a:ext cx="427037" cy="350837"/>
            <a:chOff x="2839" y="3501"/>
            <a:chExt cx="755" cy="803"/>
          </a:xfrm>
        </p:grpSpPr>
        <p:pic>
          <p:nvPicPr>
            <p:cNvPr id="20070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1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496" name="Picture 1336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1709739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97" name="Group 1337"/>
          <p:cNvGrpSpPr>
            <a:grpSpLocks/>
          </p:cNvGrpSpPr>
          <p:nvPr/>
        </p:nvGrpSpPr>
        <p:grpSpPr bwMode="auto">
          <a:xfrm>
            <a:off x="6881814" y="1535113"/>
            <a:ext cx="415925" cy="385762"/>
            <a:chOff x="2751" y="1851"/>
            <a:chExt cx="462" cy="478"/>
          </a:xfrm>
        </p:grpSpPr>
        <p:pic>
          <p:nvPicPr>
            <p:cNvPr id="20068" name="Picture 1338" descr="iphone_stylized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69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98" name="Group 1340"/>
          <p:cNvGrpSpPr>
            <a:grpSpLocks/>
          </p:cNvGrpSpPr>
          <p:nvPr/>
        </p:nvGrpSpPr>
        <p:grpSpPr bwMode="auto">
          <a:xfrm>
            <a:off x="8958264" y="2384426"/>
            <a:ext cx="390525" cy="169863"/>
            <a:chOff x="4650" y="1129"/>
            <a:chExt cx="246" cy="95"/>
          </a:xfrm>
        </p:grpSpPr>
        <p:sp>
          <p:nvSpPr>
            <p:cNvPr id="2006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6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6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63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66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67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99" name="Group 1349"/>
          <p:cNvGrpSpPr>
            <a:grpSpLocks/>
          </p:cNvGrpSpPr>
          <p:nvPr/>
        </p:nvGrpSpPr>
        <p:grpSpPr bwMode="auto">
          <a:xfrm>
            <a:off x="9031289" y="2746376"/>
            <a:ext cx="390525" cy="176213"/>
            <a:chOff x="4650" y="1129"/>
            <a:chExt cx="246" cy="95"/>
          </a:xfrm>
        </p:grpSpPr>
        <p:sp>
          <p:nvSpPr>
            <p:cNvPr id="2005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5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5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55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8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9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0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0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0" name="Group 1358"/>
          <p:cNvGrpSpPr>
            <a:grpSpLocks/>
          </p:cNvGrpSpPr>
          <p:nvPr/>
        </p:nvGrpSpPr>
        <p:grpSpPr bwMode="auto">
          <a:xfrm>
            <a:off x="8472489" y="2482851"/>
            <a:ext cx="390525" cy="169863"/>
            <a:chOff x="4650" y="1129"/>
            <a:chExt cx="246" cy="95"/>
          </a:xfrm>
        </p:grpSpPr>
        <p:sp>
          <p:nvSpPr>
            <p:cNvPr id="2004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4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4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47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0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1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1" name="Group 1367"/>
          <p:cNvGrpSpPr>
            <a:grpSpLocks/>
          </p:cNvGrpSpPr>
          <p:nvPr/>
        </p:nvGrpSpPr>
        <p:grpSpPr bwMode="auto">
          <a:xfrm>
            <a:off x="8483601" y="2746376"/>
            <a:ext cx="390525" cy="169863"/>
            <a:chOff x="4650" y="1129"/>
            <a:chExt cx="246" cy="95"/>
          </a:xfrm>
        </p:grpSpPr>
        <p:sp>
          <p:nvSpPr>
            <p:cNvPr id="200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39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42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43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8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19" name="Line 1376"/>
          <p:cNvSpPr>
            <a:spLocks noChangeShapeType="1"/>
          </p:cNvSpPr>
          <p:nvPr/>
        </p:nvSpPr>
        <p:spPr bwMode="auto">
          <a:xfrm>
            <a:off x="9613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9503" name="Group 1377"/>
          <p:cNvGrpSpPr>
            <a:grpSpLocks/>
          </p:cNvGrpSpPr>
          <p:nvPr/>
        </p:nvGrpSpPr>
        <p:grpSpPr bwMode="auto">
          <a:xfrm>
            <a:off x="8669339" y="3900488"/>
            <a:ext cx="485775" cy="203200"/>
            <a:chOff x="4650" y="1129"/>
            <a:chExt cx="246" cy="95"/>
          </a:xfrm>
        </p:grpSpPr>
        <p:sp>
          <p:nvSpPr>
            <p:cNvPr id="200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31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34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35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4" name="Group 1386"/>
          <p:cNvGrpSpPr>
            <a:grpSpLocks/>
          </p:cNvGrpSpPr>
          <p:nvPr/>
        </p:nvGrpSpPr>
        <p:grpSpPr bwMode="auto">
          <a:xfrm>
            <a:off x="8350251" y="3619500"/>
            <a:ext cx="485775" cy="203200"/>
            <a:chOff x="4650" y="1129"/>
            <a:chExt cx="246" cy="95"/>
          </a:xfrm>
        </p:grpSpPr>
        <p:sp>
          <p:nvSpPr>
            <p:cNvPr id="200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23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26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27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5" name="Group 1395"/>
          <p:cNvGrpSpPr>
            <a:grpSpLocks/>
          </p:cNvGrpSpPr>
          <p:nvPr/>
        </p:nvGrpSpPr>
        <p:grpSpPr bwMode="auto">
          <a:xfrm>
            <a:off x="9012239" y="3632200"/>
            <a:ext cx="485775" cy="203200"/>
            <a:chOff x="4650" y="1129"/>
            <a:chExt cx="246" cy="95"/>
          </a:xfrm>
        </p:grpSpPr>
        <p:sp>
          <p:nvSpPr>
            <p:cNvPr id="200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15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8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9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6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6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6" name="Group 1404"/>
          <p:cNvGrpSpPr>
            <a:grpSpLocks/>
          </p:cNvGrpSpPr>
          <p:nvPr/>
        </p:nvGrpSpPr>
        <p:grpSpPr bwMode="auto">
          <a:xfrm>
            <a:off x="8231189" y="4494214"/>
            <a:ext cx="619125" cy="242887"/>
            <a:chOff x="4650" y="1129"/>
            <a:chExt cx="246" cy="95"/>
          </a:xfrm>
        </p:grpSpPr>
        <p:sp>
          <p:nvSpPr>
            <p:cNvPr id="200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07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0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1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5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7" name="Group 1413"/>
          <p:cNvGrpSpPr>
            <a:grpSpLocks/>
          </p:cNvGrpSpPr>
          <p:nvPr/>
        </p:nvGrpSpPr>
        <p:grpSpPr bwMode="auto">
          <a:xfrm>
            <a:off x="8864601" y="4792664"/>
            <a:ext cx="619125" cy="242887"/>
            <a:chOff x="4650" y="1129"/>
            <a:chExt cx="246" cy="95"/>
          </a:xfrm>
        </p:grpSpPr>
        <p:sp>
          <p:nvSpPr>
            <p:cNvPr id="199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99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02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03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4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8" name="Group 1422"/>
          <p:cNvGrpSpPr>
            <a:grpSpLocks/>
          </p:cNvGrpSpPr>
          <p:nvPr/>
        </p:nvGrpSpPr>
        <p:grpSpPr bwMode="auto">
          <a:xfrm>
            <a:off x="7515226" y="4837114"/>
            <a:ext cx="619125" cy="242887"/>
            <a:chOff x="4650" y="1129"/>
            <a:chExt cx="246" cy="95"/>
          </a:xfrm>
        </p:grpSpPr>
        <p:sp>
          <p:nvSpPr>
            <p:cNvPr id="199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91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94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9" name="Group 1431"/>
          <p:cNvGrpSpPr>
            <a:grpSpLocks/>
          </p:cNvGrpSpPr>
          <p:nvPr/>
        </p:nvGrpSpPr>
        <p:grpSpPr bwMode="auto">
          <a:xfrm>
            <a:off x="7321551" y="3629026"/>
            <a:ext cx="390525" cy="169863"/>
            <a:chOff x="4650" y="1129"/>
            <a:chExt cx="246" cy="95"/>
          </a:xfrm>
        </p:grpSpPr>
        <p:sp>
          <p:nvSpPr>
            <p:cNvPr id="199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83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86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7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0" name="Group 1440"/>
          <p:cNvGrpSpPr>
            <a:grpSpLocks/>
          </p:cNvGrpSpPr>
          <p:nvPr/>
        </p:nvGrpSpPr>
        <p:grpSpPr bwMode="auto">
          <a:xfrm>
            <a:off x="7621589" y="2476501"/>
            <a:ext cx="390525" cy="169863"/>
            <a:chOff x="4650" y="1129"/>
            <a:chExt cx="246" cy="95"/>
          </a:xfrm>
        </p:grpSpPr>
        <p:sp>
          <p:nvSpPr>
            <p:cNvPr id="199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75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7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2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1" name="Group 1449"/>
          <p:cNvGrpSpPr>
            <a:grpSpLocks/>
          </p:cNvGrpSpPr>
          <p:nvPr/>
        </p:nvGrpSpPr>
        <p:grpSpPr bwMode="auto">
          <a:xfrm>
            <a:off x="6880226" y="3489326"/>
            <a:ext cx="506413" cy="352425"/>
            <a:chOff x="2967" y="478"/>
            <a:chExt cx="788" cy="625"/>
          </a:xfrm>
        </p:grpSpPr>
        <p:pic>
          <p:nvPicPr>
            <p:cNvPr id="19970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971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12" name="Group 1452"/>
          <p:cNvGrpSpPr>
            <a:grpSpLocks/>
          </p:cNvGrpSpPr>
          <p:nvPr/>
        </p:nvGrpSpPr>
        <p:grpSpPr bwMode="auto">
          <a:xfrm>
            <a:off x="8401051" y="4992689"/>
            <a:ext cx="563563" cy="420687"/>
            <a:chOff x="2967" y="478"/>
            <a:chExt cx="788" cy="625"/>
          </a:xfrm>
        </p:grpSpPr>
        <p:pic>
          <p:nvPicPr>
            <p:cNvPr id="19968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969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13" name="Group 1455"/>
          <p:cNvGrpSpPr>
            <a:grpSpLocks/>
          </p:cNvGrpSpPr>
          <p:nvPr/>
        </p:nvGrpSpPr>
        <p:grpSpPr bwMode="auto">
          <a:xfrm>
            <a:off x="7329488" y="1833564"/>
            <a:ext cx="457200" cy="631825"/>
            <a:chOff x="742" y="2409"/>
            <a:chExt cx="576" cy="881"/>
          </a:xfrm>
        </p:grpSpPr>
        <p:grpSp>
          <p:nvGrpSpPr>
            <p:cNvPr id="19950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995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9951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4" name="Group 1474"/>
          <p:cNvGrpSpPr>
            <a:grpSpLocks/>
          </p:cNvGrpSpPr>
          <p:nvPr/>
        </p:nvGrpSpPr>
        <p:grpSpPr bwMode="auto">
          <a:xfrm>
            <a:off x="9509126" y="4991101"/>
            <a:ext cx="227013" cy="481013"/>
            <a:chOff x="4140" y="429"/>
            <a:chExt cx="1425" cy="2396"/>
          </a:xfrm>
        </p:grpSpPr>
        <p:sp>
          <p:nvSpPr>
            <p:cNvPr id="19918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20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21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923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9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925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9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7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928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90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929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930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8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32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33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35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5" name="Group 1507"/>
          <p:cNvGrpSpPr>
            <a:grpSpLocks/>
          </p:cNvGrpSpPr>
          <p:nvPr/>
        </p:nvGrpSpPr>
        <p:grpSpPr bwMode="auto">
          <a:xfrm>
            <a:off x="9193213" y="5292726"/>
            <a:ext cx="227012" cy="481013"/>
            <a:chOff x="4140" y="429"/>
            <a:chExt cx="1425" cy="2396"/>
          </a:xfrm>
        </p:grpSpPr>
        <p:sp>
          <p:nvSpPr>
            <p:cNvPr id="19886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888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9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891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6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3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893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4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896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5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897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98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5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00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01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03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6" name="Group 1540"/>
          <p:cNvGrpSpPr>
            <a:grpSpLocks/>
          </p:cNvGrpSpPr>
          <p:nvPr/>
        </p:nvGrpSpPr>
        <p:grpSpPr bwMode="auto">
          <a:xfrm>
            <a:off x="6570664" y="2032000"/>
            <a:ext cx="534987" cy="407988"/>
            <a:chOff x="877" y="1008"/>
            <a:chExt cx="2747" cy="2591"/>
          </a:xfrm>
        </p:grpSpPr>
        <p:pic>
          <p:nvPicPr>
            <p:cNvPr id="19863" name="Picture 1541" descr="antenna_stylize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4" name="Picture 1542" descr="laptop_keybo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65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66" name="Picture 1544" descr="scree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67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8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1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2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3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80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1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2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3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4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5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74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6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7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8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9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7" name="Group 1564"/>
          <p:cNvGrpSpPr>
            <a:grpSpLocks/>
          </p:cNvGrpSpPr>
          <p:nvPr/>
        </p:nvGrpSpPr>
        <p:grpSpPr bwMode="auto">
          <a:xfrm>
            <a:off x="8140701" y="5475289"/>
            <a:ext cx="474663" cy="407987"/>
            <a:chOff x="877" y="1008"/>
            <a:chExt cx="2747" cy="2591"/>
          </a:xfrm>
        </p:grpSpPr>
        <p:pic>
          <p:nvPicPr>
            <p:cNvPr id="19840" name="Picture 15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41" name="Picture 15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42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43" name="Picture 15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44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5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6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7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8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9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50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57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8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9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0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1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2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51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2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3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4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5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6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8" name="Group 1588"/>
          <p:cNvGrpSpPr>
            <a:grpSpLocks/>
          </p:cNvGrpSpPr>
          <p:nvPr/>
        </p:nvGrpSpPr>
        <p:grpSpPr bwMode="auto">
          <a:xfrm>
            <a:off x="6829425" y="3030539"/>
            <a:ext cx="444500" cy="407987"/>
            <a:chOff x="877" y="1008"/>
            <a:chExt cx="2747" cy="2591"/>
          </a:xfrm>
        </p:grpSpPr>
        <p:pic>
          <p:nvPicPr>
            <p:cNvPr id="19817" name="Picture 1589" descr="antenna_stylized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18" name="Picture 159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19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20" name="Picture 1592" descr="screen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21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2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3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4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5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6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27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34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5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6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7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8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9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28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9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0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1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2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3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9" name="Group 1612"/>
          <p:cNvGrpSpPr>
            <a:grpSpLocks/>
          </p:cNvGrpSpPr>
          <p:nvPr/>
        </p:nvGrpSpPr>
        <p:grpSpPr bwMode="auto">
          <a:xfrm flipH="1">
            <a:off x="7208839" y="3211513"/>
            <a:ext cx="414337" cy="373062"/>
            <a:chOff x="2839" y="3501"/>
            <a:chExt cx="755" cy="803"/>
          </a:xfrm>
        </p:grpSpPr>
        <p:pic>
          <p:nvPicPr>
            <p:cNvPr id="19815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16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0" name="Group 1615"/>
          <p:cNvGrpSpPr>
            <a:grpSpLocks/>
          </p:cNvGrpSpPr>
          <p:nvPr/>
        </p:nvGrpSpPr>
        <p:grpSpPr bwMode="auto">
          <a:xfrm>
            <a:off x="8575676" y="5411789"/>
            <a:ext cx="474663" cy="407987"/>
            <a:chOff x="877" y="1008"/>
            <a:chExt cx="2747" cy="2591"/>
          </a:xfrm>
        </p:grpSpPr>
        <p:pic>
          <p:nvPicPr>
            <p:cNvPr id="19792" name="Picture 1616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93" name="Picture 1617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94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795" name="Picture 1619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96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7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8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9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0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1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02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09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0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1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2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3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4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03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4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5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6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7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8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1830" name="Group 1046"/>
          <p:cNvGrpSpPr>
            <a:grpSpLocks/>
          </p:cNvGrpSpPr>
          <p:nvPr/>
        </p:nvGrpSpPr>
        <p:grpSpPr bwMode="auto">
          <a:xfrm>
            <a:off x="6924675" y="1141413"/>
            <a:ext cx="1047750" cy="996950"/>
            <a:chOff x="3402" y="719"/>
            <a:chExt cx="660" cy="628"/>
          </a:xfrm>
        </p:grpSpPr>
        <p:sp>
          <p:nvSpPr>
            <p:cNvPr id="19782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83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6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/>
                  <a:t>application</a:t>
                </a:r>
              </a:p>
              <a:p>
                <a:pPr algn="ctr">
                  <a:defRPr/>
                </a:pPr>
                <a:r>
                  <a:rPr lang="en-US" sz="1000"/>
                  <a:t>transport</a:t>
                </a:r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36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1831" name="Group 1047"/>
          <p:cNvGrpSpPr>
            <a:grpSpLocks/>
          </p:cNvGrpSpPr>
          <p:nvPr/>
        </p:nvGrpSpPr>
        <p:grpSpPr bwMode="auto">
          <a:xfrm>
            <a:off x="9620250" y="4148138"/>
            <a:ext cx="1047750" cy="996950"/>
            <a:chOff x="3402" y="719"/>
            <a:chExt cx="660" cy="628"/>
          </a:xfrm>
        </p:grpSpPr>
        <p:sp>
          <p:nvSpPr>
            <p:cNvPr id="1977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7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5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/>
                  <a:t>application</a:t>
                </a:r>
              </a:p>
              <a:p>
                <a:pPr algn="ctr">
                  <a:defRPr/>
                </a:pPr>
                <a:r>
                  <a:rPr lang="en-US" sz="1000"/>
                  <a:t>transport</a:t>
                </a:r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35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2062" name="Group 1278"/>
          <p:cNvGrpSpPr>
            <a:grpSpLocks/>
          </p:cNvGrpSpPr>
          <p:nvPr/>
        </p:nvGrpSpPr>
        <p:grpSpPr bwMode="auto">
          <a:xfrm>
            <a:off x="7377113" y="1763713"/>
            <a:ext cx="2546350" cy="3429000"/>
            <a:chOff x="3674" y="1148"/>
            <a:chExt cx="1604" cy="2160"/>
          </a:xfrm>
        </p:grpSpPr>
        <p:grpSp>
          <p:nvGrpSpPr>
            <p:cNvPr id="19530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58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59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1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1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37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38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1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2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28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16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0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17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0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3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26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95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8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96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8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4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24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74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6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75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6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5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22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53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4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54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3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6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20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32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2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33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2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1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  <a:p>
                <a:pPr algn="ctr">
                  <a:defRPr/>
                </a:pPr>
                <a:r>
                  <a:rPr lang="en-US" sz="1000" dirty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/>
                  <a:t>data link</a:t>
                </a:r>
              </a:p>
              <a:p>
                <a:pPr algn="ctr">
                  <a:defRPr/>
                </a:pPr>
                <a:r>
                  <a:rPr lang="en-US" sz="1000" dirty="0"/>
                  <a:t>physical</a:t>
                </a:r>
                <a:endParaRPr lang="en-US" sz="2400" dirty="0"/>
              </a:p>
            </p:txBody>
          </p:sp>
        </p:grpSp>
        <p:grpSp>
          <p:nvGrpSpPr>
            <p:cNvPr id="19537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18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11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0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12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9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8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6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590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8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91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7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9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14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569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6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70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5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5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40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12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548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3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49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3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3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  <a:p>
                <a:pPr algn="ctr">
                  <a:defRPr/>
                </a:pPr>
                <a:r>
                  <a:rPr lang="en-US" sz="1000" dirty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/>
                  <a:t>data link</a:t>
                </a:r>
              </a:p>
              <a:p>
                <a:pPr algn="ctr">
                  <a:defRPr/>
                </a:pPr>
                <a:r>
                  <a:rPr lang="en-US" sz="1000" dirty="0"/>
                  <a:t>physical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0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6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you are ISP that owns a /22 address block. Show the CIDR allocation you would use to allocate address blocks to four (4) customers who need addresses for sixty (60) computers each.</a:t>
            </a:r>
          </a:p>
          <a:p>
            <a:r>
              <a:rPr lang="en-US" dirty="0"/>
              <a:t>Considering the initial block is 192.168.0.0/22, what are the subnet IDs?</a:t>
            </a:r>
          </a:p>
          <a:p>
            <a:r>
              <a:rPr lang="en-US" dirty="0"/>
              <a:t>What are the possible host addresses?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87685"/>
              </p:ext>
            </p:extLst>
          </p:nvPr>
        </p:nvGraphicFramePr>
        <p:xfrm>
          <a:off x="2133600" y="4343400"/>
          <a:ext cx="8001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9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are an ISP with a /22 address block. Can accommodate requests from six (6) customers who need addresses for 9, 15, 20, 41, 128, and 260 computers, respectively? If yes, how? If not, explain.</a:t>
                </a:r>
              </a:p>
              <a:p>
                <a:pPr lvl="1"/>
                <a:r>
                  <a:rPr lang="en-US" dirty="0"/>
                  <a:t>If an ISP owns /22 address block, then number of addresses available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32−22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=1024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should look at the distribution of these available addresses in a very efficient way. For example, if we want to assign a block for 260 addresses,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=256</m:t>
                    </m:r>
                  </m:oMath>
                </a14:m>
                <a:r>
                  <a:rPr lang="en-US" dirty="0"/>
                  <a:t> is less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=512</m:t>
                    </m:r>
                  </m:oMath>
                </a14:m>
                <a:r>
                  <a:rPr lang="en-US" dirty="0"/>
                  <a:t> is a lot (lots of addresses are wasted).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5256" y="1846263"/>
            <a:ext cx="5681814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VLSM (4.3.0.0/22)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65364" y="3467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itchFamily="34" charset="0"/>
                <a:cs typeface="Arial" pitchFamily="34" charset="0"/>
              </a:rPr>
              <a:t/>
            </a:r>
            <a:br>
              <a:rPr lang="en-US" altLang="en-US">
                <a:latin typeface="Arial" pitchFamily="34" charset="0"/>
                <a:cs typeface="Arial" pitchFamily="34" charset="0"/>
              </a:rPr>
            </a:b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5657385"/>
              </p:ext>
            </p:extLst>
          </p:nvPr>
        </p:nvGraphicFramePr>
        <p:xfrm>
          <a:off x="901336" y="2011680"/>
          <a:ext cx="10452146" cy="35139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5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6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58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2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10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Subnet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Needed Size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Allocated Size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Address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Mask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Dec Mask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Assignable Range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Broadcast</a:t>
                      </a:r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510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E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128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254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D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41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62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C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B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15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9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14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VLSM (4.3.0.0/22)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65364" y="3467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itchFamily="34" charset="0"/>
                <a:cs typeface="Arial" pitchFamily="34" charset="0"/>
              </a:rPr>
              <a:t/>
            </a:r>
            <a:br>
              <a:rPr lang="en-US" altLang="en-US">
                <a:latin typeface="Arial" pitchFamily="34" charset="0"/>
                <a:cs typeface="Arial" pitchFamily="34" charset="0"/>
              </a:rPr>
            </a:b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5501332"/>
              </p:ext>
            </p:extLst>
          </p:nvPr>
        </p:nvGraphicFramePr>
        <p:xfrm>
          <a:off x="901336" y="2011680"/>
          <a:ext cx="10452146" cy="35139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5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6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93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58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2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10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Subnet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Needed Size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Allocated Size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Address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Mask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Dec Mask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Assignable Range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Broadcast</a:t>
                      </a:r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510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4.3.0.0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/23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255.255.254.0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4.3.0.1 </a:t>
                      </a:r>
                      <a:r>
                        <a:rPr lang="en-US" sz="1700" dirty="0"/>
                        <a:t>- </a:t>
                      </a:r>
                      <a:r>
                        <a:rPr lang="en-US" sz="1700" dirty="0" smtClean="0"/>
                        <a:t>4.3.1.254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4.3.1.255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E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128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254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4.3.2.0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/24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255.255.255.0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4.3.2.1 </a:t>
                      </a:r>
                      <a:r>
                        <a:rPr lang="en-US" sz="1700" dirty="0"/>
                        <a:t>- </a:t>
                      </a:r>
                      <a:r>
                        <a:rPr lang="en-US" sz="1700" dirty="0" smtClean="0"/>
                        <a:t>4.3.2.254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4.3.2.255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D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41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62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4.3.3.0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/26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255.255.255.192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4.3.3.1 </a:t>
                      </a:r>
                      <a:r>
                        <a:rPr lang="en-US" sz="1700" dirty="0"/>
                        <a:t>- </a:t>
                      </a:r>
                      <a:r>
                        <a:rPr lang="en-US" sz="1700" dirty="0" smtClean="0"/>
                        <a:t>4.3.3.62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4.3.3.63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C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4.3.3.64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/27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255.255.255.224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4.3.3.65 </a:t>
                      </a:r>
                      <a:r>
                        <a:rPr lang="en-US" sz="1700" dirty="0"/>
                        <a:t>- </a:t>
                      </a:r>
                      <a:r>
                        <a:rPr lang="en-US" sz="1700" dirty="0" smtClean="0"/>
                        <a:t>4.3.3.94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4.3.3.95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B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15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4.3.3.96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/27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255.255.255.224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4.3.3.97 </a:t>
                      </a:r>
                      <a:r>
                        <a:rPr lang="en-US" sz="1700" dirty="0"/>
                        <a:t>- </a:t>
                      </a:r>
                      <a:r>
                        <a:rPr lang="en-US" sz="1700" dirty="0" smtClean="0"/>
                        <a:t>4.3.3.126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4.3.3.127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98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 b="1">
                        <a:effectLst/>
                      </a:endParaRP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9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14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4.3.3.128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/28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255.255.255.240</a:t>
                      </a:r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4.3.3.129 </a:t>
                      </a:r>
                      <a:r>
                        <a:rPr lang="en-US" sz="1700" dirty="0"/>
                        <a:t>- </a:t>
                      </a:r>
                      <a:r>
                        <a:rPr lang="en-US" sz="1700" dirty="0" smtClean="0"/>
                        <a:t>4.3.3.142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4.3.3.143</a:t>
                      </a:r>
                      <a:endParaRPr lang="en-US" sz="1700" dirty="0"/>
                    </a:p>
                  </a:txBody>
                  <a:tcPr marL="85123" marR="85123" marT="42561" marB="4256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2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Route Aggregation</a:t>
            </a:r>
          </a:p>
        </p:txBody>
      </p:sp>
      <p:sp>
        <p:nvSpPr>
          <p:cNvPr id="99330" name="Freeform 3"/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Line 4"/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Freeform 7"/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Text Box 8"/>
          <p:cNvSpPr txBox="1">
            <a:spLocks noChangeArrowheads="1"/>
          </p:cNvSpPr>
          <p:nvPr/>
        </p:nvSpPr>
        <p:spPr bwMode="auto">
          <a:xfrm>
            <a:off x="6931026" y="3294064"/>
            <a:ext cx="1377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/>
              <a:t>Advertise</a:t>
            </a:r>
          </a:p>
          <a:p>
            <a:r>
              <a:rPr lang="en-US" altLang="en-US" sz="1400" dirty="0"/>
              <a:t>200.23.16.0/20</a:t>
            </a:r>
          </a:p>
        </p:txBody>
      </p:sp>
      <p:grpSp>
        <p:nvGrpSpPr>
          <p:cNvPr id="99336" name="Group 9"/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99372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3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200.23.16.0/23</a:t>
              </a:r>
              <a:endParaRPr lang="en-US" altLang="en-US" sz="1800"/>
            </a:p>
          </p:txBody>
        </p:sp>
      </p:grpSp>
      <p:grpSp>
        <p:nvGrpSpPr>
          <p:cNvPr id="99337" name="Group 12"/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99370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1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200.23.18.0/23</a:t>
              </a:r>
              <a:endParaRPr lang="en-US" altLang="en-US" sz="1800"/>
            </a:p>
          </p:txBody>
        </p:sp>
      </p:grpSp>
      <p:grpSp>
        <p:nvGrpSpPr>
          <p:cNvPr id="99338" name="Group 15"/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99368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9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200.23.30.0/23</a:t>
              </a:r>
              <a:endParaRPr lang="en-US" altLang="en-US" sz="1800"/>
            </a:p>
          </p:txBody>
        </p:sp>
      </p:grpSp>
      <p:sp>
        <p:nvSpPr>
          <p:cNvPr id="99339" name="Text Box 18"/>
          <p:cNvSpPr txBox="1">
            <a:spLocks noChangeArrowheads="1"/>
          </p:cNvSpPr>
          <p:nvPr/>
        </p:nvSpPr>
        <p:spPr bwMode="auto">
          <a:xfrm>
            <a:off x="5130800" y="3998913"/>
            <a:ext cx="13898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Norse Troll ISP</a:t>
            </a:r>
            <a:endParaRPr lang="en-US" altLang="en-US" sz="1800" dirty="0"/>
          </a:p>
        </p:txBody>
      </p:sp>
      <p:sp>
        <p:nvSpPr>
          <p:cNvPr id="99340" name="Freeform 19"/>
          <p:cNvSpPr>
            <a:spLocks/>
          </p:cNvSpPr>
          <p:nvPr/>
        </p:nvSpPr>
        <p:spPr bwMode="auto">
          <a:xfrm>
            <a:off x="8693151" y="309562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Text Box 20"/>
          <p:cNvSpPr txBox="1">
            <a:spLocks noChangeArrowheads="1"/>
          </p:cNvSpPr>
          <p:nvPr/>
        </p:nvSpPr>
        <p:spPr bwMode="auto">
          <a:xfrm>
            <a:off x="2282826" y="25034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Organization 0</a:t>
            </a:r>
          </a:p>
        </p:txBody>
      </p:sp>
      <p:sp>
        <p:nvSpPr>
          <p:cNvPr id="99342" name="Text Box 21"/>
          <p:cNvSpPr txBox="1">
            <a:spLocks noChangeArrowheads="1"/>
          </p:cNvSpPr>
          <p:nvPr/>
        </p:nvSpPr>
        <p:spPr bwMode="auto">
          <a:xfrm>
            <a:off x="2311401" y="45132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Organization 7</a:t>
            </a:r>
          </a:p>
        </p:txBody>
      </p:sp>
      <p:sp>
        <p:nvSpPr>
          <p:cNvPr id="99343" name="Text Box 22"/>
          <p:cNvSpPr txBox="1">
            <a:spLocks noChangeArrowheads="1"/>
          </p:cNvSpPr>
          <p:nvPr/>
        </p:nvSpPr>
        <p:spPr bwMode="auto">
          <a:xfrm>
            <a:off x="8931276" y="432276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Internet</a:t>
            </a:r>
          </a:p>
        </p:txBody>
      </p:sp>
      <p:sp>
        <p:nvSpPr>
          <p:cNvPr id="99344" name="Text Box 23"/>
          <p:cNvSpPr txBox="1">
            <a:spLocks noChangeArrowheads="1"/>
          </p:cNvSpPr>
          <p:nvPr/>
        </p:nvSpPr>
        <p:spPr bwMode="auto">
          <a:xfrm>
            <a:off x="2292351" y="31511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Organization 1</a:t>
            </a:r>
          </a:p>
        </p:txBody>
      </p:sp>
      <p:sp>
        <p:nvSpPr>
          <p:cNvPr id="99345" name="Freeform 24"/>
          <p:cNvSpPr>
            <a:spLocks/>
          </p:cNvSpPr>
          <p:nvPr/>
        </p:nvSpPr>
        <p:spPr bwMode="auto">
          <a:xfrm>
            <a:off x="5040314" y="488156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5"/>
          <p:cNvSpPr txBox="1">
            <a:spLocks noChangeArrowheads="1"/>
          </p:cNvSpPr>
          <p:nvPr/>
        </p:nvSpPr>
        <p:spPr bwMode="auto">
          <a:xfrm>
            <a:off x="4990728" y="5256213"/>
            <a:ext cx="1519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Norse Dwarf ISP</a:t>
            </a:r>
            <a:endParaRPr lang="en-US" altLang="en-US" sz="1800" dirty="0"/>
          </a:p>
        </p:txBody>
      </p:sp>
      <p:sp>
        <p:nvSpPr>
          <p:cNvPr id="99347" name="Freeform 26"/>
          <p:cNvSpPr>
            <a:spLocks/>
          </p:cNvSpPr>
          <p:nvPr/>
        </p:nvSpPr>
        <p:spPr bwMode="auto">
          <a:xfrm flipV="1">
            <a:off x="6765925" y="49022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27"/>
          <p:cNvSpPr>
            <a:spLocks noChangeShapeType="1"/>
          </p:cNvSpPr>
          <p:nvPr/>
        </p:nvSpPr>
        <p:spPr bwMode="auto">
          <a:xfrm>
            <a:off x="4556126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Line 28"/>
          <p:cNvSpPr>
            <a:spLocks noChangeShapeType="1"/>
          </p:cNvSpPr>
          <p:nvPr/>
        </p:nvSpPr>
        <p:spPr bwMode="auto">
          <a:xfrm flipV="1">
            <a:off x="4403726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Line 29"/>
          <p:cNvSpPr>
            <a:spLocks noChangeShapeType="1"/>
          </p:cNvSpPr>
          <p:nvPr/>
        </p:nvSpPr>
        <p:spPr bwMode="auto">
          <a:xfrm flipV="1">
            <a:off x="4841875" y="5759451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52" name="Group 31"/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9936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7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200.23.20.0/23</a:t>
              </a:r>
              <a:endParaRPr lang="en-US" altLang="en-US" sz="1800"/>
            </a:p>
          </p:txBody>
        </p:sp>
      </p:grpSp>
      <p:sp>
        <p:nvSpPr>
          <p:cNvPr id="99353" name="Text Box 34"/>
          <p:cNvSpPr txBox="1">
            <a:spLocks noChangeArrowheads="1"/>
          </p:cNvSpPr>
          <p:nvPr/>
        </p:nvSpPr>
        <p:spPr bwMode="auto">
          <a:xfrm>
            <a:off x="2311401" y="37417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Organization 2</a:t>
            </a:r>
          </a:p>
        </p:txBody>
      </p:sp>
      <p:grpSp>
        <p:nvGrpSpPr>
          <p:cNvPr id="99354" name="Group 35"/>
          <p:cNvGrpSpPr>
            <a:grpSpLocks/>
          </p:cNvGrpSpPr>
          <p:nvPr/>
        </p:nvGrpSpPr>
        <p:grpSpPr bwMode="auto">
          <a:xfrm>
            <a:off x="3679826" y="4198939"/>
            <a:ext cx="257175" cy="663575"/>
            <a:chOff x="870" y="2941"/>
            <a:chExt cx="162" cy="418"/>
          </a:xfrm>
        </p:grpSpPr>
        <p:sp>
          <p:nvSpPr>
            <p:cNvPr id="99363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4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5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</p:grpSp>
      <p:grpSp>
        <p:nvGrpSpPr>
          <p:cNvPr id="99355" name="Group 39"/>
          <p:cNvGrpSpPr>
            <a:grpSpLocks/>
          </p:cNvGrpSpPr>
          <p:nvPr/>
        </p:nvGrpSpPr>
        <p:grpSpPr bwMode="auto">
          <a:xfrm>
            <a:off x="4708526" y="3903664"/>
            <a:ext cx="257175" cy="663575"/>
            <a:chOff x="870" y="2941"/>
            <a:chExt cx="162" cy="418"/>
          </a:xfrm>
        </p:grpSpPr>
        <p:sp>
          <p:nvSpPr>
            <p:cNvPr id="99360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1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2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</p:grp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7054851" y="5151439"/>
            <a:ext cx="1277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/>
              <a:t>Advertise</a:t>
            </a:r>
            <a:endParaRPr lang="en-US" altLang="en-US" sz="1400" dirty="0"/>
          </a:p>
          <a:p>
            <a:r>
              <a:rPr lang="en-US" altLang="en-US" sz="1400" dirty="0"/>
              <a:t>199.31.0.0/16</a:t>
            </a:r>
          </a:p>
        </p:txBody>
      </p:sp>
      <p:sp>
        <p:nvSpPr>
          <p:cNvPr id="51" name="Content Placeholder 12"/>
          <p:cNvSpPr txBox="1">
            <a:spLocks/>
          </p:cNvSpPr>
          <p:nvPr/>
        </p:nvSpPr>
        <p:spPr>
          <a:xfrm>
            <a:off x="1877958" y="1931988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will a packet with destination IP 200.23.19.1 go?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Route Aggregation</a:t>
            </a:r>
          </a:p>
        </p:txBody>
      </p:sp>
      <p:sp>
        <p:nvSpPr>
          <p:cNvPr id="99330" name="Freeform 3"/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Line 4"/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Freeform 7"/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Text Box 8"/>
          <p:cNvSpPr txBox="1">
            <a:spLocks noChangeArrowheads="1"/>
          </p:cNvSpPr>
          <p:nvPr/>
        </p:nvSpPr>
        <p:spPr bwMode="auto">
          <a:xfrm>
            <a:off x="6931026" y="3294064"/>
            <a:ext cx="1377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/>
              <a:t>Advertise</a:t>
            </a:r>
          </a:p>
          <a:p>
            <a:r>
              <a:rPr lang="en-US" altLang="en-US" sz="1400" dirty="0"/>
              <a:t>200.23.16.0/20</a:t>
            </a:r>
          </a:p>
        </p:txBody>
      </p:sp>
      <p:grpSp>
        <p:nvGrpSpPr>
          <p:cNvPr id="99336" name="Group 9"/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99372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3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200.23.16.0/23</a:t>
              </a:r>
              <a:endParaRPr lang="en-US" altLang="en-US" sz="1800"/>
            </a:p>
          </p:txBody>
        </p:sp>
      </p:grpSp>
      <p:grpSp>
        <p:nvGrpSpPr>
          <p:cNvPr id="99337" name="Group 12"/>
          <p:cNvGrpSpPr>
            <a:grpSpLocks/>
          </p:cNvGrpSpPr>
          <p:nvPr/>
        </p:nvGrpSpPr>
        <p:grpSpPr bwMode="auto">
          <a:xfrm>
            <a:off x="2311400" y="5677553"/>
            <a:ext cx="2338388" cy="404812"/>
            <a:chOff x="1004" y="1639"/>
            <a:chExt cx="1473" cy="255"/>
          </a:xfrm>
        </p:grpSpPr>
        <p:sp>
          <p:nvSpPr>
            <p:cNvPr id="99370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1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dirty="0"/>
                <a:t>200.23.18.0/23</a:t>
              </a:r>
              <a:endParaRPr lang="en-US" altLang="en-US" sz="1800" dirty="0"/>
            </a:p>
          </p:txBody>
        </p:sp>
      </p:grpSp>
      <p:grpSp>
        <p:nvGrpSpPr>
          <p:cNvPr id="99338" name="Group 15"/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99368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9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200.23.30.0/23</a:t>
              </a:r>
              <a:endParaRPr lang="en-US" altLang="en-US" sz="1800"/>
            </a:p>
          </p:txBody>
        </p:sp>
      </p:grpSp>
      <p:sp>
        <p:nvSpPr>
          <p:cNvPr id="99339" name="Text Box 18"/>
          <p:cNvSpPr txBox="1">
            <a:spLocks noChangeArrowheads="1"/>
          </p:cNvSpPr>
          <p:nvPr/>
        </p:nvSpPr>
        <p:spPr bwMode="auto">
          <a:xfrm>
            <a:off x="5130800" y="3998913"/>
            <a:ext cx="13898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Norse Troll ISP</a:t>
            </a:r>
            <a:endParaRPr lang="en-US" altLang="en-US" sz="1800" dirty="0"/>
          </a:p>
        </p:txBody>
      </p:sp>
      <p:sp>
        <p:nvSpPr>
          <p:cNvPr id="99340" name="Freeform 19"/>
          <p:cNvSpPr>
            <a:spLocks/>
          </p:cNvSpPr>
          <p:nvPr/>
        </p:nvSpPr>
        <p:spPr bwMode="auto">
          <a:xfrm>
            <a:off x="8693151" y="309562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Text Box 20"/>
          <p:cNvSpPr txBox="1">
            <a:spLocks noChangeArrowheads="1"/>
          </p:cNvSpPr>
          <p:nvPr/>
        </p:nvSpPr>
        <p:spPr bwMode="auto">
          <a:xfrm>
            <a:off x="2282826" y="25034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Organization 0</a:t>
            </a:r>
          </a:p>
        </p:txBody>
      </p:sp>
      <p:sp>
        <p:nvSpPr>
          <p:cNvPr id="99342" name="Text Box 21"/>
          <p:cNvSpPr txBox="1">
            <a:spLocks noChangeArrowheads="1"/>
          </p:cNvSpPr>
          <p:nvPr/>
        </p:nvSpPr>
        <p:spPr bwMode="auto">
          <a:xfrm>
            <a:off x="2311401" y="45132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Organization 7</a:t>
            </a:r>
          </a:p>
        </p:txBody>
      </p:sp>
      <p:sp>
        <p:nvSpPr>
          <p:cNvPr id="99343" name="Text Box 22"/>
          <p:cNvSpPr txBox="1">
            <a:spLocks noChangeArrowheads="1"/>
          </p:cNvSpPr>
          <p:nvPr/>
        </p:nvSpPr>
        <p:spPr bwMode="auto">
          <a:xfrm>
            <a:off x="8931276" y="432276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Internet</a:t>
            </a:r>
          </a:p>
        </p:txBody>
      </p:sp>
      <p:sp>
        <p:nvSpPr>
          <p:cNvPr id="99344" name="Text Box 23"/>
          <p:cNvSpPr txBox="1">
            <a:spLocks noChangeArrowheads="1"/>
          </p:cNvSpPr>
          <p:nvPr/>
        </p:nvSpPr>
        <p:spPr bwMode="auto">
          <a:xfrm>
            <a:off x="2292351" y="534304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Organization 1</a:t>
            </a:r>
          </a:p>
        </p:txBody>
      </p:sp>
      <p:sp>
        <p:nvSpPr>
          <p:cNvPr id="99345" name="Freeform 24"/>
          <p:cNvSpPr>
            <a:spLocks/>
          </p:cNvSpPr>
          <p:nvPr/>
        </p:nvSpPr>
        <p:spPr bwMode="auto">
          <a:xfrm>
            <a:off x="5040314" y="488156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5"/>
          <p:cNvSpPr txBox="1">
            <a:spLocks noChangeArrowheads="1"/>
          </p:cNvSpPr>
          <p:nvPr/>
        </p:nvSpPr>
        <p:spPr bwMode="auto">
          <a:xfrm>
            <a:off x="4990728" y="5256213"/>
            <a:ext cx="1907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Norse Dwarf Troll ISP</a:t>
            </a:r>
            <a:endParaRPr lang="en-US" altLang="en-US" sz="1800" dirty="0"/>
          </a:p>
        </p:txBody>
      </p:sp>
      <p:sp>
        <p:nvSpPr>
          <p:cNvPr id="99347" name="Freeform 26"/>
          <p:cNvSpPr>
            <a:spLocks/>
          </p:cNvSpPr>
          <p:nvPr/>
        </p:nvSpPr>
        <p:spPr bwMode="auto">
          <a:xfrm flipV="1">
            <a:off x="6765925" y="49022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27"/>
          <p:cNvSpPr>
            <a:spLocks noChangeShapeType="1"/>
          </p:cNvSpPr>
          <p:nvPr/>
        </p:nvSpPr>
        <p:spPr bwMode="auto">
          <a:xfrm>
            <a:off x="4556126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Line 28"/>
          <p:cNvSpPr>
            <a:spLocks noChangeShapeType="1"/>
          </p:cNvSpPr>
          <p:nvPr/>
        </p:nvSpPr>
        <p:spPr bwMode="auto">
          <a:xfrm flipV="1">
            <a:off x="4403726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Line 29"/>
          <p:cNvSpPr>
            <a:spLocks noChangeShapeType="1"/>
          </p:cNvSpPr>
          <p:nvPr/>
        </p:nvSpPr>
        <p:spPr bwMode="auto">
          <a:xfrm flipV="1">
            <a:off x="4841875" y="5759451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Text Box 30"/>
          <p:cNvSpPr txBox="1">
            <a:spLocks noChangeArrowheads="1"/>
          </p:cNvSpPr>
          <p:nvPr/>
        </p:nvSpPr>
        <p:spPr bwMode="auto">
          <a:xfrm>
            <a:off x="7054851" y="5151439"/>
            <a:ext cx="13773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/>
              <a:t>Advertise</a:t>
            </a:r>
          </a:p>
          <a:p>
            <a:r>
              <a:rPr lang="en-US" altLang="en-US" sz="1400" dirty="0"/>
              <a:t>199.31.0.0/16</a:t>
            </a:r>
          </a:p>
          <a:p>
            <a:r>
              <a:rPr lang="en-US" altLang="en-US" sz="1400" dirty="0"/>
              <a:t>200.23.18.0/23</a:t>
            </a:r>
          </a:p>
        </p:txBody>
      </p:sp>
      <p:grpSp>
        <p:nvGrpSpPr>
          <p:cNvPr id="99352" name="Group 31"/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9936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7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200.23.20.0/23</a:t>
              </a:r>
              <a:endParaRPr lang="en-US" altLang="en-US" sz="1800"/>
            </a:p>
          </p:txBody>
        </p:sp>
      </p:grpSp>
      <p:sp>
        <p:nvSpPr>
          <p:cNvPr id="99353" name="Text Box 34"/>
          <p:cNvSpPr txBox="1">
            <a:spLocks noChangeArrowheads="1"/>
          </p:cNvSpPr>
          <p:nvPr/>
        </p:nvSpPr>
        <p:spPr bwMode="auto">
          <a:xfrm>
            <a:off x="2311401" y="37417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Organization 2</a:t>
            </a:r>
          </a:p>
        </p:txBody>
      </p:sp>
      <p:grpSp>
        <p:nvGrpSpPr>
          <p:cNvPr id="99354" name="Group 35"/>
          <p:cNvGrpSpPr>
            <a:grpSpLocks/>
          </p:cNvGrpSpPr>
          <p:nvPr/>
        </p:nvGrpSpPr>
        <p:grpSpPr bwMode="auto">
          <a:xfrm>
            <a:off x="3679826" y="4198939"/>
            <a:ext cx="257175" cy="663575"/>
            <a:chOff x="870" y="2941"/>
            <a:chExt cx="162" cy="418"/>
          </a:xfrm>
        </p:grpSpPr>
        <p:sp>
          <p:nvSpPr>
            <p:cNvPr id="99363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4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5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</p:grpSp>
      <p:grpSp>
        <p:nvGrpSpPr>
          <p:cNvPr id="99355" name="Group 39"/>
          <p:cNvGrpSpPr>
            <a:grpSpLocks/>
          </p:cNvGrpSpPr>
          <p:nvPr/>
        </p:nvGrpSpPr>
        <p:grpSpPr bwMode="auto">
          <a:xfrm>
            <a:off x="4708526" y="3903664"/>
            <a:ext cx="257175" cy="663575"/>
            <a:chOff x="870" y="2941"/>
            <a:chExt cx="162" cy="418"/>
          </a:xfrm>
        </p:grpSpPr>
        <p:sp>
          <p:nvSpPr>
            <p:cNvPr id="99360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1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  <p:sp>
          <p:nvSpPr>
            <p:cNvPr id="99362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.</a:t>
              </a:r>
              <a:endParaRPr lang="en-US" altLang="en-US" sz="2000"/>
            </a:p>
          </p:txBody>
        </p:sp>
      </p:grpSp>
      <p:sp>
        <p:nvSpPr>
          <p:cNvPr id="43" name="Content Placeholder 12"/>
          <p:cNvSpPr txBox="1">
            <a:spLocks/>
          </p:cNvSpPr>
          <p:nvPr/>
        </p:nvSpPr>
        <p:spPr>
          <a:xfrm>
            <a:off x="1877958" y="1931988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will a packet with destination IP 200.23.19.1 go?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and Firewalls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80" y="2026885"/>
            <a:ext cx="5715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Addressing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Corporation for Assigned Names and Numbers </a:t>
            </a:r>
          </a:p>
          <a:p>
            <a:pPr lvl="1"/>
            <a:r>
              <a:rPr lang="en-US" dirty="0"/>
              <a:t>icann.org</a:t>
            </a:r>
          </a:p>
          <a:p>
            <a:pPr lvl="1"/>
            <a:r>
              <a:rPr lang="en-US" dirty="0"/>
              <a:t>Allocates addresses</a:t>
            </a:r>
          </a:p>
          <a:p>
            <a:pPr lvl="1"/>
            <a:r>
              <a:rPr lang="en-US" dirty="0"/>
              <a:t>Manages DNS</a:t>
            </a:r>
          </a:p>
          <a:p>
            <a:pPr lvl="1"/>
            <a:r>
              <a:rPr lang="en-US" dirty="0"/>
              <a:t>Assigns domain names, resolves disputes</a:t>
            </a:r>
          </a:p>
          <a:p>
            <a:r>
              <a:rPr lang="en-US" dirty="0"/>
              <a:t>Regional Internet Registry</a:t>
            </a:r>
          </a:p>
          <a:p>
            <a:pPr lvl="1"/>
            <a:r>
              <a:rPr lang="en-US" dirty="0"/>
              <a:t>ARIN</a:t>
            </a:r>
          </a:p>
          <a:p>
            <a:pPr lvl="1"/>
            <a:r>
              <a:rPr lang="en-US" dirty="0"/>
              <a:t>RIPE</a:t>
            </a:r>
            <a:br>
              <a:rPr lang="en-US" dirty="0"/>
            </a:br>
            <a:r>
              <a:rPr lang="en-US" dirty="0"/>
              <a:t>LACNIC</a:t>
            </a:r>
          </a:p>
          <a:p>
            <a:pPr lvl="1"/>
            <a:r>
              <a:rPr lang="en-US" dirty="0"/>
              <a:t>APNIC</a:t>
            </a:r>
          </a:p>
          <a:p>
            <a:pPr lvl="1"/>
            <a:r>
              <a:rPr lang="en-US" dirty="0"/>
              <a:t>AFRINIC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https://upload.wikimedia.org/wikipedia/commons/thumb/9/95/Regional_Internet_Registries_world_map.svg/310px-Regional_Internet_Registries_world_map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74" y="2581835"/>
            <a:ext cx="5537833" cy="244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purpose?</a:t>
            </a:r>
          </a:p>
          <a:p>
            <a:pPr lvl="1"/>
            <a:r>
              <a:rPr lang="en-US" dirty="0"/>
              <a:t>Dynamic Host Configuration</a:t>
            </a:r>
          </a:p>
          <a:p>
            <a:r>
              <a:rPr lang="en-US" dirty="0"/>
              <a:t>What information is supplied?</a:t>
            </a:r>
          </a:p>
          <a:p>
            <a:pPr lvl="1"/>
            <a:r>
              <a:rPr lang="en-US" dirty="0"/>
              <a:t>Host address</a:t>
            </a:r>
          </a:p>
          <a:p>
            <a:pPr lvl="1"/>
            <a:r>
              <a:rPr lang="en-US" dirty="0"/>
              <a:t>Subnet mask</a:t>
            </a:r>
          </a:p>
          <a:p>
            <a:pPr lvl="1"/>
            <a:r>
              <a:rPr lang="en-US" dirty="0"/>
              <a:t>Gateway address</a:t>
            </a:r>
          </a:p>
          <a:p>
            <a:pPr lvl="1"/>
            <a:r>
              <a:rPr lang="en-US" dirty="0"/>
              <a:t>DNS server</a:t>
            </a:r>
          </a:p>
          <a:p>
            <a:pPr lvl="1"/>
            <a:r>
              <a:rPr lang="en-US" dirty="0"/>
              <a:t>Lease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0083" y="1846368"/>
            <a:ext cx="4793434" cy="40227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  <a:p>
            <a:pPr lvl="1"/>
            <a:r>
              <a:rPr lang="en-US" dirty="0"/>
              <a:t>Move packets within a router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Determine a route taken by packets from source to destination</a:t>
            </a:r>
          </a:p>
          <a:p>
            <a:pPr lvl="1"/>
            <a:r>
              <a:rPr lang="en-US" dirty="0"/>
              <a:t>Routing algorithms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1776586"/>
            <a:ext cx="4041775" cy="381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6561" y="1846263"/>
            <a:ext cx="4699516" cy="40227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2880" y="1846263"/>
            <a:ext cx="4427840" cy="4022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Fragmentation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dirty="0"/>
              <a:t>Network links have MTU (max transit unit)</a:t>
            </a:r>
          </a:p>
          <a:p>
            <a:pPr lvl="1"/>
            <a:r>
              <a:rPr lang="en-US" altLang="en-US" dirty="0"/>
              <a:t>different link types, different MTUs </a:t>
            </a:r>
          </a:p>
          <a:p>
            <a:pPr lvl="1"/>
            <a:r>
              <a:rPr lang="en-US" altLang="en-US" dirty="0"/>
              <a:t>Ethernet – 1500</a:t>
            </a:r>
          </a:p>
          <a:p>
            <a:pPr lvl="1"/>
            <a:r>
              <a:rPr lang="en-US" altLang="en-US" dirty="0"/>
              <a:t>802.11 - 7981</a:t>
            </a:r>
          </a:p>
          <a:p>
            <a:r>
              <a:rPr lang="en-US" altLang="en-US" dirty="0"/>
              <a:t>Large IP packets divided</a:t>
            </a:r>
            <a:endParaRPr lang="en-US" altLang="ja-JP" dirty="0"/>
          </a:p>
          <a:p>
            <a:pPr lvl="1"/>
            <a:r>
              <a:rPr lang="en-US" altLang="en-US" dirty="0"/>
              <a:t>one packet becomes several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reassembled</a:t>
            </a:r>
            <a:r>
              <a:rPr lang="ja-JP" altLang="en-US" dirty="0"/>
              <a:t>”</a:t>
            </a:r>
            <a:r>
              <a:rPr lang="en-US" altLang="ja-JP" dirty="0"/>
              <a:t> only at final destination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130" y="1846263"/>
            <a:ext cx="3983341" cy="40227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Flag</a:t>
            </a:r>
          </a:p>
          <a:p>
            <a:pPr lvl="1"/>
            <a:r>
              <a:rPr lang="en-US" dirty="0"/>
              <a:t>1 means “more coming”</a:t>
            </a:r>
          </a:p>
          <a:p>
            <a:pPr lvl="1"/>
            <a:r>
              <a:rPr lang="en-US" dirty="0"/>
              <a:t>10 means “don’t fragment”</a:t>
            </a:r>
          </a:p>
          <a:p>
            <a:r>
              <a:rPr lang="en-US" dirty="0"/>
              <a:t>Offset</a:t>
            </a:r>
          </a:p>
          <a:p>
            <a:pPr lvl="1"/>
            <a:r>
              <a:rPr lang="en-US" dirty="0"/>
              <a:t>Specified in 8-byte chunks</a:t>
            </a:r>
          </a:p>
          <a:p>
            <a:r>
              <a:rPr lang="en-US" dirty="0"/>
              <a:t>Identification</a:t>
            </a:r>
          </a:p>
          <a:p>
            <a:pPr lvl="1"/>
            <a:r>
              <a:rPr lang="en-US" dirty="0"/>
              <a:t>The same as original</a:t>
            </a:r>
          </a:p>
          <a:p>
            <a:r>
              <a:rPr lang="en-US" dirty="0"/>
              <a:t>Reassembly</a:t>
            </a:r>
          </a:p>
          <a:p>
            <a:pPr lvl="1"/>
            <a:r>
              <a:rPr lang="en-US" dirty="0"/>
              <a:t>End system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Busy routers</a:t>
            </a:r>
          </a:p>
          <a:p>
            <a:pPr lvl="1"/>
            <a:r>
              <a:rPr lang="en-US" dirty="0"/>
              <a:t>Bogus fragments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936157"/>
            <a:ext cx="4041775" cy="35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by hosts &amp; routers to communicate network-level information</a:t>
            </a:r>
          </a:p>
          <a:p>
            <a:pPr lvl="1"/>
            <a:r>
              <a:rPr lang="en-US" dirty="0"/>
              <a:t>error reporting</a:t>
            </a:r>
          </a:p>
          <a:p>
            <a:pPr lvl="1"/>
            <a:r>
              <a:rPr lang="en-US" dirty="0"/>
              <a:t>unreachable host, network, port, protocol</a:t>
            </a:r>
          </a:p>
          <a:p>
            <a:pPr lvl="1"/>
            <a:r>
              <a:rPr lang="en-US" dirty="0"/>
              <a:t>echo request/reply (used by ping)</a:t>
            </a:r>
          </a:p>
          <a:p>
            <a:r>
              <a:rPr lang="en-US" dirty="0"/>
              <a:t>Network-layer above IP</a:t>
            </a:r>
          </a:p>
          <a:p>
            <a:pPr lvl="1"/>
            <a:r>
              <a:rPr lang="en-US" dirty="0"/>
              <a:t>ICMP messages carried in IP datagrams</a:t>
            </a:r>
          </a:p>
          <a:p>
            <a:r>
              <a:rPr lang="en-US" dirty="0"/>
              <a:t>ICMP message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8 bytes of IP datagram causing error</a:t>
            </a:r>
          </a:p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0101947"/>
              </p:ext>
            </p:extLst>
          </p:nvPr>
        </p:nvGraphicFramePr>
        <p:xfrm>
          <a:off x="6218238" y="1846263"/>
          <a:ext cx="4937124" cy="368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xmlns="" val="282717633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xmlns="" val="224716712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xmlns="" val="2119792009"/>
                    </a:ext>
                  </a:extLst>
                </a:gridCol>
              </a:tblGrid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59250760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echo reply (ping)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00791405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 network unreachable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29621251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 host unreachable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39612977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 protocol unreachable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75791553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 port unreachable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3456313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 network unknown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46120827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 host unknown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54122998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echo request (ping)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33324925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 advertisement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31246541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router discovery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22382542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TTL expired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67689617"/>
                  </a:ext>
                </a:extLst>
              </a:tr>
              <a:tr h="2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IP header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132903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6403675"/>
              </p:ext>
            </p:extLst>
          </p:nvPr>
        </p:nvGraphicFramePr>
        <p:xfrm>
          <a:off x="1097279" y="1846263"/>
          <a:ext cx="1005840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17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195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659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659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Hosts per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Starting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Ending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 case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16,777,214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126.255.255.255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10.0.0.0-10.255.255.255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127.255.255.255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16,384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128.0.0.0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191.255.255.255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172.16.0.0-172.31.255.255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169.254.0.1-169.254.255.254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2,097,152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223.255.255.255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192.168.0.0-192.168.255.255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224.0.0.0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239.255.255.255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255.255.255.254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Address and Port Translation</a:t>
            </a:r>
          </a:p>
        </p:txBody>
      </p:sp>
      <p:sp>
        <p:nvSpPr>
          <p:cNvPr id="78851" name="Freeform 139"/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Freeform 29"/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32"/>
          <p:cNvSpPr>
            <a:spLocks noChangeShapeType="1"/>
          </p:cNvSpPr>
          <p:nvPr/>
        </p:nvSpPr>
        <p:spPr bwMode="auto">
          <a:xfrm>
            <a:off x="6107114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0" name="Line 34"/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1" name="Line 35"/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2" name="Text Box 36"/>
          <p:cNvSpPr txBox="1">
            <a:spLocks noChangeArrowheads="1"/>
          </p:cNvSpPr>
          <p:nvPr/>
        </p:nvSpPr>
        <p:spPr bwMode="auto">
          <a:xfrm>
            <a:off x="9572626" y="32273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10.0.0.1</a:t>
            </a:r>
          </a:p>
        </p:txBody>
      </p:sp>
      <p:sp>
        <p:nvSpPr>
          <p:cNvPr id="59403" name="Text Box 37"/>
          <p:cNvSpPr txBox="1">
            <a:spLocks noChangeArrowheads="1"/>
          </p:cNvSpPr>
          <p:nvPr/>
        </p:nvSpPr>
        <p:spPr bwMode="auto">
          <a:xfrm>
            <a:off x="9699626" y="39957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10.0.0.2</a:t>
            </a:r>
          </a:p>
        </p:txBody>
      </p:sp>
      <p:sp>
        <p:nvSpPr>
          <p:cNvPr id="59404" name="Text Box 38"/>
          <p:cNvSpPr txBox="1">
            <a:spLocks noChangeArrowheads="1"/>
          </p:cNvSpPr>
          <p:nvPr/>
        </p:nvSpPr>
        <p:spPr bwMode="auto">
          <a:xfrm>
            <a:off x="9661526" y="48910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10.0.0.3</a:t>
            </a:r>
          </a:p>
        </p:txBody>
      </p:sp>
      <p:sp>
        <p:nvSpPr>
          <p:cNvPr id="59406" name="Text Box 54"/>
          <p:cNvSpPr txBox="1">
            <a:spLocks noChangeArrowheads="1"/>
          </p:cNvSpPr>
          <p:nvPr/>
        </p:nvSpPr>
        <p:spPr bwMode="auto">
          <a:xfrm>
            <a:off x="6057901" y="38179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10.0.0.4</a:t>
            </a:r>
          </a:p>
        </p:txBody>
      </p:sp>
      <p:sp>
        <p:nvSpPr>
          <p:cNvPr id="59407" name="Line 55"/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8" name="Text Box 56"/>
          <p:cNvSpPr txBox="1">
            <a:spLocks noChangeArrowheads="1"/>
          </p:cNvSpPr>
          <p:nvPr/>
        </p:nvSpPr>
        <p:spPr bwMode="auto">
          <a:xfrm>
            <a:off x="4219575" y="43751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138.76.29.7</a:t>
            </a:r>
          </a:p>
        </p:txBody>
      </p:sp>
      <p:sp>
        <p:nvSpPr>
          <p:cNvPr id="59409" name="Line 57"/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24" name="Line 138"/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78881" name="Group 143"/>
          <p:cNvGrpSpPr>
            <a:grpSpLocks/>
          </p:cNvGrpSpPr>
          <p:nvPr/>
        </p:nvGrpSpPr>
        <p:grpSpPr bwMode="auto">
          <a:xfrm>
            <a:off x="5559426" y="4095750"/>
            <a:ext cx="587375" cy="323850"/>
            <a:chOff x="4396" y="1245"/>
            <a:chExt cx="672" cy="248"/>
          </a:xfrm>
        </p:grpSpPr>
        <p:sp>
          <p:nvSpPr>
            <p:cNvPr id="788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8895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8898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9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4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8882" name="Group 156"/>
          <p:cNvGrpSpPr>
            <a:grpSpLocks/>
          </p:cNvGrpSpPr>
          <p:nvPr/>
        </p:nvGrpSpPr>
        <p:grpSpPr bwMode="auto">
          <a:xfrm flipH="1">
            <a:off x="9053513" y="3311525"/>
            <a:ext cx="641350" cy="558800"/>
            <a:chOff x="-44" y="1473"/>
            <a:chExt cx="981" cy="1105"/>
          </a:xfrm>
        </p:grpSpPr>
        <p:pic>
          <p:nvPicPr>
            <p:cNvPr id="78890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91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3" name="Group 159"/>
          <p:cNvGrpSpPr>
            <a:grpSpLocks/>
          </p:cNvGrpSpPr>
          <p:nvPr/>
        </p:nvGrpSpPr>
        <p:grpSpPr bwMode="auto">
          <a:xfrm flipH="1">
            <a:off x="9064625" y="4054475"/>
            <a:ext cx="641350" cy="558800"/>
            <a:chOff x="-44" y="1473"/>
            <a:chExt cx="981" cy="1105"/>
          </a:xfrm>
        </p:grpSpPr>
        <p:pic>
          <p:nvPicPr>
            <p:cNvPr id="7888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4" name="Group 162"/>
          <p:cNvGrpSpPr>
            <a:grpSpLocks/>
          </p:cNvGrpSpPr>
          <p:nvPr/>
        </p:nvGrpSpPr>
        <p:grpSpPr bwMode="auto">
          <a:xfrm flipH="1">
            <a:off x="9072563" y="4808538"/>
            <a:ext cx="641350" cy="558800"/>
            <a:chOff x="-44" y="1473"/>
            <a:chExt cx="981" cy="1105"/>
          </a:xfrm>
        </p:grpSpPr>
        <p:pic>
          <p:nvPicPr>
            <p:cNvPr id="78886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7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8910639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" name="Text Box 81"/>
          <p:cNvSpPr txBox="1">
            <a:spLocks noChangeArrowheads="1"/>
          </p:cNvSpPr>
          <p:nvPr/>
        </p:nvSpPr>
        <p:spPr bwMode="auto">
          <a:xfrm>
            <a:off x="6357938" y="2377509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local network</a:t>
            </a:r>
          </a:p>
          <a:p>
            <a:pPr algn="ctr"/>
            <a:r>
              <a:rPr lang="en-US" altLang="en-US" sz="1800"/>
              <a:t>(e.g., home network)</a:t>
            </a:r>
          </a:p>
          <a:p>
            <a:pPr algn="ctr"/>
            <a:r>
              <a:rPr lang="en-US" altLang="en-US" sz="1800"/>
              <a:t>10.0.0/24</a:t>
            </a:r>
          </a:p>
        </p:txBody>
      </p:sp>
      <p:sp>
        <p:nvSpPr>
          <p:cNvPr id="115" name="Line 82"/>
          <p:cNvSpPr>
            <a:spLocks noChangeShapeType="1"/>
          </p:cNvSpPr>
          <p:nvPr/>
        </p:nvSpPr>
        <p:spPr bwMode="auto">
          <a:xfrm>
            <a:off x="8720137" y="27612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" name="Line 84"/>
          <p:cNvSpPr>
            <a:spLocks noChangeShapeType="1"/>
          </p:cNvSpPr>
          <p:nvPr/>
        </p:nvSpPr>
        <p:spPr bwMode="auto">
          <a:xfrm flipH="1" flipV="1">
            <a:off x="5908675" y="27485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>
            <a:off x="4313237" y="27612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" name="Line 87"/>
          <p:cNvSpPr>
            <a:spLocks noChangeShapeType="1"/>
          </p:cNvSpPr>
          <p:nvPr/>
        </p:nvSpPr>
        <p:spPr bwMode="auto">
          <a:xfrm flipH="1" flipV="1">
            <a:off x="2501900" y="27485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" name="Text Box 88"/>
          <p:cNvSpPr txBox="1">
            <a:spLocks noChangeArrowheads="1"/>
          </p:cNvSpPr>
          <p:nvPr/>
        </p:nvSpPr>
        <p:spPr bwMode="auto">
          <a:xfrm>
            <a:off x="3389312" y="2523174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rest of</a:t>
            </a:r>
          </a:p>
          <a:p>
            <a:pPr algn="ctr"/>
            <a:r>
              <a:rPr lang="en-US" altLang="en-US" sz="1800" dirty="0"/>
              <a:t>Internet</a:t>
            </a:r>
          </a:p>
        </p:txBody>
      </p:sp>
      <p:sp>
        <p:nvSpPr>
          <p:cNvPr id="121" name="Line 83"/>
          <p:cNvSpPr>
            <a:spLocks noChangeShapeType="1"/>
          </p:cNvSpPr>
          <p:nvPr/>
        </p:nvSpPr>
        <p:spPr bwMode="auto">
          <a:xfrm>
            <a:off x="5815013" y="2841625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of addresses not needed from ISP</a:t>
            </a:r>
          </a:p>
          <a:p>
            <a:pPr lvl="1"/>
            <a:r>
              <a:rPr lang="en-US" dirty="0"/>
              <a:t>just one IP address for all devices</a:t>
            </a:r>
          </a:p>
          <a:p>
            <a:r>
              <a:rPr lang="en-US" dirty="0"/>
              <a:t>Can change addresses of devices in local network without notifying outside world</a:t>
            </a:r>
          </a:p>
          <a:p>
            <a:r>
              <a:rPr lang="en-US" dirty="0"/>
              <a:t>Can change ISP without changing addresses of devices in local network</a:t>
            </a:r>
          </a:p>
          <a:p>
            <a:r>
              <a:rPr lang="en-US" dirty="0"/>
              <a:t>Devices inside local net not explicitly addressable, visible by outside world</a:t>
            </a:r>
          </a:p>
          <a:p>
            <a:pPr lvl="1"/>
            <a:r>
              <a:rPr lang="en-US" dirty="0"/>
              <a:t>a security plus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Violates end-to-end principle</a:t>
            </a:r>
          </a:p>
          <a:p>
            <a:r>
              <a:rPr lang="en-US" dirty="0"/>
              <a:t>Ports used to identify hosts</a:t>
            </a:r>
          </a:p>
          <a:p>
            <a:r>
              <a:rPr lang="en-US" dirty="0"/>
              <a:t>Patch rather than a solution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</a:t>
            </a:r>
          </a:p>
        </p:txBody>
      </p:sp>
      <p:sp>
        <p:nvSpPr>
          <p:cNvPr id="78851" name="Freeform 139"/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Freeform 29"/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32"/>
          <p:cNvSpPr>
            <a:spLocks noChangeShapeType="1"/>
          </p:cNvSpPr>
          <p:nvPr/>
        </p:nvSpPr>
        <p:spPr bwMode="auto">
          <a:xfrm>
            <a:off x="6107114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0" name="Line 34"/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1" name="Line 35"/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2" name="Text Box 36"/>
          <p:cNvSpPr txBox="1">
            <a:spLocks noChangeArrowheads="1"/>
          </p:cNvSpPr>
          <p:nvPr/>
        </p:nvSpPr>
        <p:spPr bwMode="auto">
          <a:xfrm>
            <a:off x="9572626" y="32273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10.0.0.1</a:t>
            </a:r>
          </a:p>
        </p:txBody>
      </p:sp>
      <p:sp>
        <p:nvSpPr>
          <p:cNvPr id="59403" name="Text Box 37"/>
          <p:cNvSpPr txBox="1">
            <a:spLocks noChangeArrowheads="1"/>
          </p:cNvSpPr>
          <p:nvPr/>
        </p:nvSpPr>
        <p:spPr bwMode="auto">
          <a:xfrm>
            <a:off x="9699626" y="39957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10.0.0.2</a:t>
            </a:r>
          </a:p>
        </p:txBody>
      </p:sp>
      <p:sp>
        <p:nvSpPr>
          <p:cNvPr id="59404" name="Text Box 38"/>
          <p:cNvSpPr txBox="1">
            <a:spLocks noChangeArrowheads="1"/>
          </p:cNvSpPr>
          <p:nvPr/>
        </p:nvSpPr>
        <p:spPr bwMode="auto">
          <a:xfrm>
            <a:off x="9661526" y="48910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10.0.0.3</a:t>
            </a:r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7154863" y="2855913"/>
            <a:ext cx="1871662" cy="1033462"/>
            <a:chOff x="3550" y="2055"/>
            <a:chExt cx="1179" cy="651"/>
          </a:xfrm>
        </p:grpSpPr>
        <p:grpSp>
          <p:nvGrpSpPr>
            <p:cNvPr id="78949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5949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50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/>
                  <a:t>S: 10.0.0.1, 3345</a:t>
                </a:r>
              </a:p>
              <a:p>
                <a:pPr>
                  <a:defRPr/>
                </a:pPr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7895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61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50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895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5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50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78950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64 h 264"/>
                <a:gd name="T2" fmla="*/ 1888 w 417"/>
                <a:gd name="T3" fmla="*/ 964 h 264"/>
                <a:gd name="T4" fmla="*/ 1888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951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5949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9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59406" name="Text Box 54"/>
          <p:cNvSpPr txBox="1">
            <a:spLocks noChangeArrowheads="1"/>
          </p:cNvSpPr>
          <p:nvPr/>
        </p:nvSpPr>
        <p:spPr bwMode="auto">
          <a:xfrm>
            <a:off x="6057901" y="38179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10.0.0.4</a:t>
            </a:r>
          </a:p>
        </p:txBody>
      </p:sp>
      <p:sp>
        <p:nvSpPr>
          <p:cNvPr id="59407" name="Line 55"/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8" name="Text Box 56"/>
          <p:cNvSpPr txBox="1">
            <a:spLocks noChangeArrowheads="1"/>
          </p:cNvSpPr>
          <p:nvPr/>
        </p:nvSpPr>
        <p:spPr bwMode="auto">
          <a:xfrm>
            <a:off x="4219575" y="43751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138.76.29.7</a:t>
            </a:r>
          </a:p>
        </p:txBody>
      </p:sp>
      <p:sp>
        <p:nvSpPr>
          <p:cNvPr id="59409" name="Line 57"/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33531" name="Group 59"/>
          <p:cNvGrpSpPr>
            <a:grpSpLocks/>
          </p:cNvGrpSpPr>
          <p:nvPr/>
        </p:nvGrpSpPr>
        <p:grpSpPr bwMode="auto">
          <a:xfrm>
            <a:off x="7993064" y="1570038"/>
            <a:ext cx="2433637" cy="1389062"/>
            <a:chOff x="3944" y="989"/>
            <a:chExt cx="1533" cy="875"/>
          </a:xfrm>
        </p:grpSpPr>
        <p:sp>
          <p:nvSpPr>
            <p:cNvPr id="5949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>
                  <a:solidFill>
                    <a:srgbClr val="CC0000"/>
                  </a:solidFill>
                </a:rPr>
                <a:t>1: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5949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8865" name="Freeform 67"/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2" name="Rectangle 62"/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13" name="Text Box 60"/>
          <p:cNvSpPr txBox="1">
            <a:spLocks noChangeArrowheads="1"/>
          </p:cNvSpPr>
          <p:nvPr/>
        </p:nvSpPr>
        <p:spPr bwMode="auto">
          <a:xfrm>
            <a:off x="3910013" y="1419225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/>
              <a:t>NAT translation table</a:t>
            </a:r>
          </a:p>
          <a:p>
            <a:pPr algn="ctr">
              <a:defRPr/>
            </a:pPr>
            <a:r>
              <a:rPr lang="en-US"/>
              <a:t>WAN side addr        LAN side addr</a:t>
            </a:r>
          </a:p>
        </p:txBody>
      </p:sp>
      <p:sp>
        <p:nvSpPr>
          <p:cNvPr id="59414" name="Line 63"/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15" name="Line 64"/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16" name="Line 65"/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3925888" y="2044700"/>
            <a:ext cx="370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en-US" sz="1800" dirty="0"/>
              <a:t>……                                         ……</a:t>
            </a:r>
          </a:p>
        </p:txBody>
      </p:sp>
      <p:grpSp>
        <p:nvGrpSpPr>
          <p:cNvPr id="233607" name="Group 135"/>
          <p:cNvGrpSpPr>
            <a:grpSpLocks/>
          </p:cNvGrpSpPr>
          <p:nvPr/>
        </p:nvGrpSpPr>
        <p:grpSpPr bwMode="auto">
          <a:xfrm>
            <a:off x="6289676" y="3435350"/>
            <a:ext cx="2784475" cy="1638300"/>
            <a:chOff x="3002" y="2417"/>
            <a:chExt cx="1754" cy="1032"/>
          </a:xfrm>
        </p:grpSpPr>
        <p:sp>
          <p:nvSpPr>
            <p:cNvPr id="5947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7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/>
                <a:t>S: 128.119.40.186, 80 </a:t>
              </a:r>
            </a:p>
            <a:p>
              <a:pPr>
                <a:defRPr/>
              </a:pPr>
              <a:r>
                <a:rPr lang="en-US" sz="1200"/>
                <a:t>D: 10.0.0.1, 3345</a:t>
              </a:r>
            </a:p>
            <a:p>
              <a:pPr>
                <a:defRPr/>
              </a:pPr>
              <a:endParaRPr lang="en-US" sz="1200"/>
            </a:p>
          </p:txBody>
        </p:sp>
        <p:grpSp>
          <p:nvGrpSpPr>
            <p:cNvPr id="7893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7894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9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9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893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7894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8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8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93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938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5948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8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3055939" y="3652839"/>
            <a:ext cx="2497137" cy="566737"/>
            <a:chOff x="1026" y="3559"/>
            <a:chExt cx="1573" cy="357"/>
          </a:xfrm>
        </p:grpSpPr>
        <p:grpSp>
          <p:nvGrpSpPr>
            <p:cNvPr id="78918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5946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6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/>
                  <a:t>S: 138.76.29.7, 5001</a:t>
                </a:r>
              </a:p>
              <a:p>
                <a:pPr>
                  <a:defRPr/>
                </a:pPr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78925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3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47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892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2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47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46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920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5946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6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33584" name="Group 112"/>
          <p:cNvGrpSpPr>
            <a:grpSpLocks/>
          </p:cNvGrpSpPr>
          <p:nvPr/>
        </p:nvGrpSpPr>
        <p:grpSpPr bwMode="auto">
          <a:xfrm>
            <a:off x="1524001" y="1671639"/>
            <a:ext cx="5154613" cy="2052637"/>
            <a:chOff x="0" y="1306"/>
            <a:chExt cx="3247" cy="1293"/>
          </a:xfrm>
        </p:grpSpPr>
        <p:sp>
          <p:nvSpPr>
            <p:cNvPr id="5945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 dirty="0">
                  <a:solidFill>
                    <a:srgbClr val="CC0000"/>
                  </a:solidFill>
                </a:rPr>
                <a:t>2: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000099"/>
                  </a:solidFill>
                </a:rPr>
                <a:t>NAPT router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source </a:t>
              </a:r>
              <a:r>
                <a:rPr lang="en-US" dirty="0" err="1">
                  <a:solidFill>
                    <a:srgbClr val="000099"/>
                  </a:solidFill>
                </a:rPr>
                <a:t>addr</a:t>
              </a:r>
              <a:r>
                <a:rPr lang="en-US" dirty="0">
                  <a:solidFill>
                    <a:srgbClr val="000099"/>
                  </a:solidFill>
                </a:rPr>
                <a:t> from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5946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6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6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3601" name="Group 129"/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5944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4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/>
                <a:t>S: 128.119.40.186, 80 </a:t>
              </a:r>
            </a:p>
            <a:p>
              <a:pPr>
                <a:defRPr/>
              </a:pPr>
              <a:r>
                <a:rPr lang="en-US" sz="1200"/>
                <a:t>D: 138.76.29.7, 5001</a:t>
              </a:r>
            </a:p>
            <a:p>
              <a:pPr>
                <a:defRPr/>
              </a:pPr>
              <a:endParaRPr lang="en-US" sz="1200"/>
            </a:p>
          </p:txBody>
        </p:sp>
        <p:grpSp>
          <p:nvGrpSpPr>
            <p:cNvPr id="7890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78911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5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890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78908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5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944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905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5945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5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2841625" y="5170488"/>
            <a:ext cx="20891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>
                <a:solidFill>
                  <a:srgbClr val="CC0000"/>
                </a:solidFill>
              </a:rPr>
              <a:t>3: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6265863" y="5005388"/>
            <a:ext cx="386715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dirty="0">
                <a:solidFill>
                  <a:srgbClr val="CC0000"/>
                </a:solidFill>
              </a:rPr>
              <a:t>4: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NAPT router</a:t>
            </a:r>
          </a:p>
          <a:p>
            <a:pPr>
              <a:lnSpc>
                <a:spcPct val="85000"/>
              </a:lnSpc>
              <a:defRPr/>
            </a:pPr>
            <a:r>
              <a:rPr lang="en-US" dirty="0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  <a:defRPr/>
            </a:pPr>
            <a:r>
              <a:rPr lang="en-US" dirty="0" err="1">
                <a:solidFill>
                  <a:srgbClr val="000099"/>
                </a:solidFill>
              </a:rPr>
              <a:t>dest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addr</a:t>
            </a:r>
            <a:r>
              <a:rPr lang="en-US" dirty="0">
                <a:solidFill>
                  <a:srgbClr val="000099"/>
                </a:solidFill>
              </a:rPr>
              <a:t> from</a:t>
            </a:r>
          </a:p>
          <a:p>
            <a:pPr>
              <a:lnSpc>
                <a:spcPct val="85000"/>
              </a:lnSpc>
              <a:defRPr/>
            </a:pPr>
            <a:r>
              <a:rPr lang="en-US" dirty="0">
                <a:solidFill>
                  <a:srgbClr val="000099"/>
                </a:solidFill>
              </a:rPr>
              <a:t>138.76.29.7, 5001 to 10.0.0.1, 3345 </a:t>
            </a:r>
          </a:p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24" name="Line 138"/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78881" name="Group 143"/>
          <p:cNvGrpSpPr>
            <a:grpSpLocks/>
          </p:cNvGrpSpPr>
          <p:nvPr/>
        </p:nvGrpSpPr>
        <p:grpSpPr bwMode="auto">
          <a:xfrm>
            <a:off x="5559426" y="4095750"/>
            <a:ext cx="587375" cy="323850"/>
            <a:chOff x="4396" y="1245"/>
            <a:chExt cx="672" cy="248"/>
          </a:xfrm>
        </p:grpSpPr>
        <p:sp>
          <p:nvSpPr>
            <p:cNvPr id="788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8895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8898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9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4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8882" name="Group 156"/>
          <p:cNvGrpSpPr>
            <a:grpSpLocks/>
          </p:cNvGrpSpPr>
          <p:nvPr/>
        </p:nvGrpSpPr>
        <p:grpSpPr bwMode="auto">
          <a:xfrm flipH="1">
            <a:off x="9053513" y="3311525"/>
            <a:ext cx="641350" cy="558800"/>
            <a:chOff x="-44" y="1473"/>
            <a:chExt cx="981" cy="1105"/>
          </a:xfrm>
        </p:grpSpPr>
        <p:pic>
          <p:nvPicPr>
            <p:cNvPr id="78890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91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3" name="Group 159"/>
          <p:cNvGrpSpPr>
            <a:grpSpLocks/>
          </p:cNvGrpSpPr>
          <p:nvPr/>
        </p:nvGrpSpPr>
        <p:grpSpPr bwMode="auto">
          <a:xfrm flipH="1">
            <a:off x="9064625" y="4054475"/>
            <a:ext cx="641350" cy="558800"/>
            <a:chOff x="-44" y="1473"/>
            <a:chExt cx="981" cy="1105"/>
          </a:xfrm>
        </p:grpSpPr>
        <p:pic>
          <p:nvPicPr>
            <p:cNvPr id="7888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4" name="Group 162"/>
          <p:cNvGrpSpPr>
            <a:grpSpLocks/>
          </p:cNvGrpSpPr>
          <p:nvPr/>
        </p:nvGrpSpPr>
        <p:grpSpPr bwMode="auto">
          <a:xfrm flipH="1">
            <a:off x="9072563" y="4808538"/>
            <a:ext cx="641350" cy="558800"/>
            <a:chOff x="-44" y="1473"/>
            <a:chExt cx="981" cy="1105"/>
          </a:xfrm>
        </p:grpSpPr>
        <p:pic>
          <p:nvPicPr>
            <p:cNvPr id="78886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7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8910639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Planes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Plane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Local, per-router function</a:t>
            </a:r>
          </a:p>
          <a:p>
            <a:r>
              <a:rPr lang="en-US" dirty="0"/>
              <a:t>Determines how datagram arriving on router input port is forwarded to router output port</a:t>
            </a:r>
          </a:p>
          <a:p>
            <a:r>
              <a:rPr lang="en-US" dirty="0"/>
              <a:t>Forwarding function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 Plane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Network-wide logic</a:t>
            </a:r>
          </a:p>
          <a:p>
            <a:r>
              <a:rPr lang="en-US" dirty="0"/>
              <a:t>Determines how datagram is routed among routers along end-end path from source host to destination host</a:t>
            </a:r>
          </a:p>
          <a:p>
            <a:r>
              <a:rPr lang="en-US" dirty="0"/>
              <a:t>Two control-plane approaches</a:t>
            </a:r>
          </a:p>
          <a:p>
            <a:pPr lvl="1"/>
            <a:r>
              <a:rPr lang="en-US" dirty="0"/>
              <a:t>traditional routing algorithms: implemented in routers</a:t>
            </a:r>
          </a:p>
          <a:p>
            <a:pPr lvl="1"/>
            <a:r>
              <a:rPr lang="en-US" dirty="0"/>
              <a:t>software-defined networking (SDN): implemented in (remote) servers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55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Address Translation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9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280" y="1788839"/>
            <a:ext cx="4650354" cy="2160000"/>
          </a:xfrm>
        </p:spPr>
      </p:pic>
      <p:pic>
        <p:nvPicPr>
          <p:cNvPr id="21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5228" y="1774371"/>
            <a:ext cx="4632827" cy="2160000"/>
          </a:xfrm>
        </p:spPr>
      </p:pic>
      <p:sp>
        <p:nvSpPr>
          <p:cNvPr id="11" name="TextBox 10"/>
          <p:cNvSpPr txBox="1"/>
          <p:nvPr/>
        </p:nvSpPr>
        <p:spPr>
          <a:xfrm>
            <a:off x="1097282" y="3579507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One-to-one NAT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5228" y="3579507"/>
            <a:ext cx="29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(Address)-restricted-cone NAT</a:t>
            </a: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2" y="4000318"/>
            <a:ext cx="463218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92" y="4000318"/>
            <a:ext cx="4632188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97280" y="5790986"/>
            <a:ext cx="26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(Port)-restricted-cone NAT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5228" y="5790986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NAT</a:t>
            </a:r>
          </a:p>
        </p:txBody>
      </p:sp>
    </p:spTree>
    <p:extLst>
      <p:ext uri="{BB962C8B-B14F-4D97-AF65-F5344CB8AC3E}">
        <p14:creationId xmlns:p14="http://schemas.microsoft.com/office/powerpoint/2010/main" val="38533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6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Protocol, version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pic>
        <p:nvPicPr>
          <p:cNvPr id="1026" name="Picture 2" descr="http://www.potaroo.net/tools/ipv4/ploten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6263"/>
            <a:ext cx="1005840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 Format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4-</a:t>
            </a:r>
            <a:fld id="{0A4956E6-3D8E-4A5E-A0FB-BD10AE6E835D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68613" name="Rectangle 80"/>
          <p:cNvSpPr>
            <a:spLocks noChangeArrowheads="1"/>
          </p:cNvSpPr>
          <p:nvPr/>
        </p:nvSpPr>
        <p:spPr bwMode="auto">
          <a:xfrm>
            <a:off x="3740151" y="1981201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6" name="Rectangle 56"/>
          <p:cNvSpPr>
            <a:spLocks noChangeArrowheads="1"/>
          </p:cNvSpPr>
          <p:nvPr/>
        </p:nvSpPr>
        <p:spPr bwMode="auto">
          <a:xfrm>
            <a:off x="3665538" y="20621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7" name="Line 60"/>
          <p:cNvSpPr>
            <a:spLocks noChangeShapeType="1"/>
          </p:cNvSpPr>
          <p:nvPr/>
        </p:nvSpPr>
        <p:spPr bwMode="auto">
          <a:xfrm>
            <a:off x="3667126" y="23717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8" name="Line 61"/>
          <p:cNvSpPr>
            <a:spLocks noChangeShapeType="1"/>
          </p:cNvSpPr>
          <p:nvPr/>
        </p:nvSpPr>
        <p:spPr bwMode="auto">
          <a:xfrm>
            <a:off x="4318000" y="20716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9" name="Line 63"/>
          <p:cNvSpPr>
            <a:spLocks noChangeShapeType="1"/>
          </p:cNvSpPr>
          <p:nvPr/>
        </p:nvSpPr>
        <p:spPr bwMode="auto">
          <a:xfrm>
            <a:off x="5006975" y="20685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0" name="Line 64"/>
          <p:cNvSpPr>
            <a:spLocks noChangeShapeType="1"/>
          </p:cNvSpPr>
          <p:nvPr/>
        </p:nvSpPr>
        <p:spPr bwMode="auto">
          <a:xfrm>
            <a:off x="5934075" y="23669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1" name="Line 65"/>
          <p:cNvSpPr>
            <a:spLocks noChangeShapeType="1"/>
          </p:cNvSpPr>
          <p:nvPr/>
        </p:nvSpPr>
        <p:spPr bwMode="auto">
          <a:xfrm>
            <a:off x="7080250" y="23701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2" name="Line 66"/>
          <p:cNvSpPr>
            <a:spLocks noChangeShapeType="1"/>
          </p:cNvSpPr>
          <p:nvPr/>
        </p:nvSpPr>
        <p:spPr bwMode="auto">
          <a:xfrm>
            <a:off x="3654426" y="38925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3" name="Line 67"/>
          <p:cNvSpPr>
            <a:spLocks noChangeShapeType="1"/>
          </p:cNvSpPr>
          <p:nvPr/>
        </p:nvSpPr>
        <p:spPr bwMode="auto">
          <a:xfrm>
            <a:off x="3671888" y="32527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4" name="Line 68"/>
          <p:cNvSpPr>
            <a:spLocks noChangeShapeType="1"/>
          </p:cNvSpPr>
          <p:nvPr/>
        </p:nvSpPr>
        <p:spPr bwMode="auto">
          <a:xfrm>
            <a:off x="3657601" y="26701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5" name="Text Box 69"/>
          <p:cNvSpPr txBox="1">
            <a:spLocks noChangeArrowheads="1"/>
          </p:cNvSpPr>
          <p:nvPr/>
        </p:nvSpPr>
        <p:spPr bwMode="auto">
          <a:xfrm>
            <a:off x="5570538" y="41576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data</a:t>
            </a:r>
          </a:p>
        </p:txBody>
      </p:sp>
      <p:sp>
        <p:nvSpPr>
          <p:cNvPr id="68626" name="Text Box 70"/>
          <p:cNvSpPr txBox="1">
            <a:spLocks noChangeArrowheads="1"/>
          </p:cNvSpPr>
          <p:nvPr/>
        </p:nvSpPr>
        <p:spPr bwMode="auto">
          <a:xfrm>
            <a:off x="4902200" y="3295650"/>
            <a:ext cx="2165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/>
              <a:t>destination address</a:t>
            </a:r>
          </a:p>
          <a:p>
            <a:pPr algn="ctr">
              <a:lnSpc>
                <a:spcPct val="85000"/>
              </a:lnSpc>
              <a:defRPr/>
            </a:pPr>
            <a:r>
              <a:rPr lang="en-US"/>
              <a:t>(128 bits)</a:t>
            </a:r>
          </a:p>
        </p:txBody>
      </p:sp>
      <p:sp>
        <p:nvSpPr>
          <p:cNvPr id="68627" name="Text Box 71"/>
          <p:cNvSpPr txBox="1">
            <a:spLocks noChangeArrowheads="1"/>
          </p:cNvSpPr>
          <p:nvPr/>
        </p:nvSpPr>
        <p:spPr bwMode="auto">
          <a:xfrm>
            <a:off x="5067300" y="2689225"/>
            <a:ext cx="17462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/>
              <a:t>source address</a:t>
            </a:r>
          </a:p>
          <a:p>
            <a:pPr algn="ctr">
              <a:lnSpc>
                <a:spcPct val="85000"/>
              </a:lnSpc>
              <a:defRPr/>
            </a:pPr>
            <a:r>
              <a:rPr lang="en-US"/>
              <a:t>(128 bits)</a:t>
            </a:r>
          </a:p>
        </p:txBody>
      </p:sp>
      <p:sp>
        <p:nvSpPr>
          <p:cNvPr id="68628" name="Text Box 72"/>
          <p:cNvSpPr txBox="1">
            <a:spLocks noChangeArrowheads="1"/>
          </p:cNvSpPr>
          <p:nvPr/>
        </p:nvSpPr>
        <p:spPr bwMode="auto">
          <a:xfrm>
            <a:off x="4151313" y="2336801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payload len</a:t>
            </a:r>
          </a:p>
        </p:txBody>
      </p:sp>
      <p:sp>
        <p:nvSpPr>
          <p:cNvPr id="68629" name="Text Box 73"/>
          <p:cNvSpPr txBox="1">
            <a:spLocks noChangeArrowheads="1"/>
          </p:cNvSpPr>
          <p:nvPr/>
        </p:nvSpPr>
        <p:spPr bwMode="auto">
          <a:xfrm>
            <a:off x="5932488" y="234473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next hdr</a:t>
            </a:r>
          </a:p>
        </p:txBody>
      </p:sp>
      <p:sp>
        <p:nvSpPr>
          <p:cNvPr id="68630" name="Text Box 74"/>
          <p:cNvSpPr txBox="1">
            <a:spLocks noChangeArrowheads="1"/>
          </p:cNvSpPr>
          <p:nvPr/>
        </p:nvSpPr>
        <p:spPr bwMode="auto">
          <a:xfrm>
            <a:off x="7188200" y="2330451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hop limit</a:t>
            </a:r>
          </a:p>
        </p:txBody>
      </p:sp>
      <p:sp>
        <p:nvSpPr>
          <p:cNvPr id="68631" name="Text Box 75"/>
          <p:cNvSpPr txBox="1">
            <a:spLocks noChangeArrowheads="1"/>
          </p:cNvSpPr>
          <p:nvPr/>
        </p:nvSpPr>
        <p:spPr bwMode="auto">
          <a:xfrm>
            <a:off x="6057900" y="20367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flow label</a:t>
            </a:r>
          </a:p>
        </p:txBody>
      </p:sp>
      <p:sp>
        <p:nvSpPr>
          <p:cNvPr id="68632" name="Text Box 76"/>
          <p:cNvSpPr txBox="1">
            <a:spLocks noChangeArrowheads="1"/>
          </p:cNvSpPr>
          <p:nvPr/>
        </p:nvSpPr>
        <p:spPr bwMode="auto">
          <a:xfrm>
            <a:off x="4437063" y="2022476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pri</a:t>
            </a:r>
          </a:p>
        </p:txBody>
      </p:sp>
      <p:sp>
        <p:nvSpPr>
          <p:cNvPr id="68633" name="Text Box 77"/>
          <p:cNvSpPr txBox="1">
            <a:spLocks noChangeArrowheads="1"/>
          </p:cNvSpPr>
          <p:nvPr/>
        </p:nvSpPr>
        <p:spPr bwMode="auto">
          <a:xfrm>
            <a:off x="3730625" y="20304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ver</a:t>
            </a:r>
          </a:p>
        </p:txBody>
      </p:sp>
      <p:sp>
        <p:nvSpPr>
          <p:cNvPr id="68634" name="Line 79"/>
          <p:cNvSpPr>
            <a:spLocks noChangeShapeType="1"/>
          </p:cNvSpPr>
          <p:nvPr/>
        </p:nvSpPr>
        <p:spPr bwMode="auto">
          <a:xfrm>
            <a:off x="3643314" y="51181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35" name="Text Box 78"/>
          <p:cNvSpPr txBox="1">
            <a:spLocks noChangeArrowheads="1"/>
          </p:cNvSpPr>
          <p:nvPr/>
        </p:nvSpPr>
        <p:spPr bwMode="auto">
          <a:xfrm>
            <a:off x="5502275" y="49276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2262282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to IPv6 Transition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752600"/>
            <a:ext cx="10058400" cy="1981200"/>
          </a:xfrm>
        </p:spPr>
        <p:txBody>
          <a:bodyPr>
            <a:normAutofit/>
          </a:bodyPr>
          <a:lstStyle/>
          <a:p>
            <a:r>
              <a:rPr lang="en-US" dirty="0"/>
              <a:t>Dual stack</a:t>
            </a:r>
          </a:p>
          <a:p>
            <a:r>
              <a:rPr lang="en-US" dirty="0"/>
              <a:t>Tunneling</a:t>
            </a:r>
          </a:p>
          <a:p>
            <a:pPr lvl="1"/>
            <a:r>
              <a:rPr lang="en-US" dirty="0"/>
              <a:t>6to4</a:t>
            </a:r>
          </a:p>
          <a:p>
            <a:pPr lvl="2"/>
            <a:r>
              <a:rPr lang="en-US" dirty="0"/>
              <a:t>IPv6 inside IPv4</a:t>
            </a:r>
          </a:p>
          <a:p>
            <a:pPr lvl="1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IPv6 inside UDP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81" y="1752600"/>
            <a:ext cx="4041775" cy="140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191000"/>
            <a:ext cx="56292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7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to IPv6 Transition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6to4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/>
              <a:t>Teredo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65</a:t>
            </a:fld>
            <a:endParaRPr 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2409600"/>
            <a:ext cx="4038600" cy="348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23621"/>
            <a:ext cx="4038600" cy="32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2119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Per-router Control Plane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325" y="1882994"/>
            <a:ext cx="7543800" cy="3949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Control Plane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132" y="1846264"/>
            <a:ext cx="7184187" cy="4022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0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Setup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network layer protocol(s) do you know?</a:t>
            </a:r>
          </a:p>
          <a:p>
            <a:pPr lvl="1"/>
            <a:r>
              <a:rPr lang="en-US" dirty="0"/>
              <a:t>IP, IPv6</a:t>
            </a:r>
          </a:p>
          <a:p>
            <a:r>
              <a:rPr lang="en-US" dirty="0"/>
              <a:t>There are others too!</a:t>
            </a:r>
          </a:p>
          <a:p>
            <a:pPr lvl="1"/>
            <a:r>
              <a:rPr lang="en-US" dirty="0"/>
              <a:t>ATM, frame relay, X.25</a:t>
            </a:r>
          </a:p>
          <a:p>
            <a:r>
              <a:rPr lang="en-US" dirty="0"/>
              <a:t>Virtual connection established</a:t>
            </a:r>
          </a:p>
          <a:p>
            <a:pPr lvl="1"/>
            <a:r>
              <a:rPr lang="en-US" dirty="0"/>
              <a:t>Like TCP</a:t>
            </a:r>
          </a:p>
          <a:p>
            <a:pPr lvl="1"/>
            <a:r>
              <a:rPr lang="en-US" dirty="0"/>
              <a:t>Hosts and routers are involved</a:t>
            </a:r>
          </a:p>
          <a:p>
            <a:r>
              <a:rPr lang="en-US" dirty="0"/>
              <a:t>Circuit switching vs packet switching</a:t>
            </a:r>
          </a:p>
          <a:p>
            <a:pPr lvl="1"/>
            <a:r>
              <a:rPr lang="en-US" dirty="0"/>
              <a:t>Host-to-host</a:t>
            </a:r>
          </a:p>
          <a:p>
            <a:pPr lvl="1"/>
            <a:r>
              <a:rPr lang="en-US" dirty="0"/>
              <a:t>Mutually exclusive</a:t>
            </a:r>
          </a:p>
          <a:p>
            <a:pPr lvl="1"/>
            <a:r>
              <a:rPr lang="en-US" dirty="0"/>
              <a:t>Network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Best effort</a:t>
            </a:r>
          </a:p>
          <a:p>
            <a:pPr lvl="1"/>
            <a:r>
              <a:rPr lang="en-US" dirty="0"/>
              <a:t>No guarantees</a:t>
            </a:r>
          </a:p>
          <a:p>
            <a:pPr lvl="1"/>
            <a:r>
              <a:rPr lang="en-US" dirty="0"/>
              <a:t>No congestion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1209</TotalTime>
  <Words>2299</Words>
  <Application>Microsoft Macintosh PowerPoint</Application>
  <PresentationFormat>Widescreen</PresentationFormat>
  <Paragraphs>823</Paragraphs>
  <Slides>66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Calibri</vt:lpstr>
      <vt:lpstr>Calibri Light</vt:lpstr>
      <vt:lpstr>Cambria Math</vt:lpstr>
      <vt:lpstr>Comic Sans MS</vt:lpstr>
      <vt:lpstr>Gill Sans MT</vt:lpstr>
      <vt:lpstr>Monaco</vt:lpstr>
      <vt:lpstr>ＭＳ Ｐゴシック</vt:lpstr>
      <vt:lpstr>Times New Roman</vt:lpstr>
      <vt:lpstr>Arial</vt:lpstr>
      <vt:lpstr>Retrospect</vt:lpstr>
      <vt:lpstr>Computer Networks</vt:lpstr>
      <vt:lpstr>Network Layer</vt:lpstr>
      <vt:lpstr>Objectives</vt:lpstr>
      <vt:lpstr>Network Layer</vt:lpstr>
      <vt:lpstr>Network Layer Functions</vt:lpstr>
      <vt:lpstr>Network Layer Planes</vt:lpstr>
      <vt:lpstr>Per-router Control Plane</vt:lpstr>
      <vt:lpstr>Logically Centralized Control Plane</vt:lpstr>
      <vt:lpstr>Connection Setup</vt:lpstr>
      <vt:lpstr>Network Service Model</vt:lpstr>
      <vt:lpstr>Packet (Datagram) Networks</vt:lpstr>
      <vt:lpstr>Routers</vt:lpstr>
      <vt:lpstr>Packet Forwarding</vt:lpstr>
      <vt:lpstr>Packet Forwarding Table</vt:lpstr>
      <vt:lpstr>Longest Prefix Matching</vt:lpstr>
      <vt:lpstr>Router Architecture Overview</vt:lpstr>
      <vt:lpstr>Input Port Functions</vt:lpstr>
      <vt:lpstr>Switching Fabrics</vt:lpstr>
      <vt:lpstr>Switching via Memory</vt:lpstr>
      <vt:lpstr>Switching via a Bus</vt:lpstr>
      <vt:lpstr>Switching via Interconnection Network</vt:lpstr>
      <vt:lpstr>Output Ports</vt:lpstr>
      <vt:lpstr>Output Port Queuing</vt:lpstr>
      <vt:lpstr>How Much Buffering?</vt:lpstr>
      <vt:lpstr>Input Port Queuing</vt:lpstr>
      <vt:lpstr>Internet Protocol</vt:lpstr>
      <vt:lpstr>The Internet (Network) Layer</vt:lpstr>
      <vt:lpstr>IPv4 Header</vt:lpstr>
      <vt:lpstr>IPv4 Addressing</vt:lpstr>
      <vt:lpstr>IPv4 Addressing</vt:lpstr>
      <vt:lpstr>Subnets</vt:lpstr>
      <vt:lpstr>Subnets and Classless Addressing</vt:lpstr>
      <vt:lpstr>Address Mask</vt:lpstr>
      <vt:lpstr>Address Mask</vt:lpstr>
      <vt:lpstr>Address Mask</vt:lpstr>
      <vt:lpstr>CIDR Notation in Dotted-Decimal</vt:lpstr>
      <vt:lpstr>A CIDR Example</vt:lpstr>
      <vt:lpstr>Subnetting</vt:lpstr>
      <vt:lpstr>Subnetting is Music</vt:lpstr>
      <vt:lpstr>Subnetting</vt:lpstr>
      <vt:lpstr>VLSM</vt:lpstr>
      <vt:lpstr>VLSM</vt:lpstr>
      <vt:lpstr>VLSM (4.3.0.0/22)</vt:lpstr>
      <vt:lpstr>VLSM (4.3.0.0/22)</vt:lpstr>
      <vt:lpstr>Route Aggregation</vt:lpstr>
      <vt:lpstr>Route Aggregation</vt:lpstr>
      <vt:lpstr>Subnets and Firewalls</vt:lpstr>
      <vt:lpstr>Internet Addressing</vt:lpstr>
      <vt:lpstr>Dynamic Host Configuration Protocol</vt:lpstr>
      <vt:lpstr>Dynamic Host Configuration Protocol</vt:lpstr>
      <vt:lpstr>Fragmentation</vt:lpstr>
      <vt:lpstr>Fragmentation</vt:lpstr>
      <vt:lpstr>Internet Control Message Protocol</vt:lpstr>
      <vt:lpstr>Overview</vt:lpstr>
      <vt:lpstr>NAT</vt:lpstr>
      <vt:lpstr>Network Address Translation</vt:lpstr>
      <vt:lpstr>Network Address and Port Translation</vt:lpstr>
      <vt:lpstr>Network Address Translation</vt:lpstr>
      <vt:lpstr>NAT</vt:lpstr>
      <vt:lpstr>Network Address Translation</vt:lpstr>
      <vt:lpstr>Internet Protocol, version 6</vt:lpstr>
      <vt:lpstr>IPv6</vt:lpstr>
      <vt:lpstr>IPv6 Header Format</vt:lpstr>
      <vt:lpstr>IPv4 to IPv6 Transition</vt:lpstr>
      <vt:lpstr>IPv4 to IPv6 Transition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Microsoft Office User</cp:lastModifiedBy>
  <cp:revision>70</cp:revision>
  <dcterms:created xsi:type="dcterms:W3CDTF">2016-08-31T14:25:10Z</dcterms:created>
  <dcterms:modified xsi:type="dcterms:W3CDTF">2018-11-14T16:21:03Z</dcterms:modified>
</cp:coreProperties>
</file>