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22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82" r:id="rId13"/>
    <p:sldId id="271" r:id="rId14"/>
    <p:sldId id="272" r:id="rId15"/>
    <p:sldId id="273" r:id="rId16"/>
    <p:sldId id="301" r:id="rId17"/>
    <p:sldId id="300" r:id="rId18"/>
    <p:sldId id="302" r:id="rId19"/>
    <p:sldId id="299" r:id="rId20"/>
    <p:sldId id="25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83"/>
    <p:restoredTop sz="94654"/>
  </p:normalViewPr>
  <p:slideViewPr>
    <p:cSldViewPr snapToGrid="0" snapToObjects="1">
      <p:cViewPr>
        <p:scale>
          <a:sx n="160" d="100"/>
          <a:sy n="160" d="100"/>
        </p:scale>
        <p:origin x="85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03C93-8194-9F44-A89A-C0C381464DF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C533D-B6E8-A64A-9BE7-04C37834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4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12FF-A4E8-EB41-AC0B-80BFDB19851D}" type="datetime1">
              <a:rPr lang="en-US" smtClean="0"/>
              <a:t>10/5/18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64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C263-AEB3-A64A-910D-0049FD56EF67}" type="datetime1">
              <a:rPr lang="en-US" smtClean="0"/>
              <a:t>10/5/18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5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7496-C9E1-D844-A033-FA3FD1D8D381}" type="datetime1">
              <a:rPr lang="en-US" smtClean="0"/>
              <a:t>10/5/18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3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1A3-3401-9642-B82A-3EB1B4DD7C1E}" type="datetime1">
              <a:rPr lang="en-US" smtClean="0"/>
              <a:t>10/5/18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6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388F-4417-1042-B0EA-ECA0F41F5695}" type="datetime1">
              <a:rPr lang="en-US" smtClean="0"/>
              <a:t>10/5/18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42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986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46479"/>
            <a:ext cx="3703320" cy="4522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46479"/>
            <a:ext cx="3703320" cy="4522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0328-0AFB-824E-B1CA-CC9DC356B0C6}" type="datetime1">
              <a:rPr lang="en-US" smtClean="0"/>
              <a:t>10/5/18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4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687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504" y="125936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99644"/>
            <a:ext cx="3703320" cy="38694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26336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007645"/>
            <a:ext cx="3703320" cy="38614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56EF-1392-6846-B825-3D714176539E}" type="datetime1">
              <a:rPr lang="en-US" smtClean="0"/>
              <a:t>10/5/18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2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8684-D511-3F4A-8E07-EC98E37F462A}" type="datetime1">
              <a:rPr lang="en-US" smtClean="0"/>
              <a:t>10/5/18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1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B81B-BE86-EF40-86EE-7C8156492474}" type="datetime1">
              <a:rPr lang="en-US" smtClean="0"/>
              <a:t>10/5/18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D5B6B2F-1A0B-984D-8E19-F6351428E040}" type="datetime1">
              <a:rPr lang="en-US" smtClean="0"/>
              <a:t>10/5/18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2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F02-FF64-C149-A9DD-598CEACEEC8A}" type="datetime1">
              <a:rPr lang="en-US" smtClean="0"/>
              <a:t>10/5/18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4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86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39107"/>
            <a:ext cx="7543801" cy="45299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54E665-2C68-884E-BCE7-F46E7B6C6822}" type="datetime1">
              <a:rPr lang="en-US" smtClean="0"/>
              <a:t>10/5/18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27262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6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430</a:t>
            </a:r>
          </a:p>
        </p:txBody>
      </p:sp>
    </p:spTree>
    <p:extLst>
      <p:ext uri="{BB962C8B-B14F-4D97-AF65-F5344CB8AC3E}">
        <p14:creationId xmlns:p14="http://schemas.microsoft.com/office/powerpoint/2010/main" val="126242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Connection-oriented demux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TCP socket identified by 4-tuple</a:t>
            </a:r>
          </a:p>
          <a:p>
            <a:pPr lvl="1"/>
            <a:r>
              <a:rPr lang="en-US" dirty="0"/>
              <a:t>source IP address</a:t>
            </a:r>
          </a:p>
          <a:p>
            <a:pPr lvl="1"/>
            <a:r>
              <a:rPr lang="en-US" dirty="0"/>
              <a:t>source port number</a:t>
            </a:r>
          </a:p>
          <a:p>
            <a:pPr lvl="1"/>
            <a:r>
              <a:rPr lang="en-US" dirty="0" err="1"/>
              <a:t>dest</a:t>
            </a:r>
            <a:r>
              <a:rPr lang="en-US" dirty="0"/>
              <a:t> IP address</a:t>
            </a:r>
          </a:p>
          <a:p>
            <a:pPr lvl="1"/>
            <a:r>
              <a:rPr lang="en-US" dirty="0" err="1"/>
              <a:t>dest</a:t>
            </a:r>
            <a:r>
              <a:rPr lang="en-US" dirty="0"/>
              <a:t> port number</a:t>
            </a:r>
          </a:p>
          <a:p>
            <a:r>
              <a:rPr lang="en-US" dirty="0" err="1"/>
              <a:t>demux</a:t>
            </a:r>
            <a:r>
              <a:rPr lang="en-US" dirty="0"/>
              <a:t>: receiver uses all four values to direct segment to appropriate socket</a:t>
            </a:r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server host may support many simultaneous TCP sockets:</a:t>
            </a:r>
          </a:p>
          <a:p>
            <a:pPr lvl="1"/>
            <a:r>
              <a:rPr lang="en-US" dirty="0"/>
              <a:t>each socket identified by its own 4-tuple</a:t>
            </a:r>
          </a:p>
          <a:p>
            <a:r>
              <a:rPr lang="en-US" dirty="0"/>
              <a:t>web servers have different sockets for each connecting client</a:t>
            </a:r>
          </a:p>
          <a:p>
            <a:pPr lvl="1"/>
            <a:r>
              <a:rPr lang="en-US" dirty="0"/>
              <a:t>non-persistent HTTP will have different socket for each request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4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Connection-oriented </a:t>
            </a:r>
            <a:r>
              <a:rPr lang="en-US" dirty="0" err="1"/>
              <a:t>Demux</a:t>
            </a:r>
            <a:r>
              <a:rPr lang="en-US" dirty="0"/>
              <a:t>: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653" name="Freeform 5"/>
          <p:cNvSpPr>
            <a:spLocks/>
          </p:cNvSpPr>
          <p:nvPr/>
        </p:nvSpPr>
        <p:spPr bwMode="auto">
          <a:xfrm>
            <a:off x="2819400" y="176530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Freeform 6"/>
          <p:cNvSpPr>
            <a:spLocks/>
          </p:cNvSpPr>
          <p:nvPr/>
        </p:nvSpPr>
        <p:spPr bwMode="auto">
          <a:xfrm>
            <a:off x="417513" y="19446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Rectangle 23"/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7656" name="Rectangle 24"/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7657" name="Line 25"/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Text Box 26"/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7659" name="Line 27"/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28"/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29"/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26"/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7663" name="Text Box 26"/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7664" name="Text Box 26"/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7665" name="Text Box 26"/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3331" name="Oval 19"/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P1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grpSp>
        <p:nvGrpSpPr>
          <p:cNvPr id="27667" name="Group 20"/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13451" name="Rectangle 2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2" name="Rectangle 2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3" name="Rectangle 2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4" name="Rectangle 2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7668" name="Rectangle 23"/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7669" name="Rectangle 24"/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7670" name="Text Box 26"/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7671" name="Text Box 26"/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7672" name="Text Box 26"/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7673" name="Text Box 26"/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13339" name="Oval 36"/>
          <p:cNvSpPr>
            <a:spLocks noChangeArrowheads="1"/>
          </p:cNvSpPr>
          <p:nvPr/>
        </p:nvSpPr>
        <p:spPr bwMode="auto">
          <a:xfrm>
            <a:off x="3497263" y="2014538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27675" name="Rectangle 23"/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7676" name="Rectangle 24"/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7677" name="Text Box 26"/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7678" name="Text Box 26"/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7679" name="Text Box 26"/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7680" name="Text Box 26"/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7681" name="Text Box 26"/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3347" name="Oval 53"/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27683" name="Freeform 54"/>
          <p:cNvSpPr>
            <a:spLocks/>
          </p:cNvSpPr>
          <p:nvPr/>
        </p:nvSpPr>
        <p:spPr bwMode="auto">
          <a:xfrm>
            <a:off x="8026400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84" name="Group 76"/>
          <p:cNvGrpSpPr>
            <a:grpSpLocks/>
          </p:cNvGrpSpPr>
          <p:nvPr/>
        </p:nvGrpSpPr>
        <p:grpSpPr bwMode="auto"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3448" name="Rectangle 77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9" name="Line 78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0" name="Text Box 79"/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/>
                <a:t>source IP,port: A,9157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/>
                <a:t>dest IP, port: B,80</a:t>
              </a:r>
            </a:p>
          </p:txBody>
        </p:sp>
      </p:grpSp>
      <p:grpSp>
        <p:nvGrpSpPr>
          <p:cNvPr id="27685" name="Group 80"/>
          <p:cNvGrpSpPr>
            <a:grpSpLocks/>
          </p:cNvGrpSpPr>
          <p:nvPr/>
        </p:nvGrpSpPr>
        <p:grpSpPr bwMode="auto"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3445" name="Rectangle 81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6" name="Line 82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7" name="Text Box 83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source IP,port: B,80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dest IP,port: A,9157</a:t>
              </a:r>
            </a:p>
          </p:txBody>
        </p:sp>
      </p:grpSp>
      <p:sp>
        <p:nvSpPr>
          <p:cNvPr id="13351" name="Text Box 93"/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latin typeface="Gill Sans MT" charset="0"/>
              </a:rPr>
              <a:t>host: IP address A</a:t>
            </a:r>
          </a:p>
        </p:txBody>
      </p:sp>
      <p:sp>
        <p:nvSpPr>
          <p:cNvPr id="13352" name="Text Box 94"/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latin typeface="Gill Sans MT" charset="0"/>
              </a:rPr>
              <a:t>host: IP address C</a:t>
            </a:r>
          </a:p>
        </p:txBody>
      </p:sp>
      <p:sp>
        <p:nvSpPr>
          <p:cNvPr id="13353" name="Line 96"/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54" name="Line 97"/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7690" name="Text Box 26"/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3356" name="Line 99"/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57" name="Line 100"/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7693" name="Group 101"/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3441" name="Rectangle 10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2" name="Rectangle 10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3" name="Rectangle 10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4" name="Rectangle 10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359" name="Oval 106"/>
          <p:cNvSpPr>
            <a:spLocks noChangeArrowheads="1"/>
          </p:cNvSpPr>
          <p:nvPr/>
        </p:nvSpPr>
        <p:spPr bwMode="auto">
          <a:xfrm>
            <a:off x="4864100" y="20193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P6</a:t>
            </a:r>
          </a:p>
        </p:txBody>
      </p:sp>
      <p:sp>
        <p:nvSpPr>
          <p:cNvPr id="13360" name="Oval 112"/>
          <p:cNvSpPr>
            <a:spLocks noChangeArrowheads="1"/>
          </p:cNvSpPr>
          <p:nvPr/>
        </p:nvSpPr>
        <p:spPr bwMode="auto">
          <a:xfrm>
            <a:off x="4192588" y="2017713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P5</a:t>
            </a:r>
          </a:p>
        </p:txBody>
      </p:sp>
      <p:grpSp>
        <p:nvGrpSpPr>
          <p:cNvPr id="27696" name="Group 118"/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3437" name="Rectangle 11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8" name="Rectangle 12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9" name="Rectangle 12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0" name="Rectangle 12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7697" name="Group 123"/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3433" name="Rectangle 124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4" name="Rectangle 125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5" name="Rectangle 126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6" name="Rectangle 127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363" name="Line 133"/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64" name="Line 134"/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65" name="Line 135"/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66" name="Line 136"/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7702" name="Group 128"/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3429" name="Rectangle 12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0" name="Rectangle 13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1" name="Rectangle 13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2" name="Rectangle 13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7703" name="Group 137"/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3425" name="Rectangle 138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6" name="Rectangle 139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7" name="Rectangle 140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8" name="Rectangle 141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369" name="Oval 143"/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27705" name="Freeform 144"/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706" name="Freeform 145"/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707" name="Freeform 146"/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7708" name="Group 147"/>
          <p:cNvGrpSpPr>
            <a:grpSpLocks/>
          </p:cNvGrpSpPr>
          <p:nvPr/>
        </p:nvGrpSpPr>
        <p:grpSpPr bwMode="auto"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3422" name="Rectangle 14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3" name="Line 14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4" name="Text Box 15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source IP,port: C,5775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dest IP,port: B,80</a:t>
              </a:r>
            </a:p>
          </p:txBody>
        </p:sp>
      </p:grpSp>
      <p:grpSp>
        <p:nvGrpSpPr>
          <p:cNvPr id="27709" name="Group 151"/>
          <p:cNvGrpSpPr>
            <a:grpSpLocks/>
          </p:cNvGrpSpPr>
          <p:nvPr/>
        </p:nvGrpSpPr>
        <p:grpSpPr bwMode="auto"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3419" name="Rectangle 152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0" name="Line 153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1" name="Text Box 154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dirty="0"/>
                <a:t>source </a:t>
              </a:r>
              <a:r>
                <a:rPr lang="en-US" sz="1400" dirty="0" err="1"/>
                <a:t>IP,port</a:t>
              </a:r>
              <a:r>
                <a:rPr lang="en-US" sz="1400" dirty="0"/>
                <a:t>: C,9157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dirty="0" err="1"/>
                <a:t>dest</a:t>
              </a:r>
              <a:r>
                <a:rPr lang="en-US" sz="1400" dirty="0"/>
                <a:t> </a:t>
              </a:r>
              <a:r>
                <a:rPr lang="en-US" sz="1400" dirty="0" err="1"/>
                <a:t>IP,port</a:t>
              </a:r>
              <a:r>
                <a:rPr lang="en-US" sz="1400" dirty="0"/>
                <a:t>: B,80</a:t>
              </a:r>
            </a:p>
          </p:txBody>
        </p:sp>
      </p:grpSp>
      <p:sp>
        <p:nvSpPr>
          <p:cNvPr id="364699" name="Text Box 155"/>
          <p:cNvSpPr txBox="1">
            <a:spLocks noChangeArrowheads="1"/>
          </p:cNvSpPr>
          <p:nvPr/>
        </p:nvSpPr>
        <p:spPr bwMode="auto">
          <a:xfrm>
            <a:off x="571986" y="5822950"/>
            <a:ext cx="48593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three segments, all destined to IP address: B,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 err="1">
                <a:solidFill>
                  <a:srgbClr val="CC0000"/>
                </a:solidFill>
              </a:rPr>
              <a:t>dest</a:t>
            </a:r>
            <a:r>
              <a:rPr lang="en-US" dirty="0">
                <a:solidFill>
                  <a:srgbClr val="CC0000"/>
                </a:solidFill>
              </a:rPr>
              <a:t> port: 80 are </a:t>
            </a:r>
            <a:r>
              <a:rPr lang="en-US" dirty="0" err="1">
                <a:solidFill>
                  <a:srgbClr val="CC0000"/>
                </a:solidFill>
              </a:rPr>
              <a:t>demultiplexed</a:t>
            </a:r>
            <a:r>
              <a:rPr lang="en-US" dirty="0">
                <a:solidFill>
                  <a:srgbClr val="CC0000"/>
                </a:solidFill>
              </a:rPr>
              <a:t> to </a:t>
            </a:r>
            <a:r>
              <a:rPr lang="en-US" i="1" dirty="0">
                <a:solidFill>
                  <a:srgbClr val="CC0000"/>
                </a:solidFill>
              </a:rPr>
              <a:t>different </a:t>
            </a:r>
            <a:r>
              <a:rPr lang="en-US" dirty="0">
                <a:solidFill>
                  <a:srgbClr val="CC0000"/>
                </a:solidFill>
              </a:rPr>
              <a:t>sockets</a:t>
            </a:r>
          </a:p>
        </p:txBody>
      </p:sp>
      <p:sp>
        <p:nvSpPr>
          <p:cNvPr id="364700" name="Line 156"/>
          <p:cNvSpPr>
            <a:spLocks noChangeShapeType="1"/>
          </p:cNvSpPr>
          <p:nvPr/>
        </p:nvSpPr>
        <p:spPr bwMode="auto">
          <a:xfrm>
            <a:off x="3502025" y="5770563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64701" name="Line 157"/>
          <p:cNvSpPr>
            <a:spLocks noChangeShapeType="1"/>
          </p:cNvSpPr>
          <p:nvPr/>
        </p:nvSpPr>
        <p:spPr bwMode="auto">
          <a:xfrm>
            <a:off x="6570663" y="529272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64702" name="Line 158"/>
          <p:cNvSpPr>
            <a:spLocks noChangeShapeType="1"/>
          </p:cNvSpPr>
          <p:nvPr/>
        </p:nvSpPr>
        <p:spPr bwMode="auto">
          <a:xfrm>
            <a:off x="6646863" y="608647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79" name="Text Box 160"/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latin typeface="Gill Sans MT" charset="0"/>
              </a:rPr>
              <a:t>server: IP address B</a:t>
            </a:r>
          </a:p>
        </p:txBody>
      </p:sp>
      <p:grpSp>
        <p:nvGrpSpPr>
          <p:cNvPr id="27715" name="Group 161"/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27722" name="Freeform 16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8" name="Rectangle 163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7724" name="Freeform 16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5" name="Freeform 16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91" name="Rectangle 166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7727" name="Group 16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417" name="AutoShape 16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8" name="AutoShape 169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3393" name="Rectangle 170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7729" name="Group 17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415" name="AutoShape 172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6" name="AutoShape 173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3395" name="Rectangle 174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396" name="Rectangle 175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7732" name="Group 17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413" name="AutoShape 17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4" name="AutoShape 178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7733" name="Freeform 17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734" name="Group 18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411" name="AutoShape 181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2" name="AutoShape 18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3400" name="Rectangle 183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7736" name="Freeform 18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7" name="Freeform 18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03" name="Oval 186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7739" name="Freeform 18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05" name="AutoShape 188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06" name="AutoShape 189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07" name="Oval 190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08" name="Oval 191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09" name="Oval 192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10" name="Rectangle 193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7716" name="Group 194"/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27720" name="Picture 19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21" name="Freeform 19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717" name="Group 197"/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27718" name="Picture 19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19" name="Freeform 19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11</a:t>
            </a:fld>
            <a:endParaRPr lang="en-US"/>
          </a:p>
        </p:txBody>
      </p:sp>
      <p:sp>
        <p:nvSpPr>
          <p:cNvPr id="148" name="Text Box 101"/>
          <p:cNvSpPr txBox="1">
            <a:spLocks noChangeArrowheads="1"/>
          </p:cNvSpPr>
          <p:nvPr/>
        </p:nvSpPr>
        <p:spPr bwMode="auto">
          <a:xfrm>
            <a:off x="4970463" y="1171575"/>
            <a:ext cx="195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C0000"/>
                </a:solidFill>
              </a:rPr>
              <a:t>threaded server</a:t>
            </a:r>
          </a:p>
        </p:txBody>
      </p:sp>
      <p:sp>
        <p:nvSpPr>
          <p:cNvPr id="149" name="Line 102"/>
          <p:cNvSpPr>
            <a:spLocks noChangeShapeType="1"/>
          </p:cNvSpPr>
          <p:nvPr/>
        </p:nvSpPr>
        <p:spPr bwMode="auto">
          <a:xfrm flipH="1">
            <a:off x="4779963" y="1516063"/>
            <a:ext cx="579437" cy="7524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74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9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5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RFC 768</a:t>
            </a:r>
          </a:p>
          <a:p>
            <a:r>
              <a:rPr lang="en-US" dirty="0"/>
              <a:t>Best effort service, UDP segments may be</a:t>
            </a:r>
          </a:p>
          <a:p>
            <a:pPr lvl="1"/>
            <a:r>
              <a:rPr lang="en-US" dirty="0"/>
              <a:t>lost</a:t>
            </a:r>
          </a:p>
          <a:p>
            <a:pPr lvl="1"/>
            <a:r>
              <a:rPr lang="en-US" dirty="0"/>
              <a:t>delivered out-of-order to app</a:t>
            </a:r>
          </a:p>
          <a:p>
            <a:r>
              <a:rPr lang="en-US" dirty="0"/>
              <a:t>Connectionless</a:t>
            </a:r>
          </a:p>
          <a:p>
            <a:pPr lvl="1"/>
            <a:r>
              <a:rPr lang="en-US" dirty="0"/>
              <a:t>no handshaking between UDP sender, receiver</a:t>
            </a:r>
          </a:p>
          <a:p>
            <a:pPr lvl="1"/>
            <a:r>
              <a:rPr lang="en-US" dirty="0"/>
              <a:t>each UDP segment handled independently of others</a:t>
            </a:r>
          </a:p>
          <a:p>
            <a:r>
              <a:rPr lang="en-US" dirty="0"/>
              <a:t>UDP use</a:t>
            </a:r>
          </a:p>
          <a:p>
            <a:pPr lvl="1"/>
            <a:r>
              <a:rPr lang="en-US" dirty="0"/>
              <a:t>streaming multimedia apps (loss tolerant, rate sensitive)</a:t>
            </a:r>
          </a:p>
          <a:p>
            <a:pPr lvl="1"/>
            <a:r>
              <a:rPr lang="en-US" dirty="0"/>
              <a:t>DNS, DHCP, NTP, SNMP etc.</a:t>
            </a:r>
          </a:p>
          <a:p>
            <a:r>
              <a:rPr lang="en-US" dirty="0"/>
              <a:t>Reliable transfer over UDP</a:t>
            </a:r>
          </a:p>
          <a:p>
            <a:pPr lvl="1"/>
            <a:r>
              <a:rPr lang="en-US" dirty="0"/>
              <a:t>Add reliability at application layer</a:t>
            </a:r>
          </a:p>
          <a:p>
            <a:pPr lvl="1"/>
            <a:r>
              <a:rPr lang="en-US" dirty="0"/>
              <a:t>Application-specific error recovery!</a:t>
            </a:r>
          </a:p>
        </p:txBody>
      </p:sp>
    </p:spTree>
    <p:extLst>
      <p:ext uri="{BB962C8B-B14F-4D97-AF65-F5344CB8AC3E}">
        <p14:creationId xmlns:p14="http://schemas.microsoft.com/office/powerpoint/2010/main" val="6949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UDP: segment 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431" name="Rectangle 2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Why UDP?</a:t>
            </a:r>
          </a:p>
          <a:p>
            <a:r>
              <a:rPr lang="en-US" dirty="0"/>
              <a:t>No connection establishment (which can add delay)</a:t>
            </a:r>
          </a:p>
          <a:p>
            <a:r>
              <a:rPr lang="en-US" dirty="0"/>
              <a:t>Simple: no connection state at sender, receiver</a:t>
            </a:r>
          </a:p>
          <a:p>
            <a:r>
              <a:rPr lang="en-US" dirty="0"/>
              <a:t>Small header size</a:t>
            </a:r>
          </a:p>
          <a:p>
            <a:r>
              <a:rPr lang="en-US" dirty="0"/>
              <a:t>No congestion control: UDP can blast away as fast as desired</a:t>
            </a:r>
          </a:p>
          <a:p>
            <a:pPr lvl="1"/>
            <a:r>
              <a:rPr lang="en-US" dirty="0"/>
              <a:t>MGEN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714375" y="1852613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638175" y="1947863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677863" y="1960563"/>
            <a:ext cx="156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source port #</a:t>
            </a:r>
            <a:endParaRPr lang="en-US" sz="2400"/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2463800" y="1960563"/>
            <a:ext cx="1328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dest port #</a:t>
            </a:r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 flipV="1">
            <a:off x="628650" y="2347913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 flipV="1">
            <a:off x="619125" y="2747963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 flipV="1">
            <a:off x="2276475" y="1947863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1784350" y="148272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/>
              <a:t>32 bits</a:t>
            </a:r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>
            <a:off x="2733675" y="1714500"/>
            <a:ext cx="120015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 rot="10800000">
            <a:off x="623888" y="1724025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1481138" y="3306763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/>
              <a:t>application</a:t>
            </a:r>
          </a:p>
          <a:p>
            <a:pPr>
              <a:defRPr/>
            </a:pPr>
            <a:r>
              <a:rPr lang="en-US" sz="2000"/>
              <a:t>data </a:t>
            </a:r>
          </a:p>
          <a:p>
            <a:pPr>
              <a:defRPr/>
            </a:pPr>
            <a:r>
              <a:rPr lang="en-US" sz="2000"/>
              <a:t>(payload)</a:t>
            </a:r>
            <a:endParaRPr lang="en-US" sz="2400"/>
          </a:p>
        </p:txBody>
      </p:sp>
      <p:sp>
        <p:nvSpPr>
          <p:cNvPr id="17425" name="Text Box 19"/>
          <p:cNvSpPr txBox="1">
            <a:spLocks noChangeArrowheads="1"/>
          </p:cNvSpPr>
          <p:nvPr/>
        </p:nvSpPr>
        <p:spPr bwMode="auto">
          <a:xfrm>
            <a:off x="1074738" y="5222875"/>
            <a:ext cx="252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/>
              <a:t>UDP segment format</a:t>
            </a:r>
            <a:endParaRPr lang="en-US" sz="2400"/>
          </a:p>
        </p:txBody>
      </p:sp>
      <p:sp>
        <p:nvSpPr>
          <p:cNvPr id="17426" name="Line 20"/>
          <p:cNvSpPr>
            <a:spLocks noChangeShapeType="1"/>
          </p:cNvSpPr>
          <p:nvPr/>
        </p:nvSpPr>
        <p:spPr bwMode="auto">
          <a:xfrm flipV="1">
            <a:off x="2276475" y="2357438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7" name="Text Box 22"/>
          <p:cNvSpPr txBox="1">
            <a:spLocks noChangeArrowheads="1"/>
          </p:cNvSpPr>
          <p:nvPr/>
        </p:nvSpPr>
        <p:spPr bwMode="auto">
          <a:xfrm>
            <a:off x="1020763" y="2351088"/>
            <a:ext cx="814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length</a:t>
            </a:r>
            <a:endParaRPr lang="en-US" sz="2400"/>
          </a:p>
        </p:txBody>
      </p:sp>
      <p:sp>
        <p:nvSpPr>
          <p:cNvPr id="17428" name="Text Box 23"/>
          <p:cNvSpPr txBox="1">
            <a:spLocks noChangeArrowheads="1"/>
          </p:cNvSpPr>
          <p:nvPr/>
        </p:nvSpPr>
        <p:spPr bwMode="auto">
          <a:xfrm>
            <a:off x="2566988" y="2341563"/>
            <a:ext cx="1176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checksum</a:t>
            </a:r>
            <a:endParaRPr lang="en-US" sz="2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Checksum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Receiver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15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Treat segment contents, including header fields,  as sequence of 16-bit integers</a:t>
            </a:r>
          </a:p>
          <a:p>
            <a:r>
              <a:rPr lang="en-US" dirty="0"/>
              <a:t>Checksum: addition (one’s complement sum) of segment contents</a:t>
            </a:r>
          </a:p>
          <a:p>
            <a:r>
              <a:rPr lang="en-US" dirty="0"/>
              <a:t>Sender puts checksum value into UDP checksum field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 checksum of received segment</a:t>
            </a:r>
          </a:p>
          <a:p>
            <a:r>
              <a:rPr lang="en-US" dirty="0"/>
              <a:t>Check if computed checksum equals checksum field value:</a:t>
            </a:r>
          </a:p>
          <a:p>
            <a:pPr lvl="1"/>
            <a:r>
              <a:rPr lang="en-US" dirty="0"/>
              <a:t>NO - error detected</a:t>
            </a:r>
          </a:p>
          <a:p>
            <a:pPr lvl="1"/>
            <a:r>
              <a:rPr lang="en-US" dirty="0"/>
              <a:t>YES - no error detected. But maybe errors nonetheless?</a:t>
            </a:r>
          </a:p>
        </p:txBody>
      </p:sp>
    </p:spTree>
    <p:extLst>
      <p:ext uri="{BB962C8B-B14F-4D97-AF65-F5344CB8AC3E}">
        <p14:creationId xmlns:p14="http://schemas.microsoft.com/office/powerpoint/2010/main" val="328389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Pseudo Header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758092"/>
            <a:ext cx="7543800" cy="169265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2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Checksum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528" y="1339850"/>
            <a:ext cx="6281394" cy="4529138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4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Checksum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749437"/>
              </p:ext>
            </p:extLst>
          </p:nvPr>
        </p:nvGraphicFramePr>
        <p:xfrm>
          <a:off x="822962" y="1339850"/>
          <a:ext cx="7543803" cy="4529139"/>
        </p:xfrm>
        <a:graphic>
          <a:graphicData uri="http://schemas.openxmlformats.org/drawingml/2006/table">
            <a:tbl>
              <a:tblPr/>
              <a:tblGrid>
                <a:gridCol w="923083"/>
                <a:gridCol w="413795"/>
                <a:gridCol w="413795"/>
                <a:gridCol w="413795"/>
                <a:gridCol w="413795"/>
                <a:gridCol w="413795"/>
                <a:gridCol w="413795"/>
                <a:gridCol w="413795"/>
                <a:gridCol w="413795"/>
                <a:gridCol w="413795"/>
                <a:gridCol w="413795"/>
                <a:gridCol w="413795"/>
                <a:gridCol w="413795"/>
                <a:gridCol w="413795"/>
                <a:gridCol w="413795"/>
                <a:gridCol w="413795"/>
                <a:gridCol w="413795"/>
              </a:tblGrid>
              <a:tr h="191055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Src IP (1)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Src IP (2)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SUM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Dst IP (1)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SUM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Dst IP (2)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SUM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Zero+Proto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SUM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UDP Length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SUM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Src Port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SUM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Dst Port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SUM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Length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SUM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Chk Sum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SUM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DATA (1)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SUM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DATA (2)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SUM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91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1s COMP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42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19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Transport-layer services</a:t>
            </a:r>
          </a:p>
          <a:p>
            <a:r>
              <a:rPr lang="en-US" dirty="0"/>
              <a:t>Multiplexing and </a:t>
            </a:r>
            <a:r>
              <a:rPr lang="en-US" dirty="0" err="1"/>
              <a:t>demultiplexing</a:t>
            </a:r>
            <a:endParaRPr lang="en-US" dirty="0"/>
          </a:p>
          <a:p>
            <a:r>
              <a:rPr lang="en-US" dirty="0"/>
              <a:t>Connectionless transport: </a:t>
            </a:r>
            <a:r>
              <a:rPr lang="en-US" dirty="0" smtClean="0"/>
              <a:t>UDP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9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68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Transport-layer services</a:t>
            </a:r>
          </a:p>
          <a:p>
            <a:r>
              <a:rPr lang="en-US"/>
              <a:t>Multiplexing and demultiplexing</a:t>
            </a:r>
          </a:p>
          <a:p>
            <a:r>
              <a:rPr lang="en-US"/>
              <a:t>Connectionless transport: UDP</a:t>
            </a:r>
          </a:p>
          <a:p>
            <a:r>
              <a:rPr lang="en-US"/>
              <a:t>Principles of reliable data transfer</a:t>
            </a:r>
          </a:p>
          <a:p>
            <a:r>
              <a:rPr lang="en-US"/>
              <a:t>Connection-oriented transport: TCP</a:t>
            </a:r>
          </a:p>
          <a:p>
            <a:pPr lvl="1"/>
            <a:r>
              <a:rPr lang="en-US"/>
              <a:t>segment structure</a:t>
            </a:r>
          </a:p>
          <a:p>
            <a:pPr lvl="1"/>
            <a:r>
              <a:rPr lang="en-US"/>
              <a:t>reliable data transfer</a:t>
            </a:r>
          </a:p>
          <a:p>
            <a:pPr lvl="1"/>
            <a:r>
              <a:rPr lang="en-US"/>
              <a:t>flow control</a:t>
            </a:r>
          </a:p>
          <a:p>
            <a:pPr lvl="1"/>
            <a:r>
              <a:rPr lang="en-US"/>
              <a:t>connection management</a:t>
            </a:r>
          </a:p>
          <a:p>
            <a:r>
              <a:rPr lang="en-US"/>
              <a:t>Principles of congestion control</a:t>
            </a:r>
          </a:p>
          <a:p>
            <a:r>
              <a:rPr lang="en-US"/>
              <a:t>TCP congestion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1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Services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Logical communication between applications</a:t>
            </a:r>
          </a:p>
          <a:p>
            <a:r>
              <a:rPr lang="en-US" dirty="0"/>
              <a:t>End system protocol</a:t>
            </a:r>
          </a:p>
          <a:p>
            <a:r>
              <a:rPr lang="en-US" dirty="0"/>
              <a:t>TCP vs UDP</a:t>
            </a:r>
          </a:p>
          <a:p>
            <a:r>
              <a:rPr lang="en-US" dirty="0"/>
              <a:t>Application layer</a:t>
            </a:r>
          </a:p>
          <a:p>
            <a:pPr lvl="1"/>
            <a:r>
              <a:rPr lang="en-US" dirty="0"/>
              <a:t>Messages</a:t>
            </a:r>
          </a:p>
          <a:p>
            <a:r>
              <a:rPr lang="en-US" dirty="0"/>
              <a:t>Transport layer</a:t>
            </a:r>
          </a:p>
          <a:p>
            <a:pPr lvl="1"/>
            <a:r>
              <a:rPr lang="en-US" dirty="0"/>
              <a:t>TCP segments</a:t>
            </a:r>
          </a:p>
          <a:p>
            <a:pPr lvl="1"/>
            <a:r>
              <a:rPr lang="en-US" dirty="0"/>
              <a:t>UDP datagrams</a:t>
            </a:r>
          </a:p>
          <a:p>
            <a:r>
              <a:rPr lang="en-US" dirty="0"/>
              <a:t>Network layer</a:t>
            </a:r>
          </a:p>
          <a:p>
            <a:pPr lvl="1"/>
            <a:r>
              <a:rPr lang="en-US" dirty="0"/>
              <a:t>Packets</a:t>
            </a:r>
          </a:p>
          <a:p>
            <a:r>
              <a:rPr lang="en-US" dirty="0"/>
              <a:t>Link-local</a:t>
            </a:r>
          </a:p>
          <a:p>
            <a:pPr lvl="1"/>
            <a:r>
              <a:rPr lang="en-US" dirty="0"/>
              <a:t>Frames</a:t>
            </a:r>
          </a:p>
        </p:txBody>
      </p:sp>
    </p:spTree>
    <p:extLst>
      <p:ext uri="{BB962C8B-B14F-4D97-AF65-F5344CB8AC3E}">
        <p14:creationId xmlns:p14="http://schemas.microsoft.com/office/powerpoint/2010/main" val="51192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vs. Network Layer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Protocol(s)</a:t>
            </a:r>
          </a:p>
          <a:p>
            <a:pPr lvl="1"/>
            <a:r>
              <a:rPr lang="en-US" dirty="0"/>
              <a:t>TCP, UDP</a:t>
            </a:r>
          </a:p>
          <a:p>
            <a:r>
              <a:rPr lang="en-US" dirty="0"/>
              <a:t>Communication between</a:t>
            </a:r>
          </a:p>
          <a:p>
            <a:pPr lvl="1"/>
            <a:r>
              <a:rPr lang="en-US" dirty="0"/>
              <a:t>Processes</a:t>
            </a:r>
          </a:p>
          <a:p>
            <a:r>
              <a:rPr lang="en-US" dirty="0"/>
              <a:t>Identifier used</a:t>
            </a:r>
          </a:p>
          <a:p>
            <a:pPr lvl="1"/>
            <a:r>
              <a:rPr lang="en-US" dirty="0"/>
              <a:t>Port</a:t>
            </a:r>
          </a:p>
          <a:p>
            <a:r>
              <a:rPr lang="en-US" dirty="0"/>
              <a:t>Reliability</a:t>
            </a:r>
          </a:p>
          <a:p>
            <a:pPr lvl="1"/>
            <a:r>
              <a:rPr lang="en-US" dirty="0"/>
              <a:t>Possible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Protocol(s)</a:t>
            </a:r>
          </a:p>
          <a:p>
            <a:pPr lvl="1"/>
            <a:r>
              <a:rPr lang="en-US" dirty="0"/>
              <a:t>IP, IPv6</a:t>
            </a:r>
          </a:p>
          <a:p>
            <a:r>
              <a:rPr lang="en-US" dirty="0"/>
              <a:t>Communication between</a:t>
            </a:r>
          </a:p>
          <a:p>
            <a:pPr lvl="1"/>
            <a:r>
              <a:rPr lang="en-US" dirty="0"/>
              <a:t>Hosts</a:t>
            </a:r>
          </a:p>
          <a:p>
            <a:r>
              <a:rPr lang="en-US" dirty="0"/>
              <a:t>Identifier used</a:t>
            </a:r>
          </a:p>
          <a:p>
            <a:pPr lvl="1"/>
            <a:r>
              <a:rPr lang="en-US" dirty="0"/>
              <a:t>IP address</a:t>
            </a:r>
          </a:p>
          <a:p>
            <a:r>
              <a:rPr lang="en-US" dirty="0"/>
              <a:t>Reliability</a:t>
            </a:r>
          </a:p>
          <a:p>
            <a:pPr lvl="1"/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15668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Protocols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TCP</a:t>
            </a:r>
          </a:p>
          <a:p>
            <a:pPr lvl="1"/>
            <a:r>
              <a:rPr lang="en-US" dirty="0"/>
              <a:t>Congestion control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Connection setup</a:t>
            </a:r>
          </a:p>
          <a:p>
            <a:r>
              <a:rPr lang="en-US" dirty="0"/>
              <a:t>UDP</a:t>
            </a:r>
          </a:p>
          <a:p>
            <a:pPr lvl="1"/>
            <a:r>
              <a:rPr lang="en-US" dirty="0"/>
              <a:t>Best-effort delivery</a:t>
            </a:r>
          </a:p>
          <a:p>
            <a:r>
              <a:rPr lang="en-US" dirty="0"/>
              <a:t>Unavailable services</a:t>
            </a:r>
          </a:p>
          <a:p>
            <a:pPr lvl="1"/>
            <a:r>
              <a:rPr lang="en-US" dirty="0"/>
              <a:t>Delay guarantee</a:t>
            </a:r>
          </a:p>
          <a:p>
            <a:pPr lvl="1"/>
            <a:r>
              <a:rPr lang="en-US" dirty="0"/>
              <a:t>Bandwidth guarantee</a:t>
            </a:r>
          </a:p>
        </p:txBody>
      </p:sp>
    </p:spTree>
    <p:extLst>
      <p:ext uri="{BB962C8B-B14F-4D97-AF65-F5344CB8AC3E}">
        <p14:creationId xmlns:p14="http://schemas.microsoft.com/office/powerpoint/2010/main" val="257081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Multiplexing/</a:t>
            </a:r>
            <a:r>
              <a:rPr lang="en-US" dirty="0" err="1"/>
              <a:t>demultiplexing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532" name="Freeform 157"/>
          <p:cNvSpPr>
            <a:spLocks/>
          </p:cNvSpPr>
          <p:nvPr/>
        </p:nvSpPr>
        <p:spPr bwMode="auto">
          <a:xfrm>
            <a:off x="2767013" y="314325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Text Box 37"/>
          <p:cNvSpPr txBox="1">
            <a:spLocks noChangeArrowheads="1"/>
          </p:cNvSpPr>
          <p:nvPr/>
        </p:nvSpPr>
        <p:spPr bwMode="auto">
          <a:xfrm>
            <a:off x="8007350" y="4068763"/>
            <a:ext cx="895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process</a:t>
            </a:r>
          </a:p>
        </p:txBody>
      </p:sp>
      <p:sp>
        <p:nvSpPr>
          <p:cNvPr id="8200" name="Text Box 38"/>
          <p:cNvSpPr txBox="1">
            <a:spLocks noChangeArrowheads="1"/>
          </p:cNvSpPr>
          <p:nvPr/>
        </p:nvSpPr>
        <p:spPr bwMode="auto">
          <a:xfrm>
            <a:off x="7981950" y="3667125"/>
            <a:ext cx="75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socket</a:t>
            </a:r>
          </a:p>
        </p:txBody>
      </p:sp>
      <p:grpSp>
        <p:nvGrpSpPr>
          <p:cNvPr id="362673" name="Group 177"/>
          <p:cNvGrpSpPr>
            <a:grpSpLocks/>
          </p:cNvGrpSpPr>
          <p:nvPr/>
        </p:nvGrpSpPr>
        <p:grpSpPr bwMode="auto">
          <a:xfrm>
            <a:off x="4908550" y="1571625"/>
            <a:ext cx="3808413" cy="1468438"/>
            <a:chOff x="3092" y="990"/>
            <a:chExt cx="2399" cy="925"/>
          </a:xfrm>
        </p:grpSpPr>
        <p:sp>
          <p:nvSpPr>
            <p:cNvPr id="8323" name="Rectangle 41"/>
            <p:cNvSpPr>
              <a:spLocks noChangeArrowheads="1"/>
            </p:cNvSpPr>
            <p:nvPr/>
          </p:nvSpPr>
          <p:spPr bwMode="auto">
            <a:xfrm>
              <a:off x="3092" y="1163"/>
              <a:ext cx="2399" cy="75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80000"/>
                </a:lnSpc>
                <a:defRPr/>
              </a:pPr>
              <a:r>
                <a:rPr lang="en-US" sz="2400">
                  <a:latin typeface="Gill Sans MT" charset="0"/>
                  <a:ea typeface="ＭＳ Ｐゴシック" charset="0"/>
                </a:rPr>
                <a:t>use header info to deliver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400">
                  <a:latin typeface="Gill Sans MT" charset="0"/>
                  <a:ea typeface="ＭＳ Ｐゴシック" charset="0"/>
                </a:rPr>
                <a:t>received segments to correct 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400">
                  <a:latin typeface="Gill Sans MT" charset="0"/>
                  <a:ea typeface="ＭＳ Ｐゴシック" charset="0"/>
                </a:rPr>
                <a:t>socket</a:t>
              </a:r>
            </a:p>
          </p:txBody>
        </p:sp>
        <p:grpSp>
          <p:nvGrpSpPr>
            <p:cNvPr id="22659" name="Group 42"/>
            <p:cNvGrpSpPr>
              <a:grpSpLocks/>
            </p:cNvGrpSpPr>
            <p:nvPr/>
          </p:nvGrpSpPr>
          <p:grpSpPr bwMode="auto">
            <a:xfrm>
              <a:off x="3188" y="990"/>
              <a:ext cx="1994" cy="288"/>
              <a:chOff x="1136" y="3681"/>
              <a:chExt cx="1600" cy="288"/>
            </a:xfrm>
          </p:grpSpPr>
          <p:sp>
            <p:nvSpPr>
              <p:cNvPr id="8325" name="Rectangle 43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2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326" name="Text Box 44"/>
              <p:cNvSpPr txBox="1">
                <a:spLocks noChangeArrowheads="1"/>
              </p:cNvSpPr>
              <p:nvPr/>
            </p:nvSpPr>
            <p:spPr bwMode="auto">
              <a:xfrm>
                <a:off x="1136" y="3681"/>
                <a:ext cx="160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>
                    <a:solidFill>
                      <a:srgbClr val="CC0000"/>
                    </a:solidFill>
                    <a:latin typeface="Gill Sans MT" charset="0"/>
                  </a:rPr>
                  <a:t>demultiplexing at receiver:</a:t>
                </a:r>
              </a:p>
            </p:txBody>
          </p:sp>
        </p:grpSp>
      </p:grpSp>
      <p:grpSp>
        <p:nvGrpSpPr>
          <p:cNvPr id="362672" name="Group 176"/>
          <p:cNvGrpSpPr>
            <a:grpSpLocks/>
          </p:cNvGrpSpPr>
          <p:nvPr/>
        </p:nvGrpSpPr>
        <p:grpSpPr bwMode="auto">
          <a:xfrm>
            <a:off x="411163" y="1335088"/>
            <a:ext cx="4029075" cy="1466850"/>
            <a:chOff x="259" y="841"/>
            <a:chExt cx="2538" cy="924"/>
          </a:xfrm>
        </p:grpSpPr>
        <p:sp>
          <p:nvSpPr>
            <p:cNvPr id="8318" name="Text Box 45"/>
            <p:cNvSpPr txBox="1">
              <a:spLocks noChangeArrowheads="1"/>
            </p:cNvSpPr>
            <p:nvPr/>
          </p:nvSpPr>
          <p:spPr bwMode="auto">
            <a:xfrm>
              <a:off x="264" y="1068"/>
              <a:ext cx="2533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0000"/>
                </a:lnSpc>
                <a:defRPr/>
              </a:pPr>
              <a:r>
                <a:rPr lang="en-US" sz="2400" dirty="0">
                  <a:latin typeface="Gill Sans MT" charset="0"/>
                </a:rPr>
                <a:t>handle data from multiple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400" dirty="0">
                  <a:latin typeface="Gill Sans MT" charset="0"/>
                </a:rPr>
                <a:t>sockets, add transport header (later used for </a:t>
              </a:r>
              <a:r>
                <a:rPr lang="en-US" sz="2400" dirty="0" err="1">
                  <a:latin typeface="Gill Sans MT" charset="0"/>
                </a:rPr>
                <a:t>demultiplexing</a:t>
              </a:r>
              <a:r>
                <a:rPr lang="en-US" sz="2400" dirty="0">
                  <a:latin typeface="Gill Sans MT" charset="0"/>
                </a:rPr>
                <a:t>)</a:t>
              </a:r>
            </a:p>
          </p:txBody>
        </p:sp>
        <p:sp>
          <p:nvSpPr>
            <p:cNvPr id="8319" name="Rectangle 46"/>
            <p:cNvSpPr>
              <a:spLocks noChangeArrowheads="1"/>
            </p:cNvSpPr>
            <p:nvPr/>
          </p:nvSpPr>
          <p:spPr bwMode="auto">
            <a:xfrm>
              <a:off x="259" y="1009"/>
              <a:ext cx="2479" cy="75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655" name="Group 47"/>
            <p:cNvGrpSpPr>
              <a:grpSpLocks/>
            </p:cNvGrpSpPr>
            <p:nvPr/>
          </p:nvGrpSpPr>
          <p:grpSpPr bwMode="auto">
            <a:xfrm>
              <a:off x="332" y="841"/>
              <a:ext cx="1742" cy="288"/>
              <a:chOff x="1101" y="3681"/>
              <a:chExt cx="1673" cy="288"/>
            </a:xfrm>
          </p:grpSpPr>
          <p:sp>
            <p:nvSpPr>
              <p:cNvPr id="8321" name="Rectangle 48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4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322" name="Text Box 49"/>
              <p:cNvSpPr txBox="1">
                <a:spLocks noChangeArrowheads="1"/>
              </p:cNvSpPr>
              <p:nvPr/>
            </p:nvSpPr>
            <p:spPr bwMode="auto">
              <a:xfrm>
                <a:off x="1101" y="3681"/>
                <a:ext cx="167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>
                    <a:solidFill>
                      <a:srgbClr val="CC0000"/>
                    </a:solidFill>
                    <a:latin typeface="Gill Sans MT" charset="0"/>
                  </a:rPr>
                  <a:t>multiplexing at sender:</a:t>
                </a:r>
              </a:p>
            </p:txBody>
          </p:sp>
        </p:grpSp>
      </p:grpSp>
      <p:grpSp>
        <p:nvGrpSpPr>
          <p:cNvPr id="22538" name="Group 57"/>
          <p:cNvGrpSpPr>
            <a:grpSpLocks/>
          </p:cNvGrpSpPr>
          <p:nvPr/>
        </p:nvGrpSpPr>
        <p:grpSpPr bwMode="auto">
          <a:xfrm>
            <a:off x="7481888" y="3741738"/>
            <a:ext cx="533400" cy="206375"/>
            <a:chOff x="344" y="1846"/>
            <a:chExt cx="336" cy="130"/>
          </a:xfrm>
        </p:grpSpPr>
        <p:sp>
          <p:nvSpPr>
            <p:cNvPr id="8314" name="Rectangle 35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5" name="Rectangle 54"/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6" name="Rectangle 55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7" name="Rectangle 56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2539" name="Rectangle 23"/>
          <p:cNvSpPr>
            <a:spLocks noChangeArrowheads="1"/>
          </p:cNvSpPr>
          <p:nvPr/>
        </p:nvSpPr>
        <p:spPr bwMode="auto">
          <a:xfrm>
            <a:off x="3314700" y="3194050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2540" name="Rectangle 24"/>
          <p:cNvSpPr>
            <a:spLocks noChangeArrowheads="1"/>
          </p:cNvSpPr>
          <p:nvPr/>
        </p:nvSpPr>
        <p:spPr bwMode="auto">
          <a:xfrm>
            <a:off x="3279775" y="3248025"/>
            <a:ext cx="1473200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2541" name="Line 25"/>
          <p:cNvSpPr>
            <a:spLocks noChangeShapeType="1"/>
          </p:cNvSpPr>
          <p:nvPr/>
        </p:nvSpPr>
        <p:spPr bwMode="auto">
          <a:xfrm>
            <a:off x="3286125" y="4017963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Text Box 26"/>
          <p:cNvSpPr txBox="1">
            <a:spLocks noChangeArrowheads="1"/>
          </p:cNvSpPr>
          <p:nvPr/>
        </p:nvSpPr>
        <p:spPr bwMode="auto">
          <a:xfrm>
            <a:off x="3357563" y="40005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2543" name="Line 27"/>
          <p:cNvSpPr>
            <a:spLocks noChangeShapeType="1"/>
          </p:cNvSpPr>
          <p:nvPr/>
        </p:nvSpPr>
        <p:spPr bwMode="auto">
          <a:xfrm>
            <a:off x="3287713" y="43354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Text Box 26"/>
          <p:cNvSpPr txBox="1">
            <a:spLocks noChangeArrowheads="1"/>
          </p:cNvSpPr>
          <p:nvPr/>
        </p:nvSpPr>
        <p:spPr bwMode="auto">
          <a:xfrm>
            <a:off x="3354388" y="32146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2545" name="Text Box 26"/>
          <p:cNvSpPr txBox="1">
            <a:spLocks noChangeArrowheads="1"/>
          </p:cNvSpPr>
          <p:nvPr/>
        </p:nvSpPr>
        <p:spPr bwMode="auto">
          <a:xfrm>
            <a:off x="3351213" y="49053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2546" name="Text Box 26"/>
          <p:cNvSpPr txBox="1">
            <a:spLocks noChangeArrowheads="1"/>
          </p:cNvSpPr>
          <p:nvPr/>
        </p:nvSpPr>
        <p:spPr bwMode="auto">
          <a:xfrm>
            <a:off x="3351213" y="46196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2547" name="Text Box 26"/>
          <p:cNvSpPr txBox="1">
            <a:spLocks noChangeArrowheads="1"/>
          </p:cNvSpPr>
          <p:nvPr/>
        </p:nvSpPr>
        <p:spPr bwMode="auto">
          <a:xfrm>
            <a:off x="3351213" y="43211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8213" name="Oval 120"/>
          <p:cNvSpPr>
            <a:spLocks noChangeArrowheads="1"/>
          </p:cNvSpPr>
          <p:nvPr/>
        </p:nvSpPr>
        <p:spPr bwMode="auto">
          <a:xfrm>
            <a:off x="405130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P2</a:t>
            </a:r>
          </a:p>
        </p:txBody>
      </p:sp>
      <p:sp>
        <p:nvSpPr>
          <p:cNvPr id="22549" name="Line 27"/>
          <p:cNvSpPr>
            <a:spLocks noChangeShapeType="1"/>
          </p:cNvSpPr>
          <p:nvPr/>
        </p:nvSpPr>
        <p:spPr bwMode="auto">
          <a:xfrm>
            <a:off x="3284538" y="464661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27"/>
          <p:cNvSpPr>
            <a:spLocks noChangeShapeType="1"/>
          </p:cNvSpPr>
          <p:nvPr/>
        </p:nvSpPr>
        <p:spPr bwMode="auto">
          <a:xfrm>
            <a:off x="3281363" y="49450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Oval 128"/>
          <p:cNvSpPr>
            <a:spLocks noChangeArrowheads="1"/>
          </p:cNvSpPr>
          <p:nvPr/>
        </p:nvSpPr>
        <p:spPr bwMode="auto">
          <a:xfrm>
            <a:off x="334645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P1</a:t>
            </a:r>
          </a:p>
        </p:txBody>
      </p:sp>
      <p:grpSp>
        <p:nvGrpSpPr>
          <p:cNvPr id="22552" name="Group 134"/>
          <p:cNvGrpSpPr>
            <a:grpSpLocks/>
          </p:cNvGrpSpPr>
          <p:nvPr/>
        </p:nvGrpSpPr>
        <p:grpSpPr bwMode="auto">
          <a:xfrm>
            <a:off x="4127500" y="3948113"/>
            <a:ext cx="412750" cy="158750"/>
            <a:chOff x="1383" y="2620"/>
            <a:chExt cx="260" cy="100"/>
          </a:xfrm>
        </p:grpSpPr>
        <p:sp>
          <p:nvSpPr>
            <p:cNvPr id="8310" name="Rectangle 130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1" name="Rectangle 131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2" name="Rectangle 132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3" name="Rectangle 133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2553" name="Group 135"/>
          <p:cNvGrpSpPr>
            <a:grpSpLocks/>
          </p:cNvGrpSpPr>
          <p:nvPr/>
        </p:nvGrpSpPr>
        <p:grpSpPr bwMode="auto">
          <a:xfrm>
            <a:off x="3425825" y="3940175"/>
            <a:ext cx="412750" cy="158750"/>
            <a:chOff x="1383" y="2620"/>
            <a:chExt cx="260" cy="100"/>
          </a:xfrm>
        </p:grpSpPr>
        <p:sp>
          <p:nvSpPr>
            <p:cNvPr id="8306" name="Rectangle 136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7" name="Rectangle 137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8" name="Rectangle 138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9" name="Rectangle 139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2554" name="Freeform 141"/>
          <p:cNvSpPr>
            <a:spLocks/>
          </p:cNvSpPr>
          <p:nvPr/>
        </p:nvSpPr>
        <p:spPr bwMode="auto">
          <a:xfrm>
            <a:off x="1793875" y="4003675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55" name="Freeform 142"/>
          <p:cNvSpPr>
            <a:spLocks/>
          </p:cNvSpPr>
          <p:nvPr/>
        </p:nvSpPr>
        <p:spPr bwMode="auto">
          <a:xfrm>
            <a:off x="1857375" y="4029075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56" name="Rectangle 23"/>
          <p:cNvSpPr>
            <a:spLocks noChangeArrowheads="1"/>
          </p:cNvSpPr>
          <p:nvPr/>
        </p:nvSpPr>
        <p:spPr bwMode="auto">
          <a:xfrm>
            <a:off x="5576888" y="3563938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2557" name="Rectangle 24"/>
          <p:cNvSpPr>
            <a:spLocks noChangeArrowheads="1"/>
          </p:cNvSpPr>
          <p:nvPr/>
        </p:nvSpPr>
        <p:spPr bwMode="auto">
          <a:xfrm>
            <a:off x="5538788" y="36179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2558" name="Line 25"/>
          <p:cNvSpPr>
            <a:spLocks noChangeShapeType="1"/>
          </p:cNvSpPr>
          <p:nvPr/>
        </p:nvSpPr>
        <p:spPr bwMode="auto">
          <a:xfrm>
            <a:off x="5548313" y="43783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9" name="Text Box 26"/>
          <p:cNvSpPr txBox="1">
            <a:spLocks noChangeArrowheads="1"/>
          </p:cNvSpPr>
          <p:nvPr/>
        </p:nvSpPr>
        <p:spPr bwMode="auto">
          <a:xfrm>
            <a:off x="5505450" y="4360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2560" name="Line 27"/>
          <p:cNvSpPr>
            <a:spLocks noChangeShapeType="1"/>
          </p:cNvSpPr>
          <p:nvPr/>
        </p:nvSpPr>
        <p:spPr bwMode="auto">
          <a:xfrm>
            <a:off x="5556250" y="4699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1" name="Line 28"/>
          <p:cNvSpPr>
            <a:spLocks noChangeShapeType="1"/>
          </p:cNvSpPr>
          <p:nvPr/>
        </p:nvSpPr>
        <p:spPr bwMode="auto">
          <a:xfrm>
            <a:off x="5541963" y="50085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2" name="Line 29"/>
          <p:cNvSpPr>
            <a:spLocks noChangeShapeType="1"/>
          </p:cNvSpPr>
          <p:nvPr/>
        </p:nvSpPr>
        <p:spPr bwMode="auto">
          <a:xfrm>
            <a:off x="5541963" y="52943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3" name="Text Box 26"/>
          <p:cNvSpPr txBox="1">
            <a:spLocks noChangeArrowheads="1"/>
          </p:cNvSpPr>
          <p:nvPr/>
        </p:nvSpPr>
        <p:spPr bwMode="auto">
          <a:xfrm>
            <a:off x="5540375" y="36083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2564" name="Text Box 26"/>
          <p:cNvSpPr txBox="1">
            <a:spLocks noChangeArrowheads="1"/>
          </p:cNvSpPr>
          <p:nvPr/>
        </p:nvSpPr>
        <p:spPr bwMode="auto">
          <a:xfrm>
            <a:off x="5495925" y="52657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2565" name="Text Box 26"/>
          <p:cNvSpPr txBox="1">
            <a:spLocks noChangeArrowheads="1"/>
          </p:cNvSpPr>
          <p:nvPr/>
        </p:nvSpPr>
        <p:spPr bwMode="auto">
          <a:xfrm>
            <a:off x="5514975" y="49799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2566" name="Text Box 26"/>
          <p:cNvSpPr txBox="1">
            <a:spLocks noChangeArrowheads="1"/>
          </p:cNvSpPr>
          <p:nvPr/>
        </p:nvSpPr>
        <p:spPr bwMode="auto">
          <a:xfrm>
            <a:off x="5505450" y="46847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8232" name="Oval 101"/>
          <p:cNvSpPr>
            <a:spLocks noChangeArrowheads="1"/>
          </p:cNvSpPr>
          <p:nvPr/>
        </p:nvSpPr>
        <p:spPr bwMode="auto">
          <a:xfrm>
            <a:off x="5875338" y="394970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P4</a:t>
            </a:r>
          </a:p>
        </p:txBody>
      </p:sp>
      <p:sp>
        <p:nvSpPr>
          <p:cNvPr id="22568" name="Freeform 103"/>
          <p:cNvSpPr>
            <a:spLocks/>
          </p:cNvSpPr>
          <p:nvPr/>
        </p:nvSpPr>
        <p:spPr bwMode="auto">
          <a:xfrm>
            <a:off x="6824663" y="3595688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9" name="Freeform 70"/>
          <p:cNvSpPr>
            <a:spLocks/>
          </p:cNvSpPr>
          <p:nvPr/>
        </p:nvSpPr>
        <p:spPr bwMode="auto">
          <a:xfrm>
            <a:off x="635000" y="3616325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0" name="Rectangle 23"/>
          <p:cNvSpPr>
            <a:spLocks noChangeArrowheads="1"/>
          </p:cNvSpPr>
          <p:nvPr/>
        </p:nvSpPr>
        <p:spPr bwMode="auto">
          <a:xfrm>
            <a:off x="1231900" y="3571875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2571" name="Rectangle 24"/>
          <p:cNvSpPr>
            <a:spLocks noChangeArrowheads="1"/>
          </p:cNvSpPr>
          <p:nvPr/>
        </p:nvSpPr>
        <p:spPr bwMode="auto">
          <a:xfrm>
            <a:off x="1193800" y="3625850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2572" name="Line 25"/>
          <p:cNvSpPr>
            <a:spLocks noChangeShapeType="1"/>
          </p:cNvSpPr>
          <p:nvPr/>
        </p:nvSpPr>
        <p:spPr bwMode="auto">
          <a:xfrm>
            <a:off x="1203325" y="43862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Text Box 26"/>
          <p:cNvSpPr txBox="1">
            <a:spLocks noChangeArrowheads="1"/>
          </p:cNvSpPr>
          <p:nvPr/>
        </p:nvSpPr>
        <p:spPr bwMode="auto">
          <a:xfrm>
            <a:off x="1160463" y="4368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2574" name="Line 27"/>
          <p:cNvSpPr>
            <a:spLocks noChangeShapeType="1"/>
          </p:cNvSpPr>
          <p:nvPr/>
        </p:nvSpPr>
        <p:spPr bwMode="auto">
          <a:xfrm>
            <a:off x="1211263" y="4706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5" name="Line 28"/>
          <p:cNvSpPr>
            <a:spLocks noChangeShapeType="1"/>
          </p:cNvSpPr>
          <p:nvPr/>
        </p:nvSpPr>
        <p:spPr bwMode="auto">
          <a:xfrm>
            <a:off x="1196975" y="5016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6" name="Line 29"/>
          <p:cNvSpPr>
            <a:spLocks noChangeShapeType="1"/>
          </p:cNvSpPr>
          <p:nvPr/>
        </p:nvSpPr>
        <p:spPr bwMode="auto">
          <a:xfrm>
            <a:off x="1196975" y="53022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7" name="Text Box 26"/>
          <p:cNvSpPr txBox="1">
            <a:spLocks noChangeArrowheads="1"/>
          </p:cNvSpPr>
          <p:nvPr/>
        </p:nvSpPr>
        <p:spPr bwMode="auto">
          <a:xfrm>
            <a:off x="1195388" y="36163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2578" name="Text Box 26"/>
          <p:cNvSpPr txBox="1">
            <a:spLocks noChangeArrowheads="1"/>
          </p:cNvSpPr>
          <p:nvPr/>
        </p:nvSpPr>
        <p:spPr bwMode="auto">
          <a:xfrm>
            <a:off x="1150938" y="52736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2579" name="Text Box 26"/>
          <p:cNvSpPr txBox="1">
            <a:spLocks noChangeArrowheads="1"/>
          </p:cNvSpPr>
          <p:nvPr/>
        </p:nvSpPr>
        <p:spPr bwMode="auto">
          <a:xfrm>
            <a:off x="1169988" y="49879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2580" name="Text Box 26"/>
          <p:cNvSpPr txBox="1">
            <a:spLocks noChangeArrowheads="1"/>
          </p:cNvSpPr>
          <p:nvPr/>
        </p:nvSpPr>
        <p:spPr bwMode="auto">
          <a:xfrm>
            <a:off x="1160463" y="46926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8246" name="Oval 23"/>
          <p:cNvSpPr>
            <a:spLocks noChangeArrowheads="1"/>
          </p:cNvSpPr>
          <p:nvPr/>
        </p:nvSpPr>
        <p:spPr bwMode="auto">
          <a:xfrm>
            <a:off x="1530350" y="39576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P3</a:t>
            </a:r>
          </a:p>
        </p:txBody>
      </p:sp>
      <p:grpSp>
        <p:nvGrpSpPr>
          <p:cNvPr id="22582" name="Group 149"/>
          <p:cNvGrpSpPr>
            <a:grpSpLocks/>
          </p:cNvGrpSpPr>
          <p:nvPr/>
        </p:nvGrpSpPr>
        <p:grpSpPr bwMode="auto">
          <a:xfrm>
            <a:off x="1620838" y="4295775"/>
            <a:ext cx="412750" cy="158750"/>
            <a:chOff x="1287" y="2524"/>
            <a:chExt cx="260" cy="100"/>
          </a:xfrm>
        </p:grpSpPr>
        <p:sp>
          <p:nvSpPr>
            <p:cNvPr id="8302" name="Rectangle 73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3" name="Rectangle 74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4" name="Rectangle 75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5" name="Rectangle 12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2583" name="Group 150"/>
          <p:cNvGrpSpPr>
            <a:grpSpLocks/>
          </p:cNvGrpSpPr>
          <p:nvPr/>
        </p:nvGrpSpPr>
        <p:grpSpPr bwMode="auto">
          <a:xfrm>
            <a:off x="5961063" y="4294188"/>
            <a:ext cx="412750" cy="158750"/>
            <a:chOff x="1287" y="2524"/>
            <a:chExt cx="260" cy="100"/>
          </a:xfrm>
        </p:grpSpPr>
        <p:sp>
          <p:nvSpPr>
            <p:cNvPr id="8298" name="Rectangle 15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9" name="Rectangle 15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0" name="Rectangle 153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1" name="Rectangle 15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2584" name="Freeform 146"/>
          <p:cNvSpPr>
            <a:spLocks/>
          </p:cNvSpPr>
          <p:nvPr/>
        </p:nvSpPr>
        <p:spPr bwMode="auto">
          <a:xfrm>
            <a:off x="4008438" y="3995738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85" name="Freeform 147"/>
          <p:cNvSpPr>
            <a:spLocks/>
          </p:cNvSpPr>
          <p:nvPr/>
        </p:nvSpPr>
        <p:spPr bwMode="auto">
          <a:xfrm>
            <a:off x="4127500" y="4027488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51" name="Oval 36"/>
          <p:cNvSpPr>
            <a:spLocks noChangeArrowheads="1"/>
          </p:cNvSpPr>
          <p:nvPr/>
        </p:nvSpPr>
        <p:spPr bwMode="auto">
          <a:xfrm>
            <a:off x="7467600" y="4106863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362665" name="Group 169"/>
          <p:cNvGrpSpPr>
            <a:grpSpLocks/>
          </p:cNvGrpSpPr>
          <p:nvPr/>
        </p:nvGrpSpPr>
        <p:grpSpPr bwMode="auto">
          <a:xfrm>
            <a:off x="2962275" y="2854325"/>
            <a:ext cx="1292225" cy="1454150"/>
            <a:chOff x="1868" y="1796"/>
            <a:chExt cx="814" cy="916"/>
          </a:xfrm>
        </p:grpSpPr>
        <p:sp>
          <p:nvSpPr>
            <p:cNvPr id="8295" name="Oval 166"/>
            <p:cNvSpPr>
              <a:spLocks noChangeArrowheads="1"/>
            </p:cNvSpPr>
            <p:nvPr/>
          </p:nvSpPr>
          <p:spPr bwMode="auto">
            <a:xfrm>
              <a:off x="231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6" name="Oval 167"/>
            <p:cNvSpPr>
              <a:spLocks noChangeArrowheads="1"/>
            </p:cNvSpPr>
            <p:nvPr/>
          </p:nvSpPr>
          <p:spPr bwMode="auto">
            <a:xfrm>
              <a:off x="255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32" name="Freeform 168"/>
            <p:cNvSpPr>
              <a:spLocks/>
            </p:cNvSpPr>
            <p:nvPr/>
          </p:nvSpPr>
          <p:spPr bwMode="auto">
            <a:xfrm>
              <a:off x="1868" y="1796"/>
              <a:ext cx="434" cy="904"/>
            </a:xfrm>
            <a:custGeom>
              <a:avLst/>
              <a:gdLst>
                <a:gd name="T0" fmla="*/ 434 w 434"/>
                <a:gd name="T1" fmla="*/ 904 h 904"/>
                <a:gd name="T2" fmla="*/ 2 w 434"/>
                <a:gd name="T3" fmla="*/ 902 h 904"/>
                <a:gd name="T4" fmla="*/ 0 w 434"/>
                <a:gd name="T5" fmla="*/ 0 h 9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4" h="90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2668" name="Group 172"/>
          <p:cNvGrpSpPr>
            <a:grpSpLocks/>
          </p:cNvGrpSpPr>
          <p:nvPr/>
        </p:nvGrpSpPr>
        <p:grpSpPr bwMode="auto">
          <a:xfrm>
            <a:off x="3870325" y="2809875"/>
            <a:ext cx="1047750" cy="1441450"/>
            <a:chOff x="2432" y="1758"/>
            <a:chExt cx="660" cy="908"/>
          </a:xfrm>
        </p:grpSpPr>
        <p:sp>
          <p:nvSpPr>
            <p:cNvPr id="8293" name="Oval 170"/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29" name="Freeform 171"/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589" name="Group 179"/>
          <p:cNvGrpSpPr>
            <a:grpSpLocks/>
          </p:cNvGrpSpPr>
          <p:nvPr/>
        </p:nvGrpSpPr>
        <p:grpSpPr bwMode="auto">
          <a:xfrm>
            <a:off x="169863" y="5126038"/>
            <a:ext cx="800100" cy="828675"/>
            <a:chOff x="-44" y="1473"/>
            <a:chExt cx="981" cy="1105"/>
          </a:xfrm>
        </p:grpSpPr>
        <p:pic>
          <p:nvPicPr>
            <p:cNvPr id="22626" name="Picture 180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27" name="Freeform 18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590" name="Group 182"/>
          <p:cNvGrpSpPr>
            <a:grpSpLocks/>
          </p:cNvGrpSpPr>
          <p:nvPr/>
        </p:nvGrpSpPr>
        <p:grpSpPr bwMode="auto">
          <a:xfrm flipH="1">
            <a:off x="7151688" y="5040313"/>
            <a:ext cx="788987" cy="782637"/>
            <a:chOff x="-44" y="1473"/>
            <a:chExt cx="981" cy="1105"/>
          </a:xfrm>
        </p:grpSpPr>
        <p:pic>
          <p:nvPicPr>
            <p:cNvPr id="22624" name="Picture 183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25" name="Freeform 18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591" name="Group 185"/>
          <p:cNvGrpSpPr>
            <a:grpSpLocks/>
          </p:cNvGrpSpPr>
          <p:nvPr/>
        </p:nvGrpSpPr>
        <p:grpSpPr bwMode="auto">
          <a:xfrm>
            <a:off x="2741613" y="4625975"/>
            <a:ext cx="358775" cy="704850"/>
            <a:chOff x="4140" y="429"/>
            <a:chExt cx="1425" cy="2396"/>
          </a:xfrm>
        </p:grpSpPr>
        <p:sp>
          <p:nvSpPr>
            <p:cNvPr id="22592" name="Freeform 18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8" name="Rectangle 187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2594" name="Freeform 18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5" name="Freeform 18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1" name="Rectangle 190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597" name="Group 19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87" name="AutoShape 1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8" name="AutoShape 193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263" name="Rectangle 194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599" name="Group 19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85" name="AutoShape 19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6" name="AutoShape 19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265" name="Rectangle 198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66" name="Rectangle 199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602" name="Group 20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283" name="AutoShape 201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4" name="AutoShape 20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2603" name="Freeform 20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604" name="Group 20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281" name="AutoShape 205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2" name="AutoShape 20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270" name="Rectangle 207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06" name="Freeform 20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7" name="Freeform 20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3" name="Oval 210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09" name="Freeform 21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5" name="AutoShape 212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76" name="AutoShape 213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77" name="Oval 214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78" name="Oval 215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279" name="Oval 216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80" name="Rectangle 217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202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Demultiplexing</a:t>
            </a:r>
            <a:r>
              <a:rPr lang="en-US" dirty="0"/>
              <a:t> Works</a:t>
            </a:r>
          </a:p>
        </p:txBody>
      </p:sp>
      <p:sp>
        <p:nvSpPr>
          <p:cNvPr id="9224" name="Rectangle 2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Host receives IP packet</a:t>
            </a:r>
          </a:p>
          <a:p>
            <a:pPr lvl="1"/>
            <a:r>
              <a:rPr lang="en-US" dirty="0"/>
              <a:t>each packet has source IP address, destination IP address</a:t>
            </a:r>
          </a:p>
          <a:p>
            <a:pPr lvl="1"/>
            <a:r>
              <a:rPr lang="en-US" dirty="0"/>
              <a:t>each packet carries one transport-layer segment</a:t>
            </a:r>
          </a:p>
          <a:p>
            <a:pPr lvl="1"/>
            <a:r>
              <a:rPr lang="en-US" dirty="0"/>
              <a:t>each segment has source, destination port number </a:t>
            </a:r>
          </a:p>
          <a:p>
            <a:r>
              <a:rPr lang="en-US" dirty="0"/>
              <a:t>Host uses IP addresses &amp; port numbers to direct segment to appropriate socket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221" name="Rectangle 75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2" name="Rectangle 65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5" name="Text Box 63"/>
          <p:cNvSpPr txBox="1">
            <a:spLocks noChangeArrowheads="1"/>
          </p:cNvSpPr>
          <p:nvPr/>
        </p:nvSpPr>
        <p:spPr bwMode="auto">
          <a:xfrm>
            <a:off x="5307013" y="2108200"/>
            <a:ext cx="1563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CC0000"/>
                </a:solidFill>
              </a:rPr>
              <a:t>source port #</a:t>
            </a:r>
            <a:endParaRPr lang="en-US" sz="2400" dirty="0">
              <a:solidFill>
                <a:srgbClr val="CC0000"/>
              </a:solidFill>
            </a:endParaRPr>
          </a:p>
        </p:txBody>
      </p:sp>
      <p:sp>
        <p:nvSpPr>
          <p:cNvPr id="9226" name="Text Box 64"/>
          <p:cNvSpPr txBox="1">
            <a:spLocks noChangeArrowheads="1"/>
          </p:cNvSpPr>
          <p:nvPr/>
        </p:nvSpPr>
        <p:spPr bwMode="auto">
          <a:xfrm>
            <a:off x="7092950" y="2108200"/>
            <a:ext cx="1328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</a:rPr>
              <a:t>dest port #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9227" name="Line 66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8" name="Line 68"/>
          <p:cNvSpPr>
            <a:spLocks noChangeShapeType="1"/>
          </p:cNvSpPr>
          <p:nvPr/>
        </p:nvSpPr>
        <p:spPr bwMode="auto">
          <a:xfrm flipV="1">
            <a:off x="5267325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9" name="Line 69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0" name="Text Box 70"/>
          <p:cNvSpPr txBox="1">
            <a:spLocks noChangeArrowheads="1"/>
          </p:cNvSpPr>
          <p:nvPr/>
        </p:nvSpPr>
        <p:spPr bwMode="auto">
          <a:xfrm>
            <a:off x="6450013" y="16557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32 bits</a:t>
            </a:r>
            <a:endParaRPr lang="en-US" sz="2400"/>
          </a:p>
        </p:txBody>
      </p:sp>
      <p:sp>
        <p:nvSpPr>
          <p:cNvPr id="9231" name="Line 71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2" name="Line 72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3" name="Text Box 73"/>
          <p:cNvSpPr txBox="1">
            <a:spLocks noChangeArrowheads="1"/>
          </p:cNvSpPr>
          <p:nvPr/>
        </p:nvSpPr>
        <p:spPr bwMode="auto">
          <a:xfrm>
            <a:off x="6161088" y="3816350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/>
              <a:t>application</a:t>
            </a:r>
          </a:p>
          <a:p>
            <a:pPr>
              <a:defRPr/>
            </a:pPr>
            <a:r>
              <a:rPr lang="en-US" sz="2000"/>
              <a:t>data </a:t>
            </a:r>
          </a:p>
          <a:p>
            <a:pPr>
              <a:defRPr/>
            </a:pPr>
            <a:r>
              <a:rPr lang="en-US" sz="2000"/>
              <a:t>(payload)</a:t>
            </a:r>
            <a:endParaRPr lang="en-US" sz="2400"/>
          </a:p>
        </p:txBody>
      </p:sp>
      <p:sp>
        <p:nvSpPr>
          <p:cNvPr id="9234" name="Text Box 74"/>
          <p:cNvSpPr txBox="1">
            <a:spLocks noChangeArrowheads="1"/>
          </p:cNvSpPr>
          <p:nvPr/>
        </p:nvSpPr>
        <p:spPr bwMode="auto">
          <a:xfrm>
            <a:off x="5776913" y="2849563"/>
            <a:ext cx="2290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/>
              <a:t>other header fields</a:t>
            </a:r>
            <a:endParaRPr lang="en-US" sz="2400"/>
          </a:p>
        </p:txBody>
      </p:sp>
      <p:sp>
        <p:nvSpPr>
          <p:cNvPr id="9235" name="Text Box 76"/>
          <p:cNvSpPr txBox="1">
            <a:spLocks noChangeArrowheads="1"/>
          </p:cNvSpPr>
          <p:nvPr/>
        </p:nvSpPr>
        <p:spPr bwMode="auto">
          <a:xfrm>
            <a:off x="5480050" y="5380038"/>
            <a:ext cx="306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/>
              <a:t>TCP/UDP segment format</a:t>
            </a:r>
            <a:endParaRPr lang="en-US" sz="2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0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Connectionless </a:t>
            </a:r>
            <a:r>
              <a:rPr lang="en-US" dirty="0" err="1"/>
              <a:t>Demux</a:t>
            </a:r>
            <a:r>
              <a:rPr lang="en-US" dirty="0"/>
              <a:t>: Example</a:t>
            </a:r>
          </a:p>
        </p:txBody>
      </p:sp>
      <p:sp>
        <p:nvSpPr>
          <p:cNvPr id="241708" name="Rectangle 4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606" name="Freeform 89"/>
          <p:cNvSpPr>
            <a:spLocks/>
          </p:cNvSpPr>
          <p:nvPr/>
        </p:nvSpPr>
        <p:spPr bwMode="auto">
          <a:xfrm>
            <a:off x="3189288" y="24780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Freeform 97"/>
          <p:cNvSpPr>
            <a:spLocks/>
          </p:cNvSpPr>
          <p:nvPr/>
        </p:nvSpPr>
        <p:spPr bwMode="auto">
          <a:xfrm>
            <a:off x="404813" y="27828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Rectangle 23"/>
          <p:cNvSpPr>
            <a:spLocks noChangeArrowheads="1"/>
          </p:cNvSpPr>
          <p:nvPr/>
        </p:nvSpPr>
        <p:spPr bwMode="auto">
          <a:xfrm>
            <a:off x="909638" y="274955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5609" name="Rectangle 24"/>
          <p:cNvSpPr>
            <a:spLocks noChangeArrowheads="1"/>
          </p:cNvSpPr>
          <p:nvPr/>
        </p:nvSpPr>
        <p:spPr bwMode="auto">
          <a:xfrm>
            <a:off x="871538" y="28035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5610" name="Line 25"/>
          <p:cNvSpPr>
            <a:spLocks noChangeShapeType="1"/>
          </p:cNvSpPr>
          <p:nvPr/>
        </p:nvSpPr>
        <p:spPr bwMode="auto">
          <a:xfrm>
            <a:off x="881063" y="3563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Text Box 26"/>
          <p:cNvSpPr txBox="1">
            <a:spLocks noChangeArrowheads="1"/>
          </p:cNvSpPr>
          <p:nvPr/>
        </p:nvSpPr>
        <p:spPr bwMode="auto">
          <a:xfrm>
            <a:off x="838200" y="35464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5612" name="Line 27"/>
          <p:cNvSpPr>
            <a:spLocks noChangeShapeType="1"/>
          </p:cNvSpPr>
          <p:nvPr/>
        </p:nvSpPr>
        <p:spPr bwMode="auto">
          <a:xfrm>
            <a:off x="889000" y="38846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28"/>
          <p:cNvSpPr>
            <a:spLocks noChangeShapeType="1"/>
          </p:cNvSpPr>
          <p:nvPr/>
        </p:nvSpPr>
        <p:spPr bwMode="auto">
          <a:xfrm>
            <a:off x="874713" y="41941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29"/>
          <p:cNvSpPr>
            <a:spLocks noChangeShapeType="1"/>
          </p:cNvSpPr>
          <p:nvPr/>
        </p:nvSpPr>
        <p:spPr bwMode="auto">
          <a:xfrm>
            <a:off x="874713" y="44799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Text Box 26"/>
          <p:cNvSpPr txBox="1">
            <a:spLocks noChangeArrowheads="1"/>
          </p:cNvSpPr>
          <p:nvPr/>
        </p:nvSpPr>
        <p:spPr bwMode="auto">
          <a:xfrm>
            <a:off x="873125" y="27940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5616" name="Text Box 26"/>
          <p:cNvSpPr txBox="1">
            <a:spLocks noChangeArrowheads="1"/>
          </p:cNvSpPr>
          <p:nvPr/>
        </p:nvSpPr>
        <p:spPr bwMode="auto">
          <a:xfrm>
            <a:off x="828675" y="44513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5617" name="Text Box 26"/>
          <p:cNvSpPr txBox="1">
            <a:spLocks noChangeArrowheads="1"/>
          </p:cNvSpPr>
          <p:nvPr/>
        </p:nvSpPr>
        <p:spPr bwMode="auto">
          <a:xfrm>
            <a:off x="847725" y="41656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5618" name="Text Box 26"/>
          <p:cNvSpPr txBox="1">
            <a:spLocks noChangeArrowheads="1"/>
          </p:cNvSpPr>
          <p:nvPr/>
        </p:nvSpPr>
        <p:spPr bwMode="auto">
          <a:xfrm>
            <a:off x="838200" y="38703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1284" name="Oval 110"/>
          <p:cNvSpPr>
            <a:spLocks noChangeArrowheads="1"/>
          </p:cNvSpPr>
          <p:nvPr/>
        </p:nvSpPr>
        <p:spPr bwMode="auto">
          <a:xfrm>
            <a:off x="1208088" y="307975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41775" name="Group 111"/>
          <p:cNvGrpSpPr>
            <a:grpSpLocks/>
          </p:cNvGrpSpPr>
          <p:nvPr/>
        </p:nvGrpSpPr>
        <p:grpSpPr bwMode="auto">
          <a:xfrm>
            <a:off x="1176338" y="3403600"/>
            <a:ext cx="620712" cy="228600"/>
            <a:chOff x="1287" y="2524"/>
            <a:chExt cx="260" cy="100"/>
          </a:xfrm>
        </p:grpSpPr>
        <p:sp>
          <p:nvSpPr>
            <p:cNvPr id="11390" name="Rectangle 11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91" name="Rectangle 11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92" name="Rectangle 11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93" name="Rectangle 11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5621" name="Rectangle 23"/>
          <p:cNvSpPr>
            <a:spLocks noChangeArrowheads="1"/>
          </p:cNvSpPr>
          <p:nvPr/>
        </p:nvSpPr>
        <p:spPr bwMode="auto">
          <a:xfrm>
            <a:off x="3736975" y="2516188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5622" name="Rectangle 24"/>
          <p:cNvSpPr>
            <a:spLocks noChangeArrowheads="1"/>
          </p:cNvSpPr>
          <p:nvPr/>
        </p:nvSpPr>
        <p:spPr bwMode="auto">
          <a:xfrm>
            <a:off x="3702050" y="2570163"/>
            <a:ext cx="147320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5623" name="Line 25"/>
          <p:cNvSpPr>
            <a:spLocks noChangeShapeType="1"/>
          </p:cNvSpPr>
          <p:nvPr/>
        </p:nvSpPr>
        <p:spPr bwMode="auto">
          <a:xfrm>
            <a:off x="3708400" y="3340100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Text Box 26"/>
          <p:cNvSpPr txBox="1">
            <a:spLocks noChangeArrowheads="1"/>
          </p:cNvSpPr>
          <p:nvPr/>
        </p:nvSpPr>
        <p:spPr bwMode="auto">
          <a:xfrm>
            <a:off x="3779838" y="33226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5625" name="Line 27"/>
          <p:cNvSpPr>
            <a:spLocks noChangeShapeType="1"/>
          </p:cNvSpPr>
          <p:nvPr/>
        </p:nvSpPr>
        <p:spPr bwMode="auto">
          <a:xfrm>
            <a:off x="3709988" y="36576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3776663" y="25368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5627" name="Text Box 26"/>
          <p:cNvSpPr txBox="1">
            <a:spLocks noChangeArrowheads="1"/>
          </p:cNvSpPr>
          <p:nvPr/>
        </p:nvSpPr>
        <p:spPr bwMode="auto">
          <a:xfrm>
            <a:off x="3773488" y="42275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5628" name="Text Box 26"/>
          <p:cNvSpPr txBox="1">
            <a:spLocks noChangeArrowheads="1"/>
          </p:cNvSpPr>
          <p:nvPr/>
        </p:nvSpPr>
        <p:spPr bwMode="auto">
          <a:xfrm>
            <a:off x="3773488" y="39417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5629" name="Text Box 26"/>
          <p:cNvSpPr txBox="1">
            <a:spLocks noChangeArrowheads="1"/>
          </p:cNvSpPr>
          <p:nvPr/>
        </p:nvSpPr>
        <p:spPr bwMode="auto">
          <a:xfrm>
            <a:off x="3773488" y="3643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25630" name="Line 27"/>
          <p:cNvSpPr>
            <a:spLocks noChangeShapeType="1"/>
          </p:cNvSpPr>
          <p:nvPr/>
        </p:nvSpPr>
        <p:spPr bwMode="auto">
          <a:xfrm>
            <a:off x="3706813" y="396875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1" name="Line 27"/>
          <p:cNvSpPr>
            <a:spLocks noChangeShapeType="1"/>
          </p:cNvSpPr>
          <p:nvPr/>
        </p:nvSpPr>
        <p:spPr bwMode="auto">
          <a:xfrm>
            <a:off x="3703638" y="42672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Oval 128"/>
          <p:cNvSpPr>
            <a:spLocks noChangeArrowheads="1"/>
          </p:cNvSpPr>
          <p:nvPr/>
        </p:nvSpPr>
        <p:spPr bwMode="auto">
          <a:xfrm>
            <a:off x="4121150" y="2876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P1</a:t>
            </a:r>
          </a:p>
        </p:txBody>
      </p:sp>
      <p:grpSp>
        <p:nvGrpSpPr>
          <p:cNvPr id="241798" name="Group 134"/>
          <p:cNvGrpSpPr>
            <a:grpSpLocks/>
          </p:cNvGrpSpPr>
          <p:nvPr/>
        </p:nvGrpSpPr>
        <p:grpSpPr bwMode="auto">
          <a:xfrm>
            <a:off x="3992563" y="3192463"/>
            <a:ext cx="887412" cy="228600"/>
            <a:chOff x="1383" y="2620"/>
            <a:chExt cx="260" cy="100"/>
          </a:xfrm>
        </p:grpSpPr>
        <p:sp>
          <p:nvSpPr>
            <p:cNvPr id="11386" name="Rectangle 135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7" name="Rectangle 136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8" name="Rectangle 137"/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9" name="Rectangle 138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5634" name="Rectangle 23"/>
          <p:cNvSpPr>
            <a:spLocks noChangeArrowheads="1"/>
          </p:cNvSpPr>
          <p:nvPr/>
        </p:nvSpPr>
        <p:spPr bwMode="auto">
          <a:xfrm>
            <a:off x="6743700" y="2741613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5635" name="Rectangle 24"/>
          <p:cNvSpPr>
            <a:spLocks noChangeArrowheads="1"/>
          </p:cNvSpPr>
          <p:nvPr/>
        </p:nvSpPr>
        <p:spPr bwMode="auto">
          <a:xfrm>
            <a:off x="6705600" y="27955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5636" name="Line 25"/>
          <p:cNvSpPr>
            <a:spLocks noChangeShapeType="1"/>
          </p:cNvSpPr>
          <p:nvPr/>
        </p:nvSpPr>
        <p:spPr bwMode="auto">
          <a:xfrm>
            <a:off x="6715125" y="3556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Text Box 26"/>
          <p:cNvSpPr txBox="1">
            <a:spLocks noChangeArrowheads="1"/>
          </p:cNvSpPr>
          <p:nvPr/>
        </p:nvSpPr>
        <p:spPr bwMode="auto">
          <a:xfrm>
            <a:off x="6672263" y="35385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5638" name="Line 27"/>
          <p:cNvSpPr>
            <a:spLocks noChangeShapeType="1"/>
          </p:cNvSpPr>
          <p:nvPr/>
        </p:nvSpPr>
        <p:spPr bwMode="auto">
          <a:xfrm>
            <a:off x="6723063" y="38766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9" name="Line 28"/>
          <p:cNvSpPr>
            <a:spLocks noChangeShapeType="1"/>
          </p:cNvSpPr>
          <p:nvPr/>
        </p:nvSpPr>
        <p:spPr bwMode="auto">
          <a:xfrm>
            <a:off x="6708775" y="41862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Line 29"/>
          <p:cNvSpPr>
            <a:spLocks noChangeShapeType="1"/>
          </p:cNvSpPr>
          <p:nvPr/>
        </p:nvSpPr>
        <p:spPr bwMode="auto">
          <a:xfrm>
            <a:off x="6708775" y="44719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1" name="Text Box 26"/>
          <p:cNvSpPr txBox="1">
            <a:spLocks noChangeArrowheads="1"/>
          </p:cNvSpPr>
          <p:nvPr/>
        </p:nvSpPr>
        <p:spPr bwMode="auto">
          <a:xfrm>
            <a:off x="6707188" y="27860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5642" name="Text Box 26"/>
          <p:cNvSpPr txBox="1">
            <a:spLocks noChangeArrowheads="1"/>
          </p:cNvSpPr>
          <p:nvPr/>
        </p:nvSpPr>
        <p:spPr bwMode="auto">
          <a:xfrm>
            <a:off x="6662738" y="44434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5643" name="Text Box 26"/>
          <p:cNvSpPr txBox="1">
            <a:spLocks noChangeArrowheads="1"/>
          </p:cNvSpPr>
          <p:nvPr/>
        </p:nvSpPr>
        <p:spPr bwMode="auto">
          <a:xfrm>
            <a:off x="6681788" y="41576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5644" name="Text Box 26"/>
          <p:cNvSpPr txBox="1">
            <a:spLocks noChangeArrowheads="1"/>
          </p:cNvSpPr>
          <p:nvPr/>
        </p:nvSpPr>
        <p:spPr bwMode="auto">
          <a:xfrm>
            <a:off x="6672263" y="38623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1310" name="Oval 153"/>
          <p:cNvSpPr>
            <a:spLocks noChangeArrowheads="1"/>
          </p:cNvSpPr>
          <p:nvPr/>
        </p:nvSpPr>
        <p:spPr bwMode="auto">
          <a:xfrm>
            <a:off x="7042150" y="30940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25646" name="Freeform 154"/>
          <p:cNvSpPr>
            <a:spLocks/>
          </p:cNvSpPr>
          <p:nvPr/>
        </p:nvSpPr>
        <p:spPr bwMode="auto">
          <a:xfrm>
            <a:off x="8002588" y="27622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1820" name="Group 156"/>
          <p:cNvGrpSpPr>
            <a:grpSpLocks/>
          </p:cNvGrpSpPr>
          <p:nvPr/>
        </p:nvGrpSpPr>
        <p:grpSpPr bwMode="auto">
          <a:xfrm>
            <a:off x="7035800" y="3425825"/>
            <a:ext cx="620713" cy="204788"/>
            <a:chOff x="1287" y="2524"/>
            <a:chExt cx="260" cy="100"/>
          </a:xfrm>
        </p:grpSpPr>
        <p:sp>
          <p:nvSpPr>
            <p:cNvPr id="11382" name="Rectangle 157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3" name="Rectangle 158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4" name="Rectangle 159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5" name="Rectangle 160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41837" name="Rectangle 173"/>
          <p:cNvSpPr>
            <a:spLocks noChangeArrowheads="1"/>
          </p:cNvSpPr>
          <p:nvPr/>
        </p:nvSpPr>
        <p:spPr bwMode="auto">
          <a:xfrm>
            <a:off x="6162675" y="1752600"/>
            <a:ext cx="2659063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DatagramSocket mySocket1 = new DatagramSocket (</a:t>
            </a:r>
            <a:r>
              <a:rPr lang="en-US" sz="1800" b="1">
                <a:solidFill>
                  <a:srgbClr val="CC0000"/>
                </a:solidFill>
                <a:latin typeface="Courier New" charset="0"/>
                <a:ea typeface="ＭＳ Ｐゴシック" charset="0"/>
              </a:rPr>
              <a:t>5775</a:t>
            </a:r>
            <a:r>
              <a:rPr lang="en-US" sz="1800" b="1">
                <a:latin typeface="Courier New" charset="0"/>
                <a:ea typeface="ＭＳ Ｐゴシック" charset="0"/>
              </a:rPr>
              <a:t>);</a:t>
            </a: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1800">
              <a:latin typeface="Courier New" charset="0"/>
              <a:ea typeface="ＭＳ Ｐゴシック" charset="0"/>
            </a:endParaRPr>
          </a:p>
        </p:txBody>
      </p:sp>
      <p:sp>
        <p:nvSpPr>
          <p:cNvPr id="241838" name="Rectangle 174"/>
          <p:cNvSpPr>
            <a:spLocks noChangeArrowheads="1"/>
          </p:cNvSpPr>
          <p:nvPr/>
        </p:nvSpPr>
        <p:spPr bwMode="auto">
          <a:xfrm>
            <a:off x="176600" y="1703387"/>
            <a:ext cx="2613025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1800" b="1" dirty="0" err="1">
                <a:latin typeface="Courier New" charset="0"/>
                <a:ea typeface="ＭＳ Ｐゴシック" charset="0"/>
              </a:rPr>
              <a:t>DatagramSocket</a:t>
            </a:r>
            <a:r>
              <a:rPr lang="en-US" sz="1800" b="1" dirty="0">
                <a:latin typeface="Courier New" charset="0"/>
                <a:ea typeface="ＭＳ Ｐゴシック" charset="0"/>
              </a:rPr>
              <a:t> mySocket2 = new </a:t>
            </a:r>
            <a:r>
              <a:rPr lang="en-US" sz="1800" b="1" dirty="0" err="1">
                <a:latin typeface="Courier New" charset="0"/>
                <a:ea typeface="ＭＳ Ｐゴシック" charset="0"/>
              </a:rPr>
              <a:t>DatagramSocket</a:t>
            </a:r>
            <a:endParaRPr lang="en-US" sz="1800" b="1" dirty="0">
              <a:latin typeface="Courier New" charset="0"/>
              <a:ea typeface="ＭＳ Ｐゴシック" charset="0"/>
            </a:endParaRP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1800" b="1" dirty="0">
                <a:latin typeface="Courier New" charset="0"/>
                <a:ea typeface="ＭＳ Ｐゴシック" charset="0"/>
              </a:rPr>
              <a:t> (</a:t>
            </a:r>
            <a:r>
              <a:rPr lang="en-US" sz="1800" b="1" dirty="0">
                <a:solidFill>
                  <a:srgbClr val="CC0000"/>
                </a:solidFill>
                <a:latin typeface="Courier New" charset="0"/>
                <a:ea typeface="ＭＳ Ｐゴシック" charset="0"/>
              </a:rPr>
              <a:t>9157</a:t>
            </a:r>
            <a:r>
              <a:rPr lang="en-US" sz="1800" b="1" dirty="0">
                <a:latin typeface="Courier New" charset="0"/>
                <a:ea typeface="ＭＳ Ｐゴシック" charset="0"/>
              </a:rPr>
              <a:t>);</a:t>
            </a: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000" dirty="0">
              <a:latin typeface="Courier New" charset="0"/>
              <a:ea typeface="ＭＳ Ｐゴシック" charset="0"/>
            </a:endParaRPr>
          </a:p>
        </p:txBody>
      </p:sp>
      <p:sp>
        <p:nvSpPr>
          <p:cNvPr id="241841" name="Line 177"/>
          <p:cNvSpPr>
            <a:spLocks noChangeShapeType="1"/>
          </p:cNvSpPr>
          <p:nvPr/>
        </p:nvSpPr>
        <p:spPr bwMode="auto">
          <a:xfrm>
            <a:off x="1412875" y="35067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2" name="Line 178"/>
          <p:cNvSpPr>
            <a:spLocks noChangeShapeType="1"/>
          </p:cNvSpPr>
          <p:nvPr/>
        </p:nvSpPr>
        <p:spPr bwMode="auto">
          <a:xfrm>
            <a:off x="4343400" y="326548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4" name="Line 180"/>
          <p:cNvSpPr>
            <a:spLocks noChangeShapeType="1"/>
          </p:cNvSpPr>
          <p:nvPr/>
        </p:nvSpPr>
        <p:spPr bwMode="auto">
          <a:xfrm>
            <a:off x="1412875" y="566578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5" name="Line 181"/>
          <p:cNvSpPr>
            <a:spLocks noChangeShapeType="1"/>
          </p:cNvSpPr>
          <p:nvPr/>
        </p:nvSpPr>
        <p:spPr bwMode="auto">
          <a:xfrm>
            <a:off x="4219575" y="327818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6" name="Line 182"/>
          <p:cNvSpPr>
            <a:spLocks noChangeShapeType="1"/>
          </p:cNvSpPr>
          <p:nvPr/>
        </p:nvSpPr>
        <p:spPr bwMode="auto">
          <a:xfrm>
            <a:off x="1520825" y="5507038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7" name="Line 183"/>
          <p:cNvSpPr>
            <a:spLocks noChangeShapeType="1"/>
          </p:cNvSpPr>
          <p:nvPr/>
        </p:nvSpPr>
        <p:spPr bwMode="auto">
          <a:xfrm>
            <a:off x="1514475" y="349408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8" name="Line 184"/>
          <p:cNvSpPr>
            <a:spLocks noChangeShapeType="1"/>
          </p:cNvSpPr>
          <p:nvPr/>
        </p:nvSpPr>
        <p:spPr bwMode="auto">
          <a:xfrm>
            <a:off x="7423150" y="35448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9" name="Line 185"/>
          <p:cNvSpPr>
            <a:spLocks noChangeShapeType="1"/>
          </p:cNvSpPr>
          <p:nvPr/>
        </p:nvSpPr>
        <p:spPr bwMode="auto">
          <a:xfrm>
            <a:off x="7305675" y="351313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50" name="Line 186"/>
          <p:cNvSpPr>
            <a:spLocks noChangeShapeType="1"/>
          </p:cNvSpPr>
          <p:nvPr/>
        </p:nvSpPr>
        <p:spPr bwMode="auto">
          <a:xfrm>
            <a:off x="4486275" y="328453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51" name="Line 187"/>
          <p:cNvSpPr>
            <a:spLocks noChangeShapeType="1"/>
          </p:cNvSpPr>
          <p:nvPr/>
        </p:nvSpPr>
        <p:spPr bwMode="auto">
          <a:xfrm>
            <a:off x="4619625" y="329723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52" name="Line 188"/>
          <p:cNvSpPr>
            <a:spLocks noChangeShapeType="1"/>
          </p:cNvSpPr>
          <p:nvPr/>
        </p:nvSpPr>
        <p:spPr bwMode="auto">
          <a:xfrm>
            <a:off x="4508500" y="568483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53" name="Line 189"/>
          <p:cNvSpPr>
            <a:spLocks noChangeShapeType="1"/>
          </p:cNvSpPr>
          <p:nvPr/>
        </p:nvSpPr>
        <p:spPr bwMode="auto">
          <a:xfrm>
            <a:off x="4594225" y="5516563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41860" name="Group 196"/>
          <p:cNvGrpSpPr>
            <a:grpSpLocks/>
          </p:cNvGrpSpPr>
          <p:nvPr/>
        </p:nvGrpSpPr>
        <p:grpSpPr bwMode="auto">
          <a:xfrm>
            <a:off x="1130300" y="5765800"/>
            <a:ext cx="1644650" cy="652463"/>
            <a:chOff x="1318" y="3697"/>
            <a:chExt cx="1036" cy="411"/>
          </a:xfrm>
        </p:grpSpPr>
        <p:sp>
          <p:nvSpPr>
            <p:cNvPr id="11379" name="Rectangle 19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0" name="Line 19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1" name="Text Box 195"/>
            <p:cNvSpPr txBox="1">
              <a:spLocks noChangeArrowheads="1"/>
            </p:cNvSpPr>
            <p:nvPr/>
          </p:nvSpPr>
          <p:spPr bwMode="auto">
            <a:xfrm>
              <a:off x="1318" y="3822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/>
                <a:t>source port: 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/>
                <a:t>dest port: 6428</a:t>
              </a:r>
            </a:p>
          </p:txBody>
        </p:sp>
      </p:grpSp>
      <p:grpSp>
        <p:nvGrpSpPr>
          <p:cNvPr id="241865" name="Group 201"/>
          <p:cNvGrpSpPr>
            <a:grpSpLocks/>
          </p:cNvGrpSpPr>
          <p:nvPr/>
        </p:nvGrpSpPr>
        <p:grpSpPr bwMode="auto">
          <a:xfrm>
            <a:off x="2428875" y="4889500"/>
            <a:ext cx="1692275" cy="652463"/>
            <a:chOff x="2741" y="3750"/>
            <a:chExt cx="1066" cy="411"/>
          </a:xfrm>
        </p:grpSpPr>
        <p:sp>
          <p:nvSpPr>
            <p:cNvPr id="11376" name="Rectangle 1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7" name="Line 1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8" name="Text Box 200"/>
            <p:cNvSpPr txBox="1">
              <a:spLocks noChangeArrowheads="1"/>
            </p:cNvSpPr>
            <p:nvPr/>
          </p:nvSpPr>
          <p:spPr bwMode="auto">
            <a:xfrm>
              <a:off x="2813" y="3875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source port: 6428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dest port: 9157</a:t>
              </a:r>
            </a:p>
          </p:txBody>
        </p:sp>
      </p:grpSp>
      <p:grpSp>
        <p:nvGrpSpPr>
          <p:cNvPr id="241866" name="Group 202"/>
          <p:cNvGrpSpPr>
            <a:grpSpLocks/>
          </p:cNvGrpSpPr>
          <p:nvPr/>
        </p:nvGrpSpPr>
        <p:grpSpPr bwMode="auto">
          <a:xfrm>
            <a:off x="5453063" y="4889500"/>
            <a:ext cx="1341437" cy="652463"/>
            <a:chOff x="1509" y="3697"/>
            <a:chExt cx="845" cy="411"/>
          </a:xfrm>
        </p:grpSpPr>
        <p:sp>
          <p:nvSpPr>
            <p:cNvPr id="11373" name="Rectangle 20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4" name="Line 20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5" name="Text Box 205"/>
            <p:cNvSpPr txBox="1">
              <a:spLocks noChangeArrowheads="1"/>
            </p:cNvSpPr>
            <p:nvPr/>
          </p:nvSpPr>
          <p:spPr bwMode="auto"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/>
                <a:t>source port: ?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/>
                <a:t>dest port: ?</a:t>
              </a:r>
            </a:p>
          </p:txBody>
        </p:sp>
      </p:grpSp>
      <p:grpSp>
        <p:nvGrpSpPr>
          <p:cNvPr id="241870" name="Group 206"/>
          <p:cNvGrpSpPr>
            <a:grpSpLocks/>
          </p:cNvGrpSpPr>
          <p:nvPr/>
        </p:nvGrpSpPr>
        <p:grpSpPr bwMode="auto">
          <a:xfrm>
            <a:off x="4694238" y="5743575"/>
            <a:ext cx="1389062" cy="652463"/>
            <a:chOff x="2741" y="3750"/>
            <a:chExt cx="875" cy="411"/>
          </a:xfrm>
        </p:grpSpPr>
        <p:sp>
          <p:nvSpPr>
            <p:cNvPr id="11370" name="Rectangle 20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1" name="Line 20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2" name="Text Box 209"/>
            <p:cNvSpPr txBox="1">
              <a:spLocks noChangeArrowheads="1"/>
            </p:cNvSpPr>
            <p:nvPr/>
          </p:nvSpPr>
          <p:spPr bwMode="auto"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source port: ?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dest port: ?</a:t>
              </a:r>
            </a:p>
          </p:txBody>
        </p:sp>
      </p:grpSp>
      <p:grpSp>
        <p:nvGrpSpPr>
          <p:cNvPr id="25666" name="Group 214"/>
          <p:cNvGrpSpPr>
            <a:grpSpLocks/>
          </p:cNvGrpSpPr>
          <p:nvPr/>
        </p:nvGrpSpPr>
        <p:grpSpPr bwMode="auto">
          <a:xfrm>
            <a:off x="0" y="4381500"/>
            <a:ext cx="711200" cy="669925"/>
            <a:chOff x="-44" y="1473"/>
            <a:chExt cx="981" cy="1105"/>
          </a:xfrm>
        </p:grpSpPr>
        <p:pic>
          <p:nvPicPr>
            <p:cNvPr id="25703" name="Picture 21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04" name="Freeform 21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667" name="Group 217"/>
          <p:cNvGrpSpPr>
            <a:grpSpLocks/>
          </p:cNvGrpSpPr>
          <p:nvPr/>
        </p:nvGrpSpPr>
        <p:grpSpPr bwMode="auto">
          <a:xfrm flipH="1">
            <a:off x="8269288" y="4505325"/>
            <a:ext cx="711200" cy="669925"/>
            <a:chOff x="-44" y="1473"/>
            <a:chExt cx="981" cy="1105"/>
          </a:xfrm>
        </p:grpSpPr>
        <p:pic>
          <p:nvPicPr>
            <p:cNvPr id="25701" name="Picture 21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02" name="Freeform 21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668" name="Group 220"/>
          <p:cNvGrpSpPr>
            <a:grpSpLocks/>
          </p:cNvGrpSpPr>
          <p:nvPr/>
        </p:nvGrpSpPr>
        <p:grpSpPr bwMode="auto">
          <a:xfrm>
            <a:off x="3092450" y="3903663"/>
            <a:ext cx="358775" cy="704850"/>
            <a:chOff x="4140" y="429"/>
            <a:chExt cx="1425" cy="2396"/>
          </a:xfrm>
        </p:grpSpPr>
        <p:sp>
          <p:nvSpPr>
            <p:cNvPr id="25669" name="Freeform 22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5" name="Rectangle 22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5671" name="Freeform 22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2" name="Freeform 22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8" name="Rectangle 22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5674" name="Group 22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364" name="AutoShape 22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65" name="AutoShape 22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340" name="Rectangle 22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5676" name="Group 23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362" name="AutoShape 23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63" name="AutoShape 23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342" name="Rectangle 23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43" name="Rectangle 23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5679" name="Group 23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360" name="AutoShape 23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61" name="AutoShape 23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5680" name="Freeform 23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81" name="Group 23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358" name="AutoShape 24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59" name="AutoShape 24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347" name="Rectangle 24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5683" name="Freeform 24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4" name="Freeform 24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0" name="Oval 24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5686" name="Freeform 24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2" name="AutoShape 24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3" name="AutoShape 24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4" name="Oval 24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5" name="Oval 25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356" name="Oval 25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7" name="Rectangle 25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6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4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4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4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4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4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8" grpId="0" build="p"/>
      <p:bldP spid="241838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458</TotalTime>
  <Words>966</Words>
  <Application>Microsoft Macintosh PowerPoint</Application>
  <PresentationFormat>On-screen Show (4:3)</PresentationFormat>
  <Paragraphs>670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Calibri</vt:lpstr>
      <vt:lpstr>Calibri Light</vt:lpstr>
      <vt:lpstr>Comic Sans MS</vt:lpstr>
      <vt:lpstr>Courier New</vt:lpstr>
      <vt:lpstr>Gill Sans MT</vt:lpstr>
      <vt:lpstr>MS PGothic</vt:lpstr>
      <vt:lpstr>ＭＳ Ｐゴシック</vt:lpstr>
      <vt:lpstr>Tahoma</vt:lpstr>
      <vt:lpstr>Times New Roman</vt:lpstr>
      <vt:lpstr>Wingdings</vt:lpstr>
      <vt:lpstr>Arial</vt:lpstr>
      <vt:lpstr>Retrospect</vt:lpstr>
      <vt:lpstr>Computer Networks</vt:lpstr>
      <vt:lpstr>Transport Layer</vt:lpstr>
      <vt:lpstr>Objectives</vt:lpstr>
      <vt:lpstr>Transport Services</vt:lpstr>
      <vt:lpstr>Transport vs. Network Layer</vt:lpstr>
      <vt:lpstr>Transport Layer Protocols</vt:lpstr>
      <vt:lpstr>Multiplexing/demultiplexing</vt:lpstr>
      <vt:lpstr>How Demultiplexing Works</vt:lpstr>
      <vt:lpstr>Connectionless Demux: Example</vt:lpstr>
      <vt:lpstr>Connection-oriented demux</vt:lpstr>
      <vt:lpstr>Connection-oriented Demux: Example</vt:lpstr>
      <vt:lpstr>User Datagram Protocol</vt:lpstr>
      <vt:lpstr>User Datagram Protocol</vt:lpstr>
      <vt:lpstr>UDP: segment header</vt:lpstr>
      <vt:lpstr>UDP Checksum</vt:lpstr>
      <vt:lpstr>IP Pseudo Header</vt:lpstr>
      <vt:lpstr>UDP Checksum</vt:lpstr>
      <vt:lpstr>UDP Checksum</vt:lpstr>
      <vt:lpstr>Summary</vt:lpstr>
      <vt:lpstr>Thank You!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>Microsoft Office User</dc:creator>
  <cp:lastModifiedBy>Microsoft Office User</cp:lastModifiedBy>
  <cp:revision>41</cp:revision>
  <dcterms:created xsi:type="dcterms:W3CDTF">2016-08-31T14:25:10Z</dcterms:created>
  <dcterms:modified xsi:type="dcterms:W3CDTF">2018-10-05T15:41:24Z</dcterms:modified>
</cp:coreProperties>
</file>