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4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2" r:id="rId13"/>
    <p:sldId id="271" r:id="rId14"/>
    <p:sldId id="272" r:id="rId15"/>
    <p:sldId id="273" r:id="rId16"/>
    <p:sldId id="301" r:id="rId17"/>
    <p:sldId id="300" r:id="rId18"/>
    <p:sldId id="302" r:id="rId19"/>
    <p:sldId id="303" r:id="rId20"/>
    <p:sldId id="274" r:id="rId21"/>
    <p:sldId id="304" r:id="rId22"/>
    <p:sldId id="305" r:id="rId23"/>
    <p:sldId id="27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4" r:id="rId32"/>
    <p:sldId id="277" r:id="rId33"/>
    <p:sldId id="315" r:id="rId34"/>
    <p:sldId id="316" r:id="rId35"/>
    <p:sldId id="278" r:id="rId36"/>
    <p:sldId id="317" r:id="rId37"/>
    <p:sldId id="319" r:id="rId38"/>
    <p:sldId id="279" r:id="rId39"/>
    <p:sldId id="320" r:id="rId40"/>
    <p:sldId id="299" r:id="rId41"/>
    <p:sldId id="25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3"/>
    <p:restoredTop sz="94654"/>
  </p:normalViewPr>
  <p:slideViewPr>
    <p:cSldViewPr snapToGrid="0" snapToObjects="1">
      <p:cViewPr>
        <p:scale>
          <a:sx n="160" d="100"/>
          <a:sy n="160" d="100"/>
        </p:scale>
        <p:origin x="85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03C93-8194-9F44-A89A-C0C381464DF8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C533D-B6E8-A64A-9BE7-04C3783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533D-B6E8-A64A-9BE7-04C37834A9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533D-B6E8-A64A-9BE7-04C37834A9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533D-B6E8-A64A-9BE7-04C37834A9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533D-B6E8-A64A-9BE7-04C37834A9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533D-B6E8-A64A-9BE7-04C37834A9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4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533D-B6E8-A64A-9BE7-04C37834A9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12FF-A4E8-EB41-AC0B-80BFDB19851D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4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263-AEB3-A64A-910D-0049FD56EF67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5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7496-C9E1-D844-A033-FA3FD1D8D381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1A3-3401-9642-B82A-3EB1B4DD7C1E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88F-4417-1042-B0EA-ECA0F41F5695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986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6479"/>
            <a:ext cx="3703320" cy="4522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46479"/>
            <a:ext cx="3703320" cy="4522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0328-0AFB-824E-B1CA-CC9DC356B0C6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4" y="125936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99644"/>
            <a:ext cx="3703320" cy="3869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6336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07645"/>
            <a:ext cx="3703320" cy="3861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56EF-1392-6846-B825-3D714176539E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8684-D511-3F4A-8E07-EC98E37F462A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B81B-BE86-EF40-86EE-7C8156492474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D5B6B2F-1A0B-984D-8E19-F6351428E040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02-FF64-C149-A9DD-598CEACEEC8A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39107"/>
            <a:ext cx="7543801" cy="45299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54E665-2C68-884E-BCE7-F46E7B6C6822}" type="datetime1">
              <a:rPr lang="en-US" smtClean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27262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430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TCP socket identified by 4-tuple</a:t>
            </a:r>
          </a:p>
          <a:p>
            <a:pPr lvl="1"/>
            <a:r>
              <a:rPr lang="en-US" dirty="0"/>
              <a:t>source IP address</a:t>
            </a:r>
          </a:p>
          <a:p>
            <a:pPr lvl="1"/>
            <a:r>
              <a:rPr lang="en-US" dirty="0"/>
              <a:t>source port number</a:t>
            </a:r>
          </a:p>
          <a:p>
            <a:pPr lvl="1"/>
            <a:r>
              <a:rPr lang="en-US" dirty="0" err="1"/>
              <a:t>dest</a:t>
            </a:r>
            <a:r>
              <a:rPr lang="en-US" dirty="0"/>
              <a:t> IP address</a:t>
            </a:r>
          </a:p>
          <a:p>
            <a:pPr lvl="1"/>
            <a:r>
              <a:rPr lang="en-US" dirty="0" err="1"/>
              <a:t>dest</a:t>
            </a:r>
            <a:r>
              <a:rPr lang="en-US" dirty="0"/>
              <a:t> port number</a:t>
            </a:r>
          </a:p>
          <a:p>
            <a:r>
              <a:rPr lang="en-US" dirty="0" err="1"/>
              <a:t>demux</a:t>
            </a:r>
            <a:r>
              <a:rPr lang="en-US" dirty="0"/>
              <a:t>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server host may support many simultaneous TCP sockets:</a:t>
            </a:r>
          </a:p>
          <a:p>
            <a:pPr lvl="1"/>
            <a:r>
              <a:rPr lang="en-US" dirty="0"/>
              <a:t>each socket identified by its own 4-tuple</a:t>
            </a:r>
          </a:p>
          <a:p>
            <a:r>
              <a:rPr lang="en-US" dirty="0"/>
              <a:t>web servers have different sockets for each connecting client</a:t>
            </a:r>
          </a:p>
          <a:p>
            <a:pPr lvl="1"/>
            <a:r>
              <a:rPr lang="en-US" dirty="0"/>
              <a:t>non-persistent HTTP will have different socket for each request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Connection-oriented </a:t>
            </a:r>
            <a:r>
              <a:rPr lang="en-US" dirty="0" err="1"/>
              <a:t>Demux</a:t>
            </a:r>
            <a:r>
              <a:rPr lang="en-US" dirty="0"/>
              <a:t>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P1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/>
                <a:t>source </a:t>
              </a:r>
              <a:r>
                <a:rPr lang="en-US" sz="1400" dirty="0" err="1"/>
                <a:t>IP,port</a:t>
              </a:r>
              <a:r>
                <a:rPr lang="en-US" sz="1400" dirty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/>
                <a:t>dest</a:t>
              </a:r>
              <a:r>
                <a:rPr lang="en-US" sz="1400" dirty="0"/>
                <a:t> </a:t>
              </a:r>
              <a:r>
                <a:rPr lang="en-US" sz="1400" dirty="0" err="1"/>
                <a:t>IP,port</a:t>
              </a:r>
              <a:r>
                <a:rPr lang="en-US" sz="1400" dirty="0"/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71986" y="5822950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 err="1">
                <a:solidFill>
                  <a:srgbClr val="CC0000"/>
                </a:solidFill>
              </a:rPr>
              <a:t>dest</a:t>
            </a:r>
            <a:r>
              <a:rPr lang="en-US" dirty="0">
                <a:solidFill>
                  <a:srgbClr val="CC0000"/>
                </a:solidFill>
              </a:rPr>
              <a:t> port: 80 are </a:t>
            </a:r>
            <a:r>
              <a:rPr lang="en-US" dirty="0" err="1">
                <a:solidFill>
                  <a:srgbClr val="CC0000"/>
                </a:solidFill>
              </a:rPr>
              <a:t>demultiplexed</a:t>
            </a:r>
            <a:r>
              <a:rPr lang="en-US" dirty="0">
                <a:solidFill>
                  <a:srgbClr val="CC0000"/>
                </a:solidFill>
              </a:rPr>
              <a:t> to </a:t>
            </a:r>
            <a:r>
              <a:rPr lang="en-US" i="1" dirty="0">
                <a:solidFill>
                  <a:srgbClr val="CC0000"/>
                </a:solidFill>
              </a:rPr>
              <a:t>different </a:t>
            </a:r>
            <a:r>
              <a:rPr lang="en-US" dirty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11</a:t>
            </a:fld>
            <a:endParaRPr lang="en-US"/>
          </a:p>
        </p:txBody>
      </p:sp>
      <p:sp>
        <p:nvSpPr>
          <p:cNvPr id="148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9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RFC 768</a:t>
            </a:r>
          </a:p>
          <a:p>
            <a:r>
              <a:rPr lang="en-US" dirty="0"/>
              <a:t>Best effort service, UDP segments may be</a:t>
            </a:r>
          </a:p>
          <a:p>
            <a:pPr lvl="1"/>
            <a:r>
              <a:rPr lang="en-US" dirty="0"/>
              <a:t>lost</a:t>
            </a:r>
          </a:p>
          <a:p>
            <a:pPr lvl="1"/>
            <a:r>
              <a:rPr lang="en-US" dirty="0"/>
              <a:t>delivered out-of-order to app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no handshaking between UDP sender, receiver</a:t>
            </a:r>
          </a:p>
          <a:p>
            <a:pPr lvl="1"/>
            <a:r>
              <a:rPr lang="en-US" dirty="0"/>
              <a:t>each UDP segment handled independently of others</a:t>
            </a:r>
          </a:p>
          <a:p>
            <a:r>
              <a:rPr lang="en-US" dirty="0"/>
              <a:t>UDP use</a:t>
            </a:r>
          </a:p>
          <a:p>
            <a:pPr lvl="1"/>
            <a:r>
              <a:rPr lang="en-US" dirty="0"/>
              <a:t>streaming multimedia apps (loss tolerant, rate sensitive)</a:t>
            </a:r>
          </a:p>
          <a:p>
            <a:pPr lvl="1"/>
            <a:r>
              <a:rPr lang="en-US" dirty="0"/>
              <a:t>DNS, DHCP, NTP, SNMP etc.</a:t>
            </a:r>
          </a:p>
          <a:p>
            <a:r>
              <a:rPr lang="en-US" dirty="0"/>
              <a:t>Reliable transfer over UDP</a:t>
            </a:r>
          </a:p>
          <a:p>
            <a:pPr lvl="1"/>
            <a:r>
              <a:rPr lang="en-US" dirty="0"/>
              <a:t>Add reliability at application layer</a:t>
            </a:r>
          </a:p>
          <a:p>
            <a:pPr lvl="1"/>
            <a:r>
              <a:rPr lang="en-US" dirty="0"/>
              <a:t>Application-specific error recovery!</a:t>
            </a:r>
          </a:p>
        </p:txBody>
      </p:sp>
    </p:spTree>
    <p:extLst>
      <p:ext uri="{BB962C8B-B14F-4D97-AF65-F5344CB8AC3E}">
        <p14:creationId xmlns:p14="http://schemas.microsoft.com/office/powerpoint/2010/main" val="694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UDP: segment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Why UDP?</a:t>
            </a:r>
          </a:p>
          <a:p>
            <a:r>
              <a:rPr lang="en-US" dirty="0"/>
              <a:t>No connection establishment (which can add delay)</a:t>
            </a:r>
          </a:p>
          <a:p>
            <a:r>
              <a:rPr lang="en-US" dirty="0"/>
              <a:t>Simple: no connection state at sender, receiver</a:t>
            </a:r>
          </a:p>
          <a:p>
            <a:r>
              <a:rPr lang="en-US" dirty="0"/>
              <a:t>Small header size</a:t>
            </a:r>
          </a:p>
          <a:p>
            <a:r>
              <a:rPr lang="en-US" dirty="0"/>
              <a:t>No congestion control: UDP can blast away as fast as desired</a:t>
            </a:r>
          </a:p>
          <a:p>
            <a:pPr lvl="1"/>
            <a:r>
              <a:rPr lang="en-US" dirty="0"/>
              <a:t>MGEN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source port #</a:t>
            </a:r>
            <a:endParaRPr lang="en-US" sz="2400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application</a:t>
            </a:r>
          </a:p>
          <a:p>
            <a:pPr>
              <a:defRPr/>
            </a:pPr>
            <a:r>
              <a:rPr lang="en-US" sz="2000"/>
              <a:t>data </a:t>
            </a:r>
          </a:p>
          <a:p>
            <a:pPr>
              <a:defRPr/>
            </a:pPr>
            <a:r>
              <a:rPr lang="en-US" sz="2000"/>
              <a:t>(payload)</a:t>
            </a:r>
            <a:endParaRPr lang="en-US" sz="2400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UDP segment format</a:t>
            </a:r>
            <a:endParaRPr lang="en-US" sz="2400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length</a:t>
            </a:r>
            <a:endParaRPr lang="en-US" sz="2400"/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checksum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Checksum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segment contents, including header fields,  as sequence of 16-bit integers</a:t>
            </a:r>
          </a:p>
          <a:p>
            <a:r>
              <a:rPr lang="en-US" dirty="0"/>
              <a:t>Checksum: addition (one’s complement sum) of segment contents</a:t>
            </a:r>
          </a:p>
          <a:p>
            <a:r>
              <a:rPr lang="en-US" dirty="0"/>
              <a:t>Sender puts checksum value into UDP checksum field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checksum of received segment</a:t>
            </a:r>
          </a:p>
          <a:p>
            <a:r>
              <a:rPr lang="en-US" dirty="0"/>
              <a:t>Check if computed checksum equals checksum field value:</a:t>
            </a:r>
          </a:p>
          <a:p>
            <a:pPr lvl="1"/>
            <a:r>
              <a:rPr lang="en-US" dirty="0"/>
              <a:t>NO - error detected</a:t>
            </a:r>
          </a:p>
          <a:p>
            <a:pPr lvl="1"/>
            <a:r>
              <a:rPr lang="en-US" dirty="0"/>
              <a:t>YES - no error detected. But maybe errors nonetheless?</a:t>
            </a:r>
          </a:p>
        </p:txBody>
      </p:sp>
    </p:spTree>
    <p:extLst>
      <p:ext uri="{BB962C8B-B14F-4D97-AF65-F5344CB8AC3E}">
        <p14:creationId xmlns:p14="http://schemas.microsoft.com/office/powerpoint/2010/main" val="32838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Pseudo Header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758092"/>
            <a:ext cx="7543800" cy="16926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Checksum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28" y="1339850"/>
            <a:ext cx="6281394" cy="452913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Checksum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749437"/>
              </p:ext>
            </p:extLst>
          </p:nvPr>
        </p:nvGraphicFramePr>
        <p:xfrm>
          <a:off x="822962" y="1339850"/>
          <a:ext cx="7543803" cy="4529139"/>
        </p:xfrm>
        <a:graphic>
          <a:graphicData uri="http://schemas.openxmlformats.org/drawingml/2006/table">
            <a:tbl>
              <a:tblPr/>
              <a:tblGrid>
                <a:gridCol w="923083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  <a:gridCol w="413795"/>
              </a:tblGrid>
              <a:tr h="19105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Src IP (1)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Src IP (2)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Dst IP (1)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Dst IP (2)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Zero+Proto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UDP Length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Src Port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Dst Port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Length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Chk 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(1)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79817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(2)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91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1s COMP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9" marR="5619" marT="5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4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Data Transfer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8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Transfer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5" descr="rdt_servic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0436"/>
            <a:ext cx="8229600" cy="363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3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Reliable data transfer: getting started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37" name="Picture 3" descr="rdt_p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sz="1800" smtClean="0">
                  <a:latin typeface="Times New Roman" charset="0"/>
                </a:rPr>
                <a:t> </a:t>
              </a:r>
              <a:r>
                <a:rPr lang="en-US" sz="1800" smtClean="0"/>
                <a:t>called from above, (e.g., by app.). Passed data to </a:t>
              </a:r>
            </a:p>
            <a:p>
              <a:pPr>
                <a:defRPr/>
              </a:pPr>
              <a:r>
                <a:rPr lang="en-US" sz="1800" smtClean="0"/>
                <a:t>deliver to receiver upper layer</a:t>
              </a:r>
              <a:endParaRPr lang="en-US" sz="2400" smtClean="0"/>
            </a:p>
          </p:txBody>
        </p:sp>
        <p:grpSp>
          <p:nvGrpSpPr>
            <p:cNvPr id="42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</p:grpSp>
      <p:grpSp>
        <p:nvGrpSpPr>
          <p:cNvPr id="45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sz="1800" smtClean="0">
                  <a:latin typeface="Times New Roman" charset="0"/>
                </a:rPr>
                <a:t> </a:t>
              </a:r>
              <a:r>
                <a:rPr lang="en-US" sz="1800" smtClean="0"/>
                <a:t>called by rdt,</a:t>
              </a:r>
            </a:p>
            <a:p>
              <a:pPr>
                <a:defRPr/>
              </a:pPr>
              <a:r>
                <a:rPr lang="en-US" sz="1800" smtClean="0"/>
                <a:t>to transfer packet over </a:t>
              </a:r>
            </a:p>
            <a:p>
              <a:pPr>
                <a:defRPr/>
              </a:pPr>
              <a:r>
                <a:rPr lang="en-US" sz="1800" smtClean="0"/>
                <a:t>unreliable channel to receiver</a:t>
              </a:r>
              <a:endParaRPr lang="en-US" sz="2400" smtClean="0"/>
            </a:p>
          </p:txBody>
        </p:sp>
        <p:grpSp>
          <p:nvGrpSpPr>
            <p:cNvPr id="47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48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</p:grp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sz="1800" smtClean="0">
                  <a:latin typeface="Times New Roman" charset="0"/>
                </a:rPr>
                <a:t> </a:t>
              </a:r>
              <a:r>
                <a:rPr lang="en-US" sz="1800" smtClean="0"/>
                <a:t>called when packet arrives on rcv-side of channel</a:t>
              </a:r>
              <a:endParaRPr lang="en-US" sz="2400" smtClean="0"/>
            </a:p>
          </p:txBody>
        </p:sp>
        <p:grpSp>
          <p:nvGrpSpPr>
            <p:cNvPr id="52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54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</p:grpSp>
      <p:grpSp>
        <p:nvGrpSpPr>
          <p:cNvPr id="55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sz="1800" smtClean="0">
                  <a:latin typeface="Times New Roman" charset="0"/>
                </a:rPr>
                <a:t> </a:t>
              </a:r>
              <a:r>
                <a:rPr lang="en-US" sz="1800" smtClean="0"/>
                <a:t>called by </a:t>
              </a:r>
              <a:r>
                <a:rPr lang="en-US" sz="1800" b="1" smtClean="0"/>
                <a:t>rdt</a:t>
              </a:r>
              <a:r>
                <a:rPr lang="en-US" sz="1800" smtClean="0"/>
                <a:t> to deliver data to upper</a:t>
              </a:r>
              <a:endParaRPr lang="en-US" sz="2400" smtClean="0"/>
            </a:p>
          </p:txBody>
        </p:sp>
        <p:grpSp>
          <p:nvGrpSpPr>
            <p:cNvPr id="57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58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59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9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rdt1 (over a reliable channel)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279096" y="1590449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215596" y="1676174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Arial" charset="0"/>
              </a:rPr>
              <a:t>Wait for call from above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4088721" y="1574574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499883" y="1631724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rdt_send(data)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4599896" y="1974624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955246" y="1574574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87196" y="2884261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33046" y="4011718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069546" y="4097443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Arial" charset="0"/>
              </a:rPr>
              <a:t>Wait for call from below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3942671" y="3995843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353833" y="4052993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endParaRPr lang="en-US" altLang="en-US">
              <a:latin typeface="Times New Roman" charset="0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4453846" y="4395893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2809196" y="3995843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4368121" y="4072043"/>
            <a:ext cx="154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977596" y="5316643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5815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  <a:p>
            <a:pPr lvl="1"/>
            <a:r>
              <a:rPr lang="en-US" dirty="0"/>
              <a:t>Checksum</a:t>
            </a:r>
          </a:p>
          <a:p>
            <a:r>
              <a:rPr lang="en-US" dirty="0" err="1"/>
              <a:t>ACKnowledgements</a:t>
            </a:r>
            <a:endParaRPr lang="en-US" dirty="0"/>
          </a:p>
          <a:p>
            <a:pPr lvl="1"/>
            <a:r>
              <a:rPr lang="en-US" dirty="0"/>
              <a:t>OK</a:t>
            </a:r>
          </a:p>
          <a:p>
            <a:r>
              <a:rPr lang="en-US" dirty="0"/>
              <a:t>Negative </a:t>
            </a:r>
            <a:r>
              <a:rPr lang="en-US" dirty="0" err="1"/>
              <a:t>ACKnowledgements</a:t>
            </a:r>
            <a:endParaRPr lang="en-US" dirty="0"/>
          </a:p>
          <a:p>
            <a:pPr lvl="1"/>
            <a:r>
              <a:rPr lang="en-US" dirty="0"/>
              <a:t>Repeat </a:t>
            </a:r>
            <a:r>
              <a:rPr lang="en-US" dirty="0" smtClean="0"/>
              <a:t>please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utomatic </a:t>
            </a:r>
            <a:r>
              <a:rPr lang="en-US" b="1" dirty="0" smtClean="0"/>
              <a:t>R</a:t>
            </a:r>
            <a:r>
              <a:rPr lang="en-US" dirty="0" smtClean="0"/>
              <a:t>epeat </a:t>
            </a:r>
            <a:r>
              <a:rPr lang="en-US" dirty="0" err="1" smtClean="0"/>
              <a:t>re</a:t>
            </a:r>
            <a:r>
              <a:rPr lang="en-US" b="1" dirty="0" err="1" smtClean="0"/>
              <a:t>Q</a:t>
            </a:r>
            <a:r>
              <a:rPr lang="en-US" dirty="0" err="1" smtClean="0"/>
              <a:t>uest</a:t>
            </a:r>
            <a:r>
              <a:rPr lang="en-US" dirty="0" smtClean="0"/>
              <a:t> (ARQ)</a:t>
            </a:r>
            <a:endParaRPr lang="en-US" dirty="0"/>
          </a:p>
          <a:p>
            <a:r>
              <a:rPr lang="en-US" dirty="0"/>
              <a:t>Corrupted ACK/NACK?</a:t>
            </a:r>
          </a:p>
          <a:p>
            <a:pPr lvl="1"/>
            <a:r>
              <a:rPr lang="en-US" dirty="0"/>
              <a:t>Sequence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6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rdt2.0 (bit errors possible)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1170622" y="2336057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069022" y="2420195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Arial" charset="0"/>
              </a:rPr>
              <a:t>Wait for call from above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478597" y="1616920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sndpkt = make_pkt(data, checksum)</a:t>
            </a:r>
          </a:p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1583372" y="166137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0"/>
          <p:cNvSpPr>
            <a:spLocks/>
          </p:cNvSpPr>
          <p:nvPr/>
        </p:nvSpPr>
        <p:spPr bwMode="auto">
          <a:xfrm flipV="1">
            <a:off x="1530984" y="2105870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1"/>
          <p:cNvSpPr>
            <a:spLocks/>
          </p:cNvSpPr>
          <p:nvPr/>
        </p:nvSpPr>
        <p:spPr bwMode="auto">
          <a:xfrm>
            <a:off x="1578609" y="3266332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545272" y="3618757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 isACK(rcvpkt)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646872" y="3942607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4"/>
          <p:cNvSpPr>
            <a:spLocks/>
          </p:cNvSpPr>
          <p:nvPr/>
        </p:nvSpPr>
        <p:spPr bwMode="auto">
          <a:xfrm>
            <a:off x="3726497" y="2412257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036059" y="2726582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010659" y="2051895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</a:t>
            </a:r>
          </a:p>
          <a:p>
            <a:pPr algn="l"/>
            <a:r>
              <a:rPr lang="en-US" altLang="en-US">
                <a:latin typeface="Arial" charset="0"/>
              </a:rPr>
              <a:t>   isNAK(rcvpkt)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4129722" y="2726582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" name="Group 22"/>
          <p:cNvGrpSpPr>
            <a:grpSpLocks/>
          </p:cNvGrpSpPr>
          <p:nvPr/>
        </p:nvGrpSpPr>
        <p:grpSpPr bwMode="auto">
          <a:xfrm>
            <a:off x="2766059" y="2348757"/>
            <a:ext cx="1074738" cy="962025"/>
            <a:chOff x="1540" y="2116"/>
            <a:chExt cx="677" cy="606"/>
          </a:xfrm>
        </p:grpSpPr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latin typeface="Arial" charset="0"/>
                </a:rPr>
                <a:t>Wait for ACK or NAK</a:t>
              </a:r>
              <a:endParaRPr lang="en-US" altLang="en-US">
                <a:latin typeface="Times New Roman" charset="0"/>
              </a:endParaRPr>
            </a:p>
          </p:txBody>
        </p:sp>
      </p:grp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370647" y="428074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822959" y="2293195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1505584" y="1339107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rdt_send(data)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1935797" y="391244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extract(rcvpkt,data)</a:t>
            </a:r>
          </a:p>
          <a:p>
            <a:pPr algn="l"/>
            <a:r>
              <a:rPr lang="en-US" altLang="en-US">
                <a:latin typeface="Arial" charset="0"/>
              </a:rPr>
              <a:t>deliver_data(data)</a:t>
            </a:r>
          </a:p>
          <a:p>
            <a:pPr algn="l"/>
            <a:r>
              <a:rPr lang="en-US" altLang="en-US">
                <a:latin typeface="Arial" charset="0"/>
              </a:rPr>
              <a:t>udt_send(ACK)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 </a:t>
            </a:r>
          </a:p>
          <a:p>
            <a:pPr algn="l"/>
            <a:r>
              <a:rPr lang="en-US" altLang="en-US">
                <a:latin typeface="Arial" charset="0"/>
              </a:rPr>
              <a:t>   notcorrupt(rcvpkt)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>
                  <a:latin typeface="Arial" charset="0"/>
                </a:rPr>
                <a:t>udt_send(NAK)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altLang="en-US">
                  <a:latin typeface="Arial" charset="0"/>
                </a:rPr>
                <a:t>  corrupt(rcvpkt)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53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latin typeface="Arial" charset="0"/>
                </a:rPr>
                <a:t>Wait for call from below</a:t>
              </a:r>
              <a:endParaRPr lang="en-US" altLang="en-US">
                <a:latin typeface="Times New Roman" charset="0"/>
              </a:endParaRPr>
            </a:p>
          </p:txBody>
        </p:sp>
      </p:grpSp>
      <p:sp>
        <p:nvSpPr>
          <p:cNvPr id="55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1395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rtd2.0 Flaw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if ACK/NAK is corrupted?</a:t>
            </a:r>
          </a:p>
          <a:p>
            <a:r>
              <a:rPr lang="en-US" dirty="0" smtClean="0"/>
              <a:t>Ask to repeat?</a:t>
            </a:r>
          </a:p>
          <a:p>
            <a:r>
              <a:rPr lang="en-US" dirty="0" smtClean="0"/>
              <a:t>Recover from an error?</a:t>
            </a:r>
          </a:p>
          <a:p>
            <a:r>
              <a:rPr lang="en-US" dirty="0" smtClean="0"/>
              <a:t>Send again?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Sequence number</a:t>
            </a:r>
          </a:p>
          <a:p>
            <a:r>
              <a:rPr lang="en-US" dirty="0" err="1" smtClean="0"/>
              <a:t>ACKnowledge</a:t>
            </a:r>
            <a:r>
              <a:rPr lang="en-US" dirty="0" smtClean="0"/>
              <a:t> the last packet</a:t>
            </a:r>
          </a:p>
          <a:p>
            <a:pPr lvl="1"/>
            <a:r>
              <a:rPr lang="en-US" dirty="0" smtClean="0"/>
              <a:t>NAK alternative</a:t>
            </a:r>
          </a:p>
          <a:p>
            <a:r>
              <a:rPr lang="en-US" dirty="0" smtClean="0"/>
              <a:t>Duplicate packets</a:t>
            </a:r>
          </a:p>
          <a:p>
            <a:pPr lvl="1"/>
            <a:r>
              <a:rPr lang="en-US" dirty="0" smtClean="0"/>
              <a:t>Duplicate </a:t>
            </a:r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rdt2.1 (handle garbled ACK/NAKs)</a:t>
            </a:r>
            <a:endParaRPr lang="en-US" dirty="0"/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Arial" charset="0"/>
              </a:rPr>
              <a:t>Wait for call 0 from above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sndpkt = make_pkt(0, data, checksum)</a:t>
            </a:r>
          </a:p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rdt_send(data)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9161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64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49191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2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Wait for ACK or NAK 0</a:t>
              </a:r>
              <a:endParaRPr lang="en-US" altLang="en-US" sz="1400">
                <a:latin typeface="Times New Roman" charset="0"/>
              </a:endParaRPr>
            </a:p>
          </p:txBody>
        </p:sp>
      </p:grpSp>
      <p:sp>
        <p:nvSpPr>
          <p:cNvPr id="49165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 altLang="en-US">
                <a:latin typeface="Arial" charset="0"/>
              </a:rPr>
              <a:t>( corrupt(rcvpkt) ||</a:t>
            </a:r>
          </a:p>
          <a:p>
            <a:pPr algn="l"/>
            <a:r>
              <a:rPr lang="en-US" altLang="en-US">
                <a:latin typeface="Arial" charset="0"/>
              </a:rPr>
              <a:t>isNAK(rcvpkt) 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sndpkt = make_pkt(1, data, checksum)</a:t>
            </a:r>
          </a:p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rdt_send(data)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  </a:t>
            </a:r>
          </a:p>
          <a:p>
            <a:pPr algn="l"/>
            <a:r>
              <a:rPr lang="en-US" alt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 altLang="en-US">
                <a:latin typeface="Arial" charset="0"/>
              </a:rPr>
              <a:t>&amp;&amp; isACK(rcvpkt) 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udt_send(sndpkt)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 altLang="en-US">
                <a:latin typeface="Arial" charset="0"/>
              </a:rPr>
              <a:t>( corrupt(rcvpkt) ||</a:t>
            </a:r>
          </a:p>
          <a:p>
            <a:pPr algn="l"/>
            <a:r>
              <a:rPr lang="en-US" altLang="en-US">
                <a:latin typeface="Arial" charset="0"/>
              </a:rPr>
              <a:t>isNAK(rcvpkt) )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>
                <a:latin typeface="Arial" charset="0"/>
              </a:rPr>
              <a:t>rdt_rcv(rcvpkt)   </a:t>
            </a:r>
          </a:p>
          <a:p>
            <a:pPr algn="l"/>
            <a:r>
              <a:rPr lang="en-US" alt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 altLang="en-US">
                <a:latin typeface="Arial" charset="0"/>
              </a:rPr>
              <a:t>&amp;&amp; isACK(rcvpkt)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83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49189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0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Wait for</a:t>
              </a:r>
            </a:p>
            <a:p>
              <a:r>
                <a:rPr lang="en-US" altLang="en-US" sz="1400">
                  <a:latin typeface="Arial" charset="0"/>
                </a:rPr>
                <a:t> call 1 from above</a:t>
              </a:r>
              <a:endParaRPr lang="en-US" altLang="en-US" sz="1400">
                <a:latin typeface="Times New Roman" charset="0"/>
              </a:endParaRPr>
            </a:p>
          </p:txBody>
        </p:sp>
      </p:grpSp>
      <p:grpSp>
        <p:nvGrpSpPr>
          <p:cNvPr id="49184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49187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8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Wait for ACK or NAK 1</a:t>
              </a:r>
              <a:endParaRPr lang="en-US" altLang="en-US" sz="1400">
                <a:latin typeface="Times New Roman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rdt3.0 (errors </a:t>
            </a:r>
            <a:r>
              <a:rPr lang="en-US" dirty="0"/>
              <a:t>and </a:t>
            </a:r>
            <a:r>
              <a:rPr lang="en-US" dirty="0" smtClean="0"/>
              <a:t>loss)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underlying </a:t>
            </a:r>
            <a:r>
              <a:rPr lang="en-US" dirty="0"/>
              <a:t>channel can also lose packets (data, ACKs)</a:t>
            </a:r>
          </a:p>
          <a:p>
            <a:r>
              <a:rPr lang="en-US" dirty="0" smtClean="0"/>
              <a:t>Checksum</a:t>
            </a:r>
            <a:r>
              <a:rPr lang="en-US" dirty="0"/>
              <a:t>, seq. #, ACKs, retransmissions will be of help … but not enough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sender </a:t>
            </a:r>
            <a:r>
              <a:rPr lang="en-US" dirty="0"/>
              <a:t>waits “reasonable” amount of time for ACK </a:t>
            </a:r>
          </a:p>
          <a:p>
            <a:pPr lvl="1"/>
            <a:r>
              <a:rPr lang="en-US" dirty="0"/>
              <a:t>retransmits if no ACK received in this time</a:t>
            </a:r>
          </a:p>
          <a:p>
            <a:r>
              <a:rPr lang="en-US" dirty="0"/>
              <a:t>if </a:t>
            </a:r>
            <a:r>
              <a:rPr lang="en-US" dirty="0" err="1"/>
              <a:t>pkt</a:t>
            </a:r>
            <a:r>
              <a:rPr lang="en-US" dirty="0"/>
              <a:t> (or ACK) just delayed (not lost):</a:t>
            </a:r>
          </a:p>
          <a:p>
            <a:pPr lvl="1"/>
            <a:r>
              <a:rPr lang="en-US" dirty="0"/>
              <a:t>retransmission will be  duplicate, but seq. #’s already handles this</a:t>
            </a:r>
          </a:p>
          <a:p>
            <a:r>
              <a:rPr lang="en-US" dirty="0"/>
              <a:t>receiver must specify </a:t>
            </a:r>
            <a:r>
              <a:rPr lang="en-US" dirty="0" err="1"/>
              <a:t>seq</a:t>
            </a:r>
            <a:r>
              <a:rPr lang="en-US" dirty="0"/>
              <a:t> # of </a:t>
            </a:r>
            <a:r>
              <a:rPr lang="en-US" dirty="0" err="1"/>
              <a:t>pkt</a:t>
            </a:r>
            <a:r>
              <a:rPr lang="en-US" dirty="0"/>
              <a:t> being </a:t>
            </a:r>
            <a:r>
              <a:rPr lang="en-US" dirty="0" err="1"/>
              <a:t>ACKed</a:t>
            </a:r>
            <a:endParaRPr lang="en-US" dirty="0"/>
          </a:p>
          <a:p>
            <a:r>
              <a:rPr lang="en-US" dirty="0"/>
              <a:t>requires countdown timer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long should it wait?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9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rdt3.0 sender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altLang="en-US" sz="1400">
                <a:latin typeface="Arial" charset="0"/>
              </a:rPr>
              <a:t>udt_send(sndpkt)</a:t>
            </a:r>
          </a:p>
          <a:p>
            <a:pPr algn="l"/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rdt_send(data)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04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5535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Wait for ACK0</a:t>
              </a:r>
              <a:endParaRPr lang="en-US" altLang="en-US" sz="1400">
                <a:latin typeface="Times New Roman" charset="0"/>
              </a:endParaRPr>
            </a:p>
          </p:txBody>
        </p:sp>
      </p:grpSp>
      <p:sp>
        <p:nvSpPr>
          <p:cNvPr id="55305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alt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altLang="en-US" sz="1400">
                <a:latin typeface="Arial" charset="0"/>
              </a:rPr>
              <a:t>isACK(rcvpkt,1) )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09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55350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51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r>
                <a:rPr lang="en-US" altLang="en-US" sz="1400">
                  <a:latin typeface="Arial" charset="0"/>
                </a:rPr>
                <a:t>call 1 from above</a:t>
              </a:r>
              <a:endParaRPr lang="en-US" altLang="en-US" sz="1400">
                <a:latin typeface="Times New Roman" charset="0"/>
              </a:endParaRPr>
            </a:p>
          </p:txBody>
        </p:sp>
      </p:grpSp>
      <p:sp>
        <p:nvSpPr>
          <p:cNvPr id="55310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sndpkt = make_pkt(1, data, checksum)</a:t>
            </a:r>
          </a:p>
          <a:p>
            <a:pPr algn="l"/>
            <a:r>
              <a:rPr lang="en-US" altLang="en-US" sz="1400">
                <a:latin typeface="Arial" charset="0"/>
              </a:rPr>
              <a:t>udt_send(sndpkt)</a:t>
            </a:r>
          </a:p>
          <a:p>
            <a:pPr algn="l"/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14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rdt_send(data)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alt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altLang="en-US" sz="1400">
                <a:latin typeface="Arial" charset="0"/>
              </a:rPr>
              <a:t>&amp;&amp; isACK(rcvpkt,0)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55317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alt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altLang="en-US" sz="1400">
                <a:latin typeface="Arial" charset="0"/>
              </a:rPr>
              <a:t>isACK(rcvpkt,0) )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19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alt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altLang="en-US" sz="1400">
                <a:latin typeface="Arial" charset="0"/>
              </a:rPr>
              <a:t>&amp;&amp; isACK(rcvpkt,1)</a:t>
            </a:r>
            <a:r>
              <a:rPr lang="en-US" altLang="en-US" sz="1000">
                <a:latin typeface="Arial" charset="0"/>
              </a:rPr>
              <a:t> 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55321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stop_timer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23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stop_timer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24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udt_send(sndpkt)</a:t>
            </a:r>
          </a:p>
          <a:p>
            <a:pPr algn="l"/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26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timeout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27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udt_send(sndpkt)</a:t>
            </a:r>
          </a:p>
          <a:p>
            <a:pPr algn="l"/>
            <a:r>
              <a:rPr lang="en-US" altLang="en-US" sz="1400">
                <a:latin typeface="Arial" charset="0"/>
              </a:rPr>
              <a:t>start_timer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31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timeout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32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rdt_rcv(rcvpkt)</a:t>
            </a:r>
            <a:endParaRPr lang="en-US" altLang="en-US" sz="1400">
              <a:latin typeface="Times New Roman" charset="0"/>
            </a:endParaRPr>
          </a:p>
        </p:txBody>
      </p:sp>
      <p:grpSp>
        <p:nvGrpSpPr>
          <p:cNvPr id="55335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55348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49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Wait for </a:t>
              </a:r>
            </a:p>
            <a:p>
              <a:r>
                <a:rPr lang="en-US" altLang="en-US" sz="1400">
                  <a:latin typeface="Arial" charset="0"/>
                </a:rPr>
                <a:t>call 0from above</a:t>
              </a:r>
              <a:endParaRPr lang="en-US" altLang="en-US" sz="1400">
                <a:latin typeface="Times New Roman" charset="0"/>
              </a:endParaRPr>
            </a:p>
          </p:txBody>
        </p:sp>
      </p:grpSp>
      <p:sp>
        <p:nvSpPr>
          <p:cNvPr id="55336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37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55346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47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Wait for ACK1</a:t>
              </a:r>
              <a:endParaRPr lang="en-US" altLang="en-US" sz="1400">
                <a:latin typeface="Times New Roman" charset="0"/>
              </a:endParaRPr>
            </a:p>
          </p:txBody>
        </p:sp>
      </p:grpSp>
      <p:sp>
        <p:nvSpPr>
          <p:cNvPr id="55338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55340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400">
                <a:latin typeface="Arial" charset="0"/>
              </a:rPr>
              <a:t>rdt_rcv(rcvpkt)</a:t>
            </a:r>
            <a:endParaRPr lang="en-US" altLang="en-US" sz="1400">
              <a:latin typeface="Times New Roman" charset="0"/>
            </a:endParaRPr>
          </a:p>
        </p:txBody>
      </p:sp>
      <p:sp>
        <p:nvSpPr>
          <p:cNvPr id="55341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8780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rdt3.0 in action</a:t>
            </a:r>
            <a:endParaRPr lang="en-US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56368" name="Picture 87" descr="alarm_clock_ring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/>
                <a:t>resend pkt1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Transport-layer services</a:t>
            </a:r>
          </a:p>
          <a:p>
            <a:r>
              <a:rPr lang="en-US"/>
              <a:t>Multiplexing and demultiplexing</a:t>
            </a:r>
          </a:p>
          <a:p>
            <a:r>
              <a:rPr lang="en-US"/>
              <a:t>Connectionless transport: UDP</a:t>
            </a:r>
          </a:p>
          <a:p>
            <a:r>
              <a:rPr lang="en-US"/>
              <a:t>Principles of reliable data transfer</a:t>
            </a:r>
          </a:p>
          <a:p>
            <a:r>
              <a:rPr lang="en-US"/>
              <a:t>Connection-oriented transport: TCP</a:t>
            </a:r>
          </a:p>
          <a:p>
            <a:pPr lvl="1"/>
            <a:r>
              <a:rPr lang="en-US"/>
              <a:t>segment structure</a:t>
            </a:r>
          </a:p>
          <a:p>
            <a:pPr lvl="1"/>
            <a:r>
              <a:rPr lang="en-US"/>
              <a:t>reliable data transfer</a:t>
            </a:r>
          </a:p>
          <a:p>
            <a:pPr lvl="1"/>
            <a:r>
              <a:rPr lang="en-US"/>
              <a:t>flow control</a:t>
            </a:r>
          </a:p>
          <a:p>
            <a:pPr lvl="1"/>
            <a:r>
              <a:rPr lang="en-US"/>
              <a:t>connection management</a:t>
            </a:r>
          </a:p>
          <a:p>
            <a:r>
              <a:rPr lang="en-US"/>
              <a:t>Principles of congestion control</a:t>
            </a:r>
          </a:p>
          <a:p>
            <a:r>
              <a:rPr lang="en-US"/>
              <a:t>TCP congestion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rdt3.0 in action</a:t>
            </a:r>
            <a:endParaRPr lang="en-US"/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57441" name="Picture 78" descr="alarm_clock_ring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/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57428" name="Picture 130" descr="alarm_clock_ring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/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rcv ack1</a:t>
              </a:r>
            </a:p>
          </p:txBody>
        </p:sp>
        <p:grpSp>
          <p:nvGrpSpPr>
            <p:cNvPr id="57400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1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57402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3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rcv ack1</a:t>
                </a:r>
              </a:p>
            </p:txBody>
          </p:sp>
        </p:grpSp>
        <p:grpSp>
          <p:nvGrpSpPr>
            <p:cNvPr id="57404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5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send ack0</a:t>
                </a:r>
              </a:p>
            </p:txBody>
          </p:sp>
        </p:grpSp>
        <p:grpSp>
          <p:nvGrpSpPr>
            <p:cNvPr id="57406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7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/>
                  <a:t>(detect duplicate)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of rdt3.0</a:t>
            </a:r>
            <a:endParaRPr lang="en-US"/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e.g.: 1 </a:t>
            </a:r>
            <a:r>
              <a:rPr lang="en-US" dirty="0" err="1" smtClean="0"/>
              <a:t>Gbps</a:t>
            </a:r>
            <a:r>
              <a:rPr lang="en-US" dirty="0" smtClean="0"/>
              <a:t> link, 15 </a:t>
            </a:r>
            <a:r>
              <a:rPr lang="en-US" dirty="0" err="1" smtClean="0"/>
              <a:t>ms</a:t>
            </a:r>
            <a:r>
              <a:rPr lang="en-US" dirty="0" smtClean="0"/>
              <a:t> prop. delay, 8000 bit packet: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altLang="en-US" sz="2400">
                <a:latin typeface="Gill Sans MT" charset="0"/>
              </a:rPr>
              <a:t>U </a:t>
            </a:r>
            <a:r>
              <a:rPr lang="en-US" altLang="en-US" sz="2400" baseline="-25000">
                <a:latin typeface="Gill Sans MT" charset="0"/>
              </a:rPr>
              <a:t>sender</a:t>
            </a:r>
            <a:r>
              <a:rPr lang="en-US" altLang="en-US" sz="2400">
                <a:latin typeface="Gill Sans MT" charset="0"/>
              </a:rPr>
              <a:t>: </a:t>
            </a:r>
            <a:r>
              <a:rPr lang="en-US" altLang="en-US" sz="2400" i="1">
                <a:solidFill>
                  <a:srgbClr val="CC0000"/>
                </a:solidFill>
                <a:latin typeface="Gill Sans MT" charset="0"/>
              </a:rPr>
              <a:t>utilization</a:t>
            </a:r>
            <a:r>
              <a:rPr lang="en-US" altLang="en-US" sz="2400">
                <a:latin typeface="Gill Sans MT" charset="0"/>
              </a:rPr>
              <a:t> – fraction of time sender busy sending</a:t>
            </a: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if RTT=30 msec, 1KB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</a:t>
            </a:r>
            <a:r>
              <a:rPr lang="en-US" sz="2400" dirty="0">
                <a:latin typeface="Gill Sans MT" charset="0"/>
                <a:ea typeface="ＭＳ Ｐゴシック" charset="0"/>
              </a:rPr>
              <a:t> every 30 msec: 33kB/sec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thruput</a:t>
            </a:r>
            <a:r>
              <a:rPr lang="en-US" sz="2400" dirty="0">
                <a:latin typeface="Gill Sans MT" charset="0"/>
                <a:ea typeface="ＭＳ Ｐゴシック" charset="0"/>
              </a:rPr>
              <a:t> over 1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Gbps</a:t>
            </a:r>
            <a:r>
              <a:rPr lang="en-US" sz="2400" dirty="0">
                <a:latin typeface="Gill Sans MT" charset="0"/>
                <a:ea typeface="ＭＳ Ｐゴシック" charset="0"/>
              </a:rPr>
              <a:t> </a:t>
            </a:r>
            <a:r>
              <a:rPr lang="en-US" sz="2400" dirty="0" smtClean="0">
                <a:latin typeface="Gill Sans MT" charset="0"/>
                <a:ea typeface="ＭＳ Ｐゴシック" charset="0"/>
              </a:rPr>
              <a:t>link</a:t>
            </a:r>
            <a:endParaRPr lang="en-US" sz="2400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58377" name="Group 24"/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dirty="0" err="1" smtClean="0">
                  <a:latin typeface="Arial" charset="0"/>
                </a:rPr>
                <a:t>D</a:t>
              </a:r>
              <a:r>
                <a:rPr lang="en-US" sz="2400" i="1" baseline="-25000" dirty="0" err="1" smtClean="0">
                  <a:latin typeface="Arial" charset="0"/>
                </a:rPr>
                <a:t>trans</a:t>
              </a:r>
              <a:r>
                <a:rPr lang="en-US" sz="2400" i="1" dirty="0" smtClean="0">
                  <a:latin typeface="Arial" charset="0"/>
                </a:rPr>
                <a:t> =</a:t>
              </a:r>
            </a:p>
          </p:txBody>
        </p:sp>
        <p:grpSp>
          <p:nvGrpSpPr>
            <p:cNvPr id="58379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/>
                  <a:t>L</a:t>
                </a:r>
              </a:p>
            </p:txBody>
          </p:sp>
          <p:sp>
            <p:nvSpPr>
              <p:cNvPr id="43030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latin typeface="Arial" charset="0"/>
                  </a:rPr>
                  <a:t>R</a:t>
                </a:r>
              </a:p>
            </p:txBody>
          </p:sp>
          <p:sp>
            <p:nvSpPr>
              <p:cNvPr id="43031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  <p:grpSp>
          <p:nvGrpSpPr>
            <p:cNvPr id="58380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smtClean="0">
                    <a:latin typeface="Comic Sans MS" charset="0"/>
                  </a:rPr>
                  <a:t> </a:t>
                </a:r>
                <a:endParaRPr lang="en-US" sz="2400" smtClean="0">
                  <a:latin typeface="Times New Roman" charset="0"/>
                </a:endParaRPr>
              </a:p>
            </p:txBody>
          </p:sp>
          <p:sp>
            <p:nvSpPr>
              <p:cNvPr id="43026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43027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/>
                  <a:t>10</a:t>
                </a:r>
                <a:r>
                  <a:rPr lang="en-US" sz="2400" i="1" baseline="30000" smtClean="0"/>
                  <a:t>9 </a:t>
                </a:r>
                <a:r>
                  <a:rPr lang="en-US" sz="2400" i="1" smtClean="0"/>
                  <a:t>bits/sec</a:t>
                </a:r>
              </a:p>
            </p:txBody>
          </p:sp>
          <p:sp>
            <p:nvSpPr>
              <p:cNvPr id="43028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</a:endParaRPr>
              </a:p>
            </p:txBody>
          </p:sp>
        </p:grp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</a:rPr>
                <a:t>=</a:t>
              </a:r>
            </a:p>
          </p:txBody>
        </p:sp>
        <p:sp>
          <p:nvSpPr>
            <p:cNvPr id="43023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Arial" charset="0"/>
                </a:rPr>
                <a:t>=</a:t>
              </a:r>
            </a:p>
          </p:txBody>
        </p:sp>
        <p:sp>
          <p:nvSpPr>
            <p:cNvPr id="43024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 smtClean="0">
                  <a:latin typeface="Arial" charset="0"/>
                </a:rPr>
                <a:t>8 microsecs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6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Stop-and-wait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𝑠𝑒𝑛𝑑𝑒𝑟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𝑆𝑖𝑧𝑒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𝐵𝑎𝑛𝑑𝑤𝑖𝑑𝑡h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𝑅𝑇𝑇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𝑆𝑖𝑧𝑒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𝐵𝑎𝑛𝑑𝑤𝑖𝑑𝑡h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RTT drives utilization to 0</a:t>
                </a:r>
              </a:p>
              <a:p>
                <a:r>
                  <a:rPr lang="en-US" dirty="0"/>
                  <a:t>Pipelining</a:t>
                </a:r>
              </a:p>
              <a:p>
                <a:pPr lvl="1"/>
                <a:r>
                  <a:rPr lang="en-US" dirty="0"/>
                  <a:t>Go-back-N</a:t>
                </a:r>
              </a:p>
              <a:p>
                <a:pPr lvl="1"/>
                <a:r>
                  <a:rPr lang="en-US" dirty="0"/>
                  <a:t>Selective repeat</a:t>
                </a:r>
              </a:p>
              <a:p>
                <a:r>
                  <a:rPr lang="en-US" dirty="0"/>
                  <a:t>Increased utilization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𝑠𝑒𝑛𝑑𝑒𝑟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𝑆𝑖𝑧𝑒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𝐵𝑎𝑛𝑑𝑤𝑖𝑑𝑡h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𝑅𝑇𝑇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𝑆𝑖𝑧𝑒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𝐵𝑎𝑛𝑑𝑤𝑖𝑑𝑡h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3 packet pipelining increases utilization 3 times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45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95" y="1791615"/>
            <a:ext cx="3627434" cy="378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4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Protocols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Go-back-N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sender can have up to N </a:t>
            </a:r>
            <a:r>
              <a:rPr lang="en-US" dirty="0" err="1"/>
              <a:t>unacked</a:t>
            </a:r>
            <a:r>
              <a:rPr lang="en-US" dirty="0"/>
              <a:t> packets in pipeline</a:t>
            </a:r>
          </a:p>
          <a:p>
            <a:r>
              <a:rPr lang="en-US" dirty="0"/>
              <a:t>receiver only sends cumulative </a:t>
            </a:r>
            <a:r>
              <a:rPr lang="en-US" dirty="0" err="1"/>
              <a:t>ack</a:t>
            </a:r>
            <a:endParaRPr lang="en-US" dirty="0"/>
          </a:p>
          <a:p>
            <a:pPr lvl="1"/>
            <a:r>
              <a:rPr lang="en-US" dirty="0"/>
              <a:t>doesn’t </a:t>
            </a:r>
            <a:r>
              <a:rPr lang="en-US" dirty="0" err="1"/>
              <a:t>ack</a:t>
            </a:r>
            <a:r>
              <a:rPr lang="en-US" dirty="0"/>
              <a:t> packet if there’s a gap</a:t>
            </a:r>
          </a:p>
          <a:p>
            <a:r>
              <a:rPr lang="en-US" dirty="0"/>
              <a:t>sender has timer for oldest </a:t>
            </a:r>
            <a:r>
              <a:rPr lang="en-US" dirty="0" err="1"/>
              <a:t>unacked</a:t>
            </a:r>
            <a:r>
              <a:rPr lang="en-US" dirty="0"/>
              <a:t> packet</a:t>
            </a:r>
          </a:p>
          <a:p>
            <a:pPr lvl="1"/>
            <a:r>
              <a:rPr lang="en-US" dirty="0"/>
              <a:t>when timer expires, retransmit all </a:t>
            </a:r>
            <a:r>
              <a:rPr lang="en-US" dirty="0" err="1"/>
              <a:t>unacked</a:t>
            </a:r>
            <a:r>
              <a:rPr lang="en-US" dirty="0"/>
              <a:t> packets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Selective Repeat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sender can have up to N </a:t>
            </a:r>
            <a:r>
              <a:rPr lang="en-US" dirty="0" err="1"/>
              <a:t>unack’ed</a:t>
            </a:r>
            <a:r>
              <a:rPr lang="en-US" dirty="0"/>
              <a:t> packets in pipeline</a:t>
            </a:r>
          </a:p>
          <a:p>
            <a:r>
              <a:rPr lang="en-US" dirty="0" err="1"/>
              <a:t>rcvr</a:t>
            </a:r>
            <a:r>
              <a:rPr lang="en-US" dirty="0"/>
              <a:t> sends individual </a:t>
            </a:r>
            <a:r>
              <a:rPr lang="en-US" dirty="0" err="1"/>
              <a:t>ack</a:t>
            </a:r>
            <a:r>
              <a:rPr lang="en-US" dirty="0"/>
              <a:t> for each packet</a:t>
            </a:r>
          </a:p>
          <a:p>
            <a:r>
              <a:rPr lang="en-US" dirty="0" smtClean="0"/>
              <a:t>sender </a:t>
            </a:r>
            <a:r>
              <a:rPr lang="en-US" dirty="0"/>
              <a:t>maintains timer for each </a:t>
            </a:r>
            <a:r>
              <a:rPr lang="en-US" dirty="0" err="1"/>
              <a:t>unacked</a:t>
            </a:r>
            <a:r>
              <a:rPr lang="en-US" dirty="0"/>
              <a:t> packet</a:t>
            </a:r>
          </a:p>
          <a:p>
            <a:pPr lvl="1"/>
            <a:r>
              <a:rPr lang="en-US" dirty="0"/>
              <a:t>when timer expires, retransmit only that </a:t>
            </a:r>
            <a:r>
              <a:rPr lang="en-US" dirty="0" err="1"/>
              <a:t>unacked</a:t>
            </a:r>
            <a:r>
              <a:rPr lang="en-US" dirty="0"/>
              <a:t> packet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1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GBN in action</a:t>
            </a:r>
            <a:endParaRPr 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send  pkt0</a:t>
            </a:r>
          </a:p>
          <a:p>
            <a:pPr algn="r">
              <a:defRPr/>
            </a:pPr>
            <a:r>
              <a:rPr lang="en-US" sz="1800" smtClean="0"/>
              <a:t>send  pkt1</a:t>
            </a:r>
          </a:p>
          <a:p>
            <a:pPr algn="r">
              <a:defRPr/>
            </a:pPr>
            <a:r>
              <a:rPr lang="en-US" sz="1800" smtClean="0"/>
              <a:t>send  pkt2</a:t>
            </a:r>
          </a:p>
          <a:p>
            <a:pPr algn="r">
              <a:defRPr/>
            </a:pPr>
            <a:r>
              <a:rPr lang="en-US" sz="1800" smtClean="0"/>
              <a:t>send  pkt3</a:t>
            </a:r>
          </a:p>
          <a:p>
            <a:pPr algn="r">
              <a:defRPr/>
            </a:pPr>
            <a:r>
              <a:rPr lang="en-US" sz="1800" smtClean="0"/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pkt0, send ack0</a:t>
            </a:r>
          </a:p>
          <a:p>
            <a:pPr algn="l">
              <a:defRPr/>
            </a:pPr>
            <a:r>
              <a:rPr lang="en-US" sz="1800" smtClean="0"/>
              <a:t>receive pkt1, send ack1</a:t>
            </a:r>
          </a:p>
          <a:p>
            <a:pPr algn="l">
              <a:defRPr/>
            </a:pPr>
            <a:r>
              <a:rPr lang="en-US" sz="1800" smtClean="0"/>
              <a:t> </a:t>
            </a:r>
          </a:p>
          <a:p>
            <a:pPr algn="l">
              <a:defRPr/>
            </a:pPr>
            <a:r>
              <a:rPr lang="en-US" sz="1800" smtClean="0"/>
              <a:t>receive pkt3, discard, </a:t>
            </a:r>
          </a:p>
          <a:p>
            <a:pPr algn="l">
              <a:defRPr/>
            </a:pPr>
            <a:r>
              <a:rPr lang="en-US" sz="1800" smtClean="0"/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rcv ack0, send pkt4</a:t>
            </a:r>
          </a:p>
          <a:p>
            <a:pPr algn="r">
              <a:defRPr/>
            </a:pPr>
            <a:r>
              <a:rPr lang="en-US" sz="1800" smtClean="0"/>
              <a:t>rcv ack1, send pkt5</a:t>
            </a:r>
          </a:p>
          <a:p>
            <a:pPr algn="r">
              <a:defRPr/>
            </a:pPr>
            <a:endParaRPr lang="en-US" sz="1800" smtClean="0"/>
          </a:p>
        </p:txBody>
      </p:sp>
      <p:pic>
        <p:nvPicPr>
          <p:cNvPr id="66570" name="Picture 34" descr="alarm_clock_rin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grpSp>
        <p:nvGrpSpPr>
          <p:cNvPr id="66584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pkt4, discard, </a:t>
            </a:r>
          </a:p>
          <a:p>
            <a:pPr algn="l">
              <a:defRPr/>
            </a:pPr>
            <a:r>
              <a:rPr lang="en-US" sz="1800" smtClean="0"/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pkt5, discard, </a:t>
            </a:r>
          </a:p>
          <a:p>
            <a:pPr algn="l">
              <a:defRPr/>
            </a:pPr>
            <a:r>
              <a:rPr lang="en-US" sz="1800" smtClean="0"/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ignore duplicate ACK</a:t>
            </a:r>
          </a:p>
        </p:txBody>
      </p:sp>
      <p:grpSp>
        <p:nvGrpSpPr>
          <p:cNvPr id="66593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66595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6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7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0 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 smtClean="0">
                <a:latin typeface="Arial" charset="0"/>
              </a:rPr>
              <a:t> 5 6 7 8 </a:t>
            </a:r>
          </a:p>
        </p:txBody>
      </p:sp>
      <p:grpSp>
        <p:nvGrpSpPr>
          <p:cNvPr id="66600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1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2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3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4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Go-back-N</a:t>
            </a:r>
            <a:endParaRPr lang="en-US" dirty="0"/>
          </a:p>
        </p:txBody>
      </p:sp>
      <p:pic>
        <p:nvPicPr>
          <p:cNvPr id="11" name="Picture 4" descr="gbn_seqnu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2845485"/>
            <a:ext cx="7543800" cy="151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in action</a:t>
            </a:r>
            <a:endParaRPr lang="en-US"/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send  pkt0</a:t>
            </a:r>
          </a:p>
          <a:p>
            <a:pPr algn="r">
              <a:defRPr/>
            </a:pPr>
            <a:r>
              <a:rPr lang="en-US" sz="1800" smtClean="0"/>
              <a:t>send  pkt1</a:t>
            </a:r>
          </a:p>
          <a:p>
            <a:pPr algn="r">
              <a:defRPr/>
            </a:pPr>
            <a:r>
              <a:rPr lang="en-US" sz="1800" smtClean="0"/>
              <a:t>send  pkt2</a:t>
            </a:r>
          </a:p>
          <a:p>
            <a:pPr algn="r">
              <a:defRPr/>
            </a:pPr>
            <a:r>
              <a:rPr lang="en-US" sz="1800" smtClean="0"/>
              <a:t>send  pkt3</a:t>
            </a:r>
          </a:p>
          <a:p>
            <a:pPr algn="r">
              <a:defRPr/>
            </a:pPr>
            <a:r>
              <a:rPr lang="en-US" sz="1800" smtClean="0"/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pkt0, send ack0</a:t>
            </a:r>
          </a:p>
          <a:p>
            <a:pPr algn="l">
              <a:defRPr/>
            </a:pPr>
            <a:r>
              <a:rPr lang="en-US" sz="1800" smtClean="0"/>
              <a:t>receive pkt1, send ack1</a:t>
            </a:r>
          </a:p>
          <a:p>
            <a:pPr algn="l">
              <a:defRPr/>
            </a:pPr>
            <a:r>
              <a:rPr lang="en-US" sz="1800" smtClean="0"/>
              <a:t> </a:t>
            </a:r>
          </a:p>
          <a:p>
            <a:pPr algn="l">
              <a:defRPr/>
            </a:pPr>
            <a:r>
              <a:rPr lang="en-US" sz="1800" smtClean="0"/>
              <a:t>receive pkt3, buffer, </a:t>
            </a:r>
          </a:p>
          <a:p>
            <a:pPr algn="l">
              <a:defRPr/>
            </a:pPr>
            <a:r>
              <a:rPr lang="en-US" sz="1800" smtClean="0"/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rcv ack0, send pkt4</a:t>
            </a:r>
          </a:p>
          <a:p>
            <a:pPr algn="r">
              <a:defRPr/>
            </a:pPr>
            <a:r>
              <a:rPr lang="en-US" sz="1800" smtClean="0"/>
              <a:t>rcv ack1, send pkt5</a:t>
            </a:r>
          </a:p>
          <a:p>
            <a:pPr algn="r">
              <a:defRPr/>
            </a:pPr>
            <a:endParaRPr lang="en-US" sz="1800" smtClean="0"/>
          </a:p>
        </p:txBody>
      </p:sp>
      <p:pic>
        <p:nvPicPr>
          <p:cNvPr id="70667" name="Picture 10" descr="alarm_clock_rin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pkt4, buffer, </a:t>
            </a:r>
          </a:p>
          <a:p>
            <a:pPr algn="l">
              <a:defRPr/>
            </a:pPr>
            <a:r>
              <a:rPr lang="en-US" sz="1800" smtClean="0"/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pkt5, buffer, </a:t>
            </a:r>
          </a:p>
          <a:p>
            <a:pPr algn="l">
              <a:defRPr/>
            </a:pPr>
            <a:r>
              <a:rPr lang="en-US" sz="1800" smtClean="0"/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 smtClean="0"/>
              <a:t>rcv pkt2; deliver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smtClean="0"/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record ack3 arrived</a:t>
            </a:r>
          </a:p>
        </p:txBody>
      </p:sp>
      <p:grpSp>
        <p:nvGrpSpPr>
          <p:cNvPr id="70687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55330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grpSp>
        <p:nvGrpSpPr>
          <p:cNvPr id="70690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1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2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0 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 smtClean="0">
                <a:latin typeface="Arial" charset="0"/>
              </a:rPr>
              <a:t> 5 6 7 8 </a:t>
            </a:r>
          </a:p>
        </p:txBody>
      </p:sp>
      <p:grpSp>
        <p:nvGrpSpPr>
          <p:cNvPr id="70695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6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7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8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9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/>
              <a:t>Q: what happens when ack2 arrives?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</a:t>
            </a:r>
            <a:r>
              <a:rPr lang="en-US" dirty="0"/>
              <a:t>Repeat</a:t>
            </a:r>
          </a:p>
        </p:txBody>
      </p:sp>
      <p:pic>
        <p:nvPicPr>
          <p:cNvPr id="12" name="Picture 3" descr="sr_seqnu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1352430"/>
            <a:ext cx="7543800" cy="450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Data Transfer Mechanisms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4611536"/>
              </p:ext>
            </p:extLst>
          </p:nvPr>
        </p:nvGraphicFramePr>
        <p:xfrm>
          <a:off x="457200" y="1219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 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0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Data Transfer Mechanisms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219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Detection</a:t>
                      </a:r>
                      <a:r>
                        <a:rPr lang="en-US" baseline="0" dirty="0"/>
                        <a:t> of lost segments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 segment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 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Retransmission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Pipelining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 s</a:t>
                      </a:r>
                      <a:r>
                        <a:rPr lang="en-US" baseline="0" dirty="0"/>
                        <a:t> segments to be 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 communication between applications</a:t>
            </a:r>
          </a:p>
          <a:p>
            <a:r>
              <a:rPr lang="en-US" dirty="0"/>
              <a:t>End system protocol</a:t>
            </a:r>
          </a:p>
          <a:p>
            <a:r>
              <a:rPr lang="en-US" dirty="0"/>
              <a:t>TCP vs UDP</a:t>
            </a:r>
          </a:p>
          <a:p>
            <a:r>
              <a:rPr lang="en-US" dirty="0"/>
              <a:t>Application layer</a:t>
            </a:r>
          </a:p>
          <a:p>
            <a:pPr lvl="1"/>
            <a:r>
              <a:rPr lang="en-US" dirty="0"/>
              <a:t>Messages</a:t>
            </a:r>
          </a:p>
          <a:p>
            <a:r>
              <a:rPr lang="en-US" dirty="0"/>
              <a:t>Transport layer</a:t>
            </a:r>
          </a:p>
          <a:p>
            <a:pPr lvl="1"/>
            <a:r>
              <a:rPr lang="en-US" dirty="0"/>
              <a:t>TCP segments</a:t>
            </a:r>
          </a:p>
          <a:p>
            <a:pPr lvl="1"/>
            <a:r>
              <a:rPr lang="en-US" dirty="0"/>
              <a:t>UDP datagrams</a:t>
            </a:r>
          </a:p>
          <a:p>
            <a:r>
              <a:rPr lang="en-US" dirty="0"/>
              <a:t>Network layer</a:t>
            </a:r>
          </a:p>
          <a:p>
            <a:pPr lvl="1"/>
            <a:r>
              <a:rPr lang="en-US" dirty="0"/>
              <a:t>Packets</a:t>
            </a:r>
          </a:p>
          <a:p>
            <a:r>
              <a:rPr lang="en-US" dirty="0"/>
              <a:t>Link-local</a:t>
            </a:r>
          </a:p>
          <a:p>
            <a:pPr lvl="1"/>
            <a:r>
              <a:rPr lang="en-US" dirty="0"/>
              <a:t>Frames</a:t>
            </a:r>
          </a:p>
        </p:txBody>
      </p:sp>
    </p:spTree>
    <p:extLst>
      <p:ext uri="{BB962C8B-B14F-4D97-AF65-F5344CB8AC3E}">
        <p14:creationId xmlns:p14="http://schemas.microsoft.com/office/powerpoint/2010/main" val="5119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40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Transport-layer services</a:t>
            </a:r>
          </a:p>
          <a:p>
            <a:r>
              <a:rPr lang="en-US" dirty="0"/>
              <a:t>Multiplexing and </a:t>
            </a:r>
            <a:r>
              <a:rPr lang="en-US" dirty="0" err="1"/>
              <a:t>demultiplexing</a:t>
            </a:r>
            <a:endParaRPr lang="en-US" dirty="0"/>
          </a:p>
          <a:p>
            <a:r>
              <a:rPr lang="en-US" dirty="0"/>
              <a:t>Connectionless transport: UDP</a:t>
            </a:r>
          </a:p>
          <a:p>
            <a:r>
              <a:rPr lang="en-US" dirty="0"/>
              <a:t>Principles of reliable data transfer</a:t>
            </a:r>
          </a:p>
          <a:p>
            <a:r>
              <a:rPr lang="en-US" dirty="0"/>
              <a:t>Connection-oriented transport: TCP</a:t>
            </a:r>
          </a:p>
          <a:p>
            <a:pPr lvl="1"/>
            <a:r>
              <a:rPr lang="en-US" dirty="0"/>
              <a:t>segment structure</a:t>
            </a:r>
          </a:p>
          <a:p>
            <a:pPr lvl="1"/>
            <a:r>
              <a:rPr lang="en-US" dirty="0"/>
              <a:t>reliable data transfer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connection management</a:t>
            </a:r>
          </a:p>
          <a:p>
            <a:r>
              <a:rPr lang="en-US" dirty="0"/>
              <a:t>Principles of congestion control</a:t>
            </a:r>
          </a:p>
          <a:p>
            <a:r>
              <a:rPr lang="en-US" dirty="0"/>
              <a:t>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72369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vs. 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Protocol(s)</a:t>
            </a:r>
          </a:p>
          <a:p>
            <a:pPr lvl="1"/>
            <a:r>
              <a:rPr lang="en-US" dirty="0"/>
              <a:t>TCP, UDP</a:t>
            </a:r>
          </a:p>
          <a:p>
            <a:r>
              <a:rPr lang="en-US" dirty="0"/>
              <a:t>Communication between</a:t>
            </a:r>
          </a:p>
          <a:p>
            <a:pPr lvl="1"/>
            <a:r>
              <a:rPr lang="en-US" dirty="0"/>
              <a:t>Processes</a:t>
            </a:r>
          </a:p>
          <a:p>
            <a:r>
              <a:rPr lang="en-US" dirty="0"/>
              <a:t>Identifier used</a:t>
            </a:r>
          </a:p>
          <a:p>
            <a:pPr lvl="1"/>
            <a:r>
              <a:rPr lang="en-US" dirty="0"/>
              <a:t>Port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Possible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Protocol(s)</a:t>
            </a:r>
          </a:p>
          <a:p>
            <a:pPr lvl="1"/>
            <a:r>
              <a:rPr lang="en-US" dirty="0"/>
              <a:t>IP, IPv6</a:t>
            </a:r>
          </a:p>
          <a:p>
            <a:r>
              <a:rPr lang="en-US" dirty="0"/>
              <a:t>Communication between</a:t>
            </a:r>
          </a:p>
          <a:p>
            <a:pPr lvl="1"/>
            <a:r>
              <a:rPr lang="en-US" dirty="0"/>
              <a:t>Hosts</a:t>
            </a:r>
          </a:p>
          <a:p>
            <a:r>
              <a:rPr lang="en-US" dirty="0"/>
              <a:t>Identifier used</a:t>
            </a:r>
          </a:p>
          <a:p>
            <a:pPr lvl="1"/>
            <a:r>
              <a:rPr lang="en-US" dirty="0"/>
              <a:t>IP address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56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Protocols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  <a:p>
            <a:pPr lvl="1"/>
            <a:r>
              <a:rPr lang="en-US" dirty="0"/>
              <a:t>Congestion control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Connection setup</a:t>
            </a:r>
          </a:p>
          <a:p>
            <a:r>
              <a:rPr lang="en-US" dirty="0"/>
              <a:t>UDP</a:t>
            </a:r>
          </a:p>
          <a:p>
            <a:pPr lvl="1"/>
            <a:r>
              <a:rPr lang="en-US" dirty="0"/>
              <a:t>Best-effort delivery</a:t>
            </a:r>
          </a:p>
          <a:p>
            <a:r>
              <a:rPr lang="en-US" dirty="0"/>
              <a:t>Unavailable services</a:t>
            </a:r>
          </a:p>
          <a:p>
            <a:pPr lvl="1"/>
            <a:r>
              <a:rPr lang="en-US" dirty="0"/>
              <a:t>Delay guarantee</a:t>
            </a:r>
          </a:p>
          <a:p>
            <a:pPr lvl="1"/>
            <a:r>
              <a:rPr lang="en-US" dirty="0"/>
              <a:t>Bandwidth guarantee</a:t>
            </a:r>
          </a:p>
        </p:txBody>
      </p:sp>
    </p:spTree>
    <p:extLst>
      <p:ext uri="{BB962C8B-B14F-4D97-AF65-F5344CB8AC3E}">
        <p14:creationId xmlns:p14="http://schemas.microsoft.com/office/powerpoint/2010/main" val="25708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Multiplexing/</a:t>
            </a:r>
            <a:r>
              <a:rPr lang="en-US" dirty="0" err="1"/>
              <a:t>demultiplexing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dirty="0">
                  <a:latin typeface="Gill Sans MT" charset="0"/>
                </a:rPr>
                <a:t>sockets, add transport header (later used for </a:t>
              </a:r>
              <a:r>
                <a:rPr lang="en-US" sz="2400" dirty="0" err="1">
                  <a:latin typeface="Gill Sans MT" charset="0"/>
                </a:rPr>
                <a:t>demultiplexing</a:t>
              </a:r>
              <a:r>
                <a:rPr lang="en-US" sz="2400" dirty="0">
                  <a:latin typeface="Gill Sans MT" charset="0"/>
                </a:rPr>
                <a:t>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0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Demultiplexing</a:t>
            </a:r>
            <a:r>
              <a:rPr lang="en-US" dirty="0"/>
              <a:t> Works</a:t>
            </a: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 receives IP packet</a:t>
            </a:r>
          </a:p>
          <a:p>
            <a:pPr lvl="1"/>
            <a:r>
              <a:rPr lang="en-US" dirty="0"/>
              <a:t>each packet has source IP address, destination IP address</a:t>
            </a:r>
          </a:p>
          <a:p>
            <a:pPr lvl="1"/>
            <a:r>
              <a:rPr lang="en-US" dirty="0"/>
              <a:t>each packet carries one transport-layer segment</a:t>
            </a:r>
          </a:p>
          <a:p>
            <a:pPr lvl="1"/>
            <a:r>
              <a:rPr lang="en-US" dirty="0"/>
              <a:t>each segment has source, destination port number </a:t>
            </a:r>
          </a:p>
          <a:p>
            <a:r>
              <a:rPr lang="en-US" dirty="0"/>
              <a:t>Host uses IP addresses &amp; port numbers to direct segment to appropriate socket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CC0000"/>
                </a:solidFill>
              </a:rPr>
              <a:t>source port #</a:t>
            </a:r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32 bits</a:t>
            </a:r>
            <a:endParaRPr lang="en-US" sz="2400"/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application</a:t>
            </a:r>
          </a:p>
          <a:p>
            <a:pPr>
              <a:defRPr/>
            </a:pPr>
            <a:r>
              <a:rPr lang="en-US" sz="2000"/>
              <a:t>data </a:t>
            </a:r>
          </a:p>
          <a:p>
            <a:pPr>
              <a:defRPr/>
            </a:pPr>
            <a:r>
              <a:rPr lang="en-US" sz="2000"/>
              <a:t>(payload)</a:t>
            </a:r>
            <a:endParaRPr lang="en-US" sz="2400"/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other header fields</a:t>
            </a:r>
            <a:endParaRPr lang="en-US" sz="2400"/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TCP/UDP segment format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Connectionless </a:t>
            </a:r>
            <a:r>
              <a:rPr lang="en-US" dirty="0" err="1"/>
              <a:t>Demux</a:t>
            </a:r>
            <a:r>
              <a:rPr lang="en-US" dirty="0"/>
              <a:t>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1800"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76600" y="1703387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mySocket2 = new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DatagramSocket</a:t>
            </a:r>
            <a:endParaRPr lang="en-US" sz="1800" b="1" dirty="0">
              <a:latin typeface="Courier New" charset="0"/>
              <a:ea typeface="ＭＳ Ｐゴシック" charset="0"/>
            </a:endParaRP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  <a:ea typeface="ＭＳ Ｐゴシック" charset="0"/>
              </a:rPr>
              <a:t> (</a:t>
            </a:r>
            <a:r>
              <a:rPr lang="en-US" sz="1800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800" b="1" dirty="0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</TotalTime>
  <Words>2357</Words>
  <Application>Microsoft Macintosh PowerPoint</Application>
  <PresentationFormat>On-screen Show (4:3)</PresentationFormat>
  <Paragraphs>1102</Paragraphs>
  <Slides>41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Calibri</vt:lpstr>
      <vt:lpstr>Calibri Light</vt:lpstr>
      <vt:lpstr>Cambria Math</vt:lpstr>
      <vt:lpstr>Comic Sans MS</vt:lpstr>
      <vt:lpstr>Courier New</vt:lpstr>
      <vt:lpstr>Gill Sans MT</vt:lpstr>
      <vt:lpstr>MS PGothic</vt:lpstr>
      <vt:lpstr>ＭＳ Ｐゴシック</vt:lpstr>
      <vt:lpstr>Symbol</vt:lpstr>
      <vt:lpstr>Tahoma</vt:lpstr>
      <vt:lpstr>Times New Roman</vt:lpstr>
      <vt:lpstr>Wingdings</vt:lpstr>
      <vt:lpstr>Arial</vt:lpstr>
      <vt:lpstr>Retrospect</vt:lpstr>
      <vt:lpstr>Picture</vt:lpstr>
      <vt:lpstr>Computer Networks</vt:lpstr>
      <vt:lpstr>Transport Layer</vt:lpstr>
      <vt:lpstr>Objectives</vt:lpstr>
      <vt:lpstr>Transport Services</vt:lpstr>
      <vt:lpstr>Transport vs. Network Layer</vt:lpstr>
      <vt:lpstr>Transport Layer Protocols</vt:lpstr>
      <vt:lpstr>Multiplexing/demultiplexing</vt:lpstr>
      <vt:lpstr>How Demultiplexing Works</vt:lpstr>
      <vt:lpstr>Connectionless Demux: Example</vt:lpstr>
      <vt:lpstr>Connection-oriented demux</vt:lpstr>
      <vt:lpstr>Connection-oriented Demux: Example</vt:lpstr>
      <vt:lpstr>User Datagram Protocol</vt:lpstr>
      <vt:lpstr>User Datagram Protocol</vt:lpstr>
      <vt:lpstr>UDP: segment header</vt:lpstr>
      <vt:lpstr>UDP Checksum</vt:lpstr>
      <vt:lpstr>IP Pseudo Header</vt:lpstr>
      <vt:lpstr>UDP Checksum</vt:lpstr>
      <vt:lpstr>UDP Checksum</vt:lpstr>
      <vt:lpstr>Reliable Data Transfer</vt:lpstr>
      <vt:lpstr>Reliable Data Transfer</vt:lpstr>
      <vt:lpstr>Reliable data transfer: getting started</vt:lpstr>
      <vt:lpstr>rdt1 (over a reliable channel)</vt:lpstr>
      <vt:lpstr>Error Recovery</vt:lpstr>
      <vt:lpstr>rdt2.0 (bit errors possible)</vt:lpstr>
      <vt:lpstr>rtd2.0 Flaw</vt:lpstr>
      <vt:lpstr>rdt2.1 (handle garbled ACK/NAKs)</vt:lpstr>
      <vt:lpstr>rdt3.0 (errors and loss)</vt:lpstr>
      <vt:lpstr>rdt3.0 sender</vt:lpstr>
      <vt:lpstr>rdt3.0 in action</vt:lpstr>
      <vt:lpstr>rdt3.0 in action</vt:lpstr>
      <vt:lpstr>Performance of rdt3.0</vt:lpstr>
      <vt:lpstr>Pipelining</vt:lpstr>
      <vt:lpstr>Pipelined Protocols</vt:lpstr>
      <vt:lpstr>GBN in action</vt:lpstr>
      <vt:lpstr>Go-back-N</vt:lpstr>
      <vt:lpstr>Selective repeat in action</vt:lpstr>
      <vt:lpstr>Selective Repeat</vt:lpstr>
      <vt:lpstr>Reliable Data Transfer Mechanisms</vt:lpstr>
      <vt:lpstr>Reliable Data Transfer Mechanisms</vt:lpstr>
      <vt:lpstr>Summary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Microsoft Office User</cp:lastModifiedBy>
  <cp:revision>41</cp:revision>
  <dcterms:created xsi:type="dcterms:W3CDTF">2016-08-31T14:25:10Z</dcterms:created>
  <dcterms:modified xsi:type="dcterms:W3CDTF">2018-10-22T18:24:22Z</dcterms:modified>
</cp:coreProperties>
</file>