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61" r:id="rId3"/>
    <p:sldId id="259" r:id="rId4"/>
    <p:sldId id="260" r:id="rId5"/>
    <p:sldId id="268" r:id="rId6"/>
    <p:sldId id="278" r:id="rId7"/>
    <p:sldId id="275" r:id="rId8"/>
    <p:sldId id="274" r:id="rId9"/>
    <p:sldId id="279" r:id="rId10"/>
    <p:sldId id="263" r:id="rId11"/>
    <p:sldId id="269" r:id="rId12"/>
    <p:sldId id="280" r:id="rId13"/>
    <p:sldId id="265" r:id="rId14"/>
    <p:sldId id="266" r:id="rId15"/>
    <p:sldId id="267" r:id="rId16"/>
    <p:sldId id="264" r:id="rId17"/>
    <p:sldId id="281" r:id="rId18"/>
    <p:sldId id="262" r:id="rId19"/>
    <p:sldId id="276" r:id="rId20"/>
    <p:sldId id="273" r:id="rId21"/>
    <p:sldId id="270" r:id="rId22"/>
    <p:sldId id="271" r:id="rId23"/>
    <p:sldId id="272" r:id="rId24"/>
    <p:sldId id="277" r:id="rId25"/>
    <p:sldId id="258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1"/>
    <p:restoredTop sz="94654"/>
  </p:normalViewPr>
  <p:slideViewPr>
    <p:cSldViewPr snapToGrid="0" snapToObjects="1">
      <p:cViewPr varScale="1">
        <p:scale>
          <a:sx n="128" d="100"/>
          <a:sy n="128" d="100"/>
        </p:scale>
        <p:origin x="176" y="1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10/10/18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644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10/10/18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355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10/10/18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034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10/10/18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668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10/10/18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428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10/10/18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240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10/10/18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621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10/10/18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218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10/10/18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59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10/10/18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228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10/10/18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446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10/10/18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67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tif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Computer Networks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430</a:t>
            </a:r>
          </a:p>
        </p:txBody>
      </p:sp>
    </p:spTree>
    <p:extLst>
      <p:ext uri="{BB962C8B-B14F-4D97-AF65-F5344CB8AC3E}">
        <p14:creationId xmlns:p14="http://schemas.microsoft.com/office/powerpoint/2010/main" val="126242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</a:t>
            </a:r>
            <a:r>
              <a:rPr lang="en-US" dirty="0"/>
              <a:t>HTTP method is the client using? Look for HTTP messages containing either GET or POST method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POST</a:t>
            </a:r>
            <a:endParaRPr lang="en-US" dirty="0" smtClean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75" y="2037297"/>
            <a:ext cx="3702050" cy="3640656"/>
          </a:xfrm>
        </p:spPr>
      </p:pic>
    </p:spTree>
    <p:extLst>
      <p:ext uri="{BB962C8B-B14F-4D97-AF65-F5344CB8AC3E}">
        <p14:creationId xmlns:p14="http://schemas.microsoft.com/office/powerpoint/2010/main" val="2148534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</a:t>
            </a:r>
            <a:r>
              <a:rPr lang="en-US" dirty="0"/>
              <a:t>is the IP address and the port number used by the client? Is the client downloading or uploading data? (Hint: look for the amount of data that that flows in either direction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192.168.1.102 is a client uploading (POST-</a:t>
            </a:r>
            <a:r>
              <a:rPr lang="en-US" dirty="0" err="1"/>
              <a:t>ing</a:t>
            </a:r>
            <a:r>
              <a:rPr lang="en-US" dirty="0"/>
              <a:t>) data to 128.119.245.12</a:t>
            </a:r>
          </a:p>
          <a:p>
            <a:endParaRPr lang="en-US" dirty="0" smtClean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75" y="2037297"/>
            <a:ext cx="3702050" cy="3640656"/>
          </a:xfrm>
        </p:spPr>
      </p:pic>
    </p:spTree>
    <p:extLst>
      <p:ext uri="{BB962C8B-B14F-4D97-AF65-F5344CB8AC3E}">
        <p14:creationId xmlns:p14="http://schemas.microsoft.com/office/powerpoint/2010/main" val="14160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Response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2xx Success</a:t>
            </a:r>
          </a:p>
          <a:p>
            <a:r>
              <a:rPr lang="en-US" dirty="0" smtClean="0"/>
              <a:t>3xx Redirect</a:t>
            </a:r>
          </a:p>
          <a:p>
            <a:r>
              <a:rPr lang="en-US" dirty="0" smtClean="0"/>
              <a:t>4xx Client error</a:t>
            </a:r>
          </a:p>
          <a:p>
            <a:r>
              <a:rPr lang="en-US" dirty="0" smtClean="0"/>
              <a:t>5xx Server error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Analyze the attached file (CS430_DNS.pcapng or CS430_DNS.zip). Write a display filter to show requests for AAAA type resolution only. How many such requests are there in the trace file? How many responses were received?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dirty="0" err="1"/>
              <a:t>dns.qry.type</a:t>
            </a:r>
            <a:r>
              <a:rPr lang="en-US" dirty="0"/>
              <a:t>==</a:t>
            </a:r>
            <a:r>
              <a:rPr lang="en-US" dirty="0" smtClean="0"/>
              <a:t>28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dirty="0" err="1" smtClean="0"/>
              <a:t>dns.aaaa</a:t>
            </a:r>
            <a:endParaRPr lang="en-US" dirty="0" smtClean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dirty="0" smtClean="0"/>
              <a:t>8 requests (0 DNS)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dirty="0" smtClean="0"/>
              <a:t>0 responses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92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Analyze the attached file (CS430_DNS.pcapng or CS430_DNS.zip). What IP addresses does </a:t>
            </a:r>
            <a:r>
              <a:rPr lang="en-US" dirty="0" err="1"/>
              <a:t>www.paypal.com</a:t>
            </a:r>
            <a:r>
              <a:rPr lang="en-US" dirty="0"/>
              <a:t> resolves to? What are the numbers of packets that provide this information?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39" y="1845735"/>
            <a:ext cx="3965172" cy="4023360"/>
          </a:xfrm>
        </p:spPr>
        <p:txBody>
          <a:bodyPr/>
          <a:lstStyle/>
          <a:p>
            <a:r>
              <a:rPr lang="en-US" dirty="0" err="1"/>
              <a:t>dns.resp.name</a:t>
            </a:r>
            <a:r>
              <a:rPr lang="en-US" dirty="0"/>
              <a:t>=="</a:t>
            </a:r>
            <a:r>
              <a:rPr lang="en-US" dirty="0" err="1" smtClean="0"/>
              <a:t>www.paypal.com</a:t>
            </a:r>
            <a:r>
              <a:rPr lang="en-US" dirty="0"/>
              <a:t>"</a:t>
            </a:r>
          </a:p>
          <a:p>
            <a:r>
              <a:rPr lang="en-US" dirty="0" smtClean="0"/>
              <a:t>23.13.82.234</a:t>
            </a:r>
          </a:p>
          <a:p>
            <a:r>
              <a:rPr lang="en-US" dirty="0" smtClean="0"/>
              <a:t>23.196.228.157</a:t>
            </a:r>
            <a:endParaRPr lang="en-US" dirty="0"/>
          </a:p>
          <a:p>
            <a:r>
              <a:rPr lang="en-US" dirty="0" smtClean="0"/>
              <a:t>Packets 9</a:t>
            </a:r>
            <a:r>
              <a:rPr lang="en-US" dirty="0"/>
              <a:t>, 12, 42, 90, 113, </a:t>
            </a:r>
            <a:r>
              <a:rPr lang="en-US" dirty="0" smtClean="0"/>
              <a:t>and 125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04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Analyze the attached file (CS430_DNS.pcapng or CS430_DNS.zip). What is the largest DNS TTL value seen in that file? What is the number of a packet that contains that value?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dns.resp.ttl</a:t>
            </a:r>
            <a:endParaRPr lang="en-US" dirty="0" smtClean="0"/>
          </a:p>
          <a:p>
            <a:r>
              <a:rPr lang="en-US" dirty="0" smtClean="0"/>
              <a:t>Custom </a:t>
            </a:r>
            <a:r>
              <a:rPr lang="en-US" dirty="0"/>
              <a:t>column </a:t>
            </a:r>
            <a:r>
              <a:rPr lang="en-US" dirty="0" err="1" smtClean="0"/>
              <a:t>dns.resp.ttl</a:t>
            </a:r>
            <a:endParaRPr lang="en-US" dirty="0" smtClean="0"/>
          </a:p>
          <a:p>
            <a:r>
              <a:rPr lang="en-US" dirty="0" smtClean="0"/>
              <a:t>DNS TTL 7196 </a:t>
            </a:r>
            <a:r>
              <a:rPr lang="en-US" dirty="0"/>
              <a:t>in #3</a:t>
            </a:r>
          </a:p>
        </p:txBody>
      </p:sp>
    </p:spTree>
    <p:extLst>
      <p:ext uri="{BB962C8B-B14F-4D97-AF65-F5344CB8AC3E}">
        <p14:creationId xmlns:p14="http://schemas.microsoft.com/office/powerpoint/2010/main" val="1760978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Analyze </a:t>
            </a:r>
            <a:r>
              <a:rPr lang="en-US" dirty="0"/>
              <a:t>the attached file (CS430_DNS.pcapng or CS430_DNS.zip). Which DNS response transaction ID contained the largest number of Answer RRs? What is the number of a packet that contains this information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dns.resp.len</a:t>
            </a:r>
            <a:endParaRPr lang="en-US" dirty="0" smtClean="0"/>
          </a:p>
          <a:p>
            <a:r>
              <a:rPr lang="en-US" dirty="0" smtClean="0"/>
              <a:t>Custom </a:t>
            </a:r>
            <a:r>
              <a:rPr lang="en-US" dirty="0"/>
              <a:t>column </a:t>
            </a:r>
            <a:r>
              <a:rPr lang="en-US" dirty="0" err="1" smtClean="0"/>
              <a:t>dns.resp.len</a:t>
            </a:r>
            <a:endParaRPr lang="en-US" dirty="0" smtClean="0"/>
          </a:p>
          <a:p>
            <a:r>
              <a:rPr lang="en-US" dirty="0" smtClean="0"/>
              <a:t>11 </a:t>
            </a:r>
            <a:r>
              <a:rPr lang="en-US" dirty="0"/>
              <a:t>RRs in #98 (0x9ab9)</a:t>
            </a:r>
          </a:p>
        </p:txBody>
      </p:sp>
    </p:spTree>
    <p:extLst>
      <p:ext uri="{BB962C8B-B14F-4D97-AF65-F5344CB8AC3E}">
        <p14:creationId xmlns:p14="http://schemas.microsoft.com/office/powerpoint/2010/main" val="826074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Port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FTP</a:t>
            </a:r>
          </a:p>
          <a:p>
            <a:r>
              <a:rPr lang="en-US" dirty="0" smtClean="0"/>
              <a:t>HTTP</a:t>
            </a:r>
          </a:p>
          <a:p>
            <a:r>
              <a:rPr lang="en-US" dirty="0" smtClean="0"/>
              <a:t>POP3, IMAP, SMTP</a:t>
            </a:r>
          </a:p>
          <a:p>
            <a:r>
              <a:rPr lang="en-US" dirty="0" smtClean="0"/>
              <a:t>Telnet</a:t>
            </a:r>
          </a:p>
          <a:p>
            <a:r>
              <a:rPr lang="en-US" dirty="0" smtClean="0"/>
              <a:t>SSH</a:t>
            </a:r>
          </a:p>
          <a:p>
            <a:r>
              <a:rPr lang="en-US" dirty="0" smtClean="0"/>
              <a:t>HTTP(S)</a:t>
            </a:r>
          </a:p>
          <a:p>
            <a:r>
              <a:rPr lang="en-US" smtClean="0"/>
              <a:t>DNS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2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Checksum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Calculate the sum and its 1s complement of the following 3 </a:t>
            </a:r>
            <a:r>
              <a:rPr lang="en-US" dirty="0" smtClean="0"/>
              <a:t>bytes:</a:t>
            </a:r>
          </a:p>
          <a:p>
            <a:pPr lvl="1"/>
            <a:r>
              <a:rPr lang="en-US" dirty="0" smtClean="0"/>
              <a:t>01010011</a:t>
            </a:r>
          </a:p>
          <a:p>
            <a:pPr lvl="1"/>
            <a:r>
              <a:rPr lang="en-US" dirty="0" smtClean="0"/>
              <a:t>01100110</a:t>
            </a:r>
          </a:p>
          <a:p>
            <a:pPr lvl="1"/>
            <a:r>
              <a:rPr lang="en-US" dirty="0" smtClean="0"/>
              <a:t>01110100</a:t>
            </a:r>
          </a:p>
          <a:p>
            <a:pPr lvl="1"/>
            <a:endParaRPr lang="en-US" dirty="0"/>
          </a:p>
          <a:p>
            <a:r>
              <a:rPr lang="en-US" dirty="0" smtClean="0"/>
              <a:t>Show </a:t>
            </a:r>
            <a:r>
              <a:rPr lang="en-US" dirty="0"/>
              <a:t>your work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5057277"/>
              </p:ext>
            </p:extLst>
          </p:nvPr>
        </p:nvGraphicFramePr>
        <p:xfrm>
          <a:off x="4664075" y="1846263"/>
          <a:ext cx="3702051" cy="2225040"/>
        </p:xfrm>
        <a:graphic>
          <a:graphicData uri="http://schemas.openxmlformats.org/drawingml/2006/table">
            <a:tbl>
              <a:tblPr lastRow="1" bandRow="1">
                <a:tableStyleId>{5C22544A-7EE6-4342-B048-85BDC9FD1C3A}</a:tableStyleId>
              </a:tblPr>
              <a:tblGrid>
                <a:gridCol w="411339"/>
                <a:gridCol w="411339"/>
                <a:gridCol w="411339"/>
                <a:gridCol w="411339"/>
                <a:gridCol w="411339"/>
                <a:gridCol w="411339"/>
                <a:gridCol w="411339"/>
                <a:gridCol w="411339"/>
                <a:gridCol w="411339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32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</a:t>
            </a:r>
            <a:r>
              <a:rPr lang="en-US" dirty="0"/>
              <a:t>is one's complement sum of the following </a:t>
            </a:r>
            <a:r>
              <a:rPr lang="en-US" dirty="0" smtClean="0"/>
              <a:t>characters?</a:t>
            </a:r>
          </a:p>
          <a:p>
            <a:r>
              <a:rPr lang="en-US" dirty="0" smtClean="0"/>
              <a:t>‘C’, ‘S’, ‘4’, ‘3’, ‘0’</a:t>
            </a:r>
          </a:p>
          <a:p>
            <a:r>
              <a:rPr lang="en-US" dirty="0" smtClean="0"/>
              <a:t>ASCII Table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80443074"/>
              </p:ext>
            </p:extLst>
          </p:nvPr>
        </p:nvGraphicFramePr>
        <p:xfrm>
          <a:off x="4664075" y="1846263"/>
          <a:ext cx="3702050" cy="2966720"/>
        </p:xfrm>
        <a:graphic>
          <a:graphicData uri="http://schemas.openxmlformats.org/drawingml/2006/table">
            <a:tbl>
              <a:tblPr lastRow="1" bandRow="1">
                <a:tableStyleId>{5C22544A-7EE6-4342-B048-85BDC9FD1C3A}</a:tableStyleId>
              </a:tblPr>
              <a:tblGrid>
                <a:gridCol w="370205"/>
                <a:gridCol w="370205"/>
                <a:gridCol w="370205"/>
                <a:gridCol w="370205"/>
                <a:gridCol w="370205"/>
                <a:gridCol w="370205"/>
                <a:gridCol w="370205"/>
                <a:gridCol w="370205"/>
                <a:gridCol w="370205"/>
                <a:gridCol w="37020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150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1 Review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76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Acknowledgements</a:t>
            </a:r>
            <a:endParaRPr lang="en-US" dirty="0"/>
          </a:p>
        </p:txBody>
      </p:sp>
      <p:pic>
        <p:nvPicPr>
          <p:cNvPr id="10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80" y="1846263"/>
            <a:ext cx="2490728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27081" y="1846263"/>
            <a:ext cx="2576037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743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Exercise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</a:t>
            </a:r>
            <a:r>
              <a:rPr lang="en-US" dirty="0"/>
              <a:t>is the real sequence number in the SYNACK segment sent by the server (Hint: read </a:t>
            </a:r>
            <a:r>
              <a:rPr lang="en-US" dirty="0" err="1"/>
              <a:t>TCP_Relative_Sequence_Numbers</a:t>
            </a:r>
            <a:r>
              <a:rPr lang="en-US" dirty="0"/>
              <a:t> - The Wireshark Wiki to display real, not relative sequence numbers</a:t>
            </a:r>
            <a:r>
              <a:rPr lang="en-US" dirty="0" smtClean="0"/>
              <a:t>)?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Relative SEQ: 0</a:t>
            </a:r>
          </a:p>
          <a:p>
            <a:r>
              <a:rPr lang="en-US" dirty="0" smtClean="0"/>
              <a:t>Relative ACK: 1</a:t>
            </a:r>
          </a:p>
          <a:p>
            <a:r>
              <a:rPr lang="en-US" dirty="0" smtClean="0"/>
              <a:t>Real SEQ: </a:t>
            </a:r>
            <a:r>
              <a:rPr lang="is-IS" dirty="0" smtClean="0"/>
              <a:t>883061785</a:t>
            </a:r>
          </a:p>
          <a:p>
            <a:r>
              <a:rPr lang="is-IS" dirty="0"/>
              <a:t>Real ACK: 232129013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187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Exercise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What </a:t>
            </a:r>
            <a:r>
              <a:rPr lang="en-US" dirty="0"/>
              <a:t>is the throughput (bytes transferred per unit time) for the TCP connection? Explain how you calculated this value</a:t>
            </a:r>
            <a:r>
              <a:rPr lang="en-US" dirty="0" smtClean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𝑡h𝑟𝑜𝑢𝑔h𝑝𝑢𝑡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𝑎𝑚𝑜𝑢𝑛𝑡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𝑑𝑎𝑡𝑎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𝑡𝑖𝑚𝑒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𝑒𝑙𝑎𝑝𝑠𝑒𝑑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bits/second</a:t>
                </a:r>
              </a:p>
              <a:p>
                <a:r>
                  <a:rPr lang="en-US" dirty="0" smtClean="0"/>
                  <a:t>Kbps </a:t>
                </a:r>
                <a:r>
                  <a:rPr lang="mr-IN" dirty="0" smtClean="0"/>
                  <a:t>–</a:t>
                </a:r>
                <a:r>
                  <a:rPr lang="en-US" dirty="0" smtClean="0"/>
                  <a:t> 1,000 bits per second</a:t>
                </a:r>
              </a:p>
              <a:p>
                <a:r>
                  <a:rPr lang="en-US" dirty="0" smtClean="0"/>
                  <a:t>Mbps </a:t>
                </a:r>
                <a:r>
                  <a:rPr lang="mr-IN" dirty="0" smtClean="0"/>
                  <a:t>–</a:t>
                </a:r>
                <a:r>
                  <a:rPr lang="en-US" dirty="0" smtClean="0"/>
                  <a:t> 1,000,000 bits </a:t>
                </a:r>
                <a:r>
                  <a:rPr lang="en-US" dirty="0"/>
                  <a:t>p</a:t>
                </a:r>
                <a:r>
                  <a:rPr lang="en-US" dirty="0" smtClean="0"/>
                  <a:t>er second</a:t>
                </a:r>
              </a:p>
              <a:p>
                <a:r>
                  <a:rPr lang="en-US" dirty="0" err="1" smtClean="0"/>
                  <a:t>Gbps</a:t>
                </a:r>
                <a:r>
                  <a:rPr lang="en-US" dirty="0" smtClean="0"/>
                  <a:t> </a:t>
                </a:r>
                <a:r>
                  <a:rPr lang="mr-IN" dirty="0" smtClean="0"/>
                  <a:t>–</a:t>
                </a:r>
                <a:r>
                  <a:rPr lang="en-US" dirty="0" smtClean="0"/>
                  <a:t> 1 billion bits per second</a:t>
                </a:r>
              </a:p>
              <a:p>
                <a:r>
                  <a:rPr lang="hr-HR" dirty="0" err="1"/>
                  <a:t>ip.src</a:t>
                </a:r>
                <a:r>
                  <a:rPr lang="hr-HR" dirty="0"/>
                  <a:t>==192.168.1.102 &amp;&amp; </a:t>
                </a:r>
                <a:r>
                  <a:rPr lang="hr-HR" dirty="0" err="1"/>
                  <a:t>ip.dst</a:t>
                </a:r>
                <a:r>
                  <a:rPr lang="hr-HR" dirty="0"/>
                  <a:t>==</a:t>
                </a:r>
                <a:r>
                  <a:rPr lang="hr-HR" dirty="0" smtClean="0"/>
                  <a:t>128.119.245.12</a:t>
                </a:r>
              </a:p>
              <a:p>
                <a:r>
                  <a:rPr lang="en-US" dirty="0"/>
                  <a:t>Cumulative bytes </a:t>
                </a:r>
                <a:r>
                  <a:rPr lang="en-US" dirty="0" smtClean="0"/>
                  <a:t>column</a:t>
                </a:r>
                <a:endParaRPr lang="hr-HR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𝑇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170848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5.65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=30238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𝐵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𝑠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  <m:r>
                      <a:rPr lang="en-US" b="0" i="1" smtClean="0">
                        <a:latin typeface="Cambria Math" charset="0"/>
                      </a:rPr>
                      <m:t>242</m:t>
                    </m:r>
                    <m:r>
                      <a:rPr lang="en-US" b="0" i="1" smtClean="0">
                        <a:latin typeface="Cambria Math" charset="0"/>
                      </a:rPr>
                      <m:t>𝐾𝑏𝑝𝑠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3947" t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82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Exercise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</a:t>
            </a:r>
            <a:r>
              <a:rPr lang="en-US" dirty="0"/>
              <a:t>is the minimum amount of available buffer space advertised at the received for the entire trace? Does the lack of receiver buffer space ever throttle the sender?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Custom column</a:t>
            </a:r>
          </a:p>
          <a:p>
            <a:r>
              <a:rPr lang="en-US" dirty="0" err="1" smtClean="0"/>
              <a:t>tcp.window_size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7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6"/>
            <a:ext cx="7543800" cy="1989074"/>
          </a:xfrm>
        </p:spPr>
        <p:txBody>
          <a:bodyPr>
            <a:normAutofit/>
          </a:bodyPr>
          <a:lstStyle/>
          <a:p>
            <a:r>
              <a:rPr lang="en-US" dirty="0" smtClean="0"/>
              <a:t>Consider </a:t>
            </a:r>
            <a:r>
              <a:rPr lang="en-US" dirty="0"/>
              <a:t>the following packet (part of a Telnet session). What are the expected sequence number and acknowledgment number in the response packet (sent from server to client)?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22325" y="4622263"/>
            <a:ext cx="7543800" cy="56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39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Networking basics</a:t>
            </a:r>
          </a:p>
          <a:p>
            <a:r>
              <a:rPr lang="en-US" dirty="0"/>
              <a:t>Application layer protocols</a:t>
            </a:r>
          </a:p>
          <a:p>
            <a:r>
              <a:rPr lang="en-US" dirty="0"/>
              <a:t>Transport layer protocols</a:t>
            </a:r>
          </a:p>
        </p:txBody>
      </p:sp>
    </p:spTree>
    <p:extLst>
      <p:ext uri="{BB962C8B-B14F-4D97-AF65-F5344CB8AC3E}">
        <p14:creationId xmlns:p14="http://schemas.microsoft.com/office/powerpoint/2010/main" val="70468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Format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10 questions</a:t>
            </a:r>
          </a:p>
          <a:p>
            <a:r>
              <a:rPr lang="en-US" dirty="0"/>
              <a:t>Fill the blanks</a:t>
            </a:r>
          </a:p>
          <a:p>
            <a:r>
              <a:rPr lang="en-US" dirty="0"/>
              <a:t>Short problems</a:t>
            </a:r>
          </a:p>
          <a:p>
            <a:r>
              <a:rPr lang="en-US" dirty="0"/>
              <a:t>Packet analysis</a:t>
            </a:r>
          </a:p>
          <a:p>
            <a:r>
              <a:rPr lang="en-US" dirty="0" smtClean="0"/>
              <a:t>Closed </a:t>
            </a:r>
            <a:r>
              <a:rPr lang="en-US" dirty="0" smtClean="0"/>
              <a:t>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6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Throughput and delays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Protocols and layers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HTTP response codes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HTTP packet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DNS record types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DNS packet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Well-known application ports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8"/>
            </a:pPr>
            <a:r>
              <a:rPr lang="en-US" dirty="0"/>
              <a:t>UDP Header format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US" dirty="0"/>
              <a:t>TCP Header format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US" dirty="0"/>
              <a:t>TCP State diagram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US" dirty="0"/>
              <a:t>Congestion control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US" dirty="0"/>
              <a:t>Bitwise operations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US" dirty="0"/>
              <a:t>Command line utilities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US" dirty="0"/>
              <a:t>Wireshark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39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ipconfig</a:t>
            </a:r>
            <a:endParaRPr lang="en-US" dirty="0"/>
          </a:p>
          <a:p>
            <a:r>
              <a:rPr lang="en-US" dirty="0" smtClean="0"/>
              <a:t>ping</a:t>
            </a:r>
            <a:endParaRPr lang="en-US" dirty="0"/>
          </a:p>
          <a:p>
            <a:r>
              <a:rPr lang="en-US" dirty="0" err="1" smtClean="0"/>
              <a:t>nslookup</a:t>
            </a:r>
            <a:endParaRPr lang="en-US" dirty="0"/>
          </a:p>
          <a:p>
            <a:r>
              <a:rPr lang="en-US" dirty="0" smtClean="0"/>
              <a:t>traceroute</a:t>
            </a:r>
            <a:endParaRPr lang="en-US" dirty="0"/>
          </a:p>
          <a:p>
            <a:r>
              <a:rPr lang="en-US" dirty="0" err="1" smtClean="0"/>
              <a:t>netstat</a:t>
            </a:r>
            <a:endParaRPr lang="en-US" dirty="0"/>
          </a:p>
          <a:p>
            <a:r>
              <a:rPr lang="en-US" dirty="0" err="1" smtClean="0"/>
              <a:t>ifconfig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tracert</a:t>
            </a:r>
            <a:endParaRPr lang="en-US" dirty="0"/>
          </a:p>
          <a:p>
            <a:r>
              <a:rPr lang="en-US" dirty="0"/>
              <a:t>route</a:t>
            </a:r>
          </a:p>
          <a:p>
            <a:r>
              <a:rPr lang="en-US" dirty="0" err="1"/>
              <a:t>ip</a:t>
            </a:r>
            <a:endParaRPr lang="en-US" dirty="0"/>
          </a:p>
          <a:p>
            <a:r>
              <a:rPr lang="en-US" dirty="0" err="1"/>
              <a:t>mtr</a:t>
            </a:r>
            <a:endParaRPr lang="en-US" dirty="0"/>
          </a:p>
          <a:p>
            <a:r>
              <a:rPr lang="en-US" dirty="0"/>
              <a:t>dig</a:t>
            </a:r>
          </a:p>
          <a:p>
            <a:r>
              <a:rPr lang="en-US" dirty="0" err="1"/>
              <a:t>arp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96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</a:t>
            </a:r>
            <a:r>
              <a:rPr lang="en-US" dirty="0"/>
              <a:t>long does it take a packet of 2</a:t>
            </a:r>
            <a:r>
              <a:rPr lang="en-US" dirty="0" smtClean="0"/>
              <a:t>000 </a:t>
            </a:r>
            <a:r>
              <a:rPr lang="en-US" dirty="0"/>
              <a:t>bytes to propagate over a link of distance </a:t>
            </a:r>
            <a:r>
              <a:rPr lang="en-US" dirty="0" smtClean="0"/>
              <a:t>500 </a:t>
            </a:r>
            <a:r>
              <a:rPr lang="en-US" dirty="0"/>
              <a:t>km with the propagation speed of 2.5*10</a:t>
            </a:r>
            <a:r>
              <a:rPr lang="en-US" baseline="30000" dirty="0"/>
              <a:t>8</a:t>
            </a:r>
            <a:r>
              <a:rPr lang="en-US" dirty="0"/>
              <a:t> m/s and the transmission rate of </a:t>
            </a:r>
            <a:r>
              <a:rPr lang="en-US" dirty="0" smtClean="0"/>
              <a:t>10 </a:t>
            </a:r>
            <a:r>
              <a:rPr lang="en-US" dirty="0"/>
              <a:t>Mbps? Show your work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12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truck drives from West Union to Decorah (25 </a:t>
            </a:r>
            <a:r>
              <a:rPr lang="en-US" dirty="0"/>
              <a:t>miles) carrying a </a:t>
            </a:r>
            <a:r>
              <a:rPr lang="en-US" dirty="0" smtClean="0"/>
              <a:t>100 of 1 </a:t>
            </a:r>
            <a:r>
              <a:rPr lang="en-US" dirty="0"/>
              <a:t>TB </a:t>
            </a:r>
            <a:r>
              <a:rPr lang="en-US" dirty="0" smtClean="0"/>
              <a:t>drives. </a:t>
            </a:r>
            <a:r>
              <a:rPr lang="en-US" dirty="0"/>
              <a:t>Assuming </a:t>
            </a:r>
            <a:r>
              <a:rPr lang="en-US" dirty="0" smtClean="0"/>
              <a:t>truck’s average </a:t>
            </a:r>
            <a:r>
              <a:rPr lang="en-US" dirty="0"/>
              <a:t>speed of 50 mph, calculate the throughput of this data transfer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179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Arithmetic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an 2-byte number (e.g. 2018), extract the left and the right bytes.</a:t>
            </a:r>
          </a:p>
          <a:p>
            <a:endParaRPr lang="en-US" dirty="0" smtClean="0"/>
          </a:p>
          <a:p>
            <a:r>
              <a:rPr lang="en-US" dirty="0"/>
              <a:t>Given an </a:t>
            </a:r>
            <a:r>
              <a:rPr lang="en-US" dirty="0" smtClean="0"/>
              <a:t>n-byte number, convert it to a list of bytes.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27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166</TotalTime>
  <Words>782</Words>
  <Application>Microsoft Macintosh PowerPoint</Application>
  <PresentationFormat>On-screen Show (4:3)</PresentationFormat>
  <Paragraphs>176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Calibri</vt:lpstr>
      <vt:lpstr>Calibri Light</vt:lpstr>
      <vt:lpstr>Cambria Math</vt:lpstr>
      <vt:lpstr>Mangal</vt:lpstr>
      <vt:lpstr>Retrospect</vt:lpstr>
      <vt:lpstr>Computer Networks</vt:lpstr>
      <vt:lpstr>Exam 1 Review</vt:lpstr>
      <vt:lpstr>Objectives</vt:lpstr>
      <vt:lpstr>Exam Format</vt:lpstr>
      <vt:lpstr>Topics</vt:lpstr>
      <vt:lpstr>Commands</vt:lpstr>
      <vt:lpstr>Delays</vt:lpstr>
      <vt:lpstr>Throughput</vt:lpstr>
      <vt:lpstr>Binary Arithmetic</vt:lpstr>
      <vt:lpstr>HTTP</vt:lpstr>
      <vt:lpstr>HTTP</vt:lpstr>
      <vt:lpstr>HTTP Response Codes</vt:lpstr>
      <vt:lpstr>DNS</vt:lpstr>
      <vt:lpstr>DNS</vt:lpstr>
      <vt:lpstr>DNS</vt:lpstr>
      <vt:lpstr>DNS</vt:lpstr>
      <vt:lpstr>Common Port Numbers</vt:lpstr>
      <vt:lpstr>Checksum</vt:lpstr>
      <vt:lpstr>Exercises</vt:lpstr>
      <vt:lpstr>TCP Acknowledgements</vt:lpstr>
      <vt:lpstr>TCP Exercise</vt:lpstr>
      <vt:lpstr>TCP Exercise</vt:lpstr>
      <vt:lpstr>TCP Exercise</vt:lpstr>
      <vt:lpstr>Exercises</vt:lpstr>
      <vt:lpstr>Thank You!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and Data Structures</dc:title>
  <dc:creator>Microsoft Office User</dc:creator>
  <cp:lastModifiedBy>Microsoft Office User</cp:lastModifiedBy>
  <cp:revision>30</cp:revision>
  <dcterms:created xsi:type="dcterms:W3CDTF">2016-08-31T14:25:10Z</dcterms:created>
  <dcterms:modified xsi:type="dcterms:W3CDTF">2018-10-10T15:55:19Z</dcterms:modified>
</cp:coreProperties>
</file>