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48"/>
  </p:notesMasterIdLst>
  <p:sldIdLst>
    <p:sldId id="256" r:id="rId2"/>
    <p:sldId id="259" r:id="rId3"/>
    <p:sldId id="262" r:id="rId4"/>
    <p:sldId id="268" r:id="rId5"/>
    <p:sldId id="269" r:id="rId6"/>
    <p:sldId id="263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95" r:id="rId29"/>
    <p:sldId id="296" r:id="rId30"/>
    <p:sldId id="297" r:id="rId31"/>
    <p:sldId id="298" r:id="rId32"/>
    <p:sldId id="293" r:id="rId33"/>
    <p:sldId id="294" r:id="rId34"/>
    <p:sldId id="299" r:id="rId35"/>
    <p:sldId id="300" r:id="rId36"/>
    <p:sldId id="301" r:id="rId37"/>
    <p:sldId id="302" r:id="rId38"/>
    <p:sldId id="303" r:id="rId39"/>
    <p:sldId id="304" r:id="rId40"/>
    <p:sldId id="265" r:id="rId41"/>
    <p:sldId id="305" r:id="rId42"/>
    <p:sldId id="306" r:id="rId43"/>
    <p:sldId id="307" r:id="rId44"/>
    <p:sldId id="266" r:id="rId45"/>
    <p:sldId id="260" r:id="rId46"/>
    <p:sldId id="25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7"/>
    <p:restoredTop sz="94654"/>
  </p:normalViewPr>
  <p:slideViewPr>
    <p:cSldViewPr snapToGrid="0" snapToObjects="1">
      <p:cViewPr varScale="1">
        <p:scale>
          <a:sx n="89" d="100"/>
          <a:sy n="89" d="100"/>
        </p:scale>
        <p:origin x="176" y="2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AB91D-9DFD-4B33-B64C-5455C1EB0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01EF-0FEC-7F4F-BC76-36D396EBAE6C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DF39-188D-D648-96A6-5C0FDC3F06B7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B928-2245-0D46-9E16-27C2099FBDCB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8C5D-5FD3-1B43-A2A0-BE5750E0C9C6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3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5C29-0209-B44A-A23F-7F27EA7917D9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A0E-57BB-D440-87FD-DF07D0B4F1A0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8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1424"/>
            <a:ext cx="4937760" cy="472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1423"/>
            <a:ext cx="4937760" cy="4726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3611-513B-1543-930A-9CBAEF945951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4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39441"/>
            <a:ext cx="10058400" cy="2329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533078"/>
            <a:ext cx="10058400" cy="2329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8743-F04C-2C45-BAD9-CDC22AC96EC5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7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4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120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47279"/>
            <a:ext cx="4937760" cy="3921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120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47279"/>
            <a:ext cx="4937760" cy="3921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2893-92E9-F74A-AC17-CD5065EDF874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1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8234-71C4-5647-9C62-77ADE9E5066B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5882-ED1D-D941-9CA5-C713D038FD3E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6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8C3694-094C-9445-B16A-A9CCBE0FE63A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5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0986"/>
            <a:ext cx="10058400" cy="47281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00A448-BF26-6C40-9763-C5ACDA1FF9C1}" type="datetime1">
              <a:rPr lang="en-US" smtClean="0"/>
              <a:t>11/4/16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Network Layer: Control 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820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0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CS430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Algorithms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vs Decentralized Info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</a:t>
            </a:r>
          </a:p>
          <a:p>
            <a:pPr lvl="1"/>
            <a:r>
              <a:rPr lang="en-US" dirty="0"/>
              <a:t>all routers have complete topology, link cost info</a:t>
            </a:r>
          </a:p>
          <a:p>
            <a:pPr lvl="1"/>
            <a:r>
              <a:rPr lang="en-US" dirty="0"/>
              <a:t>“link state” algorithms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router knows physically-connected neighbors, link costs to neighbors</a:t>
            </a:r>
          </a:p>
          <a:p>
            <a:pPr lvl="1"/>
            <a:r>
              <a:rPr lang="en-US" dirty="0"/>
              <a:t>iterative process of computation, exchange of info with neighbors</a:t>
            </a:r>
          </a:p>
          <a:p>
            <a:pPr lvl="1"/>
            <a:r>
              <a:rPr lang="en-US" dirty="0"/>
              <a:t>“distance vector” algorithms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routes change slowly over time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routes change more quickly</a:t>
            </a:r>
          </a:p>
          <a:p>
            <a:pPr lvl="1"/>
            <a:r>
              <a:rPr lang="en-US" dirty="0"/>
              <a:t>periodic update in response to link cost changes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Algorithm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  <a:p>
            <a:r>
              <a:rPr lang="en-US" dirty="0"/>
              <a:t>Net topology, link costs known to all nodes</a:t>
            </a:r>
          </a:p>
          <a:p>
            <a:pPr lvl="1"/>
            <a:r>
              <a:rPr lang="en-US" dirty="0"/>
              <a:t>accomplished via “link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(source) to all other nodes</a:t>
            </a:r>
          </a:p>
          <a:p>
            <a:pPr lvl="1"/>
            <a:r>
              <a:rPr lang="en-US" dirty="0"/>
              <a:t>gives forwarding table for that node</a:t>
            </a:r>
          </a:p>
          <a:p>
            <a:r>
              <a:rPr lang="en-US" dirty="0"/>
              <a:t>Iterative: after k iterations, know least cost path to k destinations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 cost from node x to y</a:t>
                </a:r>
              </a:p>
              <a:p>
                <a:pPr lvl="1"/>
                <a:r>
                  <a:rPr lang="en-US" dirty="0"/>
                  <a:t>Start with ∞ if not direct neighbors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current value of cost of path from source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predecessor node along path from source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of nodes whose least cost path definitively known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086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  Initialization: </a:t>
            </a:r>
          </a:p>
          <a:p>
            <a:r>
              <a:rPr lang="en-US" dirty="0"/>
              <a:t>2    N' = {u} </a:t>
            </a:r>
          </a:p>
          <a:p>
            <a:r>
              <a:rPr lang="en-US" dirty="0"/>
              <a:t>3    for all nodes v </a:t>
            </a:r>
          </a:p>
          <a:p>
            <a:r>
              <a:rPr lang="en-US" dirty="0"/>
              <a:t>4      if v adjacent to u </a:t>
            </a:r>
          </a:p>
          <a:p>
            <a:r>
              <a:rPr lang="en-US" dirty="0"/>
              <a:t>5          then D(v) = c(</a:t>
            </a:r>
            <a:r>
              <a:rPr lang="en-US" dirty="0" err="1"/>
              <a:t>u,v</a:t>
            </a:r>
            <a:r>
              <a:rPr lang="en-US" dirty="0"/>
              <a:t>) </a:t>
            </a:r>
          </a:p>
          <a:p>
            <a:r>
              <a:rPr lang="en-US" dirty="0"/>
              <a:t>6      else D(v) = ∞ </a:t>
            </a:r>
          </a:p>
          <a:p>
            <a:r>
              <a:rPr lang="en-US" dirty="0"/>
              <a:t>7 </a:t>
            </a:r>
          </a:p>
          <a:p>
            <a:r>
              <a:rPr lang="en-US" dirty="0"/>
              <a:t>8   Loop </a:t>
            </a:r>
          </a:p>
          <a:p>
            <a:r>
              <a:rPr lang="en-US" dirty="0"/>
              <a:t>9     find w not in N' such that D(w) is a minimum </a:t>
            </a:r>
          </a:p>
          <a:p>
            <a:r>
              <a:rPr lang="en-US" dirty="0"/>
              <a:t>10    add w to N' </a:t>
            </a:r>
          </a:p>
          <a:p>
            <a:r>
              <a:rPr lang="en-US" dirty="0"/>
              <a:t>11    update D(v) for all v adjacent to w and not in N' : </a:t>
            </a:r>
          </a:p>
          <a:p>
            <a:r>
              <a:rPr lang="en-US" dirty="0"/>
              <a:t>12       D(v) = min( D(v), D(w) + c(</a:t>
            </a:r>
            <a:r>
              <a:rPr lang="en-US" dirty="0" err="1"/>
              <a:t>w,v</a:t>
            </a:r>
            <a:r>
              <a:rPr lang="en-US" dirty="0"/>
              <a:t>) ) </a:t>
            </a:r>
          </a:p>
          <a:p>
            <a:r>
              <a:rPr lang="en-US" dirty="0"/>
              <a:t>13    /* new cost to v is either old cost to v or known </a:t>
            </a:r>
          </a:p>
          <a:p>
            <a:r>
              <a:rPr lang="en-US" dirty="0"/>
              <a:t>14     shortest path cost to w plus cost from w to v */ </a:t>
            </a:r>
          </a:p>
          <a:p>
            <a:r>
              <a:rPr lang="en-US" dirty="0"/>
              <a:t>15  until all nodes in N' </a:t>
            </a:r>
          </a:p>
          <a:p>
            <a:endParaRPr lang="en-US" dirty="0"/>
          </a:p>
        </p:txBody>
      </p:sp>
      <p:pic>
        <p:nvPicPr>
          <p:cNvPr id="83" name="Content Placeholder 8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8257" y="1749400"/>
            <a:ext cx="4237087" cy="351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0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pic>
        <p:nvPicPr>
          <p:cNvPr id="83" name="Content Placeholder 8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8257" y="1749400"/>
            <a:ext cx="4237087" cy="351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Box 73"/>
          <p:cNvSpPr txBox="1">
            <a:spLocks noChangeArrowheads="1"/>
          </p:cNvSpPr>
          <p:nvPr/>
        </p:nvSpPr>
        <p:spPr bwMode="auto">
          <a:xfrm>
            <a:off x="1147146" y="2557655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2131395" y="2564005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/>
              <a:t>N</a:t>
            </a:r>
            <a:r>
              <a:rPr lang="en-US" sz="2000" dirty="0">
                <a:cs typeface="Arial" charset="0"/>
              </a:rPr>
              <a:t>'</a:t>
            </a:r>
          </a:p>
        </p:txBody>
      </p:sp>
      <p:sp>
        <p:nvSpPr>
          <p:cNvPr id="9" name="Text Box 75"/>
          <p:cNvSpPr txBox="1">
            <a:spLocks noChangeArrowheads="1"/>
          </p:cNvSpPr>
          <p:nvPr/>
        </p:nvSpPr>
        <p:spPr bwMode="auto">
          <a:xfrm>
            <a:off x="2715595" y="2289366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0" name="Text Box 76"/>
          <p:cNvSpPr txBox="1">
            <a:spLocks noChangeArrowheads="1"/>
          </p:cNvSpPr>
          <p:nvPr/>
        </p:nvSpPr>
        <p:spPr bwMode="auto">
          <a:xfrm>
            <a:off x="1183657" y="289737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1" name="Text Box 77"/>
          <p:cNvSpPr txBox="1">
            <a:spLocks noChangeArrowheads="1"/>
          </p:cNvSpPr>
          <p:nvPr/>
        </p:nvSpPr>
        <p:spPr bwMode="auto">
          <a:xfrm>
            <a:off x="1188420" y="319424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auto">
          <a:xfrm>
            <a:off x="1190007" y="350221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3" name="Text Box 79"/>
          <p:cNvSpPr txBox="1">
            <a:spLocks noChangeArrowheads="1"/>
          </p:cNvSpPr>
          <p:nvPr/>
        </p:nvSpPr>
        <p:spPr bwMode="auto">
          <a:xfrm>
            <a:off x="1183657" y="380384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4" name="Text Box 80"/>
          <p:cNvSpPr txBox="1">
            <a:spLocks noChangeArrowheads="1"/>
          </p:cNvSpPr>
          <p:nvPr/>
        </p:nvSpPr>
        <p:spPr bwMode="auto">
          <a:xfrm>
            <a:off x="1182070" y="410705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5" name="Text Box 81"/>
          <p:cNvSpPr txBox="1">
            <a:spLocks noChangeArrowheads="1"/>
          </p:cNvSpPr>
          <p:nvPr/>
        </p:nvSpPr>
        <p:spPr bwMode="auto">
          <a:xfrm>
            <a:off x="1186832" y="441185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6" name="Text Box 82"/>
          <p:cNvSpPr txBox="1">
            <a:spLocks noChangeArrowheads="1"/>
          </p:cNvSpPr>
          <p:nvPr/>
        </p:nvSpPr>
        <p:spPr bwMode="auto">
          <a:xfrm>
            <a:off x="3302971" y="2297304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3979245" y="2297304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8" name="Text Box 84"/>
          <p:cNvSpPr txBox="1">
            <a:spLocks noChangeArrowheads="1"/>
          </p:cNvSpPr>
          <p:nvPr/>
        </p:nvSpPr>
        <p:spPr bwMode="auto">
          <a:xfrm>
            <a:off x="4619008" y="2297304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9" name="Text Box 85"/>
          <p:cNvSpPr txBox="1">
            <a:spLocks noChangeArrowheads="1"/>
          </p:cNvSpPr>
          <p:nvPr/>
        </p:nvSpPr>
        <p:spPr bwMode="auto">
          <a:xfrm>
            <a:off x="5250833" y="2302066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20" name="Line 86"/>
          <p:cNvSpPr>
            <a:spLocks noChangeShapeType="1"/>
          </p:cNvSpPr>
          <p:nvPr/>
        </p:nvSpPr>
        <p:spPr bwMode="auto">
          <a:xfrm>
            <a:off x="1272557" y="2918016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87"/>
          <p:cNvSpPr>
            <a:spLocks noChangeShapeType="1"/>
          </p:cNvSpPr>
          <p:nvPr/>
        </p:nvSpPr>
        <p:spPr bwMode="auto">
          <a:xfrm>
            <a:off x="1253507" y="3232341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2164732" y="288785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23" name="Line 89"/>
          <p:cNvSpPr>
            <a:spLocks noChangeShapeType="1"/>
          </p:cNvSpPr>
          <p:nvPr/>
        </p:nvSpPr>
        <p:spPr bwMode="auto">
          <a:xfrm>
            <a:off x="1253507" y="352761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>
            <a:off x="1253507" y="3841941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1237632" y="4145154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>
            <a:off x="1248745" y="4451541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1253507" y="474681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" name="Group 94"/>
          <p:cNvGrpSpPr>
            <a:grpSpLocks/>
          </p:cNvGrpSpPr>
          <p:nvPr/>
        </p:nvGrpSpPr>
        <p:grpSpPr bwMode="auto">
          <a:xfrm>
            <a:off x="2863233" y="2889442"/>
            <a:ext cx="3084513" cy="371475"/>
            <a:chOff x="1380" y="1014"/>
            <a:chExt cx="1943" cy="234"/>
          </a:xfrm>
        </p:grpSpPr>
        <p:sp>
          <p:nvSpPr>
            <p:cNvPr id="29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30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dirty="0">
                  <a:latin typeface="Comic Sans MS" charset="0"/>
                </a:rPr>
                <a:t>∞ </a:t>
              </a:r>
              <a:endParaRPr lang="en-US" sz="2000" dirty="0"/>
            </a:p>
          </p:txBody>
        </p:sp>
        <p:sp>
          <p:nvSpPr>
            <p:cNvPr id="31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32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33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34" name="Text Box 100"/>
          <p:cNvSpPr txBox="1">
            <a:spLocks noChangeArrowheads="1"/>
          </p:cNvSpPr>
          <p:nvPr/>
        </p:nvSpPr>
        <p:spPr bwMode="auto">
          <a:xfrm>
            <a:off x="2018682" y="3184717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35" name="Group 101"/>
          <p:cNvGrpSpPr>
            <a:grpSpLocks/>
          </p:cNvGrpSpPr>
          <p:nvPr/>
        </p:nvGrpSpPr>
        <p:grpSpPr bwMode="auto">
          <a:xfrm>
            <a:off x="2836245" y="3195830"/>
            <a:ext cx="3122612" cy="371475"/>
            <a:chOff x="1356" y="1014"/>
            <a:chExt cx="1967" cy="234"/>
          </a:xfrm>
        </p:grpSpPr>
        <p:sp>
          <p:nvSpPr>
            <p:cNvPr id="3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3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3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3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4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41" name="Group 107"/>
          <p:cNvGrpSpPr>
            <a:grpSpLocks/>
          </p:cNvGrpSpPr>
          <p:nvPr/>
        </p:nvGrpSpPr>
        <p:grpSpPr bwMode="auto">
          <a:xfrm>
            <a:off x="2834658" y="3494280"/>
            <a:ext cx="3122613" cy="376237"/>
            <a:chOff x="1356" y="1011"/>
            <a:chExt cx="1967" cy="237"/>
          </a:xfrm>
        </p:grpSpPr>
        <p:sp>
          <p:nvSpPr>
            <p:cNvPr id="42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43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44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46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47" name="Oval 113"/>
          <p:cNvSpPr>
            <a:spLocks noChangeArrowheads="1"/>
          </p:cNvSpPr>
          <p:nvPr/>
        </p:nvSpPr>
        <p:spPr bwMode="auto">
          <a:xfrm>
            <a:off x="3501407" y="2946592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48" name="Oval 114"/>
          <p:cNvSpPr>
            <a:spLocks noChangeArrowheads="1"/>
          </p:cNvSpPr>
          <p:nvPr/>
        </p:nvSpPr>
        <p:spPr bwMode="auto">
          <a:xfrm>
            <a:off x="4155457" y="3232342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49" name="Text Box 115"/>
          <p:cNvSpPr txBox="1">
            <a:spLocks noChangeArrowheads="1"/>
          </p:cNvSpPr>
          <p:nvPr/>
        </p:nvSpPr>
        <p:spPr bwMode="auto">
          <a:xfrm>
            <a:off x="1912320" y="3494279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50" name="Oval 116"/>
          <p:cNvSpPr>
            <a:spLocks noChangeArrowheads="1"/>
          </p:cNvSpPr>
          <p:nvPr/>
        </p:nvSpPr>
        <p:spPr bwMode="auto">
          <a:xfrm>
            <a:off x="2847357" y="3551430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51" name="Text Box 117"/>
          <p:cNvSpPr txBox="1">
            <a:spLocks noChangeArrowheads="1"/>
          </p:cNvSpPr>
          <p:nvPr/>
        </p:nvSpPr>
        <p:spPr bwMode="auto">
          <a:xfrm>
            <a:off x="1817070" y="3780029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52" name="Group 118"/>
          <p:cNvGrpSpPr>
            <a:grpSpLocks/>
          </p:cNvGrpSpPr>
          <p:nvPr/>
        </p:nvGrpSpPr>
        <p:grpSpPr bwMode="auto">
          <a:xfrm>
            <a:off x="4680921" y="3791142"/>
            <a:ext cx="1273175" cy="366713"/>
            <a:chOff x="1492" y="2777"/>
            <a:chExt cx="802" cy="231"/>
          </a:xfrm>
        </p:grpSpPr>
        <p:sp>
          <p:nvSpPr>
            <p:cNvPr id="53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54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55" name="Oval 121"/>
          <p:cNvSpPr>
            <a:spLocks noChangeArrowheads="1"/>
          </p:cNvSpPr>
          <p:nvPr/>
        </p:nvSpPr>
        <p:spPr bwMode="auto">
          <a:xfrm>
            <a:off x="4684096" y="3849880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56" name="Text Box 122"/>
          <p:cNvSpPr txBox="1">
            <a:spLocks noChangeArrowheads="1"/>
          </p:cNvSpPr>
          <p:nvPr/>
        </p:nvSpPr>
        <p:spPr bwMode="auto">
          <a:xfrm>
            <a:off x="1732932" y="4099117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57" name="Text Box 123"/>
          <p:cNvSpPr txBox="1">
            <a:spLocks noChangeArrowheads="1"/>
          </p:cNvSpPr>
          <p:nvPr/>
        </p:nvSpPr>
        <p:spPr bwMode="auto">
          <a:xfrm>
            <a:off x="5311158" y="4110229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58" name="Oval 124"/>
          <p:cNvSpPr>
            <a:spLocks noChangeArrowheads="1"/>
          </p:cNvSpPr>
          <p:nvPr/>
        </p:nvSpPr>
        <p:spPr bwMode="auto">
          <a:xfrm>
            <a:off x="5349257" y="4167380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59" name="Text Box 131"/>
          <p:cNvSpPr txBox="1">
            <a:spLocks noChangeArrowheads="1"/>
          </p:cNvSpPr>
          <p:nvPr/>
        </p:nvSpPr>
        <p:spPr bwMode="auto">
          <a:xfrm>
            <a:off x="1604345" y="4397567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179996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 animBg="1"/>
      <p:bldP spid="48" grpId="0" animBg="1"/>
      <p:bldP spid="49" grpId="0"/>
      <p:bldP spid="50" grpId="0" animBg="1"/>
      <p:bldP spid="51" grpId="0"/>
      <p:bldP spid="55" grpId="0" animBg="1"/>
      <p:bldP spid="56" grpId="0"/>
      <p:bldP spid="57" grpId="0"/>
      <p:bldP spid="58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pic>
        <p:nvPicPr>
          <p:cNvPr id="76" name="Content Placeholder 7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0363" y="3558155"/>
            <a:ext cx="3511600" cy="2280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81288" y="137001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29063" y="135096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95875" y="135572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86525" y="135096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81925" y="135572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034463" y="137001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790700" y="171132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47863" y="201612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66913" y="231140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76438" y="262096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85963" y="292576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000250" y="324008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86"/>
          <p:cNvSpPr>
            <a:spLocks noChangeShapeType="1"/>
          </p:cNvSpPr>
          <p:nvPr/>
        </p:nvSpPr>
        <p:spPr bwMode="auto">
          <a:xfrm flipH="1">
            <a:off x="3670300" y="188912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87"/>
          <p:cNvSpPr>
            <a:spLocks noChangeShapeType="1"/>
          </p:cNvSpPr>
          <p:nvPr/>
        </p:nvSpPr>
        <p:spPr bwMode="auto">
          <a:xfrm flipH="1">
            <a:off x="3592513" y="218440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88"/>
          <p:cNvSpPr>
            <a:spLocks noChangeShapeType="1"/>
          </p:cNvSpPr>
          <p:nvPr/>
        </p:nvSpPr>
        <p:spPr bwMode="auto">
          <a:xfrm flipH="1">
            <a:off x="3656013" y="254635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89"/>
          <p:cNvSpPr>
            <a:spLocks noChangeShapeType="1"/>
          </p:cNvSpPr>
          <p:nvPr/>
        </p:nvSpPr>
        <p:spPr bwMode="auto">
          <a:xfrm flipH="1">
            <a:off x="3670300" y="280352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90"/>
          <p:cNvSpPr>
            <a:spLocks noChangeShapeType="1"/>
          </p:cNvSpPr>
          <p:nvPr/>
        </p:nvSpPr>
        <p:spPr bwMode="auto">
          <a:xfrm flipH="1">
            <a:off x="3683000" y="306070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Shortest-path Tree</a:t>
            </a:r>
          </a:p>
        </p:txBody>
      </p:sp>
      <p:pic>
        <p:nvPicPr>
          <p:cNvPr id="60" name="Content Placeholder 5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29401" y="3073201"/>
            <a:ext cx="3273836" cy="1670449"/>
          </a:xfrm>
          <a:prstGeom prst="rect">
            <a:avLst/>
          </a:prstGeom>
        </p:spPr>
      </p:pic>
      <p:sp>
        <p:nvSpPr>
          <p:cNvPr id="62" name="Text Placeholder 6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Forwarding Table</a:t>
            </a:r>
          </a:p>
        </p:txBody>
      </p:sp>
      <p:graphicFrame>
        <p:nvGraphicFramePr>
          <p:cNvPr id="64" name="Content Placeholder 6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04595052"/>
              </p:ext>
            </p:extLst>
          </p:nvPr>
        </p:nvGraphicFramePr>
        <p:xfrm>
          <a:off x="6218554" y="2518610"/>
          <a:ext cx="4937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3">
                  <a:extLst>
                    <a:ext uri="{9D8B030D-6E8A-4147-A177-3AD203B41FA5}">
                      <a16:colId xmlns:a16="http://schemas.microsoft.com/office/drawing/2014/main" xmlns="" val="2044469421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xmlns="" val="360325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91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u,v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884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u,x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097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u,x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31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u,x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566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u,x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043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4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 complexity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lvl="1"/>
                <a:r>
                  <a:rPr lang="en-US" dirty="0"/>
                  <a:t>at each iteration need to check all nodes,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not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+1)/2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More efficient implementations possible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06" t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90291" y="3533775"/>
            <a:ext cx="8471744" cy="23288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Bellman-Ford equation (dynamic programming)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:= cost of least-cost path from x to 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func>
                      <m:func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{…}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 over all neighbors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Cost to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Cost from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destination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5,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3,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</a:t>
                </a:r>
                <a:r>
                  <a:rPr lang="en-US" baseline="-25000" dirty="0"/>
                  <a:t>u</a:t>
                </a:r>
                <a:r>
                  <a:rPr lang="en-US" dirty="0"/>
                  <a:t>(z) = min { c(</a:t>
                </a:r>
                <a:r>
                  <a:rPr lang="en-US" dirty="0" err="1"/>
                  <a:t>u,v</a:t>
                </a:r>
                <a:r>
                  <a:rPr lang="en-US" dirty="0"/>
                  <a:t>) + d</a:t>
                </a:r>
                <a:r>
                  <a:rPr lang="en-US" baseline="-25000" dirty="0"/>
                  <a:t>v</a:t>
                </a:r>
                <a:r>
                  <a:rPr lang="en-US" dirty="0"/>
                  <a:t>(z), c(</a:t>
                </a:r>
                <a:r>
                  <a:rPr lang="en-US" dirty="0" err="1"/>
                  <a:t>u,x</a:t>
                </a:r>
                <a:r>
                  <a:rPr lang="en-US" dirty="0"/>
                  <a:t>) + d</a:t>
                </a:r>
                <a:r>
                  <a:rPr lang="en-US" baseline="-25000" dirty="0"/>
                  <a:t>x</a:t>
                </a:r>
                <a:r>
                  <a:rPr lang="en-US" dirty="0"/>
                  <a:t>(z), c(</a:t>
                </a:r>
                <a:r>
                  <a:rPr lang="en-US" dirty="0" err="1"/>
                  <a:t>u,w</a:t>
                </a:r>
                <a:r>
                  <a:rPr lang="en-US" dirty="0"/>
                  <a:t>) +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w</a:t>
                </a:r>
                <a:r>
                  <a:rPr lang="en-US" dirty="0"/>
                  <a:t>(z) }</a:t>
                </a:r>
              </a:p>
              <a:p>
                <a:r>
                  <a:rPr lang="en-US" dirty="0"/>
                  <a:t>         = min {2 + 5, 1 + 3, 5 + 3}  = 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5" t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7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0363" y="3558155"/>
            <a:ext cx="3511600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estimate of least cost from x to 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maintains  distance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i="1" dirty="0" err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є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 x</a:t>
                </a:r>
              </a:p>
              <a:p>
                <a:pPr lvl="1"/>
                <a:r>
                  <a:rPr lang="en-US" dirty="0"/>
                  <a:t>knows cost to each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maintains its neighbors’ distance vectors. For each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maintains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є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Key idea</a:t>
                </a:r>
              </a:p>
              <a:p>
                <a:pPr lvl="1"/>
                <a:r>
                  <a:rPr lang="en-US" dirty="0"/>
                  <a:t>from time-to-time, each node sends its own distance vector estimate to neighbors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receives new DV estimate from neighbor, it updates its own DV using B-F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s-ES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i="1" dirty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i="0" dirty="0" err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 + </m:t>
                        </m:r>
                        <m:r>
                          <a:rPr lang="es-ES" i="1" dirty="0" err="1">
                            <a:latin typeface="Cambria Math" panose="02040503050406030204" pitchFamily="18" charset="0"/>
                          </a:rPr>
                          <m:t>𝐷𝑣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  <m:r>
                      <a:rPr lang="es-E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∊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under minor, natural conditions,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 to the actual least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  <a:p>
            <a:r>
              <a:rPr lang="en-US" dirty="0"/>
              <a:t>Link state</a:t>
            </a:r>
          </a:p>
          <a:p>
            <a:r>
              <a:rPr lang="en-US" dirty="0"/>
              <a:t>Distance vector</a:t>
            </a:r>
          </a:p>
          <a:p>
            <a:r>
              <a:rPr lang="en-US" dirty="0"/>
              <a:t>Intra-AS routing: OSPF</a:t>
            </a:r>
          </a:p>
          <a:p>
            <a:r>
              <a:rPr lang="en-US" dirty="0"/>
              <a:t>Inter-AS routing: BGP</a:t>
            </a:r>
          </a:p>
          <a:p>
            <a:r>
              <a:rPr lang="en-US" dirty="0"/>
              <a:t>SDN</a:t>
            </a:r>
          </a:p>
          <a:p>
            <a:r>
              <a:rPr lang="en-US" dirty="0"/>
              <a:t>SNMP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Iterative, asynchronous</a:t>
            </a:r>
          </a:p>
          <a:p>
            <a:r>
              <a:rPr lang="en-US" dirty="0"/>
              <a:t>Each local iteration caused by</a:t>
            </a:r>
          </a:p>
          <a:p>
            <a:pPr lvl="1"/>
            <a:r>
              <a:rPr lang="en-US" dirty="0"/>
              <a:t>local link cost change </a:t>
            </a:r>
          </a:p>
          <a:p>
            <a:pPr lvl="1"/>
            <a:r>
              <a:rPr lang="en-US" dirty="0"/>
              <a:t>DV update message from neighbor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each node notifies neighbors only when its DV changes</a:t>
            </a:r>
          </a:p>
          <a:p>
            <a:pPr lvl="1"/>
            <a:r>
              <a:rPr lang="en-US" dirty="0"/>
              <a:t>neighbors then notify their neighbors if necessary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 process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wait for (change in local link cost or </a:t>
            </a:r>
            <a:r>
              <a:rPr lang="en-US" dirty="0" smtClean="0"/>
              <a:t>message </a:t>
            </a:r>
            <a:r>
              <a:rPr lang="en-US" dirty="0"/>
              <a:t>from neighbor)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recompute</a:t>
            </a:r>
            <a:r>
              <a:rPr lang="en-US" dirty="0"/>
              <a:t> estimates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if DV to any </a:t>
            </a:r>
            <a:r>
              <a:rPr lang="en-US" dirty="0" smtClean="0"/>
              <a:t>destination </a:t>
            </a:r>
            <a:r>
              <a:rPr lang="en-US" dirty="0"/>
              <a:t>has changed, notify neighbors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2743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2133600" y="633095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7593013" y="6051548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3341896" y="184836"/>
            <a:ext cx="3863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8080088" y="25149"/>
            <a:ext cx="232467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7010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6705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6705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6705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7010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6344444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7132639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4800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4495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4495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4495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4800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4167982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4945064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7010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6705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6705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6705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7010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6344444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7121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6934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6629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6629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6629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6934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6279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7045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4800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4495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4495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4495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4800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4167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4933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4800600" y="3771901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4800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4800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4800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7010400" y="20955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7010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7010400" y="3825876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6934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6934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7010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7593013" y="6051548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2743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2133600" y="633095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3341896" y="184836"/>
            <a:ext cx="3863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8080088" y="25149"/>
            <a:ext cx="232467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Link cost changes</a:t>
            </a:r>
          </a:p>
          <a:p>
            <a:pPr lvl="1"/>
            <a:r>
              <a:rPr lang="en-US" dirty="0"/>
              <a:t>node detects local link cost change </a:t>
            </a:r>
          </a:p>
          <a:p>
            <a:pPr lvl="1"/>
            <a:r>
              <a:rPr lang="en-US" dirty="0"/>
              <a:t>updates routing info, recalculates DV</a:t>
            </a:r>
          </a:p>
          <a:p>
            <a:pPr lvl="1"/>
            <a:r>
              <a:rPr lang="en-US" dirty="0"/>
              <a:t>if DV changes, notify neighbors </a:t>
            </a:r>
          </a:p>
          <a:p>
            <a:r>
              <a:rPr lang="en-US" dirty="0"/>
              <a:t>Good news travel fast</a:t>
            </a:r>
          </a:p>
          <a:p>
            <a:pPr lvl="1">
              <a:tabLst>
                <a:tab pos="228600" algn="l"/>
                <a:tab pos="45720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0 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detects link-cost change, updates its DV, informs its neighbors</a:t>
            </a:r>
          </a:p>
          <a:p>
            <a:pPr lvl="1">
              <a:tabLst>
                <a:tab pos="228600" algn="l"/>
                <a:tab pos="45720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1 </a:t>
            </a:r>
            <a:r>
              <a:rPr lang="en-US" dirty="0"/>
              <a:t>: </a:t>
            </a:r>
            <a:r>
              <a:rPr lang="en-US" i="1" dirty="0"/>
              <a:t>z</a:t>
            </a:r>
            <a:r>
              <a:rPr lang="en-US" dirty="0"/>
              <a:t> receives update from </a:t>
            </a:r>
            <a:r>
              <a:rPr lang="en-US" i="1" dirty="0"/>
              <a:t>y</a:t>
            </a:r>
            <a:r>
              <a:rPr lang="en-US" dirty="0"/>
              <a:t>, updates its table, computes new least cost to </a:t>
            </a:r>
            <a:r>
              <a:rPr lang="en-US" i="1" dirty="0"/>
              <a:t>x</a:t>
            </a:r>
            <a:r>
              <a:rPr lang="en-US" dirty="0"/>
              <a:t> , sends its neighbors its DV</a:t>
            </a:r>
          </a:p>
          <a:p>
            <a:pPr lvl="1">
              <a:tabLst>
                <a:tab pos="228600" algn="l"/>
                <a:tab pos="45720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2 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receives </a:t>
            </a:r>
            <a:r>
              <a:rPr lang="en-US" i="1" dirty="0"/>
              <a:t>z</a:t>
            </a:r>
            <a:r>
              <a:rPr lang="ja-JP" altLang="en-US" dirty="0"/>
              <a:t>’</a:t>
            </a:r>
            <a:r>
              <a:rPr lang="en-US" altLang="ja-JP" dirty="0"/>
              <a:t>s update, updates its distance table.  </a:t>
            </a:r>
            <a:r>
              <a:rPr lang="en-US" altLang="ja-JP" i="1" dirty="0"/>
              <a:t>y</a:t>
            </a:r>
            <a:r>
              <a:rPr lang="ja-JP" altLang="en-US" dirty="0"/>
              <a:t>’</a:t>
            </a:r>
            <a:r>
              <a:rPr lang="en-US" altLang="ja-JP" dirty="0"/>
              <a:t>s least costs do </a:t>
            </a:r>
            <a:r>
              <a:rPr lang="en-US" altLang="ja-JP" i="1" dirty="0"/>
              <a:t>not</a:t>
            </a:r>
            <a:r>
              <a:rPr lang="en-US" altLang="ja-JP" dirty="0"/>
              <a:t> change, so </a:t>
            </a:r>
            <a:r>
              <a:rPr lang="en-US" altLang="ja-JP" i="1" dirty="0"/>
              <a:t>y</a:t>
            </a:r>
            <a:r>
              <a:rPr lang="en-US" altLang="ja-JP" dirty="0"/>
              <a:t>  does </a:t>
            </a:r>
            <a:r>
              <a:rPr lang="en-US" altLang="ja-JP" i="1" dirty="0"/>
              <a:t>not</a:t>
            </a:r>
            <a:r>
              <a:rPr lang="en-US" altLang="ja-JP" dirty="0"/>
              <a:t> send a message to </a:t>
            </a:r>
            <a:r>
              <a:rPr lang="en-US" altLang="ja-JP" i="1" dirty="0"/>
              <a:t>z</a:t>
            </a:r>
            <a:endParaRPr lang="en-US" dirty="0"/>
          </a:p>
        </p:txBody>
      </p:sp>
      <p:pic>
        <p:nvPicPr>
          <p:cNvPr id="43" name="Content Placeholder 4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8940" y="2070873"/>
            <a:ext cx="4276740" cy="288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Link cost changes</a:t>
                </a:r>
              </a:p>
              <a:p>
                <a:pPr lvl="1"/>
                <a:r>
                  <a:rPr lang="en-US" dirty="0"/>
                  <a:t>node detects local link cost change </a:t>
                </a:r>
              </a:p>
              <a:p>
                <a:pPr lvl="1"/>
                <a:r>
                  <a:rPr lang="en-US" dirty="0"/>
                  <a:t>bad news travels slow - “count to infinity” problem!</a:t>
                </a:r>
              </a:p>
              <a:p>
                <a:r>
                  <a:rPr lang="en-US" dirty="0"/>
                  <a:t>Poisoned reverse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routes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tells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’s) distance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infinite (so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won’t route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via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Content Placeholder 4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8941" y="2064824"/>
            <a:ext cx="4276739" cy="2880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Message complexity</a:t>
                </a:r>
              </a:p>
              <a:p>
                <a:r>
                  <a:rPr lang="en-US" dirty="0"/>
                  <a:t>LS: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links,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messages sent  </a:t>
                </a:r>
              </a:p>
              <a:p>
                <a:r>
                  <a:rPr lang="en-US" dirty="0"/>
                  <a:t>DV: exchange between neighbors only</a:t>
                </a:r>
              </a:p>
              <a:p>
                <a:pPr lvl="1"/>
                <a:r>
                  <a:rPr lang="en-US" dirty="0"/>
                  <a:t>Convergence time varies</a:t>
                </a:r>
              </a:p>
              <a:p>
                <a:r>
                  <a:rPr lang="en-US" dirty="0"/>
                  <a:t>Speed of convergence</a:t>
                </a:r>
              </a:p>
              <a:p>
                <a:r>
                  <a:rPr lang="en-US" dirty="0"/>
                  <a:t>LS: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algorithm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messages</a:t>
                </a:r>
              </a:p>
              <a:p>
                <a:pPr lvl="1"/>
                <a:r>
                  <a:rPr lang="en-US" dirty="0"/>
                  <a:t>may have oscillations</a:t>
                </a:r>
              </a:p>
              <a:p>
                <a:r>
                  <a:rPr lang="en-US" dirty="0"/>
                  <a:t>DV: convergence time varies</a:t>
                </a:r>
              </a:p>
              <a:p>
                <a:pPr lvl="1"/>
                <a:r>
                  <a:rPr lang="en-US" dirty="0"/>
                  <a:t>may be routing loops</a:t>
                </a:r>
              </a:p>
              <a:p>
                <a:pPr lvl="1"/>
                <a:r>
                  <a:rPr lang="en-US" dirty="0"/>
                  <a:t>count-to-infinity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289" r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  <a:p>
            <a:pPr lvl="1"/>
            <a:r>
              <a:rPr lang="en-US" dirty="0"/>
              <a:t>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link cost</a:t>
            </a:r>
          </a:p>
          <a:p>
            <a:pPr lvl="1"/>
            <a:r>
              <a:rPr lang="en-US" dirty="0"/>
              <a:t>each node computes only its own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DV node can advertise incorrect path cost</a:t>
            </a:r>
          </a:p>
          <a:p>
            <a:pPr lvl="1"/>
            <a:r>
              <a:rPr lang="en-US" dirty="0"/>
              <a:t>each node’s table used by others </a:t>
            </a:r>
          </a:p>
          <a:p>
            <a:pPr lvl="1"/>
            <a:r>
              <a:rPr lang="en-US" dirty="0"/>
              <a:t>error propagate thru network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5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Routing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system (AS)</a:t>
            </a:r>
          </a:p>
          <a:p>
            <a:pPr lvl="1"/>
            <a:r>
              <a:rPr lang="en-US" dirty="0"/>
              <a:t>A group of routers under the same control</a:t>
            </a:r>
          </a:p>
          <a:p>
            <a:r>
              <a:rPr lang="en-US" dirty="0"/>
              <a:t>Gateway Protocols</a:t>
            </a:r>
          </a:p>
          <a:p>
            <a:pPr lvl="1"/>
            <a:r>
              <a:rPr lang="en-US" dirty="0"/>
              <a:t>Interior and Exterior</a:t>
            </a:r>
          </a:p>
          <a:p>
            <a:r>
              <a:rPr lang="en-US" dirty="0"/>
              <a:t>Routing inside an AS</a:t>
            </a:r>
          </a:p>
          <a:p>
            <a:pPr lvl="1"/>
            <a:r>
              <a:rPr lang="en-US" dirty="0"/>
              <a:t>Hot-potato routing</a:t>
            </a:r>
          </a:p>
          <a:p>
            <a:pPr lvl="1"/>
            <a:r>
              <a:rPr lang="en-US" dirty="0"/>
              <a:t>Enhanced Interior Gateway Routing Protocol (EIGRP)</a:t>
            </a:r>
          </a:p>
          <a:p>
            <a:pPr lvl="1"/>
            <a:r>
              <a:rPr lang="en-US" dirty="0"/>
              <a:t>Routing Information Protocol (RIPv2)</a:t>
            </a:r>
          </a:p>
          <a:p>
            <a:pPr lvl="1"/>
            <a:r>
              <a:rPr lang="en-US" dirty="0"/>
              <a:t>Open Shortest Path First (OSPF)</a:t>
            </a:r>
          </a:p>
          <a:p>
            <a:pPr lvl="1"/>
            <a:r>
              <a:rPr lang="en-US" dirty="0"/>
              <a:t>Intermediate System to Intermediate System (IS-IS)</a:t>
            </a:r>
          </a:p>
          <a:p>
            <a:r>
              <a:rPr lang="en-US" dirty="0"/>
              <a:t>Routing outside an AS</a:t>
            </a:r>
          </a:p>
          <a:p>
            <a:pPr lvl="1"/>
            <a:r>
              <a:rPr lang="en-US" dirty="0"/>
              <a:t>Policies and metrics</a:t>
            </a:r>
          </a:p>
          <a:p>
            <a:pPr lvl="1"/>
            <a:r>
              <a:rPr lang="en-US" dirty="0"/>
              <a:t>Border Gateway Protocol (BGP)</a:t>
            </a:r>
          </a:p>
        </p:txBody>
      </p:sp>
    </p:spTree>
    <p:extLst>
      <p:ext uri="{BB962C8B-B14F-4D97-AF65-F5344CB8AC3E}">
        <p14:creationId xmlns:p14="http://schemas.microsoft.com/office/powerpoint/2010/main" val="14706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Shortest Path First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Shortest Path First (RFC 2328)</a:t>
            </a:r>
          </a:p>
          <a:p>
            <a:r>
              <a:rPr lang="en-US" dirty="0"/>
              <a:t>Broadcasts changes in routing information within AS</a:t>
            </a:r>
          </a:p>
          <a:p>
            <a:r>
              <a:rPr lang="en-US" dirty="0"/>
              <a:t>Transport layer (Protocol 89)</a:t>
            </a:r>
          </a:p>
          <a:p>
            <a:r>
              <a:rPr lang="en-US" dirty="0"/>
              <a:t>Optional authentication</a:t>
            </a:r>
          </a:p>
          <a:p>
            <a:pPr lvl="1"/>
            <a:r>
              <a:rPr lang="en-US" dirty="0"/>
              <a:t>MD5</a:t>
            </a:r>
          </a:p>
          <a:p>
            <a:r>
              <a:rPr lang="en-US" dirty="0"/>
              <a:t>Multiple paths</a:t>
            </a:r>
          </a:p>
          <a:p>
            <a:r>
              <a:rPr lang="en-US" dirty="0"/>
              <a:t>Unicast and multicast routing</a:t>
            </a:r>
          </a:p>
          <a:p>
            <a:r>
              <a:rPr lang="en-US" dirty="0"/>
              <a:t>Hierarchical AS</a:t>
            </a:r>
          </a:p>
          <a:p>
            <a:pPr lvl="1"/>
            <a:r>
              <a:rPr lang="en-US" dirty="0"/>
              <a:t>Link-state advertisements to all routers in an area</a:t>
            </a:r>
          </a:p>
          <a:p>
            <a:r>
              <a:rPr lang="en-US" dirty="0"/>
              <a:t>Cost (connection-specific)</a:t>
            </a:r>
          </a:p>
        </p:txBody>
      </p:sp>
    </p:spTree>
    <p:extLst>
      <p:ext uri="{BB962C8B-B14F-4D97-AF65-F5344CB8AC3E}">
        <p14:creationId xmlns:p14="http://schemas.microsoft.com/office/powerpoint/2010/main" val="30411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Hierarchy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29</a:t>
            </a:fld>
            <a:endParaRPr lang="en-US"/>
          </a:p>
        </p:txBody>
      </p:sp>
      <p:sp>
        <p:nvSpPr>
          <p:cNvPr id="134147" name="Freeform 2"/>
          <p:cNvSpPr>
            <a:spLocks/>
          </p:cNvSpPr>
          <p:nvPr/>
        </p:nvSpPr>
        <p:spPr bwMode="auto">
          <a:xfrm>
            <a:off x="3551239" y="1652589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694" name="Line 4"/>
          <p:cNvSpPr>
            <a:spLocks noChangeShapeType="1"/>
          </p:cNvSpPr>
          <p:nvPr/>
        </p:nvSpPr>
        <p:spPr bwMode="auto">
          <a:xfrm flipV="1">
            <a:off x="5203826" y="2039939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695" name="Line 5"/>
          <p:cNvSpPr>
            <a:spLocks noChangeShapeType="1"/>
          </p:cNvSpPr>
          <p:nvPr/>
        </p:nvSpPr>
        <p:spPr bwMode="auto">
          <a:xfrm>
            <a:off x="6481764" y="2036764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696" name="Line 6"/>
          <p:cNvSpPr>
            <a:spLocks noChangeShapeType="1"/>
          </p:cNvSpPr>
          <p:nvPr/>
        </p:nvSpPr>
        <p:spPr bwMode="auto">
          <a:xfrm>
            <a:off x="7893051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697" name="Line 7"/>
          <p:cNvSpPr>
            <a:spLocks noChangeShapeType="1"/>
          </p:cNvSpPr>
          <p:nvPr/>
        </p:nvSpPr>
        <p:spPr bwMode="auto">
          <a:xfrm flipV="1">
            <a:off x="6472239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698" name="Line 8"/>
          <p:cNvSpPr>
            <a:spLocks noChangeShapeType="1"/>
          </p:cNvSpPr>
          <p:nvPr/>
        </p:nvSpPr>
        <p:spPr bwMode="auto">
          <a:xfrm>
            <a:off x="5207000" y="2471739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699" name="Line 9"/>
          <p:cNvSpPr>
            <a:spLocks noChangeShapeType="1"/>
          </p:cNvSpPr>
          <p:nvPr/>
        </p:nvSpPr>
        <p:spPr bwMode="auto">
          <a:xfrm flipH="1">
            <a:off x="8304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0" name="Line 10"/>
          <p:cNvSpPr>
            <a:spLocks noChangeShapeType="1"/>
          </p:cNvSpPr>
          <p:nvPr/>
        </p:nvSpPr>
        <p:spPr bwMode="auto">
          <a:xfrm>
            <a:off x="8332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1" name="Line 11"/>
          <p:cNvSpPr>
            <a:spLocks noChangeShapeType="1"/>
          </p:cNvSpPr>
          <p:nvPr/>
        </p:nvSpPr>
        <p:spPr bwMode="auto">
          <a:xfrm>
            <a:off x="6365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2" name="Line 12"/>
          <p:cNvSpPr>
            <a:spLocks noChangeShapeType="1"/>
          </p:cNvSpPr>
          <p:nvPr/>
        </p:nvSpPr>
        <p:spPr bwMode="auto">
          <a:xfrm>
            <a:off x="5927726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3" name="Line 13"/>
          <p:cNvSpPr>
            <a:spLocks noChangeShapeType="1"/>
          </p:cNvSpPr>
          <p:nvPr/>
        </p:nvSpPr>
        <p:spPr bwMode="auto">
          <a:xfrm flipH="1">
            <a:off x="6170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4" name="Line 14"/>
          <p:cNvSpPr>
            <a:spLocks noChangeShapeType="1"/>
          </p:cNvSpPr>
          <p:nvPr/>
        </p:nvSpPr>
        <p:spPr bwMode="auto">
          <a:xfrm flipH="1">
            <a:off x="5978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5" name="Line 15"/>
          <p:cNvSpPr>
            <a:spLocks noChangeShapeType="1"/>
          </p:cNvSpPr>
          <p:nvPr/>
        </p:nvSpPr>
        <p:spPr bwMode="auto">
          <a:xfrm flipH="1">
            <a:off x="4213225" y="2319339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6" name="Line 16"/>
          <p:cNvSpPr>
            <a:spLocks noChangeShapeType="1"/>
          </p:cNvSpPr>
          <p:nvPr/>
        </p:nvSpPr>
        <p:spPr bwMode="auto">
          <a:xfrm flipH="1">
            <a:off x="3608388" y="3171826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7" name="Line 17"/>
          <p:cNvSpPr>
            <a:spLocks noChangeShapeType="1"/>
          </p:cNvSpPr>
          <p:nvPr/>
        </p:nvSpPr>
        <p:spPr bwMode="auto">
          <a:xfrm flipH="1">
            <a:off x="2959100" y="4024314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8" name="Line 18"/>
          <p:cNvSpPr>
            <a:spLocks noChangeShapeType="1"/>
          </p:cNvSpPr>
          <p:nvPr/>
        </p:nvSpPr>
        <p:spPr bwMode="auto">
          <a:xfrm flipH="1">
            <a:off x="3814764" y="4552951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09" name="Line 19"/>
          <p:cNvSpPr>
            <a:spLocks noChangeShapeType="1"/>
          </p:cNvSpPr>
          <p:nvPr/>
        </p:nvSpPr>
        <p:spPr bwMode="auto">
          <a:xfrm>
            <a:off x="3687764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4165" name="Freeform 20"/>
          <p:cNvSpPr>
            <a:spLocks/>
          </p:cNvSpPr>
          <p:nvPr/>
        </p:nvSpPr>
        <p:spPr bwMode="auto">
          <a:xfrm>
            <a:off x="2611439" y="2833689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6" name="Freeform 21"/>
          <p:cNvSpPr>
            <a:spLocks/>
          </p:cNvSpPr>
          <p:nvPr/>
        </p:nvSpPr>
        <p:spPr bwMode="auto">
          <a:xfrm>
            <a:off x="5475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7" name="Freeform 22"/>
          <p:cNvSpPr>
            <a:spLocks/>
          </p:cNvSpPr>
          <p:nvPr/>
        </p:nvSpPr>
        <p:spPr bwMode="auto">
          <a:xfrm>
            <a:off x="7904164" y="2774951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13" name="Text Box 23"/>
          <p:cNvSpPr txBox="1">
            <a:spLocks noChangeArrowheads="1"/>
          </p:cNvSpPr>
          <p:nvPr/>
        </p:nvSpPr>
        <p:spPr bwMode="auto">
          <a:xfrm>
            <a:off x="6616700" y="1293813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14714" name="Text Box 24"/>
          <p:cNvSpPr txBox="1">
            <a:spLocks noChangeArrowheads="1"/>
          </p:cNvSpPr>
          <p:nvPr/>
        </p:nvSpPr>
        <p:spPr bwMode="auto">
          <a:xfrm>
            <a:off x="8140700" y="171450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14715" name="Text Box 25"/>
          <p:cNvSpPr txBox="1">
            <a:spLocks noChangeArrowheads="1"/>
          </p:cNvSpPr>
          <p:nvPr/>
        </p:nvSpPr>
        <p:spPr bwMode="auto">
          <a:xfrm>
            <a:off x="2460625" y="53578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area 1</a:t>
            </a:r>
          </a:p>
        </p:txBody>
      </p:sp>
      <p:sp>
        <p:nvSpPr>
          <p:cNvPr id="114716" name="Text Box 26"/>
          <p:cNvSpPr txBox="1">
            <a:spLocks noChangeArrowheads="1"/>
          </p:cNvSpPr>
          <p:nvPr/>
        </p:nvSpPr>
        <p:spPr bwMode="auto">
          <a:xfrm>
            <a:off x="6026150" y="5734051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area 2</a:t>
            </a:r>
          </a:p>
        </p:txBody>
      </p:sp>
      <p:sp>
        <p:nvSpPr>
          <p:cNvPr id="114717" name="Text Box 27"/>
          <p:cNvSpPr txBox="1">
            <a:spLocks noChangeArrowheads="1"/>
          </p:cNvSpPr>
          <p:nvPr/>
        </p:nvSpPr>
        <p:spPr bwMode="auto">
          <a:xfrm>
            <a:off x="9110663" y="41132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area 3</a:t>
            </a:r>
          </a:p>
        </p:txBody>
      </p:sp>
      <p:sp>
        <p:nvSpPr>
          <p:cNvPr id="114718" name="Text Box 28"/>
          <p:cNvSpPr txBox="1">
            <a:spLocks noChangeArrowheads="1"/>
          </p:cNvSpPr>
          <p:nvPr/>
        </p:nvSpPr>
        <p:spPr bwMode="auto">
          <a:xfrm>
            <a:off x="5918201" y="2411414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14719" name="Text Box 29"/>
          <p:cNvSpPr txBox="1">
            <a:spLocks noChangeArrowheads="1"/>
          </p:cNvSpPr>
          <p:nvPr/>
        </p:nvSpPr>
        <p:spPr bwMode="auto">
          <a:xfrm>
            <a:off x="4743450" y="2822576"/>
            <a:ext cx="8953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  <a:defRPr/>
            </a:pPr>
            <a:r>
              <a:rPr lang="en-US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  <a:defRPr/>
            </a:pPr>
            <a:r>
              <a:rPr lang="en-US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14720" name="Text Box 30"/>
          <p:cNvSpPr txBox="1">
            <a:spLocks noChangeArrowheads="1"/>
          </p:cNvSpPr>
          <p:nvPr/>
        </p:nvSpPr>
        <p:spPr bwMode="auto">
          <a:xfrm>
            <a:off x="7493000" y="5048250"/>
            <a:ext cx="9334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14721" name="Line 242"/>
          <p:cNvSpPr>
            <a:spLocks noChangeShapeType="1"/>
          </p:cNvSpPr>
          <p:nvPr/>
        </p:nvSpPr>
        <p:spPr bwMode="auto">
          <a:xfrm flipV="1">
            <a:off x="8470900" y="5018089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22" name="Line 243"/>
          <p:cNvSpPr>
            <a:spLocks noChangeShapeType="1"/>
          </p:cNvSpPr>
          <p:nvPr/>
        </p:nvSpPr>
        <p:spPr bwMode="auto">
          <a:xfrm flipH="1" flipV="1">
            <a:off x="7083426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23" name="Line 244"/>
          <p:cNvSpPr>
            <a:spLocks noChangeShapeType="1"/>
          </p:cNvSpPr>
          <p:nvPr/>
        </p:nvSpPr>
        <p:spPr bwMode="auto">
          <a:xfrm flipV="1">
            <a:off x="6386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24" name="Line 245"/>
          <p:cNvSpPr>
            <a:spLocks noChangeShapeType="1"/>
          </p:cNvSpPr>
          <p:nvPr/>
        </p:nvSpPr>
        <p:spPr bwMode="auto">
          <a:xfrm flipH="1">
            <a:off x="8058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25" name="Line 246"/>
          <p:cNvSpPr>
            <a:spLocks noChangeShapeType="1"/>
          </p:cNvSpPr>
          <p:nvPr/>
        </p:nvSpPr>
        <p:spPr bwMode="auto">
          <a:xfrm flipH="1">
            <a:off x="6548439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26" name="Line 247"/>
          <p:cNvSpPr>
            <a:spLocks noChangeShapeType="1"/>
          </p:cNvSpPr>
          <p:nvPr/>
        </p:nvSpPr>
        <p:spPr bwMode="auto">
          <a:xfrm>
            <a:off x="5678488" y="3463926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4727" name="Line 248"/>
          <p:cNvSpPr>
            <a:spLocks noChangeShapeType="1"/>
          </p:cNvSpPr>
          <p:nvPr/>
        </p:nvSpPr>
        <p:spPr bwMode="auto">
          <a:xfrm flipH="1" flipV="1">
            <a:off x="4492626" y="3270251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34183" name="Group 249"/>
          <p:cNvGrpSpPr>
            <a:grpSpLocks/>
          </p:cNvGrpSpPr>
          <p:nvPr/>
        </p:nvGrpSpPr>
        <p:grpSpPr bwMode="auto">
          <a:xfrm>
            <a:off x="7426326" y="2276476"/>
            <a:ext cx="644525" cy="282575"/>
            <a:chOff x="4396" y="1245"/>
            <a:chExt cx="672" cy="248"/>
          </a:xfrm>
        </p:grpSpPr>
        <p:sp>
          <p:nvSpPr>
            <p:cNvPr id="1343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3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3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3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3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60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61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84" name="Group 258"/>
          <p:cNvGrpSpPr>
            <a:grpSpLocks/>
          </p:cNvGrpSpPr>
          <p:nvPr/>
        </p:nvGrpSpPr>
        <p:grpSpPr bwMode="auto">
          <a:xfrm>
            <a:off x="8348664" y="3119439"/>
            <a:ext cx="644525" cy="282575"/>
            <a:chOff x="4396" y="1245"/>
            <a:chExt cx="672" cy="248"/>
          </a:xfrm>
        </p:grpSpPr>
        <p:sp>
          <p:nvSpPr>
            <p:cNvPr id="1343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3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3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3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3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52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53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85" name="Group 267"/>
          <p:cNvGrpSpPr>
            <a:grpSpLocks/>
          </p:cNvGrpSpPr>
          <p:nvPr/>
        </p:nvGrpSpPr>
        <p:grpSpPr bwMode="auto">
          <a:xfrm>
            <a:off x="8132764" y="3952876"/>
            <a:ext cx="644525" cy="282575"/>
            <a:chOff x="4396" y="1245"/>
            <a:chExt cx="672" cy="248"/>
          </a:xfrm>
        </p:grpSpPr>
        <p:sp>
          <p:nvSpPr>
            <p:cNvPr id="1342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3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44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45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86" name="Group 276"/>
          <p:cNvGrpSpPr>
            <a:grpSpLocks/>
          </p:cNvGrpSpPr>
          <p:nvPr/>
        </p:nvGrpSpPr>
        <p:grpSpPr bwMode="auto">
          <a:xfrm>
            <a:off x="8942389" y="4797426"/>
            <a:ext cx="644525" cy="282575"/>
            <a:chOff x="4396" y="1245"/>
            <a:chExt cx="672" cy="248"/>
          </a:xfrm>
        </p:grpSpPr>
        <p:sp>
          <p:nvSpPr>
            <p:cNvPr id="1342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36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37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87" name="Group 285"/>
          <p:cNvGrpSpPr>
            <a:grpSpLocks/>
          </p:cNvGrpSpPr>
          <p:nvPr/>
        </p:nvGrpSpPr>
        <p:grpSpPr bwMode="auto">
          <a:xfrm>
            <a:off x="6072189" y="1871664"/>
            <a:ext cx="644525" cy="282575"/>
            <a:chOff x="4396" y="1245"/>
            <a:chExt cx="672" cy="248"/>
          </a:xfrm>
        </p:grpSpPr>
        <p:sp>
          <p:nvSpPr>
            <p:cNvPr id="1342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28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29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88" name="Group 294"/>
          <p:cNvGrpSpPr>
            <a:grpSpLocks/>
          </p:cNvGrpSpPr>
          <p:nvPr/>
        </p:nvGrpSpPr>
        <p:grpSpPr bwMode="auto">
          <a:xfrm>
            <a:off x="6091239" y="3273426"/>
            <a:ext cx="644525" cy="282575"/>
            <a:chOff x="4396" y="1245"/>
            <a:chExt cx="672" cy="248"/>
          </a:xfrm>
        </p:grpSpPr>
        <p:sp>
          <p:nvSpPr>
            <p:cNvPr id="1342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20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21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89" name="Group 303"/>
          <p:cNvGrpSpPr>
            <a:grpSpLocks/>
          </p:cNvGrpSpPr>
          <p:nvPr/>
        </p:nvGrpSpPr>
        <p:grpSpPr bwMode="auto">
          <a:xfrm>
            <a:off x="4838701" y="2276476"/>
            <a:ext cx="644525" cy="282575"/>
            <a:chOff x="4396" y="1245"/>
            <a:chExt cx="672" cy="248"/>
          </a:xfrm>
        </p:grpSpPr>
        <p:sp>
          <p:nvSpPr>
            <p:cNvPr id="1342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12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13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0" name="Group 312"/>
          <p:cNvGrpSpPr>
            <a:grpSpLocks/>
          </p:cNvGrpSpPr>
          <p:nvPr/>
        </p:nvGrpSpPr>
        <p:grpSpPr bwMode="auto">
          <a:xfrm>
            <a:off x="3854451" y="3063876"/>
            <a:ext cx="644525" cy="282575"/>
            <a:chOff x="4396" y="1245"/>
            <a:chExt cx="672" cy="248"/>
          </a:xfrm>
        </p:grpSpPr>
        <p:sp>
          <p:nvSpPr>
            <p:cNvPr id="1342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04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805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1" name="Group 321"/>
          <p:cNvGrpSpPr>
            <a:grpSpLocks/>
          </p:cNvGrpSpPr>
          <p:nvPr/>
        </p:nvGrpSpPr>
        <p:grpSpPr bwMode="auto">
          <a:xfrm>
            <a:off x="3305176" y="3841751"/>
            <a:ext cx="644525" cy="282575"/>
            <a:chOff x="4396" y="1245"/>
            <a:chExt cx="672" cy="248"/>
          </a:xfrm>
        </p:grpSpPr>
        <p:sp>
          <p:nvSpPr>
            <p:cNvPr id="1342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96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97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2" name="Group 330"/>
          <p:cNvGrpSpPr>
            <a:grpSpLocks/>
          </p:cNvGrpSpPr>
          <p:nvPr/>
        </p:nvGrpSpPr>
        <p:grpSpPr bwMode="auto">
          <a:xfrm>
            <a:off x="3892551" y="4362451"/>
            <a:ext cx="644525" cy="282575"/>
            <a:chOff x="4396" y="1245"/>
            <a:chExt cx="672" cy="248"/>
          </a:xfrm>
        </p:grpSpPr>
        <p:sp>
          <p:nvSpPr>
            <p:cNvPr id="1342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88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89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3" name="Group 339"/>
          <p:cNvGrpSpPr>
            <a:grpSpLocks/>
          </p:cNvGrpSpPr>
          <p:nvPr/>
        </p:nvGrpSpPr>
        <p:grpSpPr bwMode="auto">
          <a:xfrm>
            <a:off x="3543301" y="5095876"/>
            <a:ext cx="644525" cy="282575"/>
            <a:chOff x="4396" y="1245"/>
            <a:chExt cx="672" cy="248"/>
          </a:xfrm>
        </p:grpSpPr>
        <p:sp>
          <p:nvSpPr>
            <p:cNvPr id="1342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80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81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4" name="Group 348"/>
          <p:cNvGrpSpPr>
            <a:grpSpLocks/>
          </p:cNvGrpSpPr>
          <p:nvPr/>
        </p:nvGrpSpPr>
        <p:grpSpPr bwMode="auto">
          <a:xfrm>
            <a:off x="2713039" y="4511676"/>
            <a:ext cx="644525" cy="282575"/>
            <a:chOff x="4396" y="1245"/>
            <a:chExt cx="672" cy="248"/>
          </a:xfrm>
        </p:grpSpPr>
        <p:sp>
          <p:nvSpPr>
            <p:cNvPr id="1342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72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73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5" name="Group 357"/>
          <p:cNvGrpSpPr>
            <a:grpSpLocks/>
          </p:cNvGrpSpPr>
          <p:nvPr/>
        </p:nvGrpSpPr>
        <p:grpSpPr bwMode="auto">
          <a:xfrm>
            <a:off x="5673726" y="4191001"/>
            <a:ext cx="644525" cy="282575"/>
            <a:chOff x="4396" y="1245"/>
            <a:chExt cx="672" cy="248"/>
          </a:xfrm>
        </p:grpSpPr>
        <p:sp>
          <p:nvSpPr>
            <p:cNvPr id="1342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64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65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6" name="Group 366"/>
          <p:cNvGrpSpPr>
            <a:grpSpLocks/>
          </p:cNvGrpSpPr>
          <p:nvPr/>
        </p:nvGrpSpPr>
        <p:grpSpPr bwMode="auto">
          <a:xfrm>
            <a:off x="6484939" y="4610101"/>
            <a:ext cx="644525" cy="282575"/>
            <a:chOff x="4396" y="1245"/>
            <a:chExt cx="672" cy="248"/>
          </a:xfrm>
        </p:grpSpPr>
        <p:sp>
          <p:nvSpPr>
            <p:cNvPr id="1342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56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57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4197" name="Group 375"/>
          <p:cNvGrpSpPr>
            <a:grpSpLocks/>
          </p:cNvGrpSpPr>
          <p:nvPr/>
        </p:nvGrpSpPr>
        <p:grpSpPr bwMode="auto">
          <a:xfrm>
            <a:off x="5900739" y="5051426"/>
            <a:ext cx="644525" cy="282575"/>
            <a:chOff x="4396" y="1245"/>
            <a:chExt cx="672" cy="248"/>
          </a:xfrm>
        </p:grpSpPr>
        <p:sp>
          <p:nvSpPr>
            <p:cNvPr id="1341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342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42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48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49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7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  <a:p>
            <a:pPr lvl="1"/>
            <a:r>
              <a:rPr lang="en-US" dirty="0"/>
              <a:t>data plane</a:t>
            </a:r>
          </a:p>
          <a:p>
            <a:pPr lvl="1"/>
            <a:r>
              <a:rPr lang="en-US" dirty="0"/>
              <a:t>move packets from router’s input to appropriate router output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control plane</a:t>
            </a:r>
          </a:p>
          <a:p>
            <a:pPr lvl="1"/>
            <a:r>
              <a:rPr lang="en-US" dirty="0"/>
              <a:t>determine route taken by packets from source to destination</a:t>
            </a:r>
          </a:p>
          <a:p>
            <a:pPr lvl="1"/>
            <a:r>
              <a:rPr lang="en-US" dirty="0"/>
              <a:t>per-router control</a:t>
            </a:r>
          </a:p>
          <a:p>
            <a:pPr lvl="1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OSPF router forms adjacencies with neighbors</a:t>
            </a:r>
          </a:p>
          <a:p>
            <a:pPr lvl="1"/>
            <a:r>
              <a:rPr lang="en-US" dirty="0"/>
              <a:t>Hello exchange</a:t>
            </a:r>
          </a:p>
          <a:p>
            <a:pPr lvl="1"/>
            <a:r>
              <a:rPr lang="en-US" dirty="0"/>
              <a:t>Builds adjacencies database</a:t>
            </a:r>
          </a:p>
          <a:p>
            <a:r>
              <a:rPr lang="en-US" dirty="0" smtClean="0"/>
              <a:t>Dijkstra’s </a:t>
            </a:r>
            <a:r>
              <a:rPr lang="en-US" dirty="0"/>
              <a:t>Shortest Path First algorithm to find the best path</a:t>
            </a:r>
          </a:p>
          <a:p>
            <a:r>
              <a:rPr lang="en-US" dirty="0"/>
              <a:t>Each router sees itself as the central point from which a loop-free, best-cost path to each network is determined</a:t>
            </a:r>
          </a:p>
        </p:txBody>
      </p:sp>
    </p:spTree>
    <p:extLst>
      <p:ext uri="{BB962C8B-B14F-4D97-AF65-F5344CB8AC3E}">
        <p14:creationId xmlns:p14="http://schemas.microsoft.com/office/powerpoint/2010/main" val="383924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81200" y="1219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 discovery and adjacency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Topological</a:t>
                      </a:r>
                      <a:r>
                        <a:rPr lang="en-US" baseline="0" dirty="0"/>
                        <a:t> DB summary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LS info from a neighbor’s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  <a:r>
                        <a:rPr lang="en-US" baseline="0" dirty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Advertise available links via</a:t>
                      </a:r>
                      <a:r>
                        <a:rPr lang="en-US" baseline="0" dirty="0"/>
                        <a:t> network flooding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 </a:t>
                      </a:r>
                      <a:r>
                        <a:rPr lang="en-US" dirty="0" err="1"/>
                        <a:t>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to LS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63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EIGRP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EIGRP makes use of a composite metric comprised of six different factors</a:t>
                </a:r>
              </a:p>
              <a:p>
                <a:pPr lvl="1"/>
                <a:r>
                  <a:rPr lang="en-US" dirty="0"/>
                  <a:t>Hops</a:t>
                </a:r>
              </a:p>
              <a:p>
                <a:pPr lvl="1"/>
                <a:r>
                  <a:rPr lang="en-US" dirty="0"/>
                  <a:t>Load</a:t>
                </a:r>
              </a:p>
              <a:p>
                <a:pPr lvl="1"/>
                <a:r>
                  <a:rPr lang="en-US" dirty="0"/>
                  <a:t>Bandwidth</a:t>
                </a:r>
              </a:p>
              <a:p>
                <a:pPr lvl="1"/>
                <a:r>
                  <a:rPr lang="en-US" dirty="0"/>
                  <a:t>Reliability</a:t>
                </a:r>
              </a:p>
              <a:p>
                <a:pPr lvl="1"/>
                <a:r>
                  <a:rPr lang="en-US" dirty="0"/>
                  <a:t>Delay</a:t>
                </a:r>
              </a:p>
              <a:p>
                <a:pPr lvl="1"/>
                <a:r>
                  <a:rPr lang="en-US" dirty="0"/>
                  <a:t>MTU</a:t>
                </a:r>
              </a:p>
              <a:p>
                <a:r>
                  <a:rPr lang="en-US" dirty="0"/>
                  <a:t>Default formula used for metric calculation in EIGRP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𝐵𝑎𝑛𝑑𝑤𝑖𝑑𝑡h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𝐵𝑎𝑛𝑑𝑤𝑖𝑑𝑡h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)/(256−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𝐿𝑜𝑎𝑑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𝐷𝑒𝑙𝑎𝑦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5/(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𝑅𝑒𝑙𝑖𝑎𝑏𝑖𝑙𝑖𝑡𝑦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4)]∗256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06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245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EIGRP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Protocol Dependent Modules</a:t>
            </a:r>
          </a:p>
          <a:p>
            <a:r>
              <a:rPr lang="en-US" dirty="0"/>
              <a:t>Neighbor discovery and maintenance</a:t>
            </a:r>
          </a:p>
          <a:p>
            <a:pPr lvl="1"/>
            <a:r>
              <a:rPr lang="en-US" dirty="0"/>
              <a:t>224.0.0.10</a:t>
            </a:r>
          </a:p>
          <a:p>
            <a:pPr lvl="1"/>
            <a:r>
              <a:rPr lang="en-US" dirty="0"/>
              <a:t>Hello with timeouts</a:t>
            </a:r>
          </a:p>
          <a:p>
            <a:r>
              <a:rPr lang="en-US" dirty="0"/>
              <a:t>Reliable Transport Protocol</a:t>
            </a:r>
          </a:p>
          <a:p>
            <a:pPr lvl="1"/>
            <a:r>
              <a:rPr lang="en-US" dirty="0"/>
              <a:t>Cisco’s own layer 4 protocol</a:t>
            </a:r>
          </a:p>
          <a:p>
            <a:pPr lvl="1"/>
            <a:r>
              <a:rPr lang="en-US" dirty="0"/>
              <a:t>Can provide both reliable and unreliable delivery</a:t>
            </a:r>
          </a:p>
          <a:p>
            <a:r>
              <a:rPr lang="en-US" dirty="0"/>
              <a:t>Diffusing Update Algorithm (DUAL)</a:t>
            </a:r>
          </a:p>
          <a:p>
            <a:pPr lvl="1"/>
            <a:r>
              <a:rPr lang="en-US" dirty="0"/>
              <a:t>Quick outage recovery</a:t>
            </a:r>
          </a:p>
        </p:txBody>
      </p:sp>
    </p:spTree>
    <p:extLst>
      <p:ext uri="{BB962C8B-B14F-4D97-AF65-F5344CB8AC3E}">
        <p14:creationId xmlns:p14="http://schemas.microsoft.com/office/powerpoint/2010/main" val="827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Gateway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BGP is a complex protocol</a:t>
            </a:r>
          </a:p>
          <a:p>
            <a:r>
              <a:rPr lang="en-US" dirty="0"/>
              <a:t>BGP is a very complex protocol</a:t>
            </a:r>
          </a:p>
          <a:p>
            <a:r>
              <a:rPr lang="en-US" dirty="0"/>
              <a:t>Used to glue together autonomous systems</a:t>
            </a:r>
          </a:p>
          <a:p>
            <a:r>
              <a:rPr lang="en-US" dirty="0" err="1"/>
              <a:t>eBGP</a:t>
            </a:r>
            <a:endParaRPr lang="en-US" dirty="0"/>
          </a:p>
          <a:p>
            <a:pPr lvl="1"/>
            <a:r>
              <a:rPr lang="en-US" dirty="0"/>
              <a:t>obtain subnet reachability information from neighboring ASs.</a:t>
            </a:r>
          </a:p>
          <a:p>
            <a:r>
              <a:rPr lang="en-US" dirty="0" err="1"/>
              <a:t>iBGP</a:t>
            </a:r>
            <a:endParaRPr lang="en-US" dirty="0"/>
          </a:p>
          <a:p>
            <a:pPr lvl="1"/>
            <a:r>
              <a:rPr lang="en-US" dirty="0"/>
              <a:t>propagate reachability information to all AS-internal routers.</a:t>
            </a:r>
          </a:p>
          <a:p>
            <a:r>
              <a:rPr lang="en-US" dirty="0"/>
              <a:t>AS determines “good” routes to other networks based on reachability information and policy</a:t>
            </a:r>
          </a:p>
          <a:p>
            <a:r>
              <a:rPr lang="en-US" dirty="0"/>
              <a:t>Allows advertisement of a </a:t>
            </a:r>
            <a:r>
              <a:rPr lang="en-US"/>
              <a:t>subnet </a:t>
            </a:r>
            <a:r>
              <a:rPr lang="en-US" smtClean="0"/>
              <a:t>existence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2057400"/>
          </a:xfrm>
        </p:spPr>
        <p:txBody>
          <a:bodyPr/>
          <a:lstStyle/>
          <a:p>
            <a:r>
              <a:rPr lang="en-US" dirty="0"/>
              <a:t>TCP connection (port 179)</a:t>
            </a:r>
          </a:p>
          <a:p>
            <a:r>
              <a:rPr lang="en-US" dirty="0"/>
              <a:t>BGP session</a:t>
            </a:r>
          </a:p>
          <a:p>
            <a:pPr lvl="1"/>
            <a:r>
              <a:rPr lang="en-US" dirty="0"/>
              <a:t>Two peers exchange information about reachable </a:t>
            </a:r>
            <a:r>
              <a:rPr lang="en-US" b="1" dirty="0"/>
              <a:t>networks</a:t>
            </a:r>
          </a:p>
          <a:p>
            <a:r>
              <a:rPr lang="en-US" dirty="0"/>
              <a:t>Prefix advertisement means a promise to forward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47343"/>
            <a:ext cx="8216900" cy="223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07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Attributes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Autonomous System Number</a:t>
            </a:r>
          </a:p>
          <a:p>
            <a:pPr lvl="1"/>
            <a:r>
              <a:rPr lang="en-US" dirty="0"/>
              <a:t>Globally unique AS identifier</a:t>
            </a:r>
          </a:p>
          <a:p>
            <a:r>
              <a:rPr lang="en-US" dirty="0"/>
              <a:t>AS-PATH</a:t>
            </a:r>
          </a:p>
          <a:p>
            <a:pPr lvl="1"/>
            <a:r>
              <a:rPr lang="en-US" dirty="0"/>
              <a:t>Systems through which prefix advertisement has passed</a:t>
            </a:r>
          </a:p>
          <a:p>
            <a:r>
              <a:rPr lang="en-US" dirty="0"/>
              <a:t>NEXT-HOP</a:t>
            </a:r>
          </a:p>
          <a:p>
            <a:pPr lvl="1"/>
            <a:r>
              <a:rPr lang="en-US" dirty="0"/>
              <a:t>Used by routers to configure forwarding tables</a:t>
            </a:r>
          </a:p>
          <a:p>
            <a:r>
              <a:rPr lang="en-US" dirty="0"/>
              <a:t>Policy-based routing</a:t>
            </a:r>
          </a:p>
          <a:p>
            <a:pPr lvl="1"/>
            <a:r>
              <a:rPr lang="en-US" dirty="0"/>
              <a:t>Do not route through certain AS</a:t>
            </a:r>
          </a:p>
        </p:txBody>
      </p:sp>
    </p:spTree>
    <p:extLst>
      <p:ext uri="{BB962C8B-B14F-4D97-AF65-F5344CB8AC3E}">
        <p14:creationId xmlns:p14="http://schemas.microsoft.com/office/powerpoint/2010/main" val="361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Local preference</a:t>
            </a:r>
          </a:p>
          <a:p>
            <a:pPr lvl="1"/>
            <a:r>
              <a:rPr lang="en-US" dirty="0"/>
              <a:t>Policy</a:t>
            </a:r>
          </a:p>
          <a:p>
            <a:r>
              <a:rPr lang="en-US" dirty="0"/>
              <a:t>Shortest AS-PATH</a:t>
            </a:r>
          </a:p>
          <a:p>
            <a:pPr lvl="1"/>
            <a:r>
              <a:rPr lang="en-US" dirty="0"/>
              <a:t>DV algorithm</a:t>
            </a:r>
          </a:p>
          <a:p>
            <a:r>
              <a:rPr lang="en-US" dirty="0"/>
              <a:t>Closest NEXT-HOP</a:t>
            </a:r>
          </a:p>
          <a:p>
            <a:pPr lvl="1"/>
            <a:r>
              <a:rPr lang="en-US" dirty="0"/>
              <a:t>Smallest least-cost path, as determined by IGP</a:t>
            </a:r>
          </a:p>
          <a:p>
            <a:pPr lvl="1"/>
            <a:r>
              <a:rPr lang="en-US" dirty="0"/>
              <a:t>Hot-potato touting</a:t>
            </a:r>
          </a:p>
          <a:p>
            <a:r>
              <a:rPr lang="en-US" dirty="0"/>
              <a:t>Additional criteria</a:t>
            </a:r>
          </a:p>
        </p:txBody>
      </p:sp>
    </p:spTree>
    <p:extLst>
      <p:ext uri="{BB962C8B-B14F-4D97-AF65-F5344CB8AC3E}">
        <p14:creationId xmlns:p14="http://schemas.microsoft.com/office/powerpoint/2010/main" val="40803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Routing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40002-85B2-4804-AC04-571F6AF0362D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1200" y="3886200"/>
            <a:ext cx="8216646" cy="2267712"/>
          </a:xfrm>
        </p:spPr>
        <p:txBody>
          <a:bodyPr>
            <a:normAutofit/>
          </a:bodyPr>
          <a:lstStyle/>
          <a:p>
            <a:r>
              <a:rPr lang="en-US" dirty="0"/>
              <a:t>X does not want to route from B via X to C</a:t>
            </a:r>
          </a:p>
          <a:p>
            <a:pPr lvl="1"/>
            <a:r>
              <a:rPr lang="en-US" dirty="0"/>
              <a:t>X will not advertise to B a route to C</a:t>
            </a:r>
          </a:p>
          <a:p>
            <a:r>
              <a:rPr lang="en-US" altLang="en-US" dirty="0">
                <a:latin typeface="Gill Sans MT" pitchFamily="34" charset="0"/>
              </a:rPr>
              <a:t>Should B advertise path BAW to C?</a:t>
            </a:r>
          </a:p>
          <a:p>
            <a:pPr lvl="1"/>
            <a:r>
              <a:rPr lang="en-US" dirty="0"/>
              <a:t>It depends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78" y="1219200"/>
            <a:ext cx="614964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221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Intra-, Inter-AS Routing ? 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pPr lvl="1"/>
            <a:r>
              <a:rPr lang="en-US" dirty="0"/>
              <a:t>Inter-AS: admin wants control over how its traffic routed, who routes through its net. </a:t>
            </a:r>
          </a:p>
          <a:p>
            <a:pPr lvl="1"/>
            <a:r>
              <a:rPr lang="en-US" dirty="0"/>
              <a:t>Intra-AS: single admin, so no policy decisions needed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hierarchical routing saves table size, reduced update traffic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Intra-AS: can focus on performance</a:t>
            </a:r>
          </a:p>
          <a:p>
            <a:pPr lvl="1"/>
            <a:r>
              <a:rPr lang="en-US" dirty="0"/>
              <a:t>Inter-AS: policy may dominate over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Per-router Control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443" name="Freeform 2"/>
          <p:cNvSpPr>
            <a:spLocks/>
          </p:cNvSpPr>
          <p:nvPr/>
        </p:nvSpPr>
        <p:spPr bwMode="auto">
          <a:xfrm>
            <a:off x="4043930" y="5092473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4" name="Straight Connector 443"/>
          <p:cNvCxnSpPr/>
          <p:nvPr/>
        </p:nvCxnSpPr>
        <p:spPr>
          <a:xfrm flipV="1">
            <a:off x="4674167" y="5244873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4563042" y="5430610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4575742" y="5536973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5593330" y="5730648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6253730" y="5276623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V="1">
            <a:off x="5537767" y="5430610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V="1">
            <a:off x="6864917" y="5459185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6007667" y="5244873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2" name="Group 7"/>
          <p:cNvGrpSpPr>
            <a:grpSpLocks/>
          </p:cNvGrpSpPr>
          <p:nvPr/>
        </p:nvGrpSpPr>
        <p:grpSpPr bwMode="auto">
          <a:xfrm>
            <a:off x="5132955" y="5670323"/>
            <a:ext cx="563562" cy="293687"/>
            <a:chOff x="1871277" y="1576300"/>
            <a:chExt cx="1128371" cy="437861"/>
          </a:xfrm>
        </p:grpSpPr>
        <p:sp>
          <p:nvSpPr>
            <p:cNvPr id="453" name="Oval 452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5" name="Oval 454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6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7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8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9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60" name="Straight Connector 459"/>
            <p:cNvCxnSpPr>
              <a:endCxn id="455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327"/>
          <p:cNvGrpSpPr>
            <a:grpSpLocks/>
          </p:cNvGrpSpPr>
          <p:nvPr/>
        </p:nvGrpSpPr>
        <p:grpSpPr bwMode="auto">
          <a:xfrm>
            <a:off x="5828280" y="5128985"/>
            <a:ext cx="565150" cy="292100"/>
            <a:chOff x="1871277" y="1576300"/>
            <a:chExt cx="1128371" cy="437861"/>
          </a:xfrm>
        </p:grpSpPr>
        <p:sp>
          <p:nvSpPr>
            <p:cNvPr id="463" name="Oval 462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4" name="Rectangle 463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5" name="Oval 464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6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7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8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9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0" name="Straight Connector 469"/>
            <p:cNvCxnSpPr>
              <a:endCxn id="465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337"/>
          <p:cNvGrpSpPr>
            <a:grpSpLocks/>
          </p:cNvGrpSpPr>
          <p:nvPr/>
        </p:nvGrpSpPr>
        <p:grpSpPr bwMode="auto">
          <a:xfrm>
            <a:off x="6471217" y="5583010"/>
            <a:ext cx="563563" cy="293688"/>
            <a:chOff x="1871277" y="1576300"/>
            <a:chExt cx="1128371" cy="437861"/>
          </a:xfrm>
        </p:grpSpPr>
        <p:sp>
          <p:nvSpPr>
            <p:cNvPr id="473" name="Oval 472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4" name="Rectangle 4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5" name="Oval 474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6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7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8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9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80" name="Straight Connector 479"/>
            <p:cNvCxnSpPr>
              <a:endCxn id="475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Group 347"/>
          <p:cNvGrpSpPr>
            <a:grpSpLocks/>
          </p:cNvGrpSpPr>
          <p:nvPr/>
        </p:nvGrpSpPr>
        <p:grpSpPr bwMode="auto">
          <a:xfrm>
            <a:off x="7193530" y="5268685"/>
            <a:ext cx="565150" cy="293688"/>
            <a:chOff x="1871277" y="1576300"/>
            <a:chExt cx="1128371" cy="437861"/>
          </a:xfrm>
        </p:grpSpPr>
        <p:sp>
          <p:nvSpPr>
            <p:cNvPr id="483" name="Oval 4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5" name="Oval 4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6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7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8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9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0" name="Straight Connector 489"/>
            <p:cNvCxnSpPr>
              <a:endCxn id="4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357"/>
          <p:cNvGrpSpPr>
            <a:grpSpLocks/>
          </p:cNvGrpSpPr>
          <p:nvPr/>
        </p:nvGrpSpPr>
        <p:grpSpPr bwMode="auto">
          <a:xfrm>
            <a:off x="4166167" y="5314723"/>
            <a:ext cx="565150" cy="293687"/>
            <a:chOff x="1871277" y="1576300"/>
            <a:chExt cx="1128371" cy="437861"/>
          </a:xfrm>
        </p:grpSpPr>
        <p:sp>
          <p:nvSpPr>
            <p:cNvPr id="493" name="Oval 492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5" name="Oval 494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6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7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8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9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0" name="Straight Connector 499"/>
            <p:cNvCxnSpPr>
              <a:endCxn id="49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Group 501"/>
          <p:cNvGrpSpPr/>
          <p:nvPr/>
        </p:nvGrpSpPr>
        <p:grpSpPr>
          <a:xfrm>
            <a:off x="3209347" y="1986339"/>
            <a:ext cx="5270058" cy="3804634"/>
            <a:chOff x="1757805" y="2331054"/>
            <a:chExt cx="5270058" cy="3804634"/>
          </a:xfrm>
        </p:grpSpPr>
        <p:sp>
          <p:nvSpPr>
            <p:cNvPr id="503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4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5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6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7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08" name="Group 50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595" name="Rectangle 594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9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610" name="Oval 609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1" name="Rectangle 610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2" name="Oval 611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3" name="Straight Connector 612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7" name="Rectangle 59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98" name="Straight Connector 597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0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601" name="Oval 600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Oval 602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4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5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6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7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8" name="Straight Connector 607"/>
                <p:cNvCxnSpPr>
                  <a:endCxn id="603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9" name="Group 50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574" name="Rectangle 573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5" name="Straight Connector 574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6" name="Picture 86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77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590" name="Oval 589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Rectangle 590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2" name="Oval 591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8" name="Rectangle 577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79" name="Straight Connector 578"/>
              <p:cNvCxnSpPr>
                <a:stCxn id="583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0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581" name="Oval 580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3" name="Oval 582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84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5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6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7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8" name="Straight Connector 587"/>
                <p:cNvCxnSpPr>
                  <a:endCxn id="583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0" name="Group 50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554" name="Rectangle 553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5" name="Straight Connector 554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6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569" name="Oval 568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0" name="Rectangle 569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1" name="Oval 570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2" name="Straight Connector 571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7" name="Rectangle 556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8" name="Straight Connector 557"/>
              <p:cNvCxnSpPr>
                <a:stCxn id="560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560" name="Oval 559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61" name="Rectangle 560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2" name="Oval 561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63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5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6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7" name="Straight Connector 566"/>
                <p:cNvCxnSpPr>
                  <a:endCxn id="562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1" name="Group 51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533" name="Rectangle 532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34" name="Straight Connector 533"/>
              <p:cNvCxnSpPr>
                <a:stCxn id="542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5" name="Picture 469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6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549" name="Oval 548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50" name="Rectangle 549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51" name="Oval 550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7" name="Rectangle 536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38" name="Straight Connector 537"/>
              <p:cNvCxnSpPr>
                <a:stCxn id="535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2" name="Group 51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513" name="Rectangle 512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14" name="Straight Connector 513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5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28" name="Oval 527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9" name="Rectangle 528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" name="Rectangle 515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17" name="Straight Connector 516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8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9" name="Oval 518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0" name="Rectangle 519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22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3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4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5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6" name="Straight Connector 525"/>
                <p:cNvCxnSpPr>
                  <a:endCxn id="521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5" name="Group 614"/>
          <p:cNvGrpSpPr/>
          <p:nvPr/>
        </p:nvGrpSpPr>
        <p:grpSpPr>
          <a:xfrm>
            <a:off x="3279775" y="2342058"/>
            <a:ext cx="5112820" cy="879389"/>
            <a:chOff x="1866825" y="707349"/>
            <a:chExt cx="5112820" cy="879389"/>
          </a:xfrm>
        </p:grpSpPr>
        <p:sp>
          <p:nvSpPr>
            <p:cNvPr id="616" name="Oval 615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/>
                <a:t>Algorithm</a:t>
              </a:r>
            </a:p>
          </p:txBody>
        </p:sp>
        <p:cxnSp>
          <p:nvCxnSpPr>
            <p:cNvPr id="618" name="Straight Arrow Connector 617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Oval 621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" name="Straight Arrow Connector 625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/>
            <p:cNvCxnSpPr>
              <a:endCxn id="622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Arrow Connector 627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0" name="Group 629"/>
          <p:cNvGrpSpPr/>
          <p:nvPr/>
        </p:nvGrpSpPr>
        <p:grpSpPr>
          <a:xfrm>
            <a:off x="3008880" y="2730273"/>
            <a:ext cx="6375400" cy="1047750"/>
            <a:chOff x="1557338" y="3074988"/>
            <a:chExt cx="6375400" cy="1047750"/>
          </a:xfrm>
        </p:grpSpPr>
        <p:sp>
          <p:nvSpPr>
            <p:cNvPr id="631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632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633" name="Straight Connector 632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" name="Group 633"/>
          <p:cNvGrpSpPr/>
          <p:nvPr/>
        </p:nvGrpSpPr>
        <p:grpSpPr>
          <a:xfrm>
            <a:off x="3280898" y="3358031"/>
            <a:ext cx="5126173" cy="1120753"/>
            <a:chOff x="-4746102" y="4471477"/>
            <a:chExt cx="5126173" cy="1120753"/>
          </a:xfrm>
        </p:grpSpPr>
        <p:pic>
          <p:nvPicPr>
            <p:cNvPr id="635" name="Picture 10" descr="fig42_tabl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6" name="Group 63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637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/>
                <p:cNvCxnSpPr>
                  <a:stCxn id="653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8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649" name="Rectangle 648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50" name="Straight Connector 649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/>
                <p:cNvCxnSpPr>
                  <a:stCxn id="649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9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645" name="Rectangle 644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/>
                <p:cNvCxnSpPr>
                  <a:stCxn id="645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0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641" name="Rectangle 640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2" name="Straight Connector 641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/>
                <p:cNvCxnSpPr>
                  <a:stCxn id="641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7" name="Group 656"/>
          <p:cNvGrpSpPr/>
          <p:nvPr/>
        </p:nvGrpSpPr>
        <p:grpSpPr>
          <a:xfrm>
            <a:off x="3734029" y="2538189"/>
            <a:ext cx="4901180" cy="1578510"/>
            <a:chOff x="-4267279" y="3655204"/>
            <a:chExt cx="4901180" cy="1578510"/>
          </a:xfrm>
        </p:grpSpPr>
        <p:cxnSp>
          <p:nvCxnSpPr>
            <p:cNvPr id="658" name="Straight Arrow Connector 657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/>
            <p:cNvCxnSpPr>
              <a:stCxn id="533" idx="0"/>
            </p:cNvCxnSpPr>
            <p:nvPr/>
          </p:nvCxnSpPr>
          <p:spPr bwMode="auto">
            <a:xfrm>
              <a:off x="628018" y="3982558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2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Network Management Protocol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Management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609590"/>
            <a:ext cx="4938712" cy="37912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Managed devices</a:t>
            </a:r>
          </a:p>
          <a:p>
            <a:pPr lvl="1"/>
            <a:r>
              <a:rPr lang="en-US" dirty="0"/>
              <a:t>contain managed objects</a:t>
            </a:r>
          </a:p>
          <a:p>
            <a:r>
              <a:rPr lang="en-US" dirty="0"/>
              <a:t>Object data is gathered</a:t>
            </a:r>
          </a:p>
          <a:p>
            <a:pPr lvl="1"/>
            <a:r>
              <a:rPr lang="en-US" dirty="0"/>
              <a:t>Management Information Base (MIB)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9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Network Management Protocol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Request/response Mode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8836" y="1947863"/>
            <a:ext cx="4254966" cy="392112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Trap Mode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1216" y="1947863"/>
            <a:ext cx="3751169" cy="3921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26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Network Management Protocol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473838"/>
              </p:ext>
            </p:extLst>
          </p:nvPr>
        </p:nvGraphicFramePr>
        <p:xfrm>
          <a:off x="1096963" y="1141413"/>
          <a:ext cx="100584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351437799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36512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282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GetRequest</a:t>
                      </a:r>
                      <a:endParaRPr lang="en-US" dirty="0"/>
                    </a:p>
                    <a:p>
                      <a:r>
                        <a:rPr lang="en-US" dirty="0" err="1"/>
                        <a:t>GetNextRequest</a:t>
                      </a:r>
                      <a:endParaRPr lang="en-US" dirty="0"/>
                    </a:p>
                    <a:p>
                      <a:r>
                        <a:rPr lang="en-US" dirty="0" err="1"/>
                        <a:t>GetBulkRequest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manager-to-agent: “get me data”</a:t>
                      </a:r>
                    </a:p>
                    <a:p>
                      <a:r>
                        <a:rPr lang="en-US" dirty="0"/>
                        <a:t>(data instance, next data in list, block of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48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InformRequest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manager-to-manager: here’s MIB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8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manager-to-agent: set MIB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1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Agent-to-manager: value, response to </a:t>
                      </a:r>
                    </a:p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593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Agent-to-manager: inform manager</a:t>
                      </a:r>
                    </a:p>
                    <a:p>
                      <a:r>
                        <a:rPr lang="en-US" dirty="0"/>
                        <a:t>of exceptional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28958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9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Forward and SDN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5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  <a:p>
            <a:r>
              <a:rPr lang="en-US" dirty="0"/>
              <a:t>Link state</a:t>
            </a:r>
          </a:p>
          <a:p>
            <a:r>
              <a:rPr lang="en-US" dirty="0"/>
              <a:t>Distance vector</a:t>
            </a:r>
          </a:p>
          <a:p>
            <a:r>
              <a:rPr lang="en-US" dirty="0"/>
              <a:t>Intra-AS routing: OSPF</a:t>
            </a:r>
          </a:p>
          <a:p>
            <a:r>
              <a:rPr lang="en-US" dirty="0"/>
              <a:t>Inter-AS routing: BGP</a:t>
            </a:r>
          </a:p>
          <a:p>
            <a:r>
              <a:rPr lang="en-US" dirty="0"/>
              <a:t>SDN</a:t>
            </a:r>
          </a:p>
          <a:p>
            <a:r>
              <a:rPr lang="en-US" dirty="0"/>
              <a:t>SNMP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72" name="Group 271"/>
          <p:cNvGrpSpPr/>
          <p:nvPr/>
        </p:nvGrpSpPr>
        <p:grpSpPr>
          <a:xfrm>
            <a:off x="2896493" y="1283625"/>
            <a:ext cx="6027737" cy="1440135"/>
            <a:chOff x="1492879" y="2061336"/>
            <a:chExt cx="6027737" cy="1440135"/>
          </a:xfrm>
        </p:grpSpPr>
        <p:sp>
          <p:nvSpPr>
            <p:cNvPr id="273" name="Rectangle 272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27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31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3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3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27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0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2" name="Freeform 2"/>
          <p:cNvSpPr>
            <a:spLocks/>
          </p:cNvSpPr>
          <p:nvPr/>
        </p:nvSpPr>
        <p:spPr bwMode="auto">
          <a:xfrm>
            <a:off x="4035397" y="50125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4705950" y="5163339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4594825" y="5350664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607525" y="54554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5625113" y="5649114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285513" y="51966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5569550" y="5350664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6896700" y="5379239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6039450" y="5163339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/>
        </p:nvGrpSpPr>
        <p:grpSpPr>
          <a:xfrm>
            <a:off x="2969225" y="2266099"/>
            <a:ext cx="6978041" cy="1096962"/>
            <a:chOff x="1526216" y="3003498"/>
            <a:chExt cx="6978041" cy="1096962"/>
          </a:xfrm>
        </p:grpSpPr>
        <p:sp>
          <p:nvSpPr>
            <p:cNvPr id="352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353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54" name="Straight Connector 353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3879124" y="1997709"/>
            <a:ext cx="4296530" cy="320561"/>
            <a:chOff x="2433511" y="2792111"/>
            <a:chExt cx="4296530" cy="320561"/>
          </a:xfrm>
        </p:grpSpPr>
        <p:grpSp>
          <p:nvGrpSpPr>
            <p:cNvPr id="356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>
                <a:stCxn id="377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373" name="Rectangle 372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4" name="Straight Connector 373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>
                <a:stCxn id="373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>
                <a:stCxn id="369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6" name="Straight Connector 365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>
                <a:stCxn id="365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2" name="Straight Connector 361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>
                <a:stCxn id="361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Group 380"/>
          <p:cNvGrpSpPr/>
          <p:nvPr/>
        </p:nvGrpSpPr>
        <p:grpSpPr>
          <a:xfrm>
            <a:off x="3299425" y="2972536"/>
            <a:ext cx="5211763" cy="2739614"/>
            <a:chOff x="1856416" y="3709935"/>
            <a:chExt cx="5211763" cy="2739614"/>
          </a:xfrm>
        </p:grpSpPr>
        <p:sp>
          <p:nvSpPr>
            <p:cNvPr id="382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3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4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6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72" name="Rectangle 471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3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487" name="Oval 486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8" name="Rectangle 487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4" name="Rectangle 473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7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478" name="Oval 477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79" name="Rectangle 478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0" name="Oval 479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1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4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5" name="Straight Connector 484"/>
                <p:cNvCxnSpPr>
                  <a:endCxn id="480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8" name="Group 387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452" name="Rectangle 451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3" name="Straight Connector 452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467" name="Oval 466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8" name="Rectangle 467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9" name="Oval 468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5" name="Rectangle 454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56" name="Straight Connector 455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9" name="Group 388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432" name="Rectangle 431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3" name="Straight Connector 432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4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447" name="Oval 446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Rectangle 447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5" name="Rectangle 434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6" name="Straight Connector 435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7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438" name="Oval 437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39" name="Rectangle 438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0" name="Oval 439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41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2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3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4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5" name="Straight Connector 444"/>
                <p:cNvCxnSpPr>
                  <a:endCxn id="440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0" name="Group 389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412" name="Rectangle 411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3" name="Straight Connector 412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427" name="Oval 426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9" name="Oval 428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5" name="Rectangle 414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6" name="Straight Connector 415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7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418" name="Oval 417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0" name="Oval 419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21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2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3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4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5" name="Straight Connector 424"/>
                <p:cNvCxnSpPr>
                  <a:endCxn id="420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1" name="Group 390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392" name="Rectangle 391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3" name="Straight Connector 392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407" name="Oval 406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Rectangle 394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6" name="Straight Connector 395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7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398" name="Oval 397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9" name="Rectangle 398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0" name="Oval 399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1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2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3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4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5" name="Straight Connector 404"/>
                <p:cNvCxnSpPr>
                  <a:endCxn id="400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2" name="Group 491"/>
          <p:cNvGrpSpPr/>
          <p:nvPr/>
        </p:nvGrpSpPr>
        <p:grpSpPr>
          <a:xfrm>
            <a:off x="3824965" y="1738526"/>
            <a:ext cx="4415330" cy="2315048"/>
            <a:chOff x="2381956" y="2435173"/>
            <a:chExt cx="4415330" cy="2315048"/>
          </a:xfrm>
        </p:grpSpPr>
        <p:sp>
          <p:nvSpPr>
            <p:cNvPr id="493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494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5" name="Straight Arrow Connector 494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Group 497"/>
          <p:cNvGrpSpPr/>
          <p:nvPr/>
        </p:nvGrpSpPr>
        <p:grpSpPr>
          <a:xfrm>
            <a:off x="3498919" y="3950455"/>
            <a:ext cx="4956877" cy="694339"/>
            <a:chOff x="2055070" y="4690247"/>
            <a:chExt cx="4956877" cy="694339"/>
          </a:xfrm>
        </p:grpSpPr>
        <p:grpSp>
          <p:nvGrpSpPr>
            <p:cNvPr id="499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20" name="Rectangle 519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21" name="Straight Connector 520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>
                <a:stCxn id="520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16" name="Rectangle 515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17" name="Straight Connector 516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>
                <a:stCxn id="516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512" name="Rectangle 5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13" name="Straight Connector 5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>
                <a:stCxn id="5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2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508" name="Rectangle 507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9" name="Straight Connector 508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>
                <a:stCxn id="508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504" name="Rectangle 503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>
                <a:stCxn id="504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4" name="Group 347"/>
          <p:cNvGrpSpPr>
            <a:grpSpLocks/>
          </p:cNvGrpSpPr>
          <p:nvPr/>
        </p:nvGrpSpPr>
        <p:grpSpPr bwMode="auto">
          <a:xfrm>
            <a:off x="7299410" y="5206867"/>
            <a:ext cx="588970" cy="242608"/>
            <a:chOff x="1871277" y="1576300"/>
            <a:chExt cx="1128371" cy="437861"/>
          </a:xfrm>
        </p:grpSpPr>
        <p:sp>
          <p:nvSpPr>
            <p:cNvPr id="525" name="Oval 52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6" name="Rectangle 52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7" name="Oval 52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8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9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0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1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32" name="Straight Connector 531"/>
            <p:cNvCxnSpPr>
              <a:endCxn id="52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4" name="Group 347"/>
          <p:cNvGrpSpPr>
            <a:grpSpLocks/>
          </p:cNvGrpSpPr>
          <p:nvPr/>
        </p:nvGrpSpPr>
        <p:grpSpPr bwMode="auto">
          <a:xfrm>
            <a:off x="5818337" y="5064770"/>
            <a:ext cx="588970" cy="242608"/>
            <a:chOff x="1871277" y="1576300"/>
            <a:chExt cx="1128371" cy="437861"/>
          </a:xfrm>
        </p:grpSpPr>
        <p:sp>
          <p:nvSpPr>
            <p:cNvPr id="535" name="Oval 53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36" name="Rectangle 53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7" name="Oval 53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38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9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0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1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42" name="Straight Connector 541"/>
            <p:cNvCxnSpPr>
              <a:endCxn id="53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347"/>
          <p:cNvGrpSpPr>
            <a:grpSpLocks/>
          </p:cNvGrpSpPr>
          <p:nvPr/>
        </p:nvGrpSpPr>
        <p:grpSpPr bwMode="auto">
          <a:xfrm>
            <a:off x="4291250" y="5258583"/>
            <a:ext cx="588970" cy="242608"/>
            <a:chOff x="1871277" y="1576300"/>
            <a:chExt cx="1128371" cy="437861"/>
          </a:xfrm>
        </p:grpSpPr>
        <p:sp>
          <p:nvSpPr>
            <p:cNvPr id="545" name="Oval 54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6" name="Rectangle 54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7" name="Oval 54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8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9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1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2" name="Straight Connector 551"/>
            <p:cNvCxnSpPr>
              <a:endCxn id="54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4" name="Group 347"/>
          <p:cNvGrpSpPr>
            <a:grpSpLocks/>
          </p:cNvGrpSpPr>
          <p:nvPr/>
        </p:nvGrpSpPr>
        <p:grpSpPr bwMode="auto">
          <a:xfrm>
            <a:off x="6609766" y="5524922"/>
            <a:ext cx="588970" cy="242608"/>
            <a:chOff x="1871277" y="1576300"/>
            <a:chExt cx="1128371" cy="437861"/>
          </a:xfrm>
        </p:grpSpPr>
        <p:sp>
          <p:nvSpPr>
            <p:cNvPr id="555" name="Oval 5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6" name="Rectangle 5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7" name="Oval 5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8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9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0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1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62" name="Straight Connector 561"/>
            <p:cNvCxnSpPr>
              <a:endCxn id="5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Group 347"/>
          <p:cNvGrpSpPr>
            <a:grpSpLocks/>
          </p:cNvGrpSpPr>
          <p:nvPr/>
        </p:nvGrpSpPr>
        <p:grpSpPr bwMode="auto">
          <a:xfrm>
            <a:off x="5147097" y="5617502"/>
            <a:ext cx="588970" cy="242608"/>
            <a:chOff x="1871277" y="1576300"/>
            <a:chExt cx="1128371" cy="437861"/>
          </a:xfrm>
        </p:grpSpPr>
        <p:sp>
          <p:nvSpPr>
            <p:cNvPr id="565" name="Oval 56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66" name="Rectangle 56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7" name="Oval 56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68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9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0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1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72" name="Straight Connector 571"/>
            <p:cNvCxnSpPr>
              <a:endCxn id="56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4" name="Group 573"/>
          <p:cNvGrpSpPr/>
          <p:nvPr/>
        </p:nvGrpSpPr>
        <p:grpSpPr>
          <a:xfrm>
            <a:off x="3368884" y="1482788"/>
            <a:ext cx="5095391" cy="2833288"/>
            <a:chOff x="1925876" y="2212958"/>
            <a:chExt cx="5095391" cy="2833288"/>
          </a:xfrm>
        </p:grpSpPr>
        <p:grpSp>
          <p:nvGrpSpPr>
            <p:cNvPr id="575" name="Group 574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600" name="Oval 599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" name="Oval 600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597" name="Oval 596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8" name="Oval 597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9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593" name="Group 59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95" name="Oval 594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6" name="Oval 595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594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589" name="Group 588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91" name="Oval 590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2" name="Oval 591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590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9" name="Group 578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585" name="Group 584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87" name="Oval 58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8" name="Oval 58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586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581" name="Group 580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83" name="Oval 582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4" name="Oval 583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582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3" name="Group 602"/>
          <p:cNvGrpSpPr/>
          <p:nvPr/>
        </p:nvGrpSpPr>
        <p:grpSpPr>
          <a:xfrm>
            <a:off x="4094769" y="2280121"/>
            <a:ext cx="3972560" cy="2032000"/>
            <a:chOff x="2651760" y="3017520"/>
            <a:chExt cx="3972560" cy="2032000"/>
          </a:xfrm>
        </p:grpSpPr>
        <p:cxnSp>
          <p:nvCxnSpPr>
            <p:cNvPr id="604" name="Straight Arrow Connector 603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0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Routing protocol goal</a:t>
            </a:r>
          </a:p>
          <a:p>
            <a:pPr lvl="1"/>
            <a:r>
              <a:rPr lang="en-US" dirty="0"/>
              <a:t>determine “good” paths through network of routers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sequence of routers from given initial source host to given final destination host</a:t>
            </a:r>
          </a:p>
          <a:p>
            <a:r>
              <a:rPr lang="en-US" dirty="0"/>
              <a:t>Good path</a:t>
            </a:r>
          </a:p>
          <a:p>
            <a:pPr lvl="1"/>
            <a:r>
              <a:rPr lang="en-US" dirty="0"/>
              <a:t>least “cost”</a:t>
            </a:r>
          </a:p>
          <a:p>
            <a:pPr lvl="1"/>
            <a:r>
              <a:rPr lang="en-US" dirty="0"/>
              <a:t>“fastest”</a:t>
            </a:r>
          </a:p>
          <a:p>
            <a:pPr lvl="1"/>
            <a:r>
              <a:rPr lang="en-US" dirty="0"/>
              <a:t>“least congested”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Image result for network rout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37663"/>
            <a:ext cx="4937125" cy="31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</a:t>
                </a:r>
                <a:r>
                  <a:rPr lang="pl-PL" dirty="0"/>
                  <a:t>raph</a:t>
                </a:r>
                <a:endParaRPr lang="en-US" dirty="0"/>
              </a:p>
              <a:p>
                <a:pPr lvl="1"/>
                <a:r>
                  <a:rPr lang="pl-PL" dirty="0"/>
                  <a:t>G = (N,E)</a:t>
                </a:r>
              </a:p>
              <a:p>
                <a:r>
                  <a:rPr lang="en-US" dirty="0"/>
                  <a:t>S</a:t>
                </a:r>
                <a:r>
                  <a:rPr lang="pl-PL" dirty="0"/>
                  <a:t>et of routers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pl-PL" dirty="0"/>
              </a:p>
              <a:p>
                <a:r>
                  <a:rPr lang="en-US" dirty="0"/>
                  <a:t>S</a:t>
                </a:r>
                <a:r>
                  <a:rPr lang="pl-PL" dirty="0"/>
                  <a:t>et of links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pl-P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06" t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Content Placeholder 7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0363" y="3558155"/>
            <a:ext cx="3511600" cy="2280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dirty="0"/>
                  <a:t> = cost of link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c(</a:t>
                </a:r>
                <a:r>
                  <a:rPr lang="en-US" dirty="0" err="1"/>
                  <a:t>w,z</a:t>
                </a:r>
                <a:r>
                  <a:rPr lang="en-US" dirty="0"/>
                  <a:t>) = 5</a:t>
                </a:r>
              </a:p>
              <a:p>
                <a:r>
                  <a:rPr lang="en-US" dirty="0"/>
                  <a:t>cost could always be 1, or inversely related to bandwidth, or inversely related to congestion</a:t>
                </a:r>
              </a:p>
              <a:p>
                <a:r>
                  <a:rPr lang="en-US" dirty="0"/>
                  <a:t>cost of path (x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x</a:t>
                </a:r>
                <a:r>
                  <a:rPr lang="en-US" baseline="-25000" dirty="0"/>
                  <a:t>3</a:t>
                </a:r>
                <a:r>
                  <a:rPr lang="en-US" dirty="0"/>
                  <a:t>,…,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) = c(x</a:t>
                </a:r>
                <a:r>
                  <a:rPr lang="en-US" baseline="-25000" dirty="0"/>
                  <a:t>1</a:t>
                </a:r>
                <a:r>
                  <a:rPr lang="en-US" dirty="0"/>
                  <a:t>,x</a:t>
                </a:r>
                <a:r>
                  <a:rPr lang="en-US" baseline="-25000" dirty="0"/>
                  <a:t>2</a:t>
                </a:r>
                <a:r>
                  <a:rPr lang="en-US" dirty="0"/>
                  <a:t>) + c(x</a:t>
                </a:r>
                <a:r>
                  <a:rPr lang="en-US" baseline="-25000" dirty="0"/>
                  <a:t>2</a:t>
                </a:r>
                <a:r>
                  <a:rPr lang="en-US" dirty="0"/>
                  <a:t>,x</a:t>
                </a:r>
                <a:r>
                  <a:rPr lang="en-US" baseline="-25000" dirty="0"/>
                  <a:t>3</a:t>
                </a:r>
                <a:r>
                  <a:rPr lang="en-US" dirty="0"/>
                  <a:t>) + … + c(x</a:t>
                </a:r>
                <a:r>
                  <a:rPr lang="en-US" baseline="-25000" dirty="0"/>
                  <a:t>p-1</a:t>
                </a:r>
                <a:r>
                  <a:rPr lang="en-US" dirty="0"/>
                  <a:t>,x</a:t>
                </a:r>
                <a:r>
                  <a:rPr lang="en-US" baseline="-25000" dirty="0"/>
                  <a:t>p</a:t>
                </a:r>
                <a:r>
                  <a:rPr lang="en-US" dirty="0"/>
                  <a:t>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5" t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Content Placeholder 7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0363" y="3558155"/>
            <a:ext cx="3511600" cy="2280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2132</Words>
  <Application>Microsoft Macintosh PowerPoint</Application>
  <PresentationFormat>Widescreen</PresentationFormat>
  <Paragraphs>660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Calibri</vt:lpstr>
      <vt:lpstr>Calibri Light</vt:lpstr>
      <vt:lpstr>Cambria Math</vt:lpstr>
      <vt:lpstr>Comic Sans MS</vt:lpstr>
      <vt:lpstr>Gill Sans MT</vt:lpstr>
      <vt:lpstr>ＭＳ Ｐゴシック</vt:lpstr>
      <vt:lpstr>Times New Roman</vt:lpstr>
      <vt:lpstr>Arial</vt:lpstr>
      <vt:lpstr>Retrospect</vt:lpstr>
      <vt:lpstr>Computer Networks</vt:lpstr>
      <vt:lpstr>Objectives</vt:lpstr>
      <vt:lpstr>Network Layer Functions</vt:lpstr>
      <vt:lpstr>Per-router Control Plane</vt:lpstr>
      <vt:lpstr>Logically Centralized Control</vt:lpstr>
      <vt:lpstr>Routing Protocols</vt:lpstr>
      <vt:lpstr>Overview</vt:lpstr>
      <vt:lpstr>A Bit of Graph Theory</vt:lpstr>
      <vt:lpstr>A Bit of Graph Theory</vt:lpstr>
      <vt:lpstr>Routing Algorithms</vt:lpstr>
      <vt:lpstr>Link-state Routing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Distance Vector Algorithm</vt:lpstr>
      <vt:lpstr>Bellman-Ford Example</vt:lpstr>
      <vt:lpstr>Distance Vector Algorithm</vt:lpstr>
      <vt:lpstr>Distance Vector Algorithm</vt:lpstr>
      <vt:lpstr>PowerPoint Presentation</vt:lpstr>
      <vt:lpstr>PowerPoint Presentation</vt:lpstr>
      <vt:lpstr>Distance Vector: Link Cost Changes</vt:lpstr>
      <vt:lpstr>Distance Vector: Link Cost Changes</vt:lpstr>
      <vt:lpstr>Algorithm Comparison</vt:lpstr>
      <vt:lpstr>Routing Protocols</vt:lpstr>
      <vt:lpstr>Hierarchical Routing</vt:lpstr>
      <vt:lpstr>Open Shortest Path First</vt:lpstr>
      <vt:lpstr>OSPF Hierarchy</vt:lpstr>
      <vt:lpstr>OSPF</vt:lpstr>
      <vt:lpstr>OSPF Operations</vt:lpstr>
      <vt:lpstr>EIGRP</vt:lpstr>
      <vt:lpstr>EIGRP Components</vt:lpstr>
      <vt:lpstr>Border Gateway Protocol</vt:lpstr>
      <vt:lpstr>BGP Basics</vt:lpstr>
      <vt:lpstr>BGP Attributes</vt:lpstr>
      <vt:lpstr>Route Selection</vt:lpstr>
      <vt:lpstr>BGP Routing Policy</vt:lpstr>
      <vt:lpstr>Why Different Intra-, Inter-AS Routing ? </vt:lpstr>
      <vt:lpstr>Simple Network Management Protocol</vt:lpstr>
      <vt:lpstr>Network Management</vt:lpstr>
      <vt:lpstr>Simple Network Management Protocol</vt:lpstr>
      <vt:lpstr>Simple Network Management Protocol</vt:lpstr>
      <vt:lpstr>Generalized Forward and SDN</vt:lpstr>
      <vt:lpstr>Summary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Microsoft Office User</cp:lastModifiedBy>
  <cp:revision>45</cp:revision>
  <dcterms:created xsi:type="dcterms:W3CDTF">2016-08-31T14:25:10Z</dcterms:created>
  <dcterms:modified xsi:type="dcterms:W3CDTF">2016-11-04T15:45:05Z</dcterms:modified>
</cp:coreProperties>
</file>