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80" r:id="rId16"/>
    <p:sldId id="281" r:id="rId17"/>
    <p:sldId id="279" r:id="rId18"/>
    <p:sldId id="269" r:id="rId19"/>
    <p:sldId id="271" r:id="rId20"/>
    <p:sldId id="283" r:id="rId21"/>
    <p:sldId id="284" r:id="rId22"/>
    <p:sldId id="282" r:id="rId23"/>
    <p:sldId id="272" r:id="rId24"/>
    <p:sldId id="273" r:id="rId25"/>
    <p:sldId id="274" r:id="rId26"/>
    <p:sldId id="290" r:id="rId27"/>
    <p:sldId id="291" r:id="rId28"/>
    <p:sldId id="288" r:id="rId29"/>
    <p:sldId id="275" r:id="rId30"/>
    <p:sldId id="287" r:id="rId31"/>
    <p:sldId id="276" r:id="rId32"/>
  </p:sldIdLst>
  <p:sldSz cx="9144000" cy="5143500" type="screen16x9"/>
  <p:notesSz cx="6858000" cy="9144000"/>
  <p:embeddedFontLs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PT Sans Narrow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64723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77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608163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608163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608163d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608163d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5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608163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608163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4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608163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608163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02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08163d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08163d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83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08163d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08163d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3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08163d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08163d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6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608163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608163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770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608163d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608163d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27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608163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608163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06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608163d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608163d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2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608163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608163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41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608163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608163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800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608163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608163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825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608163d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608163d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338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608163d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608163d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0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608163d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608163d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16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608163d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608163d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16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608163d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608163d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386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608163d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608163d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77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608163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608163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90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608163d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608163d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61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608163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608163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9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608163d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608163d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608163d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608163d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608163d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608163d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8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608163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608163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03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608163d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608163d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13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608163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608163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hyperlink" Target="https://books.google.com/books?id=9NI0AwAAQBAJ&amp;pg=PA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Special:BookSources/978012800812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USB</a:t>
            </a:r>
            <a:r>
              <a:rPr lang="en" dirty="0"/>
              <a:t> Sandbox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Concept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By using a middleware between the untrusted </a:t>
            </a:r>
            <a:r>
              <a:rPr lang="en-US" dirty="0"/>
              <a:t>USB</a:t>
            </a:r>
            <a:r>
              <a:rPr lang="en" dirty="0"/>
              <a:t> device and the Host, Adding a layer of </a:t>
            </a:r>
            <a:r>
              <a:rPr lang="en" b="1" dirty="0"/>
              <a:t>isolation </a:t>
            </a:r>
            <a:r>
              <a:rPr lang="en" dirty="0"/>
              <a:t>by emulating the </a:t>
            </a:r>
            <a:r>
              <a:rPr lang="en-US" dirty="0"/>
              <a:t>USB</a:t>
            </a:r>
            <a:r>
              <a:rPr lang="en" dirty="0"/>
              <a:t> device on Raspberry PI.</a:t>
            </a: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2157063"/>
            <a:ext cx="74199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Basic Definitions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Sandboxing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General Concept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USB</a:t>
            </a:r>
            <a:r>
              <a:rPr lang="en" sz="2400" dirty="0"/>
              <a:t> Attacks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Features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USB</a:t>
            </a:r>
            <a:r>
              <a:rPr lang="en" dirty="0"/>
              <a:t> Attacks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D1721E-EE15-43E1-89E1-14B3C11A0843}"/>
              </a:ext>
            </a:extLst>
          </p:cNvPr>
          <p:cNvSpPr/>
          <p:nvPr/>
        </p:nvSpPr>
        <p:spPr>
          <a:xfrm>
            <a:off x="3923414" y="836571"/>
            <a:ext cx="1297172" cy="63170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Hardware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FA50EE-957E-4BE7-8EE2-AD58704AA980}"/>
              </a:ext>
            </a:extLst>
          </p:cNvPr>
          <p:cNvSpPr/>
          <p:nvPr/>
        </p:nvSpPr>
        <p:spPr>
          <a:xfrm>
            <a:off x="5616943" y="3177306"/>
            <a:ext cx="1297172" cy="63170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Re-programmed Peripherals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F3B772-6680-4EFA-9AE2-E9B88B7A5830}"/>
              </a:ext>
            </a:extLst>
          </p:cNvPr>
          <p:cNvSpPr/>
          <p:nvPr/>
        </p:nvSpPr>
        <p:spPr>
          <a:xfrm>
            <a:off x="2229885" y="3161962"/>
            <a:ext cx="1297172" cy="63170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Maliciously Re-programmed Peripherals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24E02E-BB6C-4C40-9CD0-71267D6E565D}"/>
              </a:ext>
            </a:extLst>
          </p:cNvPr>
          <p:cNvSpPr/>
          <p:nvPr/>
        </p:nvSpPr>
        <p:spPr>
          <a:xfrm>
            <a:off x="3923414" y="2322792"/>
            <a:ext cx="1297172" cy="631707"/>
          </a:xfrm>
          <a:prstGeom prst="roundRect">
            <a:avLst/>
          </a:prstGeom>
          <a:gradFill flip="none" rotWithShape="1">
            <a:gsLst>
              <a:gs pos="38000">
                <a:srgbClr val="FFC000"/>
              </a:gs>
              <a:gs pos="74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Peripherals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8E8BFD-50EA-4369-81E9-9C3728763032}"/>
              </a:ext>
            </a:extLst>
          </p:cNvPr>
          <p:cNvSpPr/>
          <p:nvPr/>
        </p:nvSpPr>
        <p:spPr>
          <a:xfrm>
            <a:off x="6831091" y="2092437"/>
            <a:ext cx="1297172" cy="63170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F8E817-19C2-42C5-AB1F-012BBC36C1FB}"/>
              </a:ext>
            </a:extLst>
          </p:cNvPr>
          <p:cNvSpPr/>
          <p:nvPr/>
        </p:nvSpPr>
        <p:spPr>
          <a:xfrm>
            <a:off x="726043" y="2092437"/>
            <a:ext cx="1297172" cy="63170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Microcontrollers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61A9AE-B0E0-4F41-8392-9466F259A2CA}"/>
              </a:ext>
            </a:extLst>
          </p:cNvPr>
          <p:cNvSpPr/>
          <p:nvPr/>
        </p:nvSpPr>
        <p:spPr>
          <a:xfrm>
            <a:off x="6042245" y="2951454"/>
            <a:ext cx="446568" cy="25848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B.2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A997F6-F5A7-4C27-95DB-5CFBC356755D}"/>
              </a:ext>
            </a:extLst>
          </p:cNvPr>
          <p:cNvSpPr/>
          <p:nvPr/>
        </p:nvSpPr>
        <p:spPr>
          <a:xfrm>
            <a:off x="2655187" y="2918817"/>
            <a:ext cx="446568" cy="25848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B.1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D1E120-6BDA-4790-9F54-A0FA5B8AD186}"/>
              </a:ext>
            </a:extLst>
          </p:cNvPr>
          <p:cNvSpPr/>
          <p:nvPr/>
        </p:nvSpPr>
        <p:spPr>
          <a:xfrm>
            <a:off x="7256393" y="1921734"/>
            <a:ext cx="446568" cy="24299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B5FB8-DDB8-4F8B-89B0-BA5AF97EDBD9}"/>
              </a:ext>
            </a:extLst>
          </p:cNvPr>
          <p:cNvSpPr/>
          <p:nvPr/>
        </p:nvSpPr>
        <p:spPr>
          <a:xfrm>
            <a:off x="4348717" y="2141997"/>
            <a:ext cx="446568" cy="25848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8331FA-F2AC-4E25-9F55-7D6AE9597662}"/>
              </a:ext>
            </a:extLst>
          </p:cNvPr>
          <p:cNvSpPr/>
          <p:nvPr/>
        </p:nvSpPr>
        <p:spPr>
          <a:xfrm>
            <a:off x="1151345" y="1906243"/>
            <a:ext cx="446568" cy="25848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D3BB4-AA31-489B-A632-DD80818D8BD3}"/>
              </a:ext>
            </a:extLst>
          </p:cNvPr>
          <p:cNvCxnSpPr>
            <a:cxnSpLocks/>
            <a:stCxn id="3" idx="1"/>
            <a:endCxn id="15" idx="0"/>
          </p:cNvCxnSpPr>
          <p:nvPr/>
        </p:nvCxnSpPr>
        <p:spPr>
          <a:xfrm flipH="1">
            <a:off x="1374629" y="1152425"/>
            <a:ext cx="2548785" cy="75381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938F9A-C3A9-4300-893F-E7312453E0D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4572000" y="1468278"/>
            <a:ext cx="1" cy="6737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6B3A3A-92CE-4FD9-8D55-36D8C012D3B5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5220586" y="1152425"/>
            <a:ext cx="2259091" cy="76930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A15619-43FF-42B6-BC0A-6A006FE415A7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2878471" y="2638646"/>
            <a:ext cx="1044943" cy="2801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C7C7FF-DDD7-4CDE-93E0-70C1D10BAAA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5220586" y="2638646"/>
            <a:ext cx="1044943" cy="3128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0A45F14-6CC6-46FB-8EAC-974D8657A758}"/>
              </a:ext>
            </a:extLst>
          </p:cNvPr>
          <p:cNvSpPr/>
          <p:nvPr/>
        </p:nvSpPr>
        <p:spPr>
          <a:xfrm>
            <a:off x="504312" y="2724144"/>
            <a:ext cx="1740045" cy="441589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Rubber Ducky - 2010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98F65E-6853-48A7-9B63-569115B7F3E5}"/>
              </a:ext>
            </a:extLst>
          </p:cNvPr>
          <p:cNvSpPr/>
          <p:nvPr/>
        </p:nvSpPr>
        <p:spPr>
          <a:xfrm>
            <a:off x="1248102" y="4268134"/>
            <a:ext cx="3260738" cy="44158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machine break-out - 2014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ED2AF2-EC96-45D2-9584-BE3276F36E63}"/>
              </a:ext>
            </a:extLst>
          </p:cNvPr>
          <p:cNvSpPr/>
          <p:nvPr/>
        </p:nvSpPr>
        <p:spPr>
          <a:xfrm>
            <a:off x="1248101" y="3824532"/>
            <a:ext cx="3260739" cy="44158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Override by modified USB firmware - 2014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A40E9B-D712-4C07-A13D-BE2643659F14}"/>
              </a:ext>
            </a:extLst>
          </p:cNvPr>
          <p:cNvSpPr/>
          <p:nvPr/>
        </p:nvSpPr>
        <p:spPr>
          <a:xfrm>
            <a:off x="4935630" y="3923809"/>
            <a:ext cx="2829002" cy="63170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.LINK Stuxnet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3CFCC2-6366-404D-875B-749DB7561590}"/>
              </a:ext>
            </a:extLst>
          </p:cNvPr>
          <p:cNvSpPr/>
          <p:nvPr/>
        </p:nvSpPr>
        <p:spPr>
          <a:xfrm>
            <a:off x="6744555" y="2715132"/>
            <a:ext cx="1470244" cy="4378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Killer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USB</a:t>
            </a:r>
            <a:r>
              <a:rPr lang="en" dirty="0"/>
              <a:t> Attacks</a:t>
            </a:r>
            <a:endParaRPr dirty="0"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688" y="1266325"/>
            <a:ext cx="8520600" cy="3654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lphaUcPeriod"/>
            </a:pPr>
            <a:r>
              <a:rPr lang="en-US" b="1" dirty="0"/>
              <a:t>Reprogrammable microcontroller USB attacks</a:t>
            </a:r>
          </a:p>
          <a:p>
            <a:pPr marL="114300" indent="0">
              <a:buNone/>
            </a:pPr>
            <a:r>
              <a:rPr lang="en-US" dirty="0"/>
              <a:t>By reprogramming the USB device's internal microcontroller. The device looks like a USB device (e.g.: charger) but carries out the operations of another (e.g.: keyboard —injects keystrokes).</a:t>
            </a:r>
          </a:p>
          <a:p>
            <a:pPr marL="114300" indent="0">
              <a:buNone/>
            </a:pPr>
            <a:r>
              <a:rPr lang="en-US" b="1" dirty="0"/>
              <a:t>B1. Maliciously reprogrammed USB peripheral firmware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By reprogramming the USB device's firmware to execute malicious actions (such as malware downloading, data exfiltration, etc.).</a:t>
            </a:r>
            <a:br>
              <a:rPr lang="en-US" dirty="0"/>
            </a:br>
            <a:r>
              <a:rPr lang="en-US" b="1" dirty="0"/>
              <a:t>B2.</a:t>
            </a:r>
            <a:r>
              <a:rPr lang="en-US" dirty="0"/>
              <a:t> </a:t>
            </a:r>
            <a:r>
              <a:rPr lang="en-US" b="1" dirty="0"/>
              <a:t>Attacks based on unprogrammed USB devices</a:t>
            </a:r>
          </a:p>
          <a:p>
            <a:pPr marL="114300" indent="0">
              <a:buNone/>
            </a:pPr>
            <a:r>
              <a:rPr lang="en-US" dirty="0"/>
              <a:t>By not reprogramming USB device firmware but leveraging flaws in how operating systems normally interact with USB protocols/standards.</a:t>
            </a:r>
            <a:br>
              <a:rPr lang="en-US" dirty="0"/>
            </a:br>
            <a:r>
              <a:rPr lang="en-US" b="1" dirty="0"/>
              <a:t>C. USB-based electrical attacks</a:t>
            </a:r>
            <a:r>
              <a:rPr lang="en-US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1952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266250"/>
            <a:ext cx="8520600" cy="4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390069" cy="49495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266250"/>
            <a:ext cx="8520600" cy="4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Keyboard emulation attacks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4D4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Keyboard emulation is enough for infection and privilege escalation.Example is </a:t>
            </a:r>
            <a:r>
              <a:rPr lang="en" sz="1500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The </a:t>
            </a:r>
            <a:r>
              <a:rPr lang="en-US" sz="1500" b="1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USB</a:t>
            </a:r>
            <a:r>
              <a:rPr lang="en" sz="1500" b="1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Rubber Ducky</a:t>
            </a:r>
            <a:r>
              <a:rPr lang="en" sz="1500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is programmed using </a:t>
            </a:r>
            <a:r>
              <a:rPr lang="en" sz="1500" b="1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Ducky Script</a:t>
            </a:r>
            <a:r>
              <a:rPr lang="en" sz="1500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, which is </a:t>
            </a:r>
            <a:r>
              <a:rPr lang="en-US" sz="1500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simple</a:t>
            </a:r>
            <a:r>
              <a:rPr lang="en" sz="1500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and in all caps. Each command is on a new line, and commands like ALT and CTRL are familiar. To write in </a:t>
            </a:r>
            <a:r>
              <a:rPr lang="en" sz="1500" b="1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Ducky Script,</a:t>
            </a:r>
            <a:r>
              <a:rPr lang="en" sz="1500" dirty="0">
                <a:solidFill>
                  <a:srgbClr val="004D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you simply imagine you were sitting in front of the keyboard and needed to accomplish a task using only the keyboard. Using key shortcuts and terminal commands, it's possible to achieve specific actions with relatively little code.</a:t>
            </a:r>
            <a:endParaRPr sz="1500" dirty="0">
              <a:solidFill>
                <a:srgbClr val="004D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50" y="2245325"/>
            <a:ext cx="6924675" cy="268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77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266250"/>
            <a:ext cx="8520600" cy="4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488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USB</a:t>
            </a:r>
            <a:r>
              <a:rPr lang="en" dirty="0"/>
              <a:t> Attacks</a:t>
            </a:r>
            <a:endParaRPr dirty="0"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688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Default gateway override by Modified </a:t>
            </a:r>
            <a:r>
              <a:rPr lang="en-US" b="1" dirty="0"/>
              <a:t>USB</a:t>
            </a:r>
            <a:r>
              <a:rPr lang="en" b="1" dirty="0"/>
              <a:t> Firmware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2351100"/>
            <a:ext cx="6086475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83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205750"/>
            <a:ext cx="85206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DNS override by Modified </a:t>
            </a:r>
            <a:r>
              <a:rPr lang="en-US" b="1" dirty="0"/>
              <a:t>USB</a:t>
            </a:r>
            <a:r>
              <a:rPr lang="en" b="1" dirty="0"/>
              <a:t> Firmware</a:t>
            </a:r>
            <a:endParaRPr b="1" dirty="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975" y="974625"/>
            <a:ext cx="5782051" cy="37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254150"/>
            <a:ext cx="85206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Virtual Machine Breakout</a:t>
            </a:r>
            <a:endParaRPr b="1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40" y="957050"/>
            <a:ext cx="7332325" cy="36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659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759275"/>
            <a:ext cx="8520600" cy="25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Introducing sandboxing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An overview on </a:t>
            </a:r>
            <a:r>
              <a:rPr lang="en-US" sz="2400" dirty="0"/>
              <a:t>USB</a:t>
            </a:r>
            <a:r>
              <a:rPr lang="en" sz="2400" dirty="0"/>
              <a:t> attacks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Introducing some features 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254150"/>
            <a:ext cx="85206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Stuxnet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585629" y="980439"/>
            <a:ext cx="4469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Stuxnet is a malicious computer worm, first uncovered in 2010, thought to have been in development since at least 2005. </a:t>
            </a:r>
          </a:p>
          <a:p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Stuxnet targets SCADA systems and is believed to be responsible for causing substantial damage to Iran's </a:t>
            </a:r>
            <a:r>
              <a:rPr lang="en-US" sz="1800" i="1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nuclear</a:t>
            </a: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program.</a:t>
            </a:r>
          </a:p>
          <a:p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6" y="1508450"/>
            <a:ext cx="4046184" cy="26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3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254150"/>
            <a:ext cx="85206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698644" y="898542"/>
            <a:ext cx="507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68" y="0"/>
            <a:ext cx="6649864" cy="50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254150"/>
            <a:ext cx="85206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USB</a:t>
            </a:r>
            <a:r>
              <a:rPr lang="en" b="1" dirty="0"/>
              <a:t> Killer</a:t>
            </a:r>
            <a:endParaRPr b="1" dirty="0"/>
          </a:p>
        </p:txBody>
      </p:sp>
      <p:sp>
        <p:nvSpPr>
          <p:cNvPr id="2" name="Rectangle 1"/>
          <p:cNvSpPr/>
          <p:nvPr/>
        </p:nvSpPr>
        <p:spPr>
          <a:xfrm>
            <a:off x="698644" y="898542"/>
            <a:ext cx="50748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According to USBKill.com, a company based in Hong Kong that designed the device, USB Killer 2.0 works by collecting power from the USB power lines (5V, 1 - 3A) until it reaches ~ -240V. It then begins </a:t>
            </a:r>
            <a: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discharging</a:t>
            </a: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its stored voltage multiple times per second.</a:t>
            </a:r>
          </a:p>
          <a:p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recharge/discharge cycle lasts if USB Killer 2.0 is connected to a USB port. Indeed, it will continue until it </a:t>
            </a:r>
            <a: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can't discharge </a:t>
            </a: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any longer, that is, when the device has damaged its host's circuitry.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6" y="564152"/>
            <a:ext cx="3058794" cy="40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Basic Definitions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Sandboxing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General Concept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-US" sz="2400" dirty="0">
                <a:solidFill>
                  <a:srgbClr val="CCCCCC"/>
                </a:solidFill>
              </a:rPr>
              <a:t>USB</a:t>
            </a:r>
            <a:r>
              <a:rPr lang="en" sz="2400" dirty="0">
                <a:solidFill>
                  <a:srgbClr val="CCCCCC"/>
                </a:solidFill>
              </a:rPr>
              <a:t> Attacks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Features</a:t>
            </a:r>
            <a:endParaRPr sz="2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355475"/>
            <a:ext cx="85206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Integrity Checking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Storing calculated encrypted hash of files on the </a:t>
            </a:r>
            <a:r>
              <a:rPr lang="en-US" dirty="0"/>
              <a:t>USB</a:t>
            </a:r>
            <a:r>
              <a:rPr lang="en" dirty="0"/>
              <a:t> in order to check the authenticity of data in transport layer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Authentication &amp;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header and file names are going to be encrypted so no one can edit them which ensures the confidentiality of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USB</a:t>
            </a:r>
            <a:r>
              <a:rPr lang="en" dirty="0"/>
              <a:t> Information Profiling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the information of the </a:t>
            </a:r>
            <a:r>
              <a:rPr lang="en-US" dirty="0"/>
              <a:t>USB</a:t>
            </a:r>
            <a:r>
              <a:rPr lang="en" dirty="0"/>
              <a:t> (Brand, HID … etc.) will be collected and analyzed for suspected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Device Blacklisting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Harmful devices identifiers will be saved into the gadget and it will be automatically denied in future.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241250"/>
            <a:ext cx="8520600" cy="3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Payload Matching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Matching all types of evil code and detect them.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USB</a:t>
            </a:r>
            <a:r>
              <a:rPr lang="en" dirty="0"/>
              <a:t> Policy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Extra </a:t>
            </a:r>
            <a:r>
              <a:rPr lang="en-US" dirty="0"/>
              <a:t>USB</a:t>
            </a:r>
            <a:r>
              <a:rPr lang="en" dirty="0"/>
              <a:t> policies will be enforced to ensure maximum protection for the host.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Cloud Signature-Based Defenses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series of defensive mechanisms are layered in order to protect data and information.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Driver Vulnerabilities Defense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Realtime defense against vulnerabilities.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Platform Independent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project will be able to work on all types of operating systems.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project will be available in a cheaper price than the existing solutions.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6" name="Google Shape;176;p31"/>
          <p:cNvSpPr txBox="1"/>
          <p:nvPr/>
        </p:nvSpPr>
        <p:spPr>
          <a:xfrm>
            <a:off x="311700" y="321475"/>
            <a:ext cx="83844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Features (Cont’d)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355475"/>
            <a:ext cx="85206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45" y="146192"/>
            <a:ext cx="6200909" cy="44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9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00" y="709398"/>
            <a:ext cx="5667375" cy="16287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4" idx="0"/>
          </p:cNvCxnSpPr>
          <p:nvPr/>
        </p:nvCxnSpPr>
        <p:spPr>
          <a:xfrm flipH="1" flipV="1">
            <a:off x="3154168" y="2147300"/>
            <a:ext cx="1263719" cy="181964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0"/>
          </p:cNvCxnSpPr>
          <p:nvPr/>
        </p:nvCxnSpPr>
        <p:spPr>
          <a:xfrm flipV="1">
            <a:off x="4417887" y="2147300"/>
            <a:ext cx="1006868" cy="181964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49321" y="2338173"/>
            <a:ext cx="2527443" cy="85708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bg2"/>
                </a:solidFill>
              </a:rPr>
              <a:t>Hash Sum of files</a:t>
            </a: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2907586" y="3966948"/>
            <a:ext cx="3020602" cy="5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bg2"/>
                </a:solidFill>
              </a:rPr>
              <a:t>Hardcoded keys in code</a:t>
            </a:r>
          </a:p>
        </p:txBody>
      </p:sp>
      <p:sp>
        <p:nvSpPr>
          <p:cNvPr id="15" name="Text Placeholder 11"/>
          <p:cNvSpPr txBox="1">
            <a:spLocks/>
          </p:cNvSpPr>
          <p:nvPr/>
        </p:nvSpPr>
        <p:spPr>
          <a:xfrm>
            <a:off x="5607712" y="2338173"/>
            <a:ext cx="2527443" cy="124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bg2"/>
                </a:solidFill>
              </a:rPr>
              <a:t>Hash Sum of files to be compared in another gadget</a:t>
            </a:r>
          </a:p>
        </p:txBody>
      </p:sp>
      <p:sp>
        <p:nvSpPr>
          <p:cNvPr id="19" name="Text Placeholder 11"/>
          <p:cNvSpPr txBox="1">
            <a:spLocks/>
          </p:cNvSpPr>
          <p:nvPr/>
        </p:nvSpPr>
        <p:spPr>
          <a:xfrm>
            <a:off x="3335377" y="2303016"/>
            <a:ext cx="1991209" cy="5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sz="1600" b="1" dirty="0">
                <a:solidFill>
                  <a:schemeClr val="bg2"/>
                </a:solidFill>
              </a:rPr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21240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89017" cy="4472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1776" y="4237896"/>
            <a:ext cx="3496794" cy="10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38163"/>
            <a:ext cx="609600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6F015-7100-44E0-8713-3B793BB2EE3B}"/>
              </a:ext>
            </a:extLst>
          </p:cNvPr>
          <p:cNvSpPr txBox="1"/>
          <p:nvPr/>
        </p:nvSpPr>
        <p:spPr>
          <a:xfrm>
            <a:off x="3838353" y="4297560"/>
            <a:ext cx="146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 2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Definitions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Sandboxing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 Concept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Defenses Layers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07" y="146910"/>
            <a:ext cx="6166070" cy="4634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53B74-E681-46A0-A0D3-096AC8DB3E2A}"/>
              </a:ext>
            </a:extLst>
          </p:cNvPr>
          <p:cNvSpPr txBox="1"/>
          <p:nvPr/>
        </p:nvSpPr>
        <p:spPr>
          <a:xfrm>
            <a:off x="3275832" y="4444409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for the Raspberry Pi 2</a:t>
            </a:r>
          </a:p>
        </p:txBody>
      </p:sp>
    </p:spTree>
    <p:extLst>
      <p:ext uri="{BB962C8B-B14F-4D97-AF65-F5344CB8AC3E}">
        <p14:creationId xmlns:p14="http://schemas.microsoft.com/office/powerpoint/2010/main" val="365576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Andress</a:t>
            </a:r>
            <a:r>
              <a:rPr lang="en-US" dirty="0"/>
              <a:t>, J. (2014).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Basics of Information Security: Understanding the Fundamentals of InfoSec in Theory and Practice</a:t>
            </a:r>
            <a:r>
              <a:rPr lang="en-US" dirty="0"/>
              <a:t>. </a:t>
            </a:r>
            <a:r>
              <a:rPr lang="en-US" dirty="0" err="1"/>
              <a:t>Syngress</a:t>
            </a:r>
            <a:r>
              <a:rPr lang="en-US" dirty="0"/>
              <a:t>. p. 240. </a:t>
            </a:r>
            <a:r>
              <a:rPr lang="en-US" dirty="0">
                <a:hlinkClick r:id="rId3" tooltip="International Standard Book Numb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4" tooltip="Special:BookSources/97801280081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9780128008126</a:t>
            </a:r>
            <a:r>
              <a:rPr lang="en-US" dirty="0"/>
              <a:t>.</a:t>
            </a:r>
          </a:p>
          <a:p>
            <a:r>
              <a:rPr lang="en-US" dirty="0"/>
              <a:t>J. </a:t>
            </a:r>
            <a:r>
              <a:rPr lang="en-US" dirty="0" err="1"/>
              <a:t>Tian</a:t>
            </a:r>
            <a:r>
              <a:rPr lang="en-US" dirty="0"/>
              <a:t>, N. </a:t>
            </a:r>
            <a:r>
              <a:rPr lang="en-US" dirty="0" err="1"/>
              <a:t>Scaife</a:t>
            </a:r>
            <a:r>
              <a:rPr lang="en-US" dirty="0"/>
              <a:t>, D. Kumar, M. Bailey, A. Bates, K. Butler, "</a:t>
            </a:r>
            <a:r>
              <a:rPr lang="en-US" dirty="0" err="1"/>
              <a:t>SoK</a:t>
            </a:r>
            <a:r>
              <a:rPr lang="en-US" dirty="0"/>
              <a:t>: “plug pray” today - understanding USB insecurity in versions 1 through c", </a:t>
            </a:r>
            <a:r>
              <a:rPr lang="en-US" i="1" dirty="0"/>
              <a:t>Security and Privacy</a:t>
            </a:r>
            <a:r>
              <a:rPr lang="en-US" dirty="0"/>
              <a:t>, 2018. </a:t>
            </a:r>
          </a:p>
          <a:p>
            <a:r>
              <a:rPr lang="en-US" dirty="0"/>
              <a:t>E. L. </a:t>
            </a:r>
            <a:r>
              <a:rPr lang="en-US" dirty="0" err="1"/>
              <a:t>Loe</a:t>
            </a:r>
            <a:r>
              <a:rPr lang="en-US" dirty="0"/>
              <a:t>, H.-C. Hsiao, T. H.-J. Kim, S.-C. Lee, and S.-M. Cheng, “</a:t>
            </a:r>
            <a:r>
              <a:rPr lang="en-US" dirty="0" err="1"/>
              <a:t>SandUSB</a:t>
            </a:r>
            <a:r>
              <a:rPr lang="en-US" dirty="0"/>
              <a:t>: An installation-free sandbox for USB peripherals,” in </a:t>
            </a:r>
            <a:r>
              <a:rPr lang="en-US" i="1" dirty="0"/>
              <a:t>IEEE 3rd World Forum on Internet of Things (WF-IoT)</a:t>
            </a:r>
            <a:r>
              <a:rPr lang="en-US" dirty="0"/>
              <a:t>, Dec 2016, pp.621–626.</a:t>
            </a:r>
          </a:p>
          <a:p>
            <a:r>
              <a:rPr lang="en-US" dirty="0"/>
              <a:t>shop.hak5.org/products/USB-rubber-ducky-deluxe</a:t>
            </a:r>
          </a:p>
        </p:txBody>
      </p:sp>
    </p:spTree>
    <p:extLst>
      <p:ext uri="{BB962C8B-B14F-4D97-AF65-F5344CB8AC3E}">
        <p14:creationId xmlns:p14="http://schemas.microsoft.com/office/powerpoint/2010/main" val="75656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Definitions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Sandboxing</a:t>
            </a:r>
            <a:endParaRPr sz="2400">
              <a:solidFill>
                <a:srgbClr val="D9D9D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General Concept</a:t>
            </a:r>
            <a:endParaRPr sz="240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Defenses Layers</a:t>
            </a:r>
            <a:endParaRPr sz="240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Features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Definitions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Information security's primary focus is the balanced protection of the confidentiality, integrity and availability of data (also known as the </a:t>
            </a:r>
            <a:r>
              <a:rPr lang="en-US" b="1" dirty="0"/>
              <a:t>CIA</a:t>
            </a:r>
            <a:r>
              <a:rPr lang="en-US" dirty="0"/>
              <a:t> triad) while maintaining a focus on efficient policy implementation.</a:t>
            </a:r>
          </a:p>
          <a:p>
            <a:pPr lvl="0"/>
            <a:endParaRPr dirty="0"/>
          </a:p>
          <a:p>
            <a:pPr lvl="0"/>
            <a:r>
              <a:rPr lang="en-US" b="1" dirty="0"/>
              <a:t>Confidentiality</a:t>
            </a:r>
          </a:p>
          <a:p>
            <a:r>
              <a:rPr lang="en-US" b="1" dirty="0"/>
              <a:t>Integrity</a:t>
            </a:r>
          </a:p>
          <a:p>
            <a:r>
              <a:rPr lang="en-US" b="1" dirty="0"/>
              <a:t>Data Availability</a:t>
            </a:r>
          </a:p>
          <a:p>
            <a:r>
              <a:rPr lang="en-US" b="1" dirty="0"/>
              <a:t>Middleware</a:t>
            </a:r>
          </a:p>
          <a:p>
            <a:endParaRPr lang="en-US" b="1" dirty="0"/>
          </a:p>
          <a:p>
            <a:endParaRPr lang="en-US" b="1" dirty="0"/>
          </a:p>
          <a:p>
            <a:pPr lvl="0"/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24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Basic Definitions</a:t>
            </a:r>
            <a:endParaRPr sz="240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Sandboxing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General Concept</a:t>
            </a:r>
            <a:endParaRPr sz="240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Defenses Layers</a:t>
            </a:r>
            <a:endParaRPr sz="240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>
                <a:solidFill>
                  <a:srgbClr val="CCCCCC"/>
                </a:solidFill>
              </a:rPr>
              <a:t>Features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Sandboxing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sz="2400" dirty="0">
                <a:latin typeface="PT Sans Narrow"/>
                <a:ea typeface="PT Sans Narrow"/>
                <a:cs typeface="PT Sans Narrow"/>
                <a:sym typeface="PT Sans Narrow"/>
              </a:rPr>
              <a:t>Isolation concept </a:t>
            </a:r>
          </a:p>
          <a:p>
            <a:pPr marL="342900">
              <a:spcAft>
                <a:spcPts val="1600"/>
              </a:spcAft>
            </a:pPr>
            <a:r>
              <a:rPr lang="en-US" sz="2400" dirty="0">
                <a:latin typeface="PT Sans Narrow"/>
                <a:ea typeface="PT Sans Narrow"/>
                <a:cs typeface="PT Sans Narrow"/>
                <a:sym typeface="PT Sans Narrow"/>
              </a:rPr>
              <a:t>Extra layer of security </a:t>
            </a:r>
          </a:p>
          <a:p>
            <a:pPr marL="342900">
              <a:spcAft>
                <a:spcPts val="1600"/>
              </a:spcAft>
            </a:pPr>
            <a:r>
              <a:rPr lang="en-US" sz="2400" dirty="0">
                <a:latin typeface="PT Sans Narrow"/>
                <a:ea typeface="PT Sans Narrow"/>
                <a:cs typeface="PT Sans Narrow"/>
                <a:sym typeface="PT Sans Narrow"/>
              </a:rPr>
              <a:t>Prevention of malware or harmful applications</a:t>
            </a:r>
            <a:endParaRPr sz="2400" dirty="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7" y="0"/>
            <a:ext cx="6568054" cy="50543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Basic Definitions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Sandboxing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General Concept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-US" sz="2400" dirty="0">
                <a:solidFill>
                  <a:srgbClr val="CCCCCC"/>
                </a:solidFill>
              </a:rPr>
              <a:t>USB</a:t>
            </a:r>
            <a:r>
              <a:rPr lang="en" sz="2400" dirty="0">
                <a:solidFill>
                  <a:srgbClr val="CCCCCC"/>
                </a:solidFill>
              </a:rPr>
              <a:t> Attacks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" sz="2400" dirty="0">
                <a:solidFill>
                  <a:srgbClr val="CCCCCC"/>
                </a:solidFill>
              </a:rPr>
              <a:t>Features</a:t>
            </a:r>
            <a:endParaRPr sz="24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765</Words>
  <Application>Microsoft Office PowerPoint</Application>
  <PresentationFormat>On-screen Show (16:9)</PresentationFormat>
  <Paragraphs>137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PT Sans Narrow</vt:lpstr>
      <vt:lpstr>Open Sans</vt:lpstr>
      <vt:lpstr>Tropic</vt:lpstr>
      <vt:lpstr>USB Sandbox</vt:lpstr>
      <vt:lpstr>Objectives</vt:lpstr>
      <vt:lpstr>Agenda</vt:lpstr>
      <vt:lpstr>Agenda</vt:lpstr>
      <vt:lpstr>Basic Definitions</vt:lpstr>
      <vt:lpstr>Agenda</vt:lpstr>
      <vt:lpstr>Sandboxing</vt:lpstr>
      <vt:lpstr>PowerPoint Presentation</vt:lpstr>
      <vt:lpstr>Agenda</vt:lpstr>
      <vt:lpstr>General Concept</vt:lpstr>
      <vt:lpstr>Agenda</vt:lpstr>
      <vt:lpstr>USB Attacks</vt:lpstr>
      <vt:lpstr>USB Attacks</vt:lpstr>
      <vt:lpstr>PowerPoint Presentation</vt:lpstr>
      <vt:lpstr>PowerPoint Presentation</vt:lpstr>
      <vt:lpstr>PowerPoint Presentation</vt:lpstr>
      <vt:lpstr>USB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Sandbox</dc:title>
  <dc:creator>Tysm</dc:creator>
  <cp:lastModifiedBy>Rania Alidin</cp:lastModifiedBy>
  <cp:revision>24</cp:revision>
  <dcterms:modified xsi:type="dcterms:W3CDTF">2019-11-25T21:31:29Z</dcterms:modified>
</cp:coreProperties>
</file>