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63" r:id="rId6"/>
    <p:sldId id="262" r:id="rId7"/>
    <p:sldId id="260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</c:spPr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2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3"/>
            <c:bubble3D val="0"/>
            <c:spPr>
              <a:solidFill>
                <a:schemeClr val="accent6">
                  <a:lumMod val="50000"/>
                </a:schemeClr>
              </a:solidFill>
            </c:spPr>
          </c:dPt>
          <c:cat>
            <c:strRef>
              <c:f>Sheet1!$A$2:$A$5</c:f>
              <c:strCache>
                <c:ptCount val="4"/>
                <c:pt idx="0">
                  <c:v>iPhone   + Mac</c:v>
                </c:pt>
                <c:pt idx="1">
                  <c:v>iPhone   + PC</c:v>
                </c:pt>
                <c:pt idx="2">
                  <c:v>Android + Mac</c:v>
                </c:pt>
                <c:pt idx="3">
                  <c:v>Android + PC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0.84</c:v>
                </c:pt>
                <c:pt idx="1">
                  <c:v>10.92</c:v>
                </c:pt>
                <c:pt idx="2">
                  <c:v>5.67</c:v>
                </c:pt>
                <c:pt idx="3">
                  <c:v>73.710000000000008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924C68-9782-493B-B964-7578D1804105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5D7BFD4-531B-4E7E-98AE-609439F37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4C68-9782-493B-B964-7578D1804105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BFD4-531B-4E7E-98AE-609439F37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4C68-9782-493B-B964-7578D1804105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BFD4-531B-4E7E-98AE-609439F37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4C68-9782-493B-B964-7578D1804105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BFD4-531B-4E7E-98AE-609439F37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4C68-9782-493B-B964-7578D1804105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BFD4-531B-4E7E-98AE-609439F37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4C68-9782-493B-B964-7578D1804105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BFD4-531B-4E7E-98AE-609439F37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924C68-9782-493B-B964-7578D1804105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5D7BFD4-531B-4E7E-98AE-609439F3736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924C68-9782-493B-B964-7578D1804105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5D7BFD4-531B-4E7E-98AE-609439F37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4C68-9782-493B-B964-7578D1804105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BFD4-531B-4E7E-98AE-609439F37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4C68-9782-493B-B964-7578D1804105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BFD4-531B-4E7E-98AE-609439F37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4C68-9782-493B-B964-7578D1804105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BFD4-531B-4E7E-98AE-609439F37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924C68-9782-493B-B964-7578D1804105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5D7BFD4-531B-4E7E-98AE-609439F373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Messaging for your computer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1800" dirty="0" smtClean="0"/>
              <a:t>Andrew Guibert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16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messaging is the most commonly used short message communication platform</a:t>
            </a:r>
          </a:p>
          <a:p>
            <a:endParaRPr lang="en-US" dirty="0" smtClean="0"/>
          </a:p>
          <a:p>
            <a:r>
              <a:rPr lang="en-US" dirty="0" smtClean="0"/>
              <a:t>Device integration is becoming more popular</a:t>
            </a:r>
            <a:br>
              <a:rPr lang="en-US" dirty="0" smtClean="0"/>
            </a:br>
            <a:r>
              <a:rPr lang="en-US" dirty="0" smtClean="0"/>
              <a:t>( Google Drive, Dropbox, iCloud, SkyDrive )</a:t>
            </a:r>
          </a:p>
          <a:p>
            <a:endParaRPr lang="en-US" dirty="0" smtClean="0"/>
          </a:p>
          <a:p>
            <a:r>
              <a:rPr lang="en-US" dirty="0" smtClean="0"/>
              <a:t>Proof of concept: Apple’s </a:t>
            </a:r>
            <a:r>
              <a:rPr lang="en-US" dirty="0" err="1" smtClean="0"/>
              <a:t>iMessaging</a:t>
            </a:r>
            <a:r>
              <a:rPr lang="en-US" dirty="0" smtClean="0"/>
              <a:t> service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Opportunity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93805"/>
              </p:ext>
            </p:extLst>
          </p:nvPr>
        </p:nvGraphicFramePr>
        <p:xfrm>
          <a:off x="304800" y="2585772"/>
          <a:ext cx="4099560" cy="312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/>
                <a:gridCol w="1366520"/>
                <a:gridCol w="1366520"/>
              </a:tblGrid>
              <a:tr h="1035679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64729" marR="64729" marT="32365" marB="3236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iPhone</a:t>
                      </a:r>
                    </a:p>
                    <a:p>
                      <a:pPr algn="ctr"/>
                      <a:r>
                        <a:rPr lang="en-US" sz="1300" dirty="0" smtClean="0"/>
                        <a:t>( 12.1% )</a:t>
                      </a:r>
                      <a:endParaRPr lang="en-US" sz="1300" dirty="0"/>
                    </a:p>
                  </a:txBody>
                  <a:tcPr marL="64729" marR="64729" marT="32365" marB="323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Android</a:t>
                      </a:r>
                    </a:p>
                    <a:p>
                      <a:pPr algn="ctr"/>
                      <a:r>
                        <a:rPr lang="en-US" sz="1300" dirty="0" smtClean="0"/>
                        <a:t>( 81.9% )</a:t>
                      </a:r>
                      <a:endParaRPr lang="en-US" sz="1300" dirty="0"/>
                    </a:p>
                  </a:txBody>
                  <a:tcPr marL="64729" marR="64729" marT="32365" marB="32365" anchor="ctr"/>
                </a:tc>
              </a:tr>
              <a:tr h="103567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/>
                          </a:solidFill>
                        </a:rPr>
                        <a:t>Mac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chemeClr val="bg1"/>
                          </a:solidFill>
                        </a:rPr>
                        <a:t>( 7.1% )</a:t>
                      </a:r>
                    </a:p>
                  </a:txBody>
                  <a:tcPr marL="64729" marR="64729" marT="32365" marB="323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64729" marR="64729" marT="32365" marB="3236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64729" marR="64729" marT="32365" marB="32365" anchor="ctr"/>
                </a:tc>
              </a:tr>
              <a:tr h="103567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/>
                          </a:solidFill>
                        </a:rPr>
                        <a:t>Windows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chemeClr val="bg1"/>
                          </a:solidFill>
                        </a:rPr>
                        <a:t>( 91.6% )</a:t>
                      </a:r>
                      <a:endParaRPr 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64729" marR="64729" marT="32365" marB="323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/>
                    </a:p>
                    <a:p>
                      <a:pPr algn="ctr"/>
                      <a:endParaRPr lang="en-US" sz="1300" dirty="0" smtClean="0"/>
                    </a:p>
                    <a:p>
                      <a:pPr algn="ctr"/>
                      <a:endParaRPr lang="en-US" sz="1300" dirty="0" smtClean="0"/>
                    </a:p>
                    <a:p>
                      <a:pPr algn="ctr"/>
                      <a:endParaRPr lang="en-US" sz="1300" dirty="0" smtClean="0"/>
                    </a:p>
                    <a:p>
                      <a:pPr algn="ctr"/>
                      <a:endParaRPr lang="en-US" sz="1300" dirty="0"/>
                    </a:p>
                  </a:txBody>
                  <a:tcPr marL="64729" marR="64729" marT="32365" marB="3236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64729" marR="64729" marT="32365" marB="32365" anchor="ctr"/>
                </a:tc>
              </a:tr>
            </a:tbl>
          </a:graphicData>
        </a:graphic>
      </p:graphicFrame>
      <p:sp>
        <p:nvSpPr>
          <p:cNvPr id="6" name="AutoShape 2" descr="data:image/jpeg;base64,/9j/4AAQSkZJRgABAQAAAQABAAD/2wCEAAkGBg8PDxAPDxAQDg8PDxAPDw8PEA8QFBAQFBAVFBQQFBQXHCYeFxkkGRQXHy8gIycpLC0sFR4xNTAqQSYrLCkBCQoKDgwOGA8PGikkHyQpLywtKiwsKSkpKSksLCwpLCwqKSksLCwsKiwsLCwsLCwsLCwsLCwsLCwsLCksLCwsKf/AABEIAOEA4QMBIgACEQEDEQH/xAAcAAACAgMBAQAAAAAAAAAAAAAAAgMGAQUHBAj/xABJEAABAwICBQgGBwUHAwUAAAABAAIDBBEFIQYSMUFRBxMiYXGBkaEUIzJCUrEzQ2JygpLBFXOi0fAWJERTo7LCNGPhF2SDk9L/xAAaAQACAwEBAAAAAAAAAAAAAAADBAACBQEG/8QAMBEAAgIBAwIEBQQCAwEAAAAAAAECAxEEEjEhQRMiMlFCYYGx0VJx4fAjkTNDoQX/2gAMAwEAAhEDEQA/AO4oQhQgIQhQgIQhQgISveGgkkAAXJJsABvJVD0l5Wqan1o6QelSjLXvaJp+9tf3ZdarKSjyVlJR5L65wGZyA2ngqxjHKPh1LcGbnnj3Kcc4b8C72R4rjmOaX1taTz8zizdEzoRj8I299yvPhOjtXVm1NBJKNhcBZg7XmzR4oDub6RQtLUN9IovWJctMpuKamYwbnTOLz26rbAeJVareUjFJf8SYwd0LGR+dr+a3eH8kExsaqpigG9kYMr+zcB5rf0nJthcVtcT1J368moD3MshuUu7wClKfxPBy6ox2rk+kqah/3ppT+q8T5idrie1xPzXcYdHsNj9igpz+8bzn+669Aip25NpKVvZBH/JDbj3kCcod5fc4K2UjY4jsJC9cGMVUecdROz7s0o+RXbXiA7aSlPbBH/JeOfC8Pf7eH0v4GCM/wgLm6H6jm+H6jmtHyh4pFsq3vHCUMl83C/mrHh3LPUtsKinilG90RdE7tsdYHyW1qtCcIl2Rz0xO+KUuA7n3WlrOSkOzpKyOQ7o52mJ3ZcXv4IkZv4ZZCRnL4ZZ/vzLphHKjh1RYOkdTPOWrONUX++Lt8SFbIpWvAc0hzSLhzSCCOIIXzrjGidbR3M9O9rB9Y0a7PztuB32UWDaR1VG7Wppnx7ywG7HdrDkfBFVzXqQZXtdJI+kkLm+jfLBFJaOuZzLtnPRgmM9bm7W+Y7F0OnqWSND43NkY4Xa9hDg4cQRtR4yUuBmM1LglQsLKsXBCEKEBCEKEBCEKEBCEKEBCFhQhlafSTSqmw+PXnd0jfm4m5vkI4Dh1nILV6b6exYc3m2Wlqni7I75MB2PktsHAbT5riVfiE9XMZZnummkIFzmTwa0DYOACDZbt6LkXtu29FybnSrTuqxAlrjzVPfowMJt1F52vPbl1Ly6PaI1de71EdowbOmf0Y28elvPULlXHRPkvADZ8RBF+kykBsT+9I2fdHedyv+uGtDGNbHG0WaxgDWtHAAJaXvMVl06zf0KxgnJxQ0tnTD02YZ9MWiaepm/8V1Z3VBADW2Y0ZBrAGgDgAFE56ic9Cdj7dAErnwug7nqJz0rnqNz0FyF3IZz1E56Vz1E56o5A3Idz1E56Vz1C56o2Uch3PUTnpHPUT3quSjke2nxiaLJryW72u6TSOFitfiWA4ZW3L4/QZz9dAOgTxfHs+Xakc9ROeiRvlH5oLDUzh05Xsyo6RaD1dEOcIE9PuqIeky32htZ35dag0c0tqsPfrQP6BN3wvuY39o3HrFir3Q41LATqG7T7Ubs2OG8ELw4tobTV4MuH6tNVWLn0biAyTiYj7p6tnZtTVdkZ+no/b8DtV0bPT0ft+C9aJ6b02Itsw83O0XfA8jWHFzT7zesd4Csa+ZPXUs31kE8Lutj2OHyXYNAuUZtZq01UWx1VrMdkGz24cH9W/dwTtduejNGu7d0lyXtCwso4wYWUIUICEIUICEIUICqWnum7cOi1I7PqpQebYcwxuznXjhwG89hW10q0kjw+mfO/pO9mKO9jJIdjezeTuAK+fsQr5qud80pMk0rrmwvcnINaOGwAINtm3ouRe63asLkX11VN7888z+tznvcuu6HaDxYc0TTBstaRt2tp7+63i7i7w6zQjQ9uHRCaYB1bK3t9HYfcH2uJ7u3fvelJS2fv9hKUvD/f7fyNJITmc1E56UvUbnpdyFJTGc9Ruelc9ROehuQNyHc9ROelc9ROeqNg3IZz1E56Vz1E56rkG5DOeonPSOeonvVclWxnPUTnpHPUL3quSuR3yKF70r5FC565krkZ71GJy0hzSWuBuCDYg8QVE96hfIuZJk31THT4uwQ1JbDXNGrT1VgBJwilA2/1bgeeYlhs1JM6GZpiljI394e0jaN4IW/dIt8wx4vCKSocGV0TT6HUu+sAz5mQ77/+du1+m7f5Zc+/uaen1HieWXPZ+5vuTnT70topal396Y3oPOXPtA/3gbeO3ir4vmWSOalmLTrQzwSdjmPadoP6rumgml7cRp7us2ois2dgyud0jR8Jt3EELSqsz0ZrU258r5LOhYQjjILKEKEBK94aCSQAASScgANpKZUHlZ0l9HphSRutLVX17bWwD2vzHo9msqyltWSspbVlnPdO9KjiFU5zSfR4rsgb9m+cluLjn2WG5Wbkx0VDR+0Z23zIpGO3uGRmt1bB3ngqfojo86vq44MxGPWTuHuxN9rPicgOsrtUr2gNYwBscbQyNoyDWtFgAkXLHnZmyntW989gklJJJ2lQuclc9Ruek3IQlPIznqNz0rnqJz0NyBOQznqJz0rnqJz1RsG5DOeonPSueonPVclHIZz1E56Rz1E6RVyVyM56ic9I6RQyTAZk27VXJVsd71C968k2IDdn5BeSSqcd9uoZKjmgbsR75JgNpAXlkrG9vYvGSlXNzObmz0icuIa1pc5xAAGZJOwAL14tg1TTNa6VgDXe806wafhdwKtWiejPMATzD1zh0Wn6pp/5Hy2cVYKiBsjXMe0OY4Wc07CFo16RyhmXJqVaFyhmXR9jjzpSlbKQQ4EggggjIgjMEFbnSXRt1I7Wbd0Dj0Xb2n4HdfA71oiUq4OLwxKUJQlh8lnxumGLUZq4wPT6NgFUxosZ4QMpQN5H6EcFVNGdIJKCpjqI7kA2kZfKSM+0z9R1gLZYDjT6OoZOzPVNnt3PjPtMP9bQEunWBMp52zQZ0lY3n6cjY2+bo+4nZwI4LSqsc47u6Nim12R3d1z+Tu9DWsniZNE7WjkYHscN7SLr0LlvI9pL7dBI7jLT3/1Ix/uH4l1JaUJblk1oS3RyYWVhZVi5hzrC5yA2r510vx011bNPe7C7UiHCJuTfHb2uK7Hyj4x6Lh0xBs+a1Oztf7R7mBy4po7hJq6uCmGyWQBxG5gzefygpa55aihTUSy1FHTuT7B/RKATOFpq2z89rYB7A783fi6lu3PUtbKNbVaLMYAxgGwNbkAF5HPWddPMsLsZOoszLC4XQZz1E56Vz1G56XbFHIZz1E56Vz1E56o2UchnPUTnpXPULnqjZRyHc9Quelc9QueuZK5Hc9QSSgZk2UFTWBvWeH81rZp3OOZ7twQ5TwBlYkeqfENzfErwvkJzJulJSkoWW+QTblyBKUlBKUlWSLJASrrodovbVqp257YWEbOEhHHgO/gvJodotzpFTO31QN42H6wj3j9kefzvpWppdN8cvobWi0n/AGT+ghSFOUhWma5DUwNka5j2hzHCzmnYQuaaS6NupHazbugcei7e0/A7r6966cVBUQNka5j2hzHCzmnYQg21KxfMBdQrF8zjRKtWCt/aGH1GHnOaAGrouNx7cQ7b/wAfUq/i8Ecc8rIna8bXkNdty4X32NxfqTYDixpKqGoH1bwXAb2HJ4/KSkqnsn1M6h+HPr+zNVhWJPpp4qiP24XteBxttaeoi4719I0FYyeKOaM3ZKxsjT9lwuFwXT3CBTV8oZ9FNaohI2akmdh1B2sPBdG5IMY52idTuN3Uslh+7fdzfPWHcFpUvEnE2KHtk4svaEITQ4cn5acSvLTUwOTGOmcOtx1G+TXeK8fJLQ+tqqsj6CERsP8A3JDtHc3+JaflIredxSpO0RlkI/AwAj8xcrloFT81hIdaxqamR9+LWdAebfNIzlhyl7GbZPEpS9jcueonPSueonPWQ5GE5DOeo3PSOeo3PVGwbkM56ic9I56ic9VyVbGc9ROekc9ROkVclWxnPXgqq3c3vP8AJR1VXfIbN54rxkoUp9kAlZ2RklISglKSqpFEgJSkoJSkq6QRICVYdEtGDVP52UEU7Dnu51w9wdXE93Z5tGdHH1kmd2wsI5x//Bv2j5LqMNO2NjWMaGsYNVrRsAWjpdNv80uDW0Wk3+efH3MBoAAAAAFgALAAbgFhycpCtc3RCkKYpCuHBSqZpnpTqa1NA7pnKZ4Psj4AePHhsXt0w0oFM3mYj694zI+qad/3ju8eC5s518zmTmSUpfbjyoR1F2PJEwSlJQSlJSqQkkWjSUek4RQVW19M99FKd+ra8d+5o/Mm5I8S5rEOaJ6NRE9lvtt6bfIOHesaO+uwvFaY5mNkdWwdbD0iO5g8VXNG63mK2llvYMqIifulwDvIlPxfpkacJemX99j6RQiyE+aZ8147Uc5V1Mnx1MzvGRy6xhsfN4dhzP8A2wk/+zp/quNTPuXHiXHxJK7TVdGGjbubRQD+ALKuf+OT/vJiah4qk/2+5A56ic9K56ic9ZOTEchnPUTnpXPULnquSjY7nr0YdhM1SSIgLN2ucbNHVfis4Ng8lVJqjosb7b+A4DiV0OiomQsEcY1Wt8Sd5J3lPaXSO3zS4+5paLRO/wA0+kfuctrqd8LzHI0tc3aP1HELVVVTfId5/RdX0i0eZWRkX1JWg83Jw+yeIXJa+ikgkdFK0te02I+RB3jrQNZppUvpx7i2v0k9O+npfc85KUlBKUlIpGckBKUlBKUlESCJASthgOByVkojZk0WMklsmN/UncFBhWFyVUrYYhdzsyTsY3e53UutYNg8dJCIox1vcdr3b3H+W5PaXT+I8vg0tHpHa8vhf+klBQR08bYom6rGDLiTvcTvJUpTlIVtpYWEejSSWEKVGU5SlQ4RuWh0p0kbRx2bZ07webbwHxu6vme9evSHHo6OIvd0nuuIo75vd+gG8rktfXyTyOlldrPebk/IAbgOCWut29FyKai/YtseSKedz3Oe8lznEuc45kk7SoiUEpSUikZqQEpSUEpCVdIIkW7k0OtVTwbqiiqIrddmn+apQNs94F1b+TJ9sVp+sTD/AEnKq1bLSSN4Pe3wcQml6EOR/wCNfuztv9tULkf7Vd8Syi+Kw/jM1MrbFw4EjwyXZsQf6qkPGigP8C5JjEHN1VRGfcqJm+Ejguoc9r0GGycaRsZ7YwG/olL1/il9PuI6pf4Z/T7kLnqFz0rnqJz1j5MDIznr24Lg0lXJqt6MbfbfwHAcStYxwLmhx1WkgOO2wvmfBdVw6lijiY2G3N2u0g31r+9fffindHp1dLMuEaP/AM/SrUSbk+i7e41FRMhYI426rW+JPE8SvQsLK9CkksI9UkksIFpNJtGo62OxsyVoPNyW2fZdxaVu1gqs4KcXGXBWyuNkXGSymcKxChkgkdFK0se02I+RB3g8V5SV2PSfRmOtjsbMlaDzclth+E8WlcixChkp5HRStLHsOYPkQd4PFed1GldMvkeU1eilp5dPT2Z5yVJR0ck8jYoml73mwA+Z4DrUcUTnuaxgLnOIa1ozJJ2ALq2iWizaKPWfZ1RIOm7bqD/Lb1cTv8F3T6d2y+RNLpXdL5dz0aOaPR0UWoLOkdYyyW9p3AcGjctmU5SFb0YqKwj00YKCUY8ClIU5SFdOiOXgxfFY6WJ00pyGQA2vduaOteivrY4Y3SyuDGMF3E/IcT1LkOkmkT62XXN2xtuIo7+y3ieLjvKBdbsXzFr7lWunJ58ZxiSrldLIczk1o2MbuaP6zWvJQSlJWdy8syureWBKUlBKQlWSLpGSUhKCUpKIkFSLVyZNvitP1CY/6LlWKx15JDxkefFxKtfJf0a6SbdT0lRKe4NH6lU45jrI/RH+FDPEF+5sP2ceBQuqf2Ld8PkhW8NhPCZz7lDo+axSrG58glH/AMjA4+ZKtWjs/O4LDvNNUyRHqa/pj/cFBy0Ydq1NPUAZSxGJx+1G648n+S8nJpPzkddRb5IRURj7cZsQPFvgqXQzuj7r+QV9e7fD3T/KPW56ic9I6RQvkXncnk8jukVg0U0t9HcIZjeBxyd/lE7/ALvyVWc9QueiVXSqluiFpvnTNTgd2Y8EAgggi4IzBHFMuZ6F6Y8wRT1DvUk2Y8/VE7j9n5LpbTfMbF6fT3xujuX+j2Wl1MNRDdH6r2MrBWVgpgaFK0ek+jEddHY2ZM0HmpbbD8LuLSt4UpQ5wU1iXAOyEZxcZcFQ0N0N9EHPTgOqDcAA6wibsyO9x48MuKtJTlIVWFca47Yg66o1R2xEKUpilKsXEKhnmaxrnvIa1oLnOJsABtJKlcVy3TjS/wBJcaeB393Yek4fXOG/7o3cdvBCtsUFkBdaq45Z4tL9KnVsmqy7aeM+rbs1z/mOHHgNwVcJQSlJWY25PLMdtzeWBKUlBKUldSLJASkJQSlJREgqQEpSUErCukESLhof6nDsWqth5hlKw/alJBt4tVewKj5+rp4f8yeJh7C8X8rqxYqPRsDo4Nj66d9W8b+baNVnj0Cjkpw7nsSY8i7aeOSU9ttRvm+/cjY6xiMYy4xO5XQiyE8aJUeVHCPSMOkcBd9M4Ttt8Lbh4/KSe5ch0Txj0Otp5zkxsgbJ+7f0X+Rv3L6KliD2lrgC1wLXA7CCLEL5w0jwZ1HVzUztkbyGE+9Gc2O72keaWuWGpIT1Cw1JF10kovR6mRg9knXjO4sdmLfLuWodIttDU+n4XFN7VRQWp5+Lofq3nut4OWjJXnNVV4djxw+qPJ62nwrXjh9UZc5ISglKSgJCyQEq66Eaac3q0tS71Zyikd9WdzHH4eB3dmykEpSUzRbKqW6I3p7p0T3RPoEFBXO9BdNratJUuyybDK47OEbj8j3Loi9JTdG2O6J6+i+N0N0RSlKYpSihhCkKcpCuFRClKZyo+numXMA0tO71zhaV4P0TT7oPxkeA69g5zUFlgrLFXHLNdp9pjra1HTu6PszyNO074mnhxPdxVAJQSlJWVObm8sxZzdktzAlKSglKSokRICUhKCUpKIkFSAlKSglYV0giQL2YPhjqqohp2e1NI1l+AJ6Tu4XPcvGrpoWwUVLVYs8DWY001ED707xYuHYPLWV4rLCQWWeLlExJstc6OP6GkY2liA2ARjpW/FcfhCvXI3hHN0stU4Z1Emoz93HcX73F35VyakppJ5WRsu+WaQMbfe9zrXPebr6QwjDWU1PFTs9mGNrB12Gbu0m570epbpOQzSt03I9aFlCaHAXN+WDRvnImV0Y6UNo5rb4iei78Ljbsd1LpCiqadsjHRvAcx7Sx7TsLSLEHuVZR3LBScdywcA0J0gFHVDnc6advMVLTs5t3v/hOfZdbnSDCDSTuj2sPTiftD4z7Jv5dy0Glujb8PqnwOuWe3C8+/ETke0bD1hWbReuGJUn7PlIFXTNLqJ7jbnIwM4CeIA8LcCsrUU+JHb3XH4MXVafxYbfiXH4NKSlJTSsLXFrgWuaS1wORBGRBUZKx0jAUcASkJQSlJV0giQEro2genGtq0lU7pZNhlcfa4RuPHgd+zt5uSlumaLZVSyhvT3SpluifRBSlUfQPTjntWkqXeuGUUrj9KPgcfj+fbtvBW9XYrI7kenqtjbHdEQpCnKr+l+lTKCG+Tp5ARDGePxu+yPPYuykorLOykorLPBpvpgKJnNREGpkGW/mmn6w9fAd/byKSQuJc4lxJJJJuSTmSSnq6t80jpZHF73uLnOO0kqAlZdljseTFttdss9gJSkoJSkqiRRICUhKCUpKIkFSAlKSglYV0giQIQhdOntwfCpKueOniF3yuDRwaNrnnqAue5b7TzFI9eLD6Y/3WgbzYI+sm+skPHO47dbithG39i0Je7LE69lmD3qWmO1x4OPzt8JVSwbCZayojp4hd8rrXOYaNrnnqAuUTGFjuw2Nq292Xnkg0b5yV9dIOhDeOG++UjpOHY027XdS66vFg+FR0kEVPELMiaGjiTtLj1k3PevYnIR2rA9XDZHBlCEK4QEIQoQrmm+ibcRpiwWbPHd8DzudvYfsu2eB3Lg/rqab3oZ4JOxzJGn+a+m1ROUfQL0xpqqZo9KY3pMGXPsA2ffG7js4IFteeq5F7qt3mXJXnlmMQGqgAbXwtHpdO361oFhNGN/Z3cL1clavDcSmpJmzQuMUsZO7uLHA7RuIKvToYMYjdUUgbFXNGtU0d7CTjLFx/q+eZzL6PE80ee69zG1Om8Tzw57r3/kqxKUlNI0tJa4EEGxBBBBG0EbioyUgkZiQEpSUEpCURIKkZ1rG4yIzBGRBXVNBNOBUgU1S61Q0WY8/XAf8AMee1coJQ2QtIc0lrmkEEGxBGwg7imabHW8ob09sqpZR3bSPSCKhgMsmZOUcYOcj9wHAcTuC4hi2Ky1Uz55naz3nuaNzWjcAnxjHJ6t7X1Dy9zWhjcrAAcAN5OZ4la8lGttdj6cDF97tfTgCUpKCUhKEkBSMkpCUEpSiJBUgJSkoJWFdIIkCEIXToK6aOYPFQwDFa9t99DSnJ08m0SEbmjb58LmD6OQUMTa/FBtzpaE+3O7aHPB2N2ZHv4GvaQaQTV05nnOexjG+zEzcxo4de9ES29XyFS2dXyQYrik1XO+eY68srrm18tzWNHAbAF2Xk30M9Bh56Zv8Aep2jWB2xR7RF27z12G5aPkz0ALdSuq2Wdk6mhcPZ4TOHHgN23hbpyPVX8TGaa/ikCFlCYGgQhChAQhChAWFlChChafcnLavWqaUBlVa72ZBs/wDJ/Xv38VyGKWalmu0vgnhd1sexw2g/yX02qxpfoJT4i3WPqagCzJ2jbwa8e83zG4oFlWeq5Frac9Y8lCpsbo8WAZWFtHX2DWVQAEU53CQe6f6B3LTY1gNRRv1J2Ft/ZeM2PHFrt/ZtWt0g0ZqaCTm6iMtBJDJG5xyD7Lv0OfUthgWnU9Oz0eZra2kORp589UfYcc29mY7ElZVGfq6P3/Jn20xsfm6P3/JriUpKtbcFw/EM8PqBTzH/AAVWdU34Rv3+fctFi2A1VIbVEL487BxF2HseMj4paVMoicqJw5XT3NeSlJQSlJXEjiQEpSUEpSVdIIkBKQlBKUlESCpASlJQSsK6QRIEL2YZg9RVO1KeGSZ2/UaSB952xveVaGaF0tEA/FqprHWuKKmIkmd1OI9n5dauothFBsrGFYPUVcgip43SvO5uxo4uccmjrKtzY6HBc3lmIYmNjBnBSu4uPvOHj93atfimnj+bNNh8TcPpdhEZ9bJ1vk2+GfWVosJwaorJRFTxuleczbY0fE5xyaOsqywuOrLrEfT1YuKYrPVzGad7pZXm2e7PJjQNg6guk6AcmeqWVdczpZOhpnD2TufKOPBu7fwG80M5N4aHVmmtPVbQ63QiP/bB3/aOfCyuSPXV3kMV09d0gWUITA0CEIUICEIUICEIUICEIUIYQsoUIeetoIp2OimY2WNws5jwHArmukvI97UmHvtv9HlPkyT9HeK6khVlBS5KShGXJ8zYlhU9K/m6iJ8L9we21+tp2EdYW3wjT2vphqCXnothhqBzrbcM+kB2Fd6rKGKdhjmjZKw7WyNDh4FUvGOSCilu6ndJSuO4esj/ACuzHcUu6ZL0sWdEo+llLGkuEVP/AFVA+ledstE8Wvx5s2A8Cs/2dwubOmxVkZOxlXGYz2F2Q8k2JckeIxXMXNVLd2o/Ud+V9h4EqtVujdbB9LSzxgbzE8j8wuPNCcf1RASj+qP9+hYzya1TvoJqOpG7mqgfqFC/kyxUf4cHsmh//SqBFtuR68lKyrkHsyPH3XuHyKpiHsU21+z/ANlobyZYqf8ADgds0I/5KT/0vrm/TSUlOOMtQB8gVVHVkh2ySHte4/qobg8D4K3l9i3kXZ/7Lj/Y/Dof+qxaAkbWUrDMey4J+SBiuB030FHPXvGx9W8MZfjqDb3tVdo8Cq5/oaeeTrZE8jxtZWLDuSnEpra7I6dp3yvBP5WXPyVll+lF1l+mJ5cS5RK6VvNxuZRw7BFStEQA4a23wIWgpqSWeTUjY+aVxvqtDnuJ4nf3rrOEcjdLHZ1TLJUH4GeqZ2ZXcfEK74bhFPTM1KeKOFvBjQL9ZO0ntRFVKXqYVUzl6mcu0b5H5ZLSVz+ZZt5mMh0h6nO2N7r9y6hhWDwUkYip42xMG5ozJ4uO1x6yvYhHjBR4GIVxhwCyhCuEBCEKEBCEKEBCEKEBCEKEMLKEKEBCEKEMLKEKEMIQhQgICELhCnaab1yPFfacsoSlvIhdyefD9o7Quq6F+03uQhcr5OVcl/3IQhOmgCEIUIZQhChDCyhChAQhChAQhChAQhCh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g8PDxAPDxAQDg8PDxAPDw8PEA8QFBAQFBAVFBQQFBQXHCYeFxkkGRQXHy8gIycpLC0sFR4xNTAqQSYrLCkBCQoKDgwOGA8PGikkHyQpLywtKiwsKSkpKSksLCwpLCwqKSksLCwsKiwsLCwsLCwsLCwsLCwsLCwsLCksLCwsKf/AABEIAOEA4QMBIgACEQEDEQH/xAAcAAACAgMBAQAAAAAAAAAAAAAAAgMGAQUHBAj/xABJEAABAwICBQgGBwUHAwUAAAABAAIDBBEFIQYSMUFRBxMiYXGBkaEUIzJCUrEzQ2JygpLBFXOi0fAWJERTo7LCNGPhF2SDk9L/xAAaAQACAwEBAAAAAAAAAAAAAAADBAACBQEG/8QAMBEAAgIBAwIEBQQCAwEAAAAAAAECAxEEEjEhQRMiMlFCYYGx0VJx4fAjkTNDoQX/2gAMAwEAAhEDEQA/AO4oQhQgIQhQgIQhQgISveGgkkAAXJJsABvJVD0l5Wqan1o6QelSjLXvaJp+9tf3ZdarKSjyVlJR5L65wGZyA2ngqxjHKPh1LcGbnnj3Kcc4b8C72R4rjmOaX1taTz8zizdEzoRj8I299yvPhOjtXVm1NBJKNhcBZg7XmzR4oDub6RQtLUN9IovWJctMpuKamYwbnTOLz26rbAeJVareUjFJf8SYwd0LGR+dr+a3eH8kExsaqpigG9kYMr+zcB5rf0nJthcVtcT1J368moD3MshuUu7wClKfxPBy6ox2rk+kqah/3ppT+q8T5idrie1xPzXcYdHsNj9igpz+8bzn+669Aip25NpKVvZBH/JDbj3kCcod5fc4K2UjY4jsJC9cGMVUecdROz7s0o+RXbXiA7aSlPbBH/JeOfC8Pf7eH0v4GCM/wgLm6H6jm+H6jmtHyh4pFsq3vHCUMl83C/mrHh3LPUtsKinilG90RdE7tsdYHyW1qtCcIl2Rz0xO+KUuA7n3WlrOSkOzpKyOQ7o52mJ3ZcXv4IkZv4ZZCRnL4ZZ/vzLphHKjh1RYOkdTPOWrONUX++Lt8SFbIpWvAc0hzSLhzSCCOIIXzrjGidbR3M9O9rB9Y0a7PztuB32UWDaR1VG7Wppnx7ywG7HdrDkfBFVzXqQZXtdJI+kkLm+jfLBFJaOuZzLtnPRgmM9bm7W+Y7F0OnqWSND43NkY4Xa9hDg4cQRtR4yUuBmM1LglQsLKsXBCEKEBCEKEBCEKEBCEKEBCFhQhlafSTSqmw+PXnd0jfm4m5vkI4Dh1nILV6b6exYc3m2Wlqni7I75MB2PktsHAbT5riVfiE9XMZZnummkIFzmTwa0DYOACDZbt6LkXtu29FybnSrTuqxAlrjzVPfowMJt1F52vPbl1Ly6PaI1de71EdowbOmf0Y28elvPULlXHRPkvADZ8RBF+kykBsT+9I2fdHedyv+uGtDGNbHG0WaxgDWtHAAJaXvMVl06zf0KxgnJxQ0tnTD02YZ9MWiaepm/8V1Z3VBADW2Y0ZBrAGgDgAFE56ic9Cdj7dAErnwug7nqJz0rnqNz0FyF3IZz1E56Vz1E56o5A3Idz1E56Vz1C56o2Uch3PUTnpHPUT3quSjke2nxiaLJryW72u6TSOFitfiWA4ZW3L4/QZz9dAOgTxfHs+Xakc9ROeiRvlH5oLDUzh05Xsyo6RaD1dEOcIE9PuqIeky32htZ35dag0c0tqsPfrQP6BN3wvuY39o3HrFir3Q41LATqG7T7Ubs2OG8ELw4tobTV4MuH6tNVWLn0biAyTiYj7p6tnZtTVdkZ+no/b8DtV0bPT0ft+C9aJ6b02Itsw83O0XfA8jWHFzT7zesd4Csa+ZPXUs31kE8Lutj2OHyXYNAuUZtZq01UWx1VrMdkGz24cH9W/dwTtduejNGu7d0lyXtCwso4wYWUIUICEIUICEIUICqWnum7cOi1I7PqpQebYcwxuznXjhwG89hW10q0kjw+mfO/pO9mKO9jJIdjezeTuAK+fsQr5qud80pMk0rrmwvcnINaOGwAINtm3ouRe63asLkX11VN7888z+tznvcuu6HaDxYc0TTBstaRt2tp7+63i7i7w6zQjQ9uHRCaYB1bK3t9HYfcH2uJ7u3fvelJS2fv9hKUvD/f7fyNJITmc1E56UvUbnpdyFJTGc9Ruelc9ROehuQNyHc9ROelc9ROeqNg3IZz1E56Vz1E56rkG5DOeonPSOeonvVclWxnPUTnpHPUL3quSuR3yKF70r5FC565krkZ71GJy0hzSWuBuCDYg8QVE96hfIuZJk31THT4uwQ1JbDXNGrT1VgBJwilA2/1bgeeYlhs1JM6GZpiljI394e0jaN4IW/dIt8wx4vCKSocGV0TT6HUu+sAz5mQ77/+du1+m7f5Zc+/uaen1HieWXPZ+5vuTnT70topal396Y3oPOXPtA/3gbeO3ir4vmWSOalmLTrQzwSdjmPadoP6rumgml7cRp7us2ois2dgyud0jR8Jt3EELSqsz0ZrU258r5LOhYQjjILKEKEBK94aCSQAASScgANpKZUHlZ0l9HphSRutLVX17bWwD2vzHo9msqyltWSspbVlnPdO9KjiFU5zSfR4rsgb9m+cluLjn2WG5Wbkx0VDR+0Z23zIpGO3uGRmt1bB3ngqfojo86vq44MxGPWTuHuxN9rPicgOsrtUr2gNYwBscbQyNoyDWtFgAkXLHnZmyntW989gklJJJ2lQuclc9Ruek3IQlPIznqNz0rnqJz0NyBOQznqJz0rnqJz1RsG5DOeonPSueonPVclHIZz1E56Rz1E6RVyVyM56ic9I6RQyTAZk27VXJVsd71C968k2IDdn5BeSSqcd9uoZKjmgbsR75JgNpAXlkrG9vYvGSlXNzObmz0icuIa1pc5xAAGZJOwAL14tg1TTNa6VgDXe806wafhdwKtWiejPMATzD1zh0Wn6pp/5Hy2cVYKiBsjXMe0OY4Wc07CFo16RyhmXJqVaFyhmXR9jjzpSlbKQQ4EggggjIgjMEFbnSXRt1I7Wbd0Dj0Xb2n4HdfA71oiUq4OLwxKUJQlh8lnxumGLUZq4wPT6NgFUxosZ4QMpQN5H6EcFVNGdIJKCpjqI7kA2kZfKSM+0z9R1gLZYDjT6OoZOzPVNnt3PjPtMP9bQEunWBMp52zQZ0lY3n6cjY2+bo+4nZwI4LSqsc47u6Nim12R3d1z+Tu9DWsniZNE7WjkYHscN7SLr0LlvI9pL7dBI7jLT3/1Ix/uH4l1JaUJblk1oS3RyYWVhZVi5hzrC5yA2r510vx011bNPe7C7UiHCJuTfHb2uK7Hyj4x6Lh0xBs+a1Oztf7R7mBy4po7hJq6uCmGyWQBxG5gzefygpa55aihTUSy1FHTuT7B/RKATOFpq2z89rYB7A783fi6lu3PUtbKNbVaLMYAxgGwNbkAF5HPWddPMsLsZOoszLC4XQZz1E56Vz1G56XbFHIZz1E56Vz1E56o2UchnPUTnpXPULnqjZRyHc9Quelc9QueuZK5Hc9QSSgZk2UFTWBvWeH81rZp3OOZ7twQ5TwBlYkeqfENzfErwvkJzJulJSkoWW+QTblyBKUlBKUlWSLJASrrodovbVqp257YWEbOEhHHgO/gvJodotzpFTO31QN42H6wj3j9kefzvpWppdN8cvobWi0n/AGT+ghSFOUhWma5DUwNka5j2hzHCzmnYQuaaS6NupHazbugcei7e0/A7r6966cVBUQNka5j2hzHCzmnYQg21KxfMBdQrF8zjRKtWCt/aGH1GHnOaAGrouNx7cQ7b/wAfUq/i8Ecc8rIna8bXkNdty4X32NxfqTYDixpKqGoH1bwXAb2HJ4/KSkqnsn1M6h+HPr+zNVhWJPpp4qiP24XteBxttaeoi4719I0FYyeKOaM3ZKxsjT9lwuFwXT3CBTV8oZ9FNaohI2akmdh1B2sPBdG5IMY52idTuN3Uslh+7fdzfPWHcFpUvEnE2KHtk4svaEITQ4cn5acSvLTUwOTGOmcOtx1G+TXeK8fJLQ+tqqsj6CERsP8A3JDtHc3+JaflIredxSpO0RlkI/AwAj8xcrloFT81hIdaxqamR9+LWdAebfNIzlhyl7GbZPEpS9jcueonPSueonPWQ5GE5DOeo3PSOeo3PVGwbkM56ic9I56ic9VyVbGc9ROekc9ROkVclWxnPXgqq3c3vP8AJR1VXfIbN54rxkoUp9kAlZ2RklISglKSqpFEgJSkoJSkq6QRICVYdEtGDVP52UEU7Dnu51w9wdXE93Z5tGdHH1kmd2wsI5x//Bv2j5LqMNO2NjWMaGsYNVrRsAWjpdNv80uDW0Wk3+efH3MBoAAAAAFgALAAbgFhycpCtc3RCkKYpCuHBSqZpnpTqa1NA7pnKZ4Psj4AePHhsXt0w0oFM3mYj694zI+qad/3ju8eC5s518zmTmSUpfbjyoR1F2PJEwSlJQSlJSqQkkWjSUek4RQVW19M99FKd+ra8d+5o/Mm5I8S5rEOaJ6NRE9lvtt6bfIOHesaO+uwvFaY5mNkdWwdbD0iO5g8VXNG63mK2llvYMqIifulwDvIlPxfpkacJemX99j6RQiyE+aZ8147Uc5V1Mnx1MzvGRy6xhsfN4dhzP8A2wk/+zp/quNTPuXHiXHxJK7TVdGGjbubRQD+ALKuf+OT/vJiah4qk/2+5A56ic9K56ic9ZOTEchnPUTnpXPULnquSjY7nr0YdhM1SSIgLN2ucbNHVfis4Ng8lVJqjosb7b+A4DiV0OiomQsEcY1Wt8Sd5J3lPaXSO3zS4+5paLRO/wA0+kfuctrqd8LzHI0tc3aP1HELVVVTfId5/RdX0i0eZWRkX1JWg83Jw+yeIXJa+ikgkdFK0te02I+RB3jrQNZppUvpx7i2v0k9O+npfc85KUlBKUlIpGckBKUlBKUlESCJASthgOByVkojZk0WMklsmN/UncFBhWFyVUrYYhdzsyTsY3e53UutYNg8dJCIox1vcdr3b3H+W5PaXT+I8vg0tHpHa8vhf+klBQR08bYom6rGDLiTvcTvJUpTlIVtpYWEejSSWEKVGU5SlQ4RuWh0p0kbRx2bZ07webbwHxu6vme9evSHHo6OIvd0nuuIo75vd+gG8rktfXyTyOlldrPebk/IAbgOCWut29FyKai/YtseSKedz3Oe8lznEuc45kk7SoiUEpSUikZqQEpSUEpCVdIIkW7k0OtVTwbqiiqIrddmn+apQNs94F1b+TJ9sVp+sTD/AEnKq1bLSSN4Pe3wcQml6EOR/wCNfuztv9tULkf7Vd8Syi+Kw/jM1MrbFw4EjwyXZsQf6qkPGigP8C5JjEHN1VRGfcqJm+Ejguoc9r0GGycaRsZ7YwG/olL1/il9PuI6pf4Z/T7kLnqFz0rnqJz1j5MDIznr24Lg0lXJqt6MbfbfwHAcStYxwLmhx1WkgOO2wvmfBdVw6lijiY2G3N2u0g31r+9fffindHp1dLMuEaP/AM/SrUSbk+i7e41FRMhYI426rW+JPE8SvQsLK9CkksI9UkksIFpNJtGo62OxsyVoPNyW2fZdxaVu1gqs4KcXGXBWyuNkXGSymcKxChkgkdFK0se02I+RB3g8V5SV2PSfRmOtjsbMlaDzclth+E8WlcixChkp5HRStLHsOYPkQd4PFed1GldMvkeU1eilp5dPT2Z5yVJR0ck8jYoml73mwA+Z4DrUcUTnuaxgLnOIa1ozJJ2ALq2iWizaKPWfZ1RIOm7bqD/Lb1cTv8F3T6d2y+RNLpXdL5dz0aOaPR0UWoLOkdYyyW9p3AcGjctmU5SFb0YqKwj00YKCUY8ClIU5SFdOiOXgxfFY6WJ00pyGQA2vduaOteivrY4Y3SyuDGMF3E/IcT1LkOkmkT62XXN2xtuIo7+y3ieLjvKBdbsXzFr7lWunJ58ZxiSrldLIczk1o2MbuaP6zWvJQSlJWdy8syureWBKUlBKQlWSLpGSUhKCUpKIkFSLVyZNvitP1CY/6LlWKx15JDxkefFxKtfJf0a6SbdT0lRKe4NH6lU45jrI/RH+FDPEF+5sP2ceBQuqf2Ld8PkhW8NhPCZz7lDo+axSrG58glH/AMjA4+ZKtWjs/O4LDvNNUyRHqa/pj/cFBy0Ydq1NPUAZSxGJx+1G648n+S8nJpPzkddRb5IRURj7cZsQPFvgqXQzuj7r+QV9e7fD3T/KPW56ic9I6RQvkXncnk8jukVg0U0t9HcIZjeBxyd/lE7/ALvyVWc9QueiVXSqluiFpvnTNTgd2Y8EAgggi4IzBHFMuZ6F6Y8wRT1DvUk2Y8/VE7j9n5LpbTfMbF6fT3xujuX+j2Wl1MNRDdH6r2MrBWVgpgaFK0ek+jEddHY2ZM0HmpbbD8LuLSt4UpQ5wU1iXAOyEZxcZcFQ0N0N9EHPTgOqDcAA6wibsyO9x48MuKtJTlIVWFca47Yg66o1R2xEKUpilKsXEKhnmaxrnvIa1oLnOJsABtJKlcVy3TjS/wBJcaeB393Yek4fXOG/7o3cdvBCtsUFkBdaq45Z4tL9KnVsmqy7aeM+rbs1z/mOHHgNwVcJQSlJWY25PLMdtzeWBKUlBKUldSLJASkJQSlJREgqQEpSUErCukESLhof6nDsWqth5hlKw/alJBt4tVewKj5+rp4f8yeJh7C8X8rqxYqPRsDo4Nj66d9W8b+baNVnj0Cjkpw7nsSY8i7aeOSU9ttRvm+/cjY6xiMYy4xO5XQiyE8aJUeVHCPSMOkcBd9M4Ttt8Lbh4/KSe5ch0Txj0Otp5zkxsgbJ+7f0X+Rv3L6KliD2lrgC1wLXA7CCLEL5w0jwZ1HVzUztkbyGE+9Gc2O72keaWuWGpIT1Cw1JF10kovR6mRg9knXjO4sdmLfLuWodIttDU+n4XFN7VRQWp5+Lofq3nut4OWjJXnNVV4djxw+qPJ62nwrXjh9UZc5ISglKSgJCyQEq66Eaac3q0tS71Zyikd9WdzHH4eB3dmykEpSUzRbKqW6I3p7p0T3RPoEFBXO9BdNratJUuyybDK47OEbj8j3Loi9JTdG2O6J6+i+N0N0RSlKYpSihhCkKcpCuFRClKZyo+numXMA0tO71zhaV4P0TT7oPxkeA69g5zUFlgrLFXHLNdp9pjra1HTu6PszyNO074mnhxPdxVAJQSlJWVObm8sxZzdktzAlKSglKSokRICUhKCUpKIkFSAlKSglYV0giQL2YPhjqqohp2e1NI1l+AJ6Tu4XPcvGrpoWwUVLVYs8DWY001ED707xYuHYPLWV4rLCQWWeLlExJstc6OP6GkY2liA2ARjpW/FcfhCvXI3hHN0stU4Z1Emoz93HcX73F35VyakppJ5WRsu+WaQMbfe9zrXPebr6QwjDWU1PFTs9mGNrB12Gbu0m570epbpOQzSt03I9aFlCaHAXN+WDRvnImV0Y6UNo5rb4iei78Ljbsd1LpCiqadsjHRvAcx7Sx7TsLSLEHuVZR3LBScdywcA0J0gFHVDnc6advMVLTs5t3v/hOfZdbnSDCDSTuj2sPTiftD4z7Jv5dy0Glujb8PqnwOuWe3C8+/ETke0bD1hWbReuGJUn7PlIFXTNLqJ7jbnIwM4CeIA8LcCsrUU+JHb3XH4MXVafxYbfiXH4NKSlJTSsLXFrgWuaS1wORBGRBUZKx0jAUcASkJQSlJV0giQEro2genGtq0lU7pZNhlcfa4RuPHgd+zt5uSlumaLZVSyhvT3SpluifRBSlUfQPTjntWkqXeuGUUrj9KPgcfj+fbtvBW9XYrI7kenqtjbHdEQpCnKr+l+lTKCG+Tp5ARDGePxu+yPPYuykorLOykorLPBpvpgKJnNREGpkGW/mmn6w9fAd/byKSQuJc4lxJJJJuSTmSSnq6t80jpZHF73uLnOO0kqAlZdljseTFttdss9gJSkoJSkqiRRICUhKCUpKIkFSAlKSglYV0giQIQhdOntwfCpKueOniF3yuDRwaNrnnqAue5b7TzFI9eLD6Y/3WgbzYI+sm+skPHO47dbithG39i0Je7LE69lmD3qWmO1x4OPzt8JVSwbCZayojp4hd8rrXOYaNrnnqAuUTGFjuw2Nq292Xnkg0b5yV9dIOhDeOG++UjpOHY027XdS66vFg+FR0kEVPELMiaGjiTtLj1k3PevYnIR2rA9XDZHBlCEK4QEIQoQrmm+ibcRpiwWbPHd8DzudvYfsu2eB3Lg/rqab3oZ4JOxzJGn+a+m1ROUfQL0xpqqZo9KY3pMGXPsA2ffG7js4IFteeq5F7qt3mXJXnlmMQGqgAbXwtHpdO361oFhNGN/Z3cL1clavDcSmpJmzQuMUsZO7uLHA7RuIKvToYMYjdUUgbFXNGtU0d7CTjLFx/q+eZzL6PE80ee69zG1Om8Tzw57r3/kqxKUlNI0tJa4EEGxBBBBG0EbioyUgkZiQEpSUEpCURIKkZ1rG4yIzBGRBXVNBNOBUgU1S61Q0WY8/XAf8AMee1coJQ2QtIc0lrmkEEGxBGwg7imabHW8ob09sqpZR3bSPSCKhgMsmZOUcYOcj9wHAcTuC4hi2Ky1Uz55naz3nuaNzWjcAnxjHJ6t7X1Dy9zWhjcrAAcAN5OZ4la8lGttdj6cDF97tfTgCUpKCUhKEkBSMkpCUEpSiJBUgJSkoJWFdIIkCEIXToK6aOYPFQwDFa9t99DSnJ08m0SEbmjb58LmD6OQUMTa/FBtzpaE+3O7aHPB2N2ZHv4GvaQaQTV05nnOexjG+zEzcxo4de9ES29XyFS2dXyQYrik1XO+eY68srrm18tzWNHAbAF2Xk30M9Bh56Zv8Aep2jWB2xR7RF27z12G5aPkz0ALdSuq2Wdk6mhcPZ4TOHHgN23hbpyPVX8TGaa/ikCFlCYGgQhChAQhChAWFlChChafcnLavWqaUBlVa72ZBs/wDJ/Xv38VyGKWalmu0vgnhd1sexw2g/yX02qxpfoJT4i3WPqagCzJ2jbwa8e83zG4oFlWeq5Frac9Y8lCpsbo8WAZWFtHX2DWVQAEU53CQe6f6B3LTY1gNRRv1J2Ft/ZeM2PHFrt/ZtWt0g0ZqaCTm6iMtBJDJG5xyD7Lv0OfUthgWnU9Oz0eZra2kORp589UfYcc29mY7ElZVGfq6P3/Jn20xsfm6P3/JriUpKtbcFw/EM8PqBTzH/AAVWdU34Rv3+fctFi2A1VIbVEL487BxF2HseMj4paVMoicqJw5XT3NeSlJQSlJXEjiQEpSUEpSVdIIkBKQlBKUlESCpASlJQSsK6QRIEL2YZg9RVO1KeGSZ2/UaSB952xveVaGaF0tEA/FqprHWuKKmIkmd1OI9n5dauothFBsrGFYPUVcgip43SvO5uxo4uccmjrKtzY6HBc3lmIYmNjBnBSu4uPvOHj93atfimnj+bNNh8TcPpdhEZ9bJ1vk2+GfWVosJwaorJRFTxuleczbY0fE5xyaOsqywuOrLrEfT1YuKYrPVzGad7pZXm2e7PJjQNg6guk6AcmeqWVdczpZOhpnD2TufKOPBu7fwG80M5N4aHVmmtPVbQ63QiP/bB3/aOfCyuSPXV3kMV09d0gWUITA0CEIUICEIUICEIUICEIUIYQsoUIeetoIp2OimY2WNws5jwHArmukvI97UmHvtv9HlPkyT9HeK6khVlBS5KShGXJ8zYlhU9K/m6iJ8L9we21+tp2EdYW3wjT2vphqCXnothhqBzrbcM+kB2Fd6rKGKdhjmjZKw7WyNDh4FUvGOSCilu6ndJSuO4esj/ACuzHcUu6ZL0sWdEo+llLGkuEVP/AFVA+ledstE8Wvx5s2A8Cs/2dwubOmxVkZOxlXGYz2F2Q8k2JckeIxXMXNVLd2o/Ud+V9h4EqtVujdbB9LSzxgbzE8j8wuPNCcf1RASj+qP9+hYzya1TvoJqOpG7mqgfqFC/kyxUf4cHsmh//SqBFtuR68lKyrkHsyPH3XuHyKpiHsU21+z/ANlobyZYqf8ADgds0I/5KT/0vrm/TSUlOOMtQB8gVVHVkh2ySHte4/qobg8D4K3l9i3kXZ/7Lj/Y/Dof+qxaAkbWUrDMey4J+SBiuB030FHPXvGx9W8MZfjqDb3tVdo8Cq5/oaeeTrZE8jxtZWLDuSnEpra7I6dp3yvBP5WXPyVll+lF1l+mJ5cS5RK6VvNxuZRw7BFStEQA4a23wIWgpqSWeTUjY+aVxvqtDnuJ4nf3rrOEcjdLHZ1TLJUH4GeqZ2ZXcfEK74bhFPTM1KeKOFvBjQL9ZO0ntRFVKXqYVUzl6mcu0b5H5ZLSVz+ZZt5mMh0h6nO2N7r9y6hhWDwUkYip42xMG5ozJ4uO1x6yvYhHjBR4GIVxhwCyhCuEBCEKEBCEKEBCEKEBCEKEMLKEKEBCEKEMLKEKEMIQhQgICELhCnaab1yPFfacsoSlvIhdyefD9o7Quq6F+03uQhcr5OVcl/3IQhOmgCEIUIZQhChDCyhChAQhChAQhChAQhCh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6" descr="http://vector.me/files/images/1/7/178682/green_checkmark_clip_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891" y="3807486"/>
            <a:ext cx="683260" cy="6832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rock-fit.com/wp-content/uploads/2013/01/Checkmark-Yellow-300x3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9" t="30000" r="31791" b="33041"/>
          <a:stretch/>
        </p:blipFill>
        <p:spPr bwMode="auto">
          <a:xfrm>
            <a:off x="2206625" y="3817952"/>
            <a:ext cx="653368" cy="6623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vector.me/files/images/1/7/178682/green_checkmark_clip_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891" y="4808552"/>
            <a:ext cx="683260" cy="6832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vector.me/files/images/1/7/178682/green_checkmark_clip_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679" y="4808552"/>
            <a:ext cx="683260" cy="6832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710975884"/>
              </p:ext>
            </p:extLst>
          </p:nvPr>
        </p:nvGraphicFramePr>
        <p:xfrm>
          <a:off x="5105400" y="2514600"/>
          <a:ext cx="3657600" cy="3783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42821" y="6503909"/>
            <a:ext cx="425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Source: Net Applications Web Analytics 2013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31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 t="941" r="682"/>
          <a:stretch/>
        </p:blipFill>
        <p:spPr bwMode="auto">
          <a:xfrm>
            <a:off x="1785938" y="2047875"/>
            <a:ext cx="55149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2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87747"/>
            <a:ext cx="3089018" cy="242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945127"/>
            <a:ext cx="39814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0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cost and revenue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80488"/>
            <a:ext cx="3810000" cy="4325112"/>
          </a:xfrm>
        </p:spPr>
        <p:txBody>
          <a:bodyPr numCol="1"/>
          <a:lstStyle/>
          <a:p>
            <a:r>
              <a:rPr lang="en-US" b="1" dirty="0" smtClean="0"/>
              <a:t>Expenses:</a:t>
            </a:r>
          </a:p>
          <a:p>
            <a:pPr lvl="1"/>
            <a:r>
              <a:rPr lang="en-US" b="1" dirty="0"/>
              <a:t>Developers</a:t>
            </a:r>
          </a:p>
          <a:p>
            <a:pPr lvl="1"/>
            <a:r>
              <a:rPr lang="en-US" b="1" dirty="0" smtClean="0"/>
              <a:t>Advertising</a:t>
            </a:r>
          </a:p>
          <a:p>
            <a:pPr lvl="1"/>
            <a:r>
              <a:rPr lang="en-US" b="1" dirty="0" smtClean="0"/>
              <a:t>Databases</a:t>
            </a:r>
            <a:endParaRPr lang="en-US" b="1" dirty="0"/>
          </a:p>
          <a:p>
            <a:pPr lvl="1"/>
            <a:r>
              <a:rPr lang="en-US" b="1" dirty="0" smtClean="0"/>
              <a:t>Download server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4800" y="2380488"/>
            <a:ext cx="4876800" cy="4325112"/>
          </a:xfrm>
          <a:prstGeom prst="rect">
            <a:avLst/>
          </a:prstGeom>
        </p:spPr>
        <p:txBody>
          <a:bodyPr vert="horz" numCol="1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Revenue</a:t>
            </a:r>
          </a:p>
          <a:p>
            <a:pPr lvl="1"/>
            <a:r>
              <a:rPr lang="en-US" b="1" dirty="0" smtClean="0"/>
              <a:t>In-product advertising</a:t>
            </a:r>
          </a:p>
          <a:p>
            <a:pPr lvl="1"/>
            <a:r>
              <a:rPr lang="en-US" b="1" dirty="0" smtClean="0"/>
              <a:t>Registration fee</a:t>
            </a:r>
          </a:p>
          <a:p>
            <a:pPr lvl="1"/>
            <a:r>
              <a:rPr lang="en-US" b="1" dirty="0" smtClean="0"/>
              <a:t>Corporation contracts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11480" lvl="1" indent="0">
              <a:buFont typeface="Georgia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https://www.youtube.com/watch?v=Zs9SUmxJtVo</a:t>
            </a:r>
          </a:p>
        </p:txBody>
      </p:sp>
    </p:spTree>
    <p:extLst>
      <p:ext uri="{BB962C8B-B14F-4D97-AF65-F5344CB8AC3E}">
        <p14:creationId xmlns:p14="http://schemas.microsoft.com/office/powerpoint/2010/main" val="343275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307</TotalTime>
  <Words>83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BlueText</vt:lpstr>
      <vt:lpstr>Market Opportunity</vt:lpstr>
      <vt:lpstr>Market Opportunity</vt:lpstr>
      <vt:lpstr>The product</vt:lpstr>
      <vt:lpstr>The product</vt:lpstr>
      <vt:lpstr>Expected cost and revenue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Guibert</dc:creator>
  <cp:lastModifiedBy>Andrew Guibert</cp:lastModifiedBy>
  <cp:revision>20</cp:revision>
  <dcterms:created xsi:type="dcterms:W3CDTF">2014-04-17T16:31:55Z</dcterms:created>
  <dcterms:modified xsi:type="dcterms:W3CDTF">2014-04-18T00:50:36Z</dcterms:modified>
</cp:coreProperties>
</file>