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7" r:id="rId1"/>
  </p:sldMasterIdLst>
  <p:notesMasterIdLst>
    <p:notesMasterId r:id="rId16"/>
  </p:notesMasterIdLst>
  <p:sldIdLst>
    <p:sldId id="256" r:id="rId2"/>
    <p:sldId id="257" r:id="rId3"/>
    <p:sldId id="258" r:id="rId4"/>
    <p:sldId id="259" r:id="rId5"/>
    <p:sldId id="278" r:id="rId6"/>
    <p:sldId id="279" r:id="rId7"/>
    <p:sldId id="281" r:id="rId8"/>
    <p:sldId id="280" r:id="rId9"/>
    <p:sldId id="282" r:id="rId10"/>
    <p:sldId id="283" r:id="rId11"/>
    <p:sldId id="284" r:id="rId12"/>
    <p:sldId id="286" r:id="rId13"/>
    <p:sldId id="28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89" d="100"/>
          <a:sy n="89" d="100"/>
        </p:scale>
        <p:origin x="38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F0A06-6230-4712-B121-5E6A6CB86B05}" type="datetimeFigureOut">
              <a:rPr lang="en-US" smtClean="0"/>
              <a:pPr/>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A6A90-27AD-4873-9D23-61CCD92B92A5}" type="slidenum">
              <a:rPr lang="en-US" smtClean="0"/>
              <a:pPr/>
              <a:t>‹#›</a:t>
            </a:fld>
            <a:endParaRPr lang="en-US"/>
          </a:p>
        </p:txBody>
      </p:sp>
    </p:spTree>
    <p:extLst>
      <p:ext uri="{BB962C8B-B14F-4D97-AF65-F5344CB8AC3E}">
        <p14:creationId xmlns:p14="http://schemas.microsoft.com/office/powerpoint/2010/main" val="118405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A6A90-27AD-4873-9D23-61CCD92B92A5}" type="slidenum">
              <a:rPr lang="en-US" smtClean="0"/>
              <a:pPr/>
              <a:t>1</a:t>
            </a:fld>
            <a:endParaRPr lang="en-US"/>
          </a:p>
        </p:txBody>
      </p:sp>
    </p:spTree>
    <p:extLst>
      <p:ext uri="{BB962C8B-B14F-4D97-AF65-F5344CB8AC3E}">
        <p14:creationId xmlns:p14="http://schemas.microsoft.com/office/powerpoint/2010/main" val="278918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A6A90-27AD-4873-9D23-61CCD92B92A5}" type="slidenum">
              <a:rPr lang="en-US" smtClean="0"/>
              <a:pPr/>
              <a:t>11</a:t>
            </a:fld>
            <a:endParaRPr lang="en-US"/>
          </a:p>
        </p:txBody>
      </p:sp>
    </p:spTree>
    <p:extLst>
      <p:ext uri="{BB962C8B-B14F-4D97-AF65-F5344CB8AC3E}">
        <p14:creationId xmlns:p14="http://schemas.microsoft.com/office/powerpoint/2010/main" val="2199954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A6A90-27AD-4873-9D23-61CCD92B92A5}" type="slidenum">
              <a:rPr lang="en-US" smtClean="0"/>
              <a:pPr/>
              <a:t>12</a:t>
            </a:fld>
            <a:endParaRPr lang="en-US"/>
          </a:p>
        </p:txBody>
      </p:sp>
    </p:spTree>
    <p:extLst>
      <p:ext uri="{BB962C8B-B14F-4D97-AF65-F5344CB8AC3E}">
        <p14:creationId xmlns:p14="http://schemas.microsoft.com/office/powerpoint/2010/main" val="2115504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A6A90-27AD-4873-9D23-61CCD92B92A5}" type="slidenum">
              <a:rPr lang="en-US" smtClean="0"/>
              <a:pPr/>
              <a:t>13</a:t>
            </a:fld>
            <a:endParaRPr lang="en-US"/>
          </a:p>
        </p:txBody>
      </p:sp>
    </p:spTree>
    <p:extLst>
      <p:ext uri="{BB962C8B-B14F-4D97-AF65-F5344CB8AC3E}">
        <p14:creationId xmlns:p14="http://schemas.microsoft.com/office/powerpoint/2010/main" val="98554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A6A90-27AD-4873-9D23-61CCD92B92A5}" type="slidenum">
              <a:rPr lang="en-US" smtClean="0"/>
              <a:pPr/>
              <a:t>3</a:t>
            </a:fld>
            <a:endParaRPr lang="en-US"/>
          </a:p>
        </p:txBody>
      </p:sp>
    </p:spTree>
    <p:extLst>
      <p:ext uri="{BB962C8B-B14F-4D97-AF65-F5344CB8AC3E}">
        <p14:creationId xmlns:p14="http://schemas.microsoft.com/office/powerpoint/2010/main" val="712956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A6A90-27AD-4873-9D23-61CCD92B92A5}" type="slidenum">
              <a:rPr lang="en-US" smtClean="0"/>
              <a:pPr/>
              <a:t>4</a:t>
            </a:fld>
            <a:endParaRPr lang="en-US"/>
          </a:p>
        </p:txBody>
      </p:sp>
    </p:spTree>
    <p:extLst>
      <p:ext uri="{BB962C8B-B14F-4D97-AF65-F5344CB8AC3E}">
        <p14:creationId xmlns:p14="http://schemas.microsoft.com/office/powerpoint/2010/main" val="1126032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A6A90-27AD-4873-9D23-61CCD92B92A5}" type="slidenum">
              <a:rPr lang="en-US" smtClean="0"/>
              <a:pPr/>
              <a:t>5</a:t>
            </a:fld>
            <a:endParaRPr lang="en-US"/>
          </a:p>
        </p:txBody>
      </p:sp>
    </p:spTree>
    <p:extLst>
      <p:ext uri="{BB962C8B-B14F-4D97-AF65-F5344CB8AC3E}">
        <p14:creationId xmlns:p14="http://schemas.microsoft.com/office/powerpoint/2010/main" val="866338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A6A90-27AD-4873-9D23-61CCD92B92A5}" type="slidenum">
              <a:rPr lang="en-US" smtClean="0"/>
              <a:pPr/>
              <a:t>6</a:t>
            </a:fld>
            <a:endParaRPr lang="en-US"/>
          </a:p>
        </p:txBody>
      </p:sp>
    </p:spTree>
    <p:extLst>
      <p:ext uri="{BB962C8B-B14F-4D97-AF65-F5344CB8AC3E}">
        <p14:creationId xmlns:p14="http://schemas.microsoft.com/office/powerpoint/2010/main" val="33515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A6A90-27AD-4873-9D23-61CCD92B92A5}" type="slidenum">
              <a:rPr lang="en-US" smtClean="0"/>
              <a:pPr/>
              <a:t>7</a:t>
            </a:fld>
            <a:endParaRPr lang="en-US"/>
          </a:p>
        </p:txBody>
      </p:sp>
    </p:spTree>
    <p:extLst>
      <p:ext uri="{BB962C8B-B14F-4D97-AF65-F5344CB8AC3E}">
        <p14:creationId xmlns:p14="http://schemas.microsoft.com/office/powerpoint/2010/main" val="4132168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A6A90-27AD-4873-9D23-61CCD92B92A5}" type="slidenum">
              <a:rPr lang="en-US" smtClean="0"/>
              <a:pPr/>
              <a:t>8</a:t>
            </a:fld>
            <a:endParaRPr lang="en-US"/>
          </a:p>
        </p:txBody>
      </p:sp>
    </p:spTree>
    <p:extLst>
      <p:ext uri="{BB962C8B-B14F-4D97-AF65-F5344CB8AC3E}">
        <p14:creationId xmlns:p14="http://schemas.microsoft.com/office/powerpoint/2010/main" val="2999444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A6A90-27AD-4873-9D23-61CCD92B92A5}" type="slidenum">
              <a:rPr lang="en-US" smtClean="0"/>
              <a:pPr/>
              <a:t>9</a:t>
            </a:fld>
            <a:endParaRPr lang="en-US"/>
          </a:p>
        </p:txBody>
      </p:sp>
    </p:spTree>
    <p:extLst>
      <p:ext uri="{BB962C8B-B14F-4D97-AF65-F5344CB8AC3E}">
        <p14:creationId xmlns:p14="http://schemas.microsoft.com/office/powerpoint/2010/main" val="1033791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A6A90-27AD-4873-9D23-61CCD92B92A5}" type="slidenum">
              <a:rPr lang="en-US" smtClean="0"/>
              <a:pPr/>
              <a:t>10</a:t>
            </a:fld>
            <a:endParaRPr lang="en-US"/>
          </a:p>
        </p:txBody>
      </p:sp>
    </p:spTree>
    <p:extLst>
      <p:ext uri="{BB962C8B-B14F-4D97-AF65-F5344CB8AC3E}">
        <p14:creationId xmlns:p14="http://schemas.microsoft.com/office/powerpoint/2010/main" val="3507170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71A9D6-65BF-493E-8233-523E3DE82088}" type="datetime1">
              <a:rPr lang="en-US" smtClean="0"/>
              <a:pPr/>
              <a:t>1/26/2020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163593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83F99-CC64-44B2-B00E-ACA2827297B5}"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89921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FDA2FF-0FD2-40D7-8427-36A09BA83774}"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3174927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FEFCF-9E66-4F67-B7C0-695518DA7772}"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565006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9B7A22-8BF2-479A-A3AA-D84ABFCEBE74}"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1355285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A195E-B54D-46E9-A167-6814EE6A6358}"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196022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9B9F28-B0C8-4CBB-B4ED-67E8588C872F}"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200856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ED0B3A-82F4-43F7-9207-40DBEE3871D4}"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1353515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4F112B-790E-4C42-BA6C-A57BAAD1ACE2}"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135772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732656" y="5883275"/>
            <a:ext cx="694044" cy="365125"/>
          </a:xfrm>
        </p:spPr>
        <p:txBody>
          <a:bodyPr/>
          <a:lstStyle/>
          <a:p>
            <a:fld id="{342C20E7-6305-4A7A-9AE0-01154CDAE3BD}" type="datetime1">
              <a:rPr lang="en-US" smtClean="0"/>
              <a:pPr/>
              <a:t>1/26/2020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426700" y="5867131"/>
            <a:ext cx="1076323" cy="365125"/>
          </a:xfrm>
        </p:spPr>
        <p:txBody>
          <a:bodyPr/>
          <a:lstStyle>
            <a:lvl1pPr>
              <a:defRPr sz="1200">
                <a:latin typeface="Times New Roman" panose="02020603050405020304" pitchFamily="18" charset="0"/>
                <a:cs typeface="Times New Roman" panose="02020603050405020304" pitchFamily="18" charset="0"/>
              </a:defRPr>
            </a:lvl1pPr>
          </a:lstStyle>
          <a:p>
            <a:r>
              <a:rPr lang="en-US" dirty="0" smtClean="0"/>
              <a:t>Slide </a:t>
            </a:r>
            <a:fld id="{1BA9F83A-FC8C-40E4-9D55-3FFD1D06D5FA}" type="slidenum">
              <a:rPr lang="en-US" smtClean="0"/>
              <a:pPr/>
              <a:t>‹#›</a:t>
            </a:fld>
            <a:r>
              <a:rPr lang="en-US" dirty="0" smtClean="0"/>
              <a:t> of 13</a:t>
            </a:r>
            <a:endParaRPr lang="en-US" dirty="0"/>
          </a:p>
        </p:txBody>
      </p:sp>
    </p:spTree>
    <p:extLst>
      <p:ext uri="{BB962C8B-B14F-4D97-AF65-F5344CB8AC3E}">
        <p14:creationId xmlns:p14="http://schemas.microsoft.com/office/powerpoint/2010/main" val="128698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EC8EB-31D4-4071-9592-9EB8DDE56BA9}"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408594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B03971-BB6E-4D2E-B8D5-4F85B177DC19}"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371133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0A6A19-E4C5-499B-9817-9F462DDE8661}" type="datetime1">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215490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6582A3-2F7D-4FF5-862D-27F58457309E}" type="datetime1">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314417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43BC4-BD0A-49F4-8AB4-98E071E3834D}" type="datetime1">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17905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042722-C41B-4B7C-B02A-C51469D93110}"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176311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D210C-C4D1-4DC3-822C-A67772A7FFBD}"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9F83A-FC8C-40E4-9D55-3FFD1D06D5FA}" type="slidenum">
              <a:rPr lang="en-US" smtClean="0"/>
              <a:pPr/>
              <a:t>‹#›</a:t>
            </a:fld>
            <a:endParaRPr lang="en-US"/>
          </a:p>
        </p:txBody>
      </p:sp>
    </p:spTree>
    <p:extLst>
      <p:ext uri="{BB962C8B-B14F-4D97-AF65-F5344CB8AC3E}">
        <p14:creationId xmlns:p14="http://schemas.microsoft.com/office/powerpoint/2010/main" val="42373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762AA9-B860-47A4-9C10-0E3B15F9DAB5}" type="datetime1">
              <a:rPr lang="en-US" smtClean="0"/>
              <a:pPr/>
              <a:t>1/26/2020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A9F83A-FC8C-40E4-9D55-3FFD1D06D5FA}" type="slidenum">
              <a:rPr lang="en-US" smtClean="0"/>
              <a:pPr/>
              <a:t>‹#›</a:t>
            </a:fld>
            <a:endParaRPr lang="en-US"/>
          </a:p>
        </p:txBody>
      </p:sp>
    </p:spTree>
    <p:extLst>
      <p:ext uri="{BB962C8B-B14F-4D97-AF65-F5344CB8AC3E}">
        <p14:creationId xmlns:p14="http://schemas.microsoft.com/office/powerpoint/2010/main" val="1782147120"/>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cid:image001.jpg@01D6637E.C6A5EBC0" TargetMode="Externa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cid:image002.jpg@01D6637E.C6A5EBC0" TargetMode="Externa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cid:image001.jpg@01D5D478.7A471320" TargetMode="Externa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cid:image001.jpg@01D5D479.2790CCB0" TargetMode="Externa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3"/>
          <a:srcRect/>
          <a:stretch>
            <a:fillRect/>
          </a:stretch>
        </p:blipFill>
        <p:spPr bwMode="auto">
          <a:xfrm rot="16200000">
            <a:off x="2667000" y="-2667002"/>
            <a:ext cx="6857999" cy="12192001"/>
          </a:xfrm>
          <a:prstGeom prst="rect">
            <a:avLst/>
          </a:prstGeom>
          <a:noFill/>
        </p:spPr>
      </p:pic>
      <p:sp>
        <p:nvSpPr>
          <p:cNvPr id="2" name="Title 1"/>
          <p:cNvSpPr>
            <a:spLocks noGrp="1"/>
          </p:cNvSpPr>
          <p:nvPr>
            <p:ph type="ctrTitle"/>
          </p:nvPr>
        </p:nvSpPr>
        <p:spPr>
          <a:xfrm>
            <a:off x="1612900" y="1300785"/>
            <a:ext cx="9131300" cy="1429715"/>
          </a:xfrm>
        </p:spPr>
        <p:txBody>
          <a:bodyPr anchor="t">
            <a:noAutofit/>
          </a:bodyPr>
          <a:lstStyle/>
          <a:p>
            <a:pPr algn="ctr">
              <a:lnSpc>
                <a:spcPct val="100000"/>
              </a:lnSpc>
            </a:pPr>
            <a:r>
              <a:rPr lang="en-US" sz="2400" cap="none" dirty="0" smtClean="0">
                <a:solidFill>
                  <a:schemeClr val="bg1"/>
                </a:solidFill>
                <a:latin typeface="Times New Roman" panose="02020603050405020304" pitchFamily="18" charset="0"/>
                <a:cs typeface="Times New Roman" panose="02020603050405020304" pitchFamily="18" charset="0"/>
              </a:rPr>
              <a:t>Maharishi International University</a:t>
            </a:r>
            <a:r>
              <a:rPr lang="en-US" sz="2400" cap="none" dirty="0" smtClean="0">
                <a:solidFill>
                  <a:schemeClr val="bg1"/>
                </a:solidFill>
                <a:latin typeface="Times New Roman" panose="02020603050405020304" pitchFamily="18" charset="0"/>
                <a:cs typeface="Times New Roman" panose="02020603050405020304" pitchFamily="18" charset="0"/>
              </a:rPr>
              <a:t/>
            </a:r>
            <a:br>
              <a:rPr lang="en-US" sz="2400" cap="none" dirty="0" smtClean="0">
                <a:solidFill>
                  <a:schemeClr val="bg1"/>
                </a:solidFill>
                <a:latin typeface="Times New Roman" panose="02020603050405020304" pitchFamily="18" charset="0"/>
                <a:cs typeface="Times New Roman" panose="02020603050405020304" pitchFamily="18" charset="0"/>
              </a:rPr>
            </a:br>
            <a:r>
              <a:rPr lang="en-US" sz="2400" cap="none" dirty="0" smtClean="0">
                <a:solidFill>
                  <a:schemeClr val="bg1"/>
                </a:solidFill>
                <a:latin typeface="Times New Roman" panose="02020603050405020304" pitchFamily="18" charset="0"/>
                <a:cs typeface="Times New Roman" panose="02020603050405020304" pitchFamily="18" charset="0"/>
              </a:rPr>
              <a:t>Modern Programmin</a:t>
            </a:r>
            <a:r>
              <a:rPr lang="en-US" sz="2400" dirty="0" smtClean="0">
                <a:solidFill>
                  <a:schemeClr val="bg1"/>
                </a:solidFill>
                <a:latin typeface="Times New Roman" panose="02020603050405020304" pitchFamily="18" charset="0"/>
                <a:cs typeface="Times New Roman" panose="02020603050405020304" pitchFamily="18" charset="0"/>
              </a:rPr>
              <a:t>g Practice</a:t>
            </a:r>
            <a:r>
              <a:rPr lang="en-US" sz="2400" cap="none" dirty="0" smtClean="0">
                <a:solidFill>
                  <a:schemeClr val="bg1"/>
                </a:solidFill>
                <a:latin typeface="Times New Roman" panose="02020603050405020304" pitchFamily="18" charset="0"/>
                <a:cs typeface="Times New Roman" panose="02020603050405020304" pitchFamily="18" charset="0"/>
              </a:rPr>
              <a:t/>
            </a:r>
            <a:br>
              <a:rPr lang="en-US" sz="2400" cap="none" dirty="0" smtClean="0">
                <a:solidFill>
                  <a:schemeClr val="bg1"/>
                </a:solidFill>
                <a:latin typeface="Times New Roman" panose="02020603050405020304" pitchFamily="18" charset="0"/>
                <a:cs typeface="Times New Roman" panose="02020603050405020304" pitchFamily="18" charset="0"/>
              </a:rPr>
            </a:br>
            <a:r>
              <a:rPr lang="en-US" sz="2400" cap="none" dirty="0" smtClean="0">
                <a:solidFill>
                  <a:schemeClr val="bg1"/>
                </a:solidFill>
                <a:latin typeface="Times New Roman" panose="02020603050405020304" pitchFamily="18" charset="0"/>
                <a:cs typeface="Times New Roman" panose="02020603050405020304" pitchFamily="18" charset="0"/>
              </a:rPr>
              <a:t>Project Presentation</a:t>
            </a:r>
            <a:r>
              <a:rPr lang="en-US" sz="2400" cap="none" dirty="0" smtClean="0">
                <a:solidFill>
                  <a:schemeClr val="tx1"/>
                </a:solidFill>
                <a:latin typeface="Times New Roman" panose="02020603050405020304" pitchFamily="18" charset="0"/>
                <a:cs typeface="Times New Roman" panose="02020603050405020304" pitchFamily="18" charset="0"/>
              </a:rPr>
              <a:t/>
            </a:r>
            <a:br>
              <a:rPr lang="en-US" sz="2400" cap="none" dirty="0" smtClean="0">
                <a:solidFill>
                  <a:schemeClr val="tx1"/>
                </a:solidFill>
                <a:latin typeface="Times New Roman" panose="02020603050405020304" pitchFamily="18" charset="0"/>
                <a:cs typeface="Times New Roman" panose="02020603050405020304" pitchFamily="18" charset="0"/>
              </a:rPr>
            </a:br>
            <a:endParaRPr lang="en-US" sz="2400" cap="none"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25612" y="4384676"/>
            <a:ext cx="8689976" cy="1939924"/>
          </a:xfrm>
        </p:spPr>
        <p:txBody>
          <a:bodyPr>
            <a:normAutofit fontScale="92500" lnSpcReduction="10000"/>
          </a:bodyPr>
          <a:lstStyle/>
          <a:p>
            <a:pPr algn="ctr"/>
            <a:r>
              <a:rPr lang="en-US" cap="none" dirty="0" smtClean="0">
                <a:solidFill>
                  <a:schemeClr val="bg1"/>
                </a:solidFill>
                <a:latin typeface="Times New Roman" panose="02020603050405020304" pitchFamily="18" charset="0"/>
                <a:cs typeface="Times New Roman" panose="02020603050405020304" pitchFamily="18" charset="0"/>
              </a:rPr>
              <a:t>Library Management System </a:t>
            </a:r>
          </a:p>
          <a:p>
            <a:pPr algn="ctr"/>
            <a:r>
              <a:rPr lang="en-US" cap="none" dirty="0" smtClean="0">
                <a:solidFill>
                  <a:schemeClr val="bg1"/>
                </a:solidFill>
                <a:latin typeface="Times New Roman" panose="02020603050405020304" pitchFamily="18" charset="0"/>
                <a:cs typeface="Times New Roman" panose="02020603050405020304" pitchFamily="18" charset="0"/>
              </a:rPr>
              <a:t>Group 8</a:t>
            </a:r>
            <a:endParaRPr lang="en-US" cap="none" dirty="0" smtClean="0">
              <a:solidFill>
                <a:schemeClr val="bg1"/>
              </a:solidFill>
              <a:latin typeface="Times New Roman" panose="02020603050405020304" pitchFamily="18" charset="0"/>
              <a:cs typeface="Times New Roman" panose="02020603050405020304" pitchFamily="18" charset="0"/>
            </a:endParaRPr>
          </a:p>
          <a:p>
            <a:pPr algn="ctr"/>
            <a:r>
              <a:rPr lang="en-US" cap="none" dirty="0" smtClean="0">
                <a:solidFill>
                  <a:schemeClr val="bg1"/>
                </a:solidFill>
                <a:latin typeface="Times New Roman" panose="02020603050405020304" pitchFamily="18" charset="0"/>
                <a:cs typeface="Times New Roman" panose="02020603050405020304" pitchFamily="18" charset="0"/>
              </a:rPr>
              <a:t>Al Amir Saher Al Nassereddine</a:t>
            </a:r>
          </a:p>
          <a:p>
            <a:pPr algn="ctr"/>
            <a:r>
              <a:rPr lang="en-US" dirty="0" smtClean="0">
                <a:solidFill>
                  <a:schemeClr val="bg1"/>
                </a:solidFill>
                <a:latin typeface="Times New Roman" panose="02020603050405020304" pitchFamily="18" charset="0"/>
                <a:cs typeface="Times New Roman" panose="02020603050405020304" pitchFamily="18" charset="0"/>
              </a:rPr>
              <a:t>Ahmad </a:t>
            </a:r>
            <a:r>
              <a:rPr lang="en-US" dirty="0" err="1" smtClean="0">
                <a:solidFill>
                  <a:schemeClr val="bg1"/>
                </a:solidFill>
                <a:latin typeface="Times New Roman" panose="02020603050405020304" pitchFamily="18" charset="0"/>
                <a:cs typeface="Times New Roman" panose="02020603050405020304" pitchFamily="18" charset="0"/>
              </a:rPr>
              <a:t>Taher</a:t>
            </a:r>
            <a:endParaRPr lang="en-US" dirty="0" smtClean="0">
              <a:solidFill>
                <a:schemeClr val="bg1"/>
              </a:solidFill>
              <a:latin typeface="Times New Roman" panose="02020603050405020304" pitchFamily="18" charset="0"/>
              <a:cs typeface="Times New Roman" panose="02020603050405020304" pitchFamily="18" charset="0"/>
            </a:endParaRPr>
          </a:p>
          <a:p>
            <a:pPr algn="ctr"/>
            <a:r>
              <a:rPr lang="en-US" cap="none" dirty="0" smtClean="0">
                <a:solidFill>
                  <a:schemeClr val="bg1"/>
                </a:solidFill>
                <a:latin typeface="Times New Roman" panose="02020603050405020304" pitchFamily="18" charset="0"/>
                <a:cs typeface="Times New Roman" panose="02020603050405020304" pitchFamily="18" charset="0"/>
              </a:rPr>
              <a:t>Joe </a:t>
            </a:r>
            <a:r>
              <a:rPr lang="en-US" cap="none" dirty="0" err="1" smtClean="0">
                <a:solidFill>
                  <a:schemeClr val="bg1"/>
                </a:solidFill>
                <a:latin typeface="Times New Roman" panose="02020603050405020304" pitchFamily="18" charset="0"/>
                <a:cs typeface="Times New Roman" panose="02020603050405020304" pitchFamily="18" charset="0"/>
              </a:rPr>
              <a:t>Sleiman</a:t>
            </a:r>
            <a:endParaRPr lang="en-US" cap="none"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5235396" y="2593794"/>
            <a:ext cx="1670407" cy="1670407"/>
          </a:xfrm>
          <a:prstGeom prst="rect">
            <a:avLst/>
          </a:prstGeom>
        </p:spPr>
      </p:pic>
    </p:spTree>
    <p:extLst>
      <p:ext uri="{BB962C8B-B14F-4D97-AF65-F5344CB8AC3E}">
        <p14:creationId xmlns:p14="http://schemas.microsoft.com/office/powerpoint/2010/main" val="4248146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3"/>
          <a:srcRect/>
          <a:stretch>
            <a:fillRect/>
          </a:stretch>
        </p:blipFill>
        <p:spPr bwMode="auto">
          <a:xfrm rot="16200000">
            <a:off x="2667000" y="-2675548"/>
            <a:ext cx="6857999" cy="12192001"/>
          </a:xfrm>
          <a:prstGeom prst="rect">
            <a:avLst/>
          </a:prstGeom>
          <a:noFill/>
        </p:spPr>
      </p:pic>
      <p:sp>
        <p:nvSpPr>
          <p:cNvPr id="2" name="Title 1"/>
          <p:cNvSpPr>
            <a:spLocks noGrp="1"/>
          </p:cNvSpPr>
          <p:nvPr>
            <p:ph type="title"/>
          </p:nvPr>
        </p:nvSpPr>
        <p:spPr>
          <a:xfrm>
            <a:off x="0" y="-14958"/>
            <a:ext cx="12192000" cy="107463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VII.	</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Extra Credit Use Cases - Overdue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smtClean="0"/>
              <a:t>Slide </a:t>
            </a:r>
            <a:fld id="{1BA9F83A-FC8C-40E4-9D55-3FFD1D06D5FA}" type="slidenum">
              <a:rPr lang="en-US" smtClean="0"/>
              <a:pPr/>
              <a:t>10</a:t>
            </a:fld>
            <a:r>
              <a:rPr lang="en-US" smtClean="0"/>
              <a:t> of 13</a:t>
            </a:r>
            <a:endParaRPr lang="en-US" dirty="0"/>
          </a:p>
        </p:txBody>
      </p:sp>
      <p:sp>
        <p:nvSpPr>
          <p:cNvPr id="7" name="Content Placeholder 2"/>
          <p:cNvSpPr>
            <a:spLocks noGrp="1"/>
          </p:cNvSpPr>
          <p:nvPr>
            <p:ph idx="1"/>
          </p:nvPr>
        </p:nvSpPr>
        <p:spPr>
          <a:xfrm>
            <a:off x="-2" y="1398495"/>
            <a:ext cx="4536143" cy="4833761"/>
          </a:xfrm>
        </p:spPr>
        <p:txBody>
          <a:bodyPr>
            <a:normAutofit/>
          </a:bodyPr>
          <a:lstStyle/>
          <a:p>
            <a:pPr algn="just"/>
            <a:r>
              <a:rPr lang="en-US" dirty="0" smtClean="0">
                <a:solidFill>
                  <a:schemeClr val="bg1"/>
                </a:solidFill>
                <a:latin typeface="Times New Roman" panose="02020603050405020304" pitchFamily="18" charset="0"/>
                <a:cs typeface="Times New Roman" panose="02020603050405020304" pitchFamily="18" charset="0"/>
              </a:rPr>
              <a:t>Overdue button will show all books overdue before today.</a:t>
            </a:r>
          </a:p>
          <a:p>
            <a:pPr algn="just"/>
            <a:r>
              <a:rPr lang="en-US" dirty="0" smtClean="0">
                <a:solidFill>
                  <a:schemeClr val="bg1"/>
                </a:solidFill>
                <a:latin typeface="Times New Roman" panose="02020603050405020304" pitchFamily="18" charset="0"/>
                <a:cs typeface="Times New Roman" panose="02020603050405020304" pitchFamily="18" charset="0"/>
              </a:rPr>
              <a:t>Due Date button will show all books checked out with their respective due dates.</a:t>
            </a:r>
            <a:endParaRPr lang="en-US" dirty="0" smtClean="0">
              <a:solidFill>
                <a:schemeClr val="bg1"/>
              </a:solidFill>
              <a:latin typeface="Times New Roman" panose="02020603050405020304" pitchFamily="18" charset="0"/>
              <a:cs typeface="Times New Roman" panose="02020603050405020304" pitchFamily="18" charset="0"/>
            </a:endParaRPr>
          </a:p>
        </p:txBody>
      </p:sp>
      <p:pic>
        <p:nvPicPr>
          <p:cNvPr id="9" name="Picture 8" descr="cid:image001.jpg@01D6637E.C6A5EBC0"/>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004547" y="1688078"/>
            <a:ext cx="6934200" cy="4541520"/>
          </a:xfrm>
          <a:prstGeom prst="rect">
            <a:avLst/>
          </a:prstGeom>
          <a:noFill/>
          <a:ln>
            <a:noFill/>
          </a:ln>
        </p:spPr>
      </p:pic>
      <p:sp>
        <p:nvSpPr>
          <p:cNvPr id="10" name="Slide Number Placeholder 3"/>
          <p:cNvSpPr txBox="1">
            <a:spLocks/>
          </p:cNvSpPr>
          <p:nvPr/>
        </p:nvSpPr>
        <p:spPr>
          <a:xfrm>
            <a:off x="11115677" y="6448973"/>
            <a:ext cx="1076323"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Slide 10 of 14</a:t>
            </a:r>
            <a:endParaRPr lang="en-US" dirty="0"/>
          </a:p>
        </p:txBody>
      </p:sp>
    </p:spTree>
    <p:extLst>
      <p:ext uri="{BB962C8B-B14F-4D97-AF65-F5344CB8AC3E}">
        <p14:creationId xmlns:p14="http://schemas.microsoft.com/office/powerpoint/2010/main" val="2444233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3"/>
          <a:srcRect/>
          <a:stretch>
            <a:fillRect/>
          </a:stretch>
        </p:blipFill>
        <p:spPr bwMode="auto">
          <a:xfrm rot="16200000">
            <a:off x="2667000" y="-2667002"/>
            <a:ext cx="6857999" cy="12192001"/>
          </a:xfrm>
          <a:prstGeom prst="rect">
            <a:avLst/>
          </a:prstGeom>
          <a:noFill/>
        </p:spPr>
      </p:pic>
      <p:sp>
        <p:nvSpPr>
          <p:cNvPr id="2" name="Title 1"/>
          <p:cNvSpPr>
            <a:spLocks noGrp="1"/>
          </p:cNvSpPr>
          <p:nvPr>
            <p:ph type="title"/>
          </p:nvPr>
        </p:nvSpPr>
        <p:spPr>
          <a:xfrm>
            <a:off x="0" y="-14958"/>
            <a:ext cx="12192000" cy="107463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VII.	</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Extra Credit Use Cases - Checkout</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smtClean="0"/>
              <a:t>Slide </a:t>
            </a:r>
            <a:fld id="{1BA9F83A-FC8C-40E4-9D55-3FFD1D06D5FA}" type="slidenum">
              <a:rPr lang="en-US" smtClean="0"/>
              <a:pPr/>
              <a:t>11</a:t>
            </a:fld>
            <a:r>
              <a:rPr lang="en-US" smtClean="0"/>
              <a:t> of 13</a:t>
            </a:r>
            <a:endParaRPr lang="en-US" dirty="0"/>
          </a:p>
        </p:txBody>
      </p:sp>
      <p:sp>
        <p:nvSpPr>
          <p:cNvPr id="7" name="Content Placeholder 2"/>
          <p:cNvSpPr>
            <a:spLocks noGrp="1"/>
          </p:cNvSpPr>
          <p:nvPr>
            <p:ph idx="1"/>
          </p:nvPr>
        </p:nvSpPr>
        <p:spPr>
          <a:xfrm>
            <a:off x="-2" y="1398495"/>
            <a:ext cx="4536143" cy="4833761"/>
          </a:xfrm>
        </p:spPr>
        <p:txBody>
          <a:bodyPr>
            <a:normAutofit/>
          </a:bodyPr>
          <a:lstStyle/>
          <a:p>
            <a:pPr algn="just"/>
            <a:r>
              <a:rPr lang="en-US" dirty="0" smtClean="0">
                <a:solidFill>
                  <a:schemeClr val="bg1"/>
                </a:solidFill>
                <a:latin typeface="Times New Roman" panose="02020603050405020304" pitchFamily="18" charset="0"/>
                <a:cs typeface="Times New Roman" panose="02020603050405020304" pitchFamily="18" charset="0"/>
              </a:rPr>
              <a:t>When the librarian check out a book, a table view will display information about the book the checkout and the due dates.</a:t>
            </a:r>
          </a:p>
          <a:p>
            <a:pPr algn="just"/>
            <a:r>
              <a:rPr lang="en-US" dirty="0" smtClean="0">
                <a:solidFill>
                  <a:schemeClr val="bg1"/>
                </a:solidFill>
                <a:latin typeface="Times New Roman" panose="02020603050405020304" pitchFamily="18" charset="0"/>
                <a:cs typeface="Times New Roman" panose="02020603050405020304" pitchFamily="18" charset="0"/>
              </a:rPr>
              <a:t>Print button will print the information on the console.</a:t>
            </a:r>
            <a:endParaRPr lang="en-US" dirty="0" smtClean="0">
              <a:solidFill>
                <a:schemeClr val="bg1"/>
              </a:solidFill>
              <a:latin typeface="Times New Roman" panose="02020603050405020304" pitchFamily="18" charset="0"/>
              <a:cs typeface="Times New Roman" panose="02020603050405020304" pitchFamily="18" charset="0"/>
            </a:endParaRPr>
          </a:p>
        </p:txBody>
      </p:sp>
      <p:pic>
        <p:nvPicPr>
          <p:cNvPr id="8" name="Picture 7" descr="cid:image002.jpg@01D6637E.C6A5EBC0"/>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308226" y="1657598"/>
            <a:ext cx="6362700" cy="4602480"/>
          </a:xfrm>
          <a:prstGeom prst="rect">
            <a:avLst/>
          </a:prstGeom>
          <a:noFill/>
          <a:ln>
            <a:noFill/>
          </a:ln>
        </p:spPr>
      </p:pic>
      <p:sp>
        <p:nvSpPr>
          <p:cNvPr id="10" name="Slide Number Placeholder 3"/>
          <p:cNvSpPr txBox="1">
            <a:spLocks/>
          </p:cNvSpPr>
          <p:nvPr/>
        </p:nvSpPr>
        <p:spPr>
          <a:xfrm>
            <a:off x="11115677" y="6448973"/>
            <a:ext cx="1076323"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Slide 11 of 14</a:t>
            </a:r>
            <a:endParaRPr lang="en-US" dirty="0"/>
          </a:p>
        </p:txBody>
      </p:sp>
    </p:spTree>
    <p:extLst>
      <p:ext uri="{BB962C8B-B14F-4D97-AF65-F5344CB8AC3E}">
        <p14:creationId xmlns:p14="http://schemas.microsoft.com/office/powerpoint/2010/main" val="3932832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3"/>
          <a:srcRect/>
          <a:stretch>
            <a:fillRect/>
          </a:stretch>
        </p:blipFill>
        <p:spPr bwMode="auto">
          <a:xfrm rot="16200000">
            <a:off x="2667000" y="-2667002"/>
            <a:ext cx="6857999" cy="12192001"/>
          </a:xfrm>
          <a:prstGeom prst="rect">
            <a:avLst/>
          </a:prstGeom>
          <a:noFill/>
        </p:spPr>
      </p:pic>
      <p:sp>
        <p:nvSpPr>
          <p:cNvPr id="2" name="Title 1"/>
          <p:cNvSpPr>
            <a:spLocks noGrp="1"/>
          </p:cNvSpPr>
          <p:nvPr>
            <p:ph type="title"/>
          </p:nvPr>
        </p:nvSpPr>
        <p:spPr>
          <a:xfrm>
            <a:off x="0" y="-14958"/>
            <a:ext cx="12192000" cy="107463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VIII.	</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SCI Knowledge 1</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smtClean="0"/>
              <a:t>Slide </a:t>
            </a:r>
            <a:fld id="{1BA9F83A-FC8C-40E4-9D55-3FFD1D06D5FA}" type="slidenum">
              <a:rPr lang="en-US" smtClean="0"/>
              <a:pPr/>
              <a:t>12</a:t>
            </a:fld>
            <a:r>
              <a:rPr lang="en-US" smtClean="0"/>
              <a:t> of 13</a:t>
            </a:r>
            <a:endParaRPr lang="en-US" dirty="0"/>
          </a:p>
        </p:txBody>
      </p:sp>
      <p:sp>
        <p:nvSpPr>
          <p:cNvPr id="7" name="Content Placeholder 2"/>
          <p:cNvSpPr>
            <a:spLocks noGrp="1"/>
          </p:cNvSpPr>
          <p:nvPr>
            <p:ph idx="1"/>
          </p:nvPr>
        </p:nvSpPr>
        <p:spPr>
          <a:xfrm>
            <a:off x="136732" y="1170775"/>
            <a:ext cx="11801743" cy="5687226"/>
          </a:xfrm>
        </p:spPr>
        <p:txBody>
          <a:bodyPr>
            <a:normAutofit fontScale="70000" lnSpcReduction="20000"/>
          </a:bodyPr>
          <a:lstStyle/>
          <a:p>
            <a:pPr marL="0" indent="0" algn="just">
              <a:buNone/>
            </a:pPr>
            <a:r>
              <a:rPr lang="en-US" sz="2600" b="1" dirty="0" smtClean="0">
                <a:solidFill>
                  <a:schemeClr val="bg1"/>
                </a:solidFill>
                <a:latin typeface="Times New Roman" panose="02020603050405020304" pitchFamily="18" charset="0"/>
                <a:cs typeface="Times New Roman" panose="02020603050405020304" pitchFamily="18" charset="0"/>
              </a:rPr>
              <a:t>Life </a:t>
            </a:r>
            <a:r>
              <a:rPr lang="en-US" sz="2600" b="1" dirty="0">
                <a:solidFill>
                  <a:schemeClr val="bg1"/>
                </a:solidFill>
                <a:latin typeface="Times New Roman" panose="02020603050405020304" pitchFamily="18" charset="0"/>
                <a:cs typeface="Times New Roman" panose="02020603050405020304" pitchFamily="18" charset="0"/>
              </a:rPr>
              <a:t>is found in layers:</a:t>
            </a:r>
          </a:p>
          <a:p>
            <a:pPr marL="0" indent="0" algn="just">
              <a:buNone/>
            </a:pPr>
            <a:r>
              <a:rPr lang="en-US" dirty="0">
                <a:solidFill>
                  <a:schemeClr val="bg1"/>
                </a:solidFill>
                <a:latin typeface="Times New Roman" panose="02020603050405020304" pitchFamily="18" charset="0"/>
                <a:cs typeface="Times New Roman" panose="02020603050405020304" pitchFamily="18" charset="0"/>
              </a:rPr>
              <a:t>We split the program in many </a:t>
            </a:r>
            <a:r>
              <a:rPr lang="en-US" dirty="0" smtClean="0">
                <a:solidFill>
                  <a:schemeClr val="bg1"/>
                </a:solidFill>
                <a:latin typeface="Times New Roman" panose="02020603050405020304" pitchFamily="18" charset="0"/>
                <a:cs typeface="Times New Roman" panose="02020603050405020304" pitchFamily="18" charset="0"/>
              </a:rPr>
              <a:t>layers:</a:t>
            </a:r>
            <a:endParaRPr lang="en-US"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bg1"/>
                </a:solidFill>
                <a:latin typeface="Times New Roman" panose="02020603050405020304" pitchFamily="18" charset="0"/>
                <a:cs typeface="Times New Roman" panose="02020603050405020304" pitchFamily="18" charset="0"/>
              </a:rPr>
              <a:t>1- User Interface UI</a:t>
            </a:r>
          </a:p>
          <a:p>
            <a:pPr marL="0" indent="0" algn="just">
              <a:buNone/>
            </a:pPr>
            <a:r>
              <a:rPr lang="en-US" dirty="0">
                <a:solidFill>
                  <a:schemeClr val="bg1"/>
                </a:solidFill>
                <a:latin typeface="Times New Roman" panose="02020603050405020304" pitchFamily="18" charset="0"/>
                <a:cs typeface="Times New Roman" panose="02020603050405020304" pitchFamily="18" charset="0"/>
              </a:rPr>
              <a:t>2- Business</a:t>
            </a:r>
          </a:p>
          <a:p>
            <a:pPr marL="0" indent="0" algn="just">
              <a:buNone/>
            </a:pPr>
            <a:r>
              <a:rPr lang="en-US" dirty="0">
                <a:solidFill>
                  <a:schemeClr val="bg1"/>
                </a:solidFill>
                <a:latin typeface="Times New Roman" panose="02020603050405020304" pitchFamily="18" charset="0"/>
                <a:cs typeface="Times New Roman" panose="02020603050405020304" pitchFamily="18" charset="0"/>
              </a:rPr>
              <a:t>3- Data Access </a:t>
            </a:r>
            <a:r>
              <a:rPr lang="en-US" dirty="0" smtClean="0">
                <a:solidFill>
                  <a:schemeClr val="bg1"/>
                </a:solidFill>
                <a:latin typeface="Times New Roman" panose="02020603050405020304" pitchFamily="18" charset="0"/>
                <a:cs typeface="Times New Roman" panose="02020603050405020304" pitchFamily="18" charset="0"/>
              </a:rPr>
              <a:t>Layer</a:t>
            </a:r>
          </a:p>
          <a:p>
            <a:pPr marL="0" indent="0" algn="just">
              <a:buNone/>
            </a:pPr>
            <a:endParaRPr lang="en-US" sz="13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bg1"/>
                </a:solidFill>
                <a:latin typeface="Times New Roman" panose="02020603050405020304" pitchFamily="18" charset="0"/>
                <a:cs typeface="Times New Roman" panose="02020603050405020304" pitchFamily="18" charset="0"/>
              </a:rPr>
              <a:t>So as we know in life a human live inside another soul, his mother, he </a:t>
            </a:r>
            <a:r>
              <a:rPr lang="en-US" dirty="0" smtClean="0">
                <a:solidFill>
                  <a:schemeClr val="bg1"/>
                </a:solidFill>
                <a:latin typeface="Times New Roman" panose="02020603050405020304" pitchFamily="18" charset="0"/>
                <a:cs typeface="Times New Roman" panose="02020603050405020304" pitchFamily="18" charset="0"/>
              </a:rPr>
              <a:t>starts as </a:t>
            </a:r>
            <a:r>
              <a:rPr lang="en-US" dirty="0">
                <a:solidFill>
                  <a:schemeClr val="bg1"/>
                </a:solidFill>
                <a:latin typeface="Times New Roman" panose="02020603050405020304" pitchFamily="18" charset="0"/>
                <a:cs typeface="Times New Roman" panose="02020603050405020304" pitchFamily="18" charset="0"/>
              </a:rPr>
              <a:t>seed layer, then he starts to </a:t>
            </a:r>
            <a:r>
              <a:rPr lang="en-US" dirty="0" smtClean="0">
                <a:solidFill>
                  <a:schemeClr val="bg1"/>
                </a:solidFill>
                <a:latin typeface="Times New Roman" panose="02020603050405020304" pitchFamily="18" charset="0"/>
                <a:cs typeface="Times New Roman" panose="02020603050405020304" pitchFamily="18" charset="0"/>
              </a:rPr>
              <a:t>grow  </a:t>
            </a:r>
            <a:r>
              <a:rPr lang="en-US" dirty="0">
                <a:solidFill>
                  <a:schemeClr val="bg1"/>
                </a:solidFill>
                <a:latin typeface="Times New Roman" panose="02020603050405020304" pitchFamily="18" charset="0"/>
                <a:cs typeface="Times New Roman" panose="02020603050405020304" pitchFamily="18" charset="0"/>
              </a:rPr>
              <a:t>until he born and start to grow up </a:t>
            </a:r>
            <a:r>
              <a:rPr lang="en-US" dirty="0" smtClean="0">
                <a:solidFill>
                  <a:schemeClr val="bg1"/>
                </a:solidFill>
                <a:latin typeface="Times New Roman" panose="02020603050405020304" pitchFamily="18" charset="0"/>
                <a:cs typeface="Times New Roman" panose="02020603050405020304" pitchFamily="18" charset="0"/>
              </a:rPr>
              <a:t>passing in </a:t>
            </a:r>
            <a:r>
              <a:rPr lang="en-US" dirty="0">
                <a:solidFill>
                  <a:schemeClr val="bg1"/>
                </a:solidFill>
                <a:latin typeface="Times New Roman" panose="02020603050405020304" pitchFamily="18" charset="0"/>
                <a:cs typeface="Times New Roman" panose="02020603050405020304" pitchFamily="18" charset="0"/>
              </a:rPr>
              <a:t>different layers </a:t>
            </a:r>
            <a:r>
              <a:rPr lang="en-US" dirty="0" smtClean="0">
                <a:solidFill>
                  <a:schemeClr val="bg1"/>
                </a:solidFill>
                <a:latin typeface="Times New Roman" panose="02020603050405020304" pitchFamily="18" charset="0"/>
                <a:cs typeface="Times New Roman" panose="02020603050405020304" pitchFamily="18" charset="0"/>
              </a:rPr>
              <a:t>like layer </a:t>
            </a:r>
            <a:r>
              <a:rPr lang="en-US" dirty="0">
                <a:solidFill>
                  <a:schemeClr val="bg1"/>
                </a:solidFill>
                <a:latin typeface="Times New Roman" panose="02020603050405020304" pitchFamily="18" charset="0"/>
                <a:cs typeface="Times New Roman" panose="02020603050405020304" pitchFamily="18" charset="0"/>
              </a:rPr>
              <a:t>of childhood that also include many other layers</a:t>
            </a:r>
          </a:p>
          <a:p>
            <a:pPr marL="0" indent="0" algn="just">
              <a:buNone/>
            </a:pPr>
            <a:r>
              <a:rPr lang="en-US" dirty="0">
                <a:solidFill>
                  <a:schemeClr val="bg1"/>
                </a:solidFill>
                <a:latin typeface="Times New Roman" panose="02020603050405020304" pitchFamily="18" charset="0"/>
                <a:cs typeface="Times New Roman" panose="02020603050405020304" pitchFamily="18" charset="0"/>
              </a:rPr>
              <a:t>like learning layer, walking layer etc... so also in our project we have to </a:t>
            </a:r>
            <a:r>
              <a:rPr lang="en-US" dirty="0" smtClean="0">
                <a:solidFill>
                  <a:schemeClr val="bg1"/>
                </a:solidFill>
                <a:latin typeface="Times New Roman" panose="02020603050405020304" pitchFamily="18" charset="0"/>
                <a:cs typeface="Times New Roman" panose="02020603050405020304" pitchFamily="18" charset="0"/>
              </a:rPr>
              <a:t>pass in </a:t>
            </a:r>
            <a:r>
              <a:rPr lang="en-US" dirty="0">
                <a:solidFill>
                  <a:schemeClr val="bg1"/>
                </a:solidFill>
                <a:latin typeface="Times New Roman" panose="02020603050405020304" pitchFamily="18" charset="0"/>
                <a:cs typeface="Times New Roman" panose="02020603050405020304" pitchFamily="18" charset="0"/>
              </a:rPr>
              <a:t>different layers, build them, benefit and ease the work for us to make it more easier and understandable</a:t>
            </a:r>
          </a:p>
          <a:p>
            <a:pPr marL="0" indent="0" algn="just">
              <a:buNone/>
            </a:pPr>
            <a:r>
              <a:rPr lang="en-US" dirty="0">
                <a:solidFill>
                  <a:schemeClr val="bg1"/>
                </a:solidFill>
                <a:latin typeface="Times New Roman" panose="02020603050405020304" pitchFamily="18" charset="0"/>
                <a:cs typeface="Times New Roman" panose="02020603050405020304" pitchFamily="18" charset="0"/>
              </a:rPr>
              <a:t>for other developers.</a:t>
            </a:r>
          </a:p>
          <a:p>
            <a:pPr marL="0" indent="0" algn="just">
              <a:buNone/>
            </a:pPr>
            <a:r>
              <a:rPr lang="en-US" dirty="0" smtClean="0">
                <a:solidFill>
                  <a:schemeClr val="bg1"/>
                </a:solidFill>
                <a:latin typeface="Times New Roman" panose="02020603050405020304" pitchFamily="18" charset="0"/>
                <a:cs typeface="Times New Roman" panose="02020603050405020304" pitchFamily="18" charset="0"/>
              </a:rPr>
              <a:t>We split the project in 3 main different layers as we mentioned above:</a:t>
            </a:r>
          </a:p>
          <a:p>
            <a:pPr marL="0" indent="0" algn="just">
              <a:buNone/>
            </a:pPr>
            <a:r>
              <a:rPr lang="en-US" dirty="0" smtClean="0">
                <a:solidFill>
                  <a:schemeClr val="bg1"/>
                </a:solidFill>
                <a:latin typeface="Times New Roman" panose="02020603050405020304" pitchFamily="18" charset="0"/>
                <a:cs typeface="Times New Roman" panose="02020603050405020304" pitchFamily="18" charset="0"/>
              </a:rPr>
              <a:t>The UI is everything related to the images, graphics, users interface, input text, labels, buttons and user interaction with the screen, all exists in UI layer.</a:t>
            </a:r>
          </a:p>
          <a:p>
            <a:pPr marL="0" indent="0" algn="just">
              <a:buNone/>
            </a:pPr>
            <a:r>
              <a:rPr lang="en-US" dirty="0" smtClean="0">
                <a:solidFill>
                  <a:schemeClr val="bg1"/>
                </a:solidFill>
                <a:latin typeface="Times New Roman" panose="02020603050405020304" pitchFamily="18" charset="0"/>
                <a:cs typeface="Times New Roman" panose="02020603050405020304" pitchFamily="18" charset="0"/>
              </a:rPr>
              <a:t>Business: the system controller class consist of everything related to Business between UI and Data Access Layer so we communicate with the Data Access Layer to get the necessary Data and react with it.</a:t>
            </a:r>
          </a:p>
          <a:p>
            <a:pPr marL="0" indent="0" algn="just">
              <a:buNone/>
            </a:pPr>
            <a:r>
              <a:rPr lang="en-US" dirty="0" smtClean="0">
                <a:solidFill>
                  <a:schemeClr val="bg1"/>
                </a:solidFill>
                <a:latin typeface="Times New Roman" panose="02020603050405020304" pitchFamily="18" charset="0"/>
                <a:cs typeface="Times New Roman" panose="02020603050405020304" pitchFamily="18" charset="0"/>
              </a:rPr>
              <a:t>Data Access Layer: Everything related to Database so the important data we need to save them , we insert them into database so we can keep track of them.</a:t>
            </a: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3"/>
          <p:cNvSpPr txBox="1">
            <a:spLocks/>
          </p:cNvSpPr>
          <p:nvPr/>
        </p:nvSpPr>
        <p:spPr>
          <a:xfrm>
            <a:off x="11115677" y="6448973"/>
            <a:ext cx="1076323"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Slide 12 of 14</a:t>
            </a:r>
            <a:endParaRPr lang="en-US" dirty="0"/>
          </a:p>
        </p:txBody>
      </p:sp>
    </p:spTree>
    <p:extLst>
      <p:ext uri="{BB962C8B-B14F-4D97-AF65-F5344CB8AC3E}">
        <p14:creationId xmlns:p14="http://schemas.microsoft.com/office/powerpoint/2010/main" val="3947976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3"/>
          <a:srcRect/>
          <a:stretch>
            <a:fillRect/>
          </a:stretch>
        </p:blipFill>
        <p:spPr bwMode="auto">
          <a:xfrm rot="16200000">
            <a:off x="2667000" y="-2667002"/>
            <a:ext cx="6857999" cy="12192001"/>
          </a:xfrm>
          <a:prstGeom prst="rect">
            <a:avLst/>
          </a:prstGeom>
          <a:noFill/>
        </p:spPr>
      </p:pic>
      <p:sp>
        <p:nvSpPr>
          <p:cNvPr id="2" name="Title 1"/>
          <p:cNvSpPr>
            <a:spLocks noGrp="1"/>
          </p:cNvSpPr>
          <p:nvPr>
            <p:ph type="title"/>
          </p:nvPr>
        </p:nvSpPr>
        <p:spPr>
          <a:xfrm>
            <a:off x="0" y="-14958"/>
            <a:ext cx="12192000" cy="107463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VIII.	</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SCI Knowledge 2</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115677" y="6448973"/>
            <a:ext cx="1076323" cy="365125"/>
          </a:xfrm>
        </p:spPr>
        <p:txBody>
          <a:bodyPr/>
          <a:lstStyle/>
          <a:p>
            <a:r>
              <a:rPr lang="en-US" dirty="0" smtClean="0"/>
              <a:t>Slide </a:t>
            </a:r>
            <a:fld id="{1BA9F83A-FC8C-40E4-9D55-3FFD1D06D5FA}" type="slidenum">
              <a:rPr lang="en-US" smtClean="0"/>
              <a:pPr/>
              <a:t>13</a:t>
            </a:fld>
            <a:r>
              <a:rPr lang="en-US" dirty="0" smtClean="0"/>
              <a:t> of </a:t>
            </a:r>
            <a:r>
              <a:rPr lang="en-US" dirty="0" smtClean="0"/>
              <a:t>14</a:t>
            </a:r>
            <a:endParaRPr lang="en-US" dirty="0"/>
          </a:p>
        </p:txBody>
      </p:sp>
      <p:sp>
        <p:nvSpPr>
          <p:cNvPr id="9" name="Content Placeholder 2"/>
          <p:cNvSpPr txBox="1">
            <a:spLocks/>
          </p:cNvSpPr>
          <p:nvPr/>
        </p:nvSpPr>
        <p:spPr>
          <a:xfrm>
            <a:off x="340658" y="913265"/>
            <a:ext cx="11529449" cy="571827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endParaRPr lang="en-US" sz="1900" dirty="0" smtClean="0">
              <a:solidFill>
                <a:schemeClr val="bg1"/>
              </a:solidFill>
              <a:latin typeface="Times New Roman" panose="02020603050405020304" pitchFamily="18" charset="0"/>
              <a:cs typeface="Times New Roman" panose="02020603050405020304" pitchFamily="18" charset="0"/>
            </a:endParaRPr>
          </a:p>
          <a:p>
            <a:pPr marL="0" indent="0" algn="just">
              <a:buFont typeface="Arial"/>
              <a:buNone/>
            </a:pPr>
            <a:r>
              <a:rPr lang="en-US" sz="2600" b="1" dirty="0" smtClean="0">
                <a:solidFill>
                  <a:schemeClr val="bg1"/>
                </a:solidFill>
                <a:latin typeface="Times New Roman" panose="02020603050405020304" pitchFamily="18" charset="0"/>
                <a:cs typeface="Times New Roman" panose="02020603050405020304" pitchFamily="18" charset="0"/>
              </a:rPr>
              <a:t>Every Action has a reaction:</a:t>
            </a:r>
          </a:p>
          <a:p>
            <a:pPr marL="0" indent="0" algn="just">
              <a:buFont typeface="Arial"/>
              <a:buNone/>
            </a:pPr>
            <a:endParaRPr lang="en-US" sz="900" b="1" dirty="0" smtClean="0">
              <a:solidFill>
                <a:schemeClr val="bg1"/>
              </a:solidFill>
              <a:latin typeface="Times New Roman" panose="02020603050405020304" pitchFamily="18" charset="0"/>
              <a:cs typeface="Times New Roman" panose="02020603050405020304" pitchFamily="18" charset="0"/>
            </a:endParaRPr>
          </a:p>
          <a:p>
            <a:pPr marL="0" indent="0" algn="just">
              <a:buFont typeface="Arial"/>
              <a:buNone/>
            </a:pPr>
            <a:r>
              <a:rPr lang="en-US" dirty="0" smtClean="0">
                <a:solidFill>
                  <a:schemeClr val="bg1"/>
                </a:solidFill>
                <a:latin typeface="Times New Roman" panose="02020603050405020304" pitchFamily="18" charset="0"/>
                <a:cs typeface="Times New Roman" panose="02020603050405020304" pitchFamily="18" charset="0"/>
              </a:rPr>
              <a:t>In life, every action you do, you should  reap the results, if you study a lot , the studying is an action, so obviously you will pass your exam, so as a result of your studying you get a grade that allow you to go to a upper level.</a:t>
            </a:r>
          </a:p>
          <a:p>
            <a:pPr marL="0" indent="0" algn="just">
              <a:buFont typeface="Arial"/>
              <a:buNone/>
            </a:pPr>
            <a:r>
              <a:rPr lang="en-US" dirty="0" smtClean="0">
                <a:solidFill>
                  <a:schemeClr val="bg1"/>
                </a:solidFill>
                <a:latin typeface="Times New Roman" panose="02020603050405020304" pitchFamily="18" charset="0"/>
                <a:cs typeface="Times New Roman" panose="02020603050405020304" pitchFamily="18" charset="0"/>
              </a:rPr>
              <a:t>Same for our project, you have Screens you interact with it, the interactions are actions, you are responsible on every step you do, if you press a button of add book you will directed to the </a:t>
            </a:r>
          </a:p>
          <a:p>
            <a:pPr marL="0" indent="0" algn="just">
              <a:buFont typeface="Arial"/>
              <a:buNone/>
            </a:pPr>
            <a:r>
              <a:rPr lang="en-US" dirty="0" smtClean="0">
                <a:solidFill>
                  <a:schemeClr val="bg1"/>
                </a:solidFill>
                <a:latin typeface="Times New Roman" panose="02020603050405020304" pitchFamily="18" charset="0"/>
                <a:cs typeface="Times New Roman" panose="02020603050405020304" pitchFamily="18" charset="0"/>
              </a:rPr>
              <a:t>page that will show you everything related to the add book operations, if you enter username and password  as Librarian as an action in the login page, so as reaction if the credentials are correct you will get directed to the page that only display the options that can a librarian do.</a:t>
            </a:r>
          </a:p>
          <a:p>
            <a:pPr marL="0" indent="0" algn="just">
              <a:buFont typeface="Arial"/>
              <a:buNone/>
            </a:pPr>
            <a:r>
              <a:rPr lang="en-US" dirty="0">
                <a:solidFill>
                  <a:schemeClr val="bg1"/>
                </a:solidFill>
                <a:latin typeface="Times New Roman" panose="02020603050405020304" pitchFamily="18" charset="0"/>
                <a:cs typeface="Times New Roman" panose="02020603050405020304" pitchFamily="18" charset="0"/>
              </a:rPr>
              <a:t>S</a:t>
            </a:r>
            <a:r>
              <a:rPr lang="en-US" dirty="0" smtClean="0">
                <a:solidFill>
                  <a:schemeClr val="bg1"/>
                </a:solidFill>
                <a:latin typeface="Times New Roman" panose="02020603050405020304" pitchFamily="18" charset="0"/>
                <a:cs typeface="Times New Roman" panose="02020603050405020304" pitchFamily="18" charset="0"/>
              </a:rPr>
              <a:t>o you interact with the system, you make decision , you act with the system, to achieve a goal or to get result, or to save book, to create member, to checkout a book, all these actions, have reactions like save the necessary data in a file (data base).</a:t>
            </a:r>
            <a:endParaRPr lang="en-US"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619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2"/>
          <a:srcRect/>
          <a:stretch>
            <a:fillRect/>
          </a:stretch>
        </p:blipFill>
        <p:spPr bwMode="auto">
          <a:xfrm rot="16200000">
            <a:off x="2667001" y="-2667001"/>
            <a:ext cx="6857999" cy="12192001"/>
          </a:xfrm>
          <a:prstGeom prst="rect">
            <a:avLst/>
          </a:prstGeom>
          <a:noFill/>
        </p:spPr>
      </p:pic>
      <p:sp>
        <p:nvSpPr>
          <p:cNvPr id="3" name="Content Placeholder 2"/>
          <p:cNvSpPr>
            <a:spLocks noGrp="1"/>
          </p:cNvSpPr>
          <p:nvPr>
            <p:ph idx="1"/>
          </p:nvPr>
        </p:nvSpPr>
        <p:spPr>
          <a:xfrm>
            <a:off x="1103310" y="1727199"/>
            <a:ext cx="10018713" cy="3124201"/>
          </a:xfrm>
        </p:spPr>
        <p:txBody>
          <a:bodyPr anchor="ctr">
            <a:normAutofit/>
          </a:bodyPr>
          <a:lstStyle/>
          <a:p>
            <a:pPr marL="0" indent="0" algn="ctr">
              <a:buNone/>
            </a:pPr>
            <a:r>
              <a:rPr lang="en-GB" sz="3600" dirty="0">
                <a:solidFill>
                  <a:schemeClr val="bg1"/>
                </a:solidFill>
                <a:latin typeface="Times New Roman" panose="02020603050405020304" pitchFamily="18" charset="0"/>
                <a:cs typeface="Times New Roman" panose="02020603050405020304" pitchFamily="18" charset="0"/>
              </a:rPr>
              <a:t>Thank </a:t>
            </a:r>
            <a:r>
              <a:rPr lang="en-GB" sz="3600" dirty="0">
                <a:solidFill>
                  <a:schemeClr val="bg1"/>
                </a:solidFill>
                <a:latin typeface="Times New Roman" panose="02020603050405020304" pitchFamily="18" charset="0"/>
                <a:cs typeface="Times New Roman" panose="02020603050405020304" pitchFamily="18" charset="0"/>
              </a:rPr>
              <a:t>Y</a:t>
            </a:r>
            <a:r>
              <a:rPr lang="en-GB" sz="3600" dirty="0" smtClean="0">
                <a:solidFill>
                  <a:schemeClr val="bg1"/>
                </a:solidFill>
                <a:latin typeface="Times New Roman" panose="02020603050405020304" pitchFamily="18" charset="0"/>
                <a:cs typeface="Times New Roman" panose="02020603050405020304" pitchFamily="18" charset="0"/>
              </a:rPr>
              <a:t>ou!</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115677" y="6492874"/>
            <a:ext cx="1076323" cy="365125"/>
          </a:xfrm>
        </p:spPr>
        <p:txBody>
          <a:bodyPr/>
          <a:lstStyle/>
          <a:p>
            <a:r>
              <a:rPr lang="en-US" dirty="0" smtClean="0"/>
              <a:t>Slide </a:t>
            </a:r>
            <a:fld id="{1BA9F83A-FC8C-40E4-9D55-3FFD1D06D5FA}" type="slidenum">
              <a:rPr lang="en-US" smtClean="0"/>
              <a:pPr/>
              <a:t>14</a:t>
            </a:fld>
            <a:r>
              <a:rPr lang="en-US" dirty="0" smtClean="0"/>
              <a:t> of </a:t>
            </a:r>
            <a:r>
              <a:rPr lang="en-US" dirty="0" smtClean="0"/>
              <a:t>14</a:t>
            </a:r>
            <a:endParaRPr lang="en-US" dirty="0"/>
          </a:p>
        </p:txBody>
      </p:sp>
    </p:spTree>
    <p:extLst>
      <p:ext uri="{BB962C8B-B14F-4D97-AF65-F5344CB8AC3E}">
        <p14:creationId xmlns:p14="http://schemas.microsoft.com/office/powerpoint/2010/main" val="3081530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Documents and Settings\Me\Desktop\ggggggggggggggggg.jpg"/>
          <p:cNvPicPr>
            <a:picLocks noChangeAspect="1" noChangeArrowheads="1"/>
          </p:cNvPicPr>
          <p:nvPr/>
        </p:nvPicPr>
        <p:blipFill>
          <a:blip r:embed="rId2"/>
          <a:srcRect/>
          <a:stretch>
            <a:fillRect/>
          </a:stretch>
        </p:blipFill>
        <p:spPr bwMode="auto">
          <a:xfrm rot="16200000">
            <a:off x="2667000" y="-2667002"/>
            <a:ext cx="6857999" cy="12192001"/>
          </a:xfrm>
          <a:prstGeom prst="rect">
            <a:avLst/>
          </a:prstGeom>
          <a:noFill/>
        </p:spPr>
      </p:pic>
      <p:sp>
        <p:nvSpPr>
          <p:cNvPr id="2" name="Title 1"/>
          <p:cNvSpPr>
            <a:spLocks noGrp="1"/>
          </p:cNvSpPr>
          <p:nvPr>
            <p:ph type="title"/>
          </p:nvPr>
        </p:nvSpPr>
        <p:spPr>
          <a:xfrm>
            <a:off x="913774" y="7844"/>
            <a:ext cx="10364451" cy="159617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Outline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0800" y="1752600"/>
            <a:ext cx="9956800" cy="4588379"/>
          </a:xfrm>
        </p:spPr>
        <p:txBody>
          <a:bodyPr>
            <a:normAutofit/>
          </a:bodyPr>
          <a:lstStyle/>
          <a:p>
            <a:pPr marL="800100" indent="-800100">
              <a:buClrTx/>
              <a:buSzPct val="120000"/>
              <a:buFont typeface="+mj-lt"/>
              <a:buAutoNum type="romanUcPeriod"/>
            </a:pPr>
            <a:r>
              <a:rPr lang="en-US" dirty="0" smtClean="0">
                <a:solidFill>
                  <a:schemeClr val="bg1"/>
                </a:solidFill>
                <a:latin typeface="Times New Roman" panose="02020603050405020304" pitchFamily="18" charset="0"/>
                <a:cs typeface="Times New Roman" panose="02020603050405020304" pitchFamily="18" charset="0"/>
              </a:rPr>
              <a:t>Introduction</a:t>
            </a:r>
            <a:endParaRPr lang="en-US" dirty="0">
              <a:solidFill>
                <a:schemeClr val="bg1"/>
              </a:solidFill>
              <a:latin typeface="Times New Roman" panose="02020603050405020304" pitchFamily="18" charset="0"/>
              <a:cs typeface="Times New Roman" panose="02020603050405020304" pitchFamily="18" charset="0"/>
            </a:endParaRPr>
          </a:p>
          <a:p>
            <a:pPr marL="800100" indent="-800100">
              <a:buClrTx/>
              <a:buSzPct val="120000"/>
              <a:buFont typeface="+mj-lt"/>
              <a:buAutoNum type="romanUcPeriod"/>
            </a:pPr>
            <a:r>
              <a:rPr lang="en-US" dirty="0" smtClean="0">
                <a:solidFill>
                  <a:schemeClr val="bg1"/>
                </a:solidFill>
                <a:latin typeface="Times New Roman" panose="02020603050405020304" pitchFamily="18" charset="0"/>
                <a:cs typeface="Times New Roman" panose="02020603050405020304" pitchFamily="18" charset="0"/>
              </a:rPr>
              <a:t>Use Case Diagram</a:t>
            </a:r>
            <a:endParaRPr lang="en-US" dirty="0">
              <a:solidFill>
                <a:schemeClr val="bg1"/>
              </a:solidFill>
              <a:latin typeface="Times New Roman" panose="02020603050405020304" pitchFamily="18" charset="0"/>
              <a:cs typeface="Times New Roman" panose="02020603050405020304" pitchFamily="18" charset="0"/>
            </a:endParaRPr>
          </a:p>
          <a:p>
            <a:pPr marL="800100" indent="-800100">
              <a:buClrTx/>
              <a:buSzPct val="120000"/>
              <a:buFont typeface="+mj-lt"/>
              <a:buAutoNum type="romanUcPeriod"/>
            </a:pPr>
            <a:r>
              <a:rPr lang="en-US" dirty="0" smtClean="0">
                <a:solidFill>
                  <a:schemeClr val="bg1"/>
                </a:solidFill>
                <a:latin typeface="Times New Roman" panose="02020603050405020304" pitchFamily="18" charset="0"/>
                <a:cs typeface="Times New Roman" panose="02020603050405020304" pitchFamily="18" charset="0"/>
              </a:rPr>
              <a:t>Class Diagram</a:t>
            </a:r>
            <a:endParaRPr lang="en-US" dirty="0" smtClean="0">
              <a:solidFill>
                <a:schemeClr val="bg1"/>
              </a:solidFill>
              <a:latin typeface="Times New Roman" panose="02020603050405020304" pitchFamily="18" charset="0"/>
              <a:cs typeface="Times New Roman" panose="02020603050405020304" pitchFamily="18" charset="0"/>
            </a:endParaRPr>
          </a:p>
          <a:p>
            <a:pPr marL="800100" indent="-800100">
              <a:buClrTx/>
              <a:buSzPct val="120000"/>
              <a:buFont typeface="+mj-lt"/>
              <a:buAutoNum type="romanUcPeriod"/>
            </a:pPr>
            <a:r>
              <a:rPr lang="en-US" dirty="0" smtClean="0">
                <a:solidFill>
                  <a:schemeClr val="bg1"/>
                </a:solidFill>
                <a:latin typeface="Times New Roman" panose="02020603050405020304" pitchFamily="18" charset="0"/>
                <a:cs typeface="Times New Roman" panose="02020603050405020304" pitchFamily="18" charset="0"/>
              </a:rPr>
              <a:t>Final Class Model</a:t>
            </a:r>
            <a:endParaRPr lang="en-US" dirty="0" smtClean="0">
              <a:solidFill>
                <a:schemeClr val="bg1"/>
              </a:solidFill>
              <a:latin typeface="Times New Roman" panose="02020603050405020304" pitchFamily="18" charset="0"/>
              <a:cs typeface="Times New Roman" panose="02020603050405020304" pitchFamily="18" charset="0"/>
            </a:endParaRPr>
          </a:p>
          <a:p>
            <a:pPr marL="800100" indent="-800100">
              <a:buClrTx/>
              <a:buSzPct val="120000"/>
              <a:buFont typeface="+mj-lt"/>
              <a:buAutoNum type="romanUcPeriod"/>
            </a:pPr>
            <a:r>
              <a:rPr lang="en-US" dirty="0" smtClean="0">
                <a:solidFill>
                  <a:schemeClr val="bg1"/>
                </a:solidFill>
                <a:latin typeface="Times New Roman" panose="02020603050405020304" pitchFamily="18" charset="0"/>
                <a:cs typeface="Times New Roman" panose="02020603050405020304" pitchFamily="18" charset="0"/>
              </a:rPr>
              <a:t>Sequence Diagram – Checkout Book &amp; Add Copy</a:t>
            </a:r>
            <a:endParaRPr lang="en-US" dirty="0" smtClean="0">
              <a:solidFill>
                <a:schemeClr val="bg1"/>
              </a:solidFill>
              <a:latin typeface="Times New Roman" panose="02020603050405020304" pitchFamily="18" charset="0"/>
              <a:cs typeface="Times New Roman" panose="02020603050405020304" pitchFamily="18" charset="0"/>
            </a:endParaRPr>
          </a:p>
          <a:p>
            <a:pPr marL="800100" indent="-800100">
              <a:buClrTx/>
              <a:buSzPct val="120000"/>
              <a:buFont typeface="+mj-lt"/>
              <a:buAutoNum type="romanUcPeriod"/>
            </a:pPr>
            <a:r>
              <a:rPr lang="en-US" dirty="0" smtClean="0">
                <a:solidFill>
                  <a:schemeClr val="bg1"/>
                </a:solidFill>
                <a:latin typeface="Times New Roman" panose="02020603050405020304" pitchFamily="18" charset="0"/>
                <a:cs typeface="Times New Roman" panose="02020603050405020304" pitchFamily="18" charset="0"/>
              </a:rPr>
              <a:t>Validation Rules</a:t>
            </a:r>
            <a:endParaRPr lang="en-US" dirty="0" smtClean="0">
              <a:solidFill>
                <a:schemeClr val="bg1"/>
              </a:solidFill>
              <a:latin typeface="Times New Roman" panose="02020603050405020304" pitchFamily="18" charset="0"/>
              <a:cs typeface="Times New Roman" panose="02020603050405020304" pitchFamily="18" charset="0"/>
            </a:endParaRPr>
          </a:p>
          <a:p>
            <a:pPr marL="800100" indent="-800100">
              <a:buClrTx/>
              <a:buSzPct val="120000"/>
              <a:buFont typeface="+mj-lt"/>
              <a:buAutoNum type="romanUcPeriod"/>
            </a:pPr>
            <a:r>
              <a:rPr lang="en-US" dirty="0" smtClean="0">
                <a:solidFill>
                  <a:schemeClr val="bg1"/>
                </a:solidFill>
                <a:latin typeface="Times New Roman" panose="02020603050405020304" pitchFamily="18" charset="0"/>
                <a:cs typeface="Times New Roman" panose="02020603050405020304" pitchFamily="18" charset="0"/>
              </a:rPr>
              <a:t>Extra Credit Use Cases – Overdue &amp; Checkout</a:t>
            </a:r>
            <a:endParaRPr lang="en-US" dirty="0" smtClean="0">
              <a:solidFill>
                <a:schemeClr val="bg1"/>
              </a:solidFill>
              <a:latin typeface="Times New Roman" panose="02020603050405020304" pitchFamily="18" charset="0"/>
              <a:cs typeface="Times New Roman" panose="02020603050405020304" pitchFamily="18" charset="0"/>
            </a:endParaRPr>
          </a:p>
          <a:p>
            <a:pPr marL="800100" indent="-800100">
              <a:buClrTx/>
              <a:buSzPct val="120000"/>
              <a:buFont typeface="+mj-lt"/>
              <a:buAutoNum type="romanUcPeriod"/>
            </a:pPr>
            <a:r>
              <a:rPr lang="en-US" dirty="0" smtClean="0">
                <a:solidFill>
                  <a:schemeClr val="bg1"/>
                </a:solidFill>
                <a:latin typeface="Times New Roman" panose="02020603050405020304" pitchFamily="18" charset="0"/>
                <a:cs typeface="Times New Roman" panose="02020603050405020304" pitchFamily="18" charset="0"/>
              </a:rPr>
              <a:t>SCI Knowledge 1 &amp; 2</a:t>
            </a: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3"/>
          <p:cNvSpPr txBox="1">
            <a:spLocks/>
          </p:cNvSpPr>
          <p:nvPr/>
        </p:nvSpPr>
        <p:spPr>
          <a:xfrm>
            <a:off x="11115677" y="6448973"/>
            <a:ext cx="1076323"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Slide 2 of 14</a:t>
            </a:r>
            <a:endParaRPr lang="en-US" dirty="0"/>
          </a:p>
        </p:txBody>
      </p:sp>
    </p:spTree>
    <p:extLst>
      <p:ext uri="{BB962C8B-B14F-4D97-AF65-F5344CB8AC3E}">
        <p14:creationId xmlns:p14="http://schemas.microsoft.com/office/powerpoint/2010/main" val="2445236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3"/>
          <a:srcRect/>
          <a:stretch>
            <a:fillRect/>
          </a:stretch>
        </p:blipFill>
        <p:spPr bwMode="auto">
          <a:xfrm rot="16200000">
            <a:off x="2667000" y="-2667002"/>
            <a:ext cx="6857999" cy="12192001"/>
          </a:xfrm>
          <a:prstGeom prst="rect">
            <a:avLst/>
          </a:prstGeom>
          <a:noFill/>
        </p:spPr>
      </p:pic>
      <p:sp>
        <p:nvSpPr>
          <p:cNvPr id="2" name="Title 1"/>
          <p:cNvSpPr>
            <a:spLocks noGrp="1"/>
          </p:cNvSpPr>
          <p:nvPr>
            <p:ph type="title"/>
          </p:nvPr>
        </p:nvSpPr>
        <p:spPr/>
        <p:txBody>
          <a:bodyPr/>
          <a:lstStyle/>
          <a:p>
            <a:r>
              <a:rPr lang="en-US" dirty="0" smtClean="0">
                <a:solidFill>
                  <a:schemeClr val="bg1"/>
                </a:solidFill>
                <a:latin typeface="Times New Roman" panose="02020603050405020304" pitchFamily="18" charset="0"/>
                <a:cs typeface="Times New Roman" panose="02020603050405020304" pitchFamily="18" charset="0"/>
              </a:rPr>
              <a:t>I.	Introduction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a:solidFill>
                  <a:schemeClr val="bg1"/>
                </a:solidFill>
                <a:latin typeface="Times New Roman" panose="02020603050405020304" pitchFamily="18" charset="0"/>
                <a:cs typeface="Times New Roman" panose="02020603050405020304" pitchFamily="18" charset="0"/>
              </a:rPr>
              <a:t>The </a:t>
            </a:r>
            <a:r>
              <a:rPr lang="en-US" dirty="0" smtClean="0">
                <a:solidFill>
                  <a:schemeClr val="bg1"/>
                </a:solidFill>
                <a:latin typeface="Times New Roman" panose="02020603050405020304" pitchFamily="18" charset="0"/>
                <a:cs typeface="Times New Roman" panose="02020603050405020304" pitchFamily="18" charset="0"/>
              </a:rPr>
              <a:t>Library </a:t>
            </a:r>
            <a:r>
              <a:rPr lang="en-US" dirty="0">
                <a:solidFill>
                  <a:schemeClr val="bg1"/>
                </a:solidFill>
                <a:latin typeface="Times New Roman" panose="02020603050405020304" pitchFamily="18" charset="0"/>
                <a:cs typeface="Times New Roman" panose="02020603050405020304" pitchFamily="18" charset="0"/>
              </a:rPr>
              <a:t>Management System is a state-of-the-art integrated library system that saves you time and money while making it easy to manage your entire library collection and circulation. Designed for use in public, school, academic and special libraries, </a:t>
            </a:r>
            <a:r>
              <a:rPr lang="en-US" dirty="0" smtClean="0">
                <a:solidFill>
                  <a:schemeClr val="bg1"/>
                </a:solidFill>
                <a:latin typeface="Times New Roman" panose="02020603050405020304" pitchFamily="18" charset="0"/>
                <a:cs typeface="Times New Roman" panose="02020603050405020304" pitchFamily="18" charset="0"/>
              </a:rPr>
              <a:t>Library Management System quickly </a:t>
            </a:r>
            <a:r>
              <a:rPr lang="en-US" dirty="0">
                <a:solidFill>
                  <a:schemeClr val="bg1"/>
                </a:solidFill>
                <a:latin typeface="Times New Roman" panose="02020603050405020304" pitchFamily="18" charset="0"/>
                <a:cs typeface="Times New Roman" panose="02020603050405020304" pitchFamily="18" charset="0"/>
              </a:rPr>
              <a:t>and easily handles your daily activities while freeing up staff to serve your patrons with other valuable services.</a:t>
            </a:r>
            <a:endParaRPr lang="en-US" dirty="0" smtClean="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3"/>
          <p:cNvSpPr txBox="1">
            <a:spLocks/>
          </p:cNvSpPr>
          <p:nvPr/>
        </p:nvSpPr>
        <p:spPr>
          <a:xfrm>
            <a:off x="11115677" y="6448973"/>
            <a:ext cx="1076323"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Slide 3 of 14</a:t>
            </a:r>
            <a:endParaRPr lang="en-US" dirty="0"/>
          </a:p>
        </p:txBody>
      </p:sp>
    </p:spTree>
    <p:extLst>
      <p:ext uri="{BB962C8B-B14F-4D97-AF65-F5344CB8AC3E}">
        <p14:creationId xmlns:p14="http://schemas.microsoft.com/office/powerpoint/2010/main" val="1929463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3"/>
          <a:srcRect/>
          <a:stretch>
            <a:fillRect/>
          </a:stretch>
        </p:blipFill>
        <p:spPr bwMode="auto">
          <a:xfrm rot="16200000">
            <a:off x="2667000" y="-2667002"/>
            <a:ext cx="6857999" cy="12192001"/>
          </a:xfrm>
          <a:prstGeom prst="rect">
            <a:avLst/>
          </a:prstGeom>
          <a:noFill/>
        </p:spPr>
      </p:pic>
      <p:sp>
        <p:nvSpPr>
          <p:cNvPr id="2" name="Title 1"/>
          <p:cNvSpPr>
            <a:spLocks noGrp="1"/>
          </p:cNvSpPr>
          <p:nvPr>
            <p:ph type="title"/>
          </p:nvPr>
        </p:nvSpPr>
        <p:spPr>
          <a:xfrm>
            <a:off x="0" y="-14958"/>
            <a:ext cx="12192000" cy="107463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II.</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Use Case Diagram</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106" y="1376469"/>
            <a:ext cx="7658202" cy="5043795"/>
          </a:xfrm>
          <a:prstGeom prst="rect">
            <a:avLst/>
          </a:prstGeom>
        </p:spPr>
      </p:pic>
      <p:sp>
        <p:nvSpPr>
          <p:cNvPr id="11" name="Slide Number Placeholder 3"/>
          <p:cNvSpPr txBox="1">
            <a:spLocks/>
          </p:cNvSpPr>
          <p:nvPr/>
        </p:nvSpPr>
        <p:spPr>
          <a:xfrm>
            <a:off x="11115677" y="6448973"/>
            <a:ext cx="1076323"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Slide 4 of 14</a:t>
            </a:r>
            <a:endParaRPr lang="en-US" dirty="0"/>
          </a:p>
        </p:txBody>
      </p:sp>
    </p:spTree>
    <p:extLst>
      <p:ext uri="{BB962C8B-B14F-4D97-AF65-F5344CB8AC3E}">
        <p14:creationId xmlns:p14="http://schemas.microsoft.com/office/powerpoint/2010/main" val="3014053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3"/>
          <a:srcRect/>
          <a:stretch>
            <a:fillRect/>
          </a:stretch>
        </p:blipFill>
        <p:spPr bwMode="auto">
          <a:xfrm rot="16200000">
            <a:off x="2667000" y="-2667002"/>
            <a:ext cx="6857999" cy="12192001"/>
          </a:xfrm>
          <a:prstGeom prst="rect">
            <a:avLst/>
          </a:prstGeom>
          <a:noFill/>
        </p:spPr>
      </p:pic>
      <p:sp>
        <p:nvSpPr>
          <p:cNvPr id="2" name="Title 1"/>
          <p:cNvSpPr>
            <a:spLocks noGrp="1"/>
          </p:cNvSpPr>
          <p:nvPr>
            <p:ph type="title"/>
          </p:nvPr>
        </p:nvSpPr>
        <p:spPr>
          <a:xfrm>
            <a:off x="0" y="-14958"/>
            <a:ext cx="12192000" cy="107463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III.</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Class Diagram</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3586" y="1137673"/>
            <a:ext cx="9304826" cy="5403048"/>
          </a:xfrm>
          <a:prstGeom prst="rect">
            <a:avLst/>
          </a:prstGeom>
        </p:spPr>
      </p:pic>
      <p:sp>
        <p:nvSpPr>
          <p:cNvPr id="8" name="Slide Number Placeholder 3"/>
          <p:cNvSpPr txBox="1">
            <a:spLocks/>
          </p:cNvSpPr>
          <p:nvPr/>
        </p:nvSpPr>
        <p:spPr>
          <a:xfrm>
            <a:off x="11115677" y="6448973"/>
            <a:ext cx="1076323"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Slide 5 of 14</a:t>
            </a:r>
            <a:endParaRPr lang="en-US" dirty="0"/>
          </a:p>
        </p:txBody>
      </p:sp>
    </p:spTree>
    <p:extLst>
      <p:ext uri="{BB962C8B-B14F-4D97-AF65-F5344CB8AC3E}">
        <p14:creationId xmlns:p14="http://schemas.microsoft.com/office/powerpoint/2010/main" val="3339274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3"/>
          <a:srcRect/>
          <a:stretch>
            <a:fillRect/>
          </a:stretch>
        </p:blipFill>
        <p:spPr bwMode="auto">
          <a:xfrm rot="16200000">
            <a:off x="2667000" y="-2667002"/>
            <a:ext cx="6857999" cy="12192001"/>
          </a:xfrm>
          <a:prstGeom prst="rect">
            <a:avLst/>
          </a:prstGeom>
          <a:noFill/>
        </p:spPr>
      </p:pic>
      <p:sp>
        <p:nvSpPr>
          <p:cNvPr id="2" name="Title 1"/>
          <p:cNvSpPr>
            <a:spLocks noGrp="1"/>
          </p:cNvSpPr>
          <p:nvPr>
            <p:ph type="title"/>
          </p:nvPr>
        </p:nvSpPr>
        <p:spPr>
          <a:xfrm>
            <a:off x="0" y="-14958"/>
            <a:ext cx="12192000" cy="107463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IV.</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Final Class Model</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2239" y="980745"/>
            <a:ext cx="8527519" cy="5563082"/>
          </a:xfrm>
          <a:prstGeom prst="rect">
            <a:avLst/>
          </a:prstGeom>
        </p:spPr>
      </p:pic>
      <p:sp>
        <p:nvSpPr>
          <p:cNvPr id="7" name="Slide Number Placeholder 3"/>
          <p:cNvSpPr txBox="1">
            <a:spLocks/>
          </p:cNvSpPr>
          <p:nvPr/>
        </p:nvSpPr>
        <p:spPr>
          <a:xfrm>
            <a:off x="11115677" y="6448973"/>
            <a:ext cx="1076323"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Slide 6 of 14</a:t>
            </a:r>
            <a:endParaRPr lang="en-US" dirty="0"/>
          </a:p>
        </p:txBody>
      </p:sp>
    </p:spTree>
    <p:extLst>
      <p:ext uri="{BB962C8B-B14F-4D97-AF65-F5344CB8AC3E}">
        <p14:creationId xmlns:p14="http://schemas.microsoft.com/office/powerpoint/2010/main" val="3757863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3"/>
          <a:srcRect/>
          <a:stretch>
            <a:fillRect/>
          </a:stretch>
        </p:blipFill>
        <p:spPr bwMode="auto">
          <a:xfrm rot="16200000">
            <a:off x="2667000" y="-2667002"/>
            <a:ext cx="6857999" cy="12192001"/>
          </a:xfrm>
          <a:prstGeom prst="rect">
            <a:avLst/>
          </a:prstGeom>
          <a:noFill/>
        </p:spPr>
      </p:pic>
      <p:sp>
        <p:nvSpPr>
          <p:cNvPr id="2" name="Title 1"/>
          <p:cNvSpPr>
            <a:spLocks noGrp="1"/>
          </p:cNvSpPr>
          <p:nvPr>
            <p:ph type="title"/>
          </p:nvPr>
        </p:nvSpPr>
        <p:spPr>
          <a:xfrm>
            <a:off x="0" y="-14958"/>
            <a:ext cx="12192000" cy="107463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V.	</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Sequence Diagram – Checkout Book</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8" name="Picture 7" descr="cid:image001.jpg@01D5D478.7A471320"/>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758502" y="1074635"/>
            <a:ext cx="8668198" cy="5397201"/>
          </a:xfrm>
          <a:prstGeom prst="rect">
            <a:avLst/>
          </a:prstGeom>
          <a:noFill/>
          <a:ln>
            <a:noFill/>
          </a:ln>
        </p:spPr>
      </p:pic>
      <p:sp>
        <p:nvSpPr>
          <p:cNvPr id="9" name="Slide Number Placeholder 3"/>
          <p:cNvSpPr txBox="1">
            <a:spLocks/>
          </p:cNvSpPr>
          <p:nvPr/>
        </p:nvSpPr>
        <p:spPr>
          <a:xfrm>
            <a:off x="11115677" y="6448973"/>
            <a:ext cx="1076323"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Slide 7 of 14</a:t>
            </a:r>
            <a:endParaRPr lang="en-US" dirty="0"/>
          </a:p>
        </p:txBody>
      </p:sp>
    </p:spTree>
    <p:extLst>
      <p:ext uri="{BB962C8B-B14F-4D97-AF65-F5344CB8AC3E}">
        <p14:creationId xmlns:p14="http://schemas.microsoft.com/office/powerpoint/2010/main" val="3718353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3"/>
          <a:srcRect/>
          <a:stretch>
            <a:fillRect/>
          </a:stretch>
        </p:blipFill>
        <p:spPr bwMode="auto">
          <a:xfrm rot="16200000">
            <a:off x="2667000" y="-2667002"/>
            <a:ext cx="6857999" cy="12192001"/>
          </a:xfrm>
          <a:prstGeom prst="rect">
            <a:avLst/>
          </a:prstGeom>
          <a:noFill/>
        </p:spPr>
      </p:pic>
      <p:sp>
        <p:nvSpPr>
          <p:cNvPr id="2" name="Title 1"/>
          <p:cNvSpPr>
            <a:spLocks noGrp="1"/>
          </p:cNvSpPr>
          <p:nvPr>
            <p:ph type="title"/>
          </p:nvPr>
        </p:nvSpPr>
        <p:spPr>
          <a:xfrm>
            <a:off x="0" y="-14958"/>
            <a:ext cx="12192000" cy="107463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V.	</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Sequence Diagram – Add Copy</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084" y="1059679"/>
            <a:ext cx="8641829" cy="5631668"/>
          </a:xfrm>
          <a:prstGeom prst="rect">
            <a:avLst/>
          </a:prstGeom>
        </p:spPr>
      </p:pic>
      <p:sp>
        <p:nvSpPr>
          <p:cNvPr id="7" name="Slide Number Placeholder 3"/>
          <p:cNvSpPr txBox="1">
            <a:spLocks/>
          </p:cNvSpPr>
          <p:nvPr/>
        </p:nvSpPr>
        <p:spPr>
          <a:xfrm>
            <a:off x="11115677" y="6448973"/>
            <a:ext cx="1076323"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Slide 8 of 14</a:t>
            </a:r>
            <a:endParaRPr lang="en-US" dirty="0"/>
          </a:p>
        </p:txBody>
      </p:sp>
    </p:spTree>
    <p:extLst>
      <p:ext uri="{BB962C8B-B14F-4D97-AF65-F5344CB8AC3E}">
        <p14:creationId xmlns:p14="http://schemas.microsoft.com/office/powerpoint/2010/main" val="826279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Me\Desktop\ggggggggggggggggg.jpg"/>
          <p:cNvPicPr>
            <a:picLocks noChangeAspect="1" noChangeArrowheads="1"/>
          </p:cNvPicPr>
          <p:nvPr/>
        </p:nvPicPr>
        <p:blipFill>
          <a:blip r:embed="rId3"/>
          <a:srcRect/>
          <a:stretch>
            <a:fillRect/>
          </a:stretch>
        </p:blipFill>
        <p:spPr bwMode="auto">
          <a:xfrm rot="16200000">
            <a:off x="2667000" y="-2667002"/>
            <a:ext cx="6857999" cy="12192001"/>
          </a:xfrm>
          <a:prstGeom prst="rect">
            <a:avLst/>
          </a:prstGeom>
          <a:noFill/>
        </p:spPr>
      </p:pic>
      <p:sp>
        <p:nvSpPr>
          <p:cNvPr id="2" name="Title 1"/>
          <p:cNvSpPr>
            <a:spLocks noGrp="1"/>
          </p:cNvSpPr>
          <p:nvPr>
            <p:ph type="title"/>
          </p:nvPr>
        </p:nvSpPr>
        <p:spPr>
          <a:xfrm>
            <a:off x="0" y="-14958"/>
            <a:ext cx="12192000" cy="107463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VI.	</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Validation Rules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2" y="1398495"/>
            <a:ext cx="4536143" cy="4833761"/>
          </a:xfrm>
        </p:spPr>
        <p:txBody>
          <a:bodyPr>
            <a:normAutofit/>
          </a:bodyPr>
          <a:lstStyle/>
          <a:p>
            <a:pPr marL="0" indent="0" algn="just">
              <a:buNone/>
            </a:pPr>
            <a:r>
              <a:rPr lang="en-US" dirty="0" smtClean="0">
                <a:solidFill>
                  <a:schemeClr val="bg1"/>
                </a:solidFill>
                <a:latin typeface="Times New Roman" panose="02020603050405020304" pitchFamily="18" charset="0"/>
                <a:cs typeface="Times New Roman" panose="02020603050405020304" pitchFamily="18" charset="0"/>
              </a:rPr>
              <a:t>All mandatory fields are required from the user to fill before any operation is done. If any mandatory field is not filled an error message will show the invalid fields accordingly.</a:t>
            </a:r>
            <a:endParaRPr lang="en-US" dirty="0" smtClean="0">
              <a:solidFill>
                <a:schemeClr val="bg1"/>
              </a:solidFill>
              <a:latin typeface="Times New Roman" panose="02020603050405020304" pitchFamily="18" charset="0"/>
              <a:cs typeface="Times New Roman" panose="02020603050405020304" pitchFamily="18" charset="0"/>
            </a:endParaRPr>
          </a:p>
        </p:txBody>
      </p:sp>
      <p:pic>
        <p:nvPicPr>
          <p:cNvPr id="8" name="Picture 7" descr="cid:image001.jpg@01D5D479.2790CCB0"/>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796182" y="1715345"/>
            <a:ext cx="7135777" cy="4334348"/>
          </a:xfrm>
          <a:prstGeom prst="rect">
            <a:avLst/>
          </a:prstGeom>
          <a:noFill/>
          <a:ln>
            <a:noFill/>
          </a:ln>
        </p:spPr>
      </p:pic>
      <p:sp>
        <p:nvSpPr>
          <p:cNvPr id="9" name="Slide Number Placeholder 3"/>
          <p:cNvSpPr txBox="1">
            <a:spLocks/>
          </p:cNvSpPr>
          <p:nvPr/>
        </p:nvSpPr>
        <p:spPr>
          <a:xfrm>
            <a:off x="11115677" y="6448973"/>
            <a:ext cx="1076323"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Slide 9 of 14</a:t>
            </a:r>
            <a:endParaRPr lang="en-US" dirty="0"/>
          </a:p>
        </p:txBody>
      </p:sp>
    </p:spTree>
    <p:extLst>
      <p:ext uri="{BB962C8B-B14F-4D97-AF65-F5344CB8AC3E}">
        <p14:creationId xmlns:p14="http://schemas.microsoft.com/office/powerpoint/2010/main" val="15831879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570</TotalTime>
  <Words>751</Words>
  <Application>Microsoft Office PowerPoint</Application>
  <PresentationFormat>Widescreen</PresentationFormat>
  <Paragraphs>81</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Times New Roman</vt:lpstr>
      <vt:lpstr>Parallax</vt:lpstr>
      <vt:lpstr>Maharishi International University Modern Programming Practice Project Presentation </vt:lpstr>
      <vt:lpstr>Outline</vt:lpstr>
      <vt:lpstr>I. Introduction</vt:lpstr>
      <vt:lpstr>II.  Use Case Diagram</vt:lpstr>
      <vt:lpstr>III. Class Diagram</vt:lpstr>
      <vt:lpstr>IV. Final Class Model</vt:lpstr>
      <vt:lpstr>V.  Sequence Diagram – Checkout Book</vt:lpstr>
      <vt:lpstr>V.  Sequence Diagram – Add Copy</vt:lpstr>
      <vt:lpstr>VI.  Validation Rules</vt:lpstr>
      <vt:lpstr>VII.  Extra Credit Use Cases - Overdue</vt:lpstr>
      <vt:lpstr>VII.  Extra Credit Use Cases - Checkout</vt:lpstr>
      <vt:lpstr>VIII.  SCI Knowledge 1</vt:lpstr>
      <vt:lpstr>VIII.  SCI Knowledge 2</vt:lpstr>
      <vt:lpstr>PowerPoint Presentation</vt:lpstr>
    </vt:vector>
  </TitlesOfParts>
  <Manager>Elie A. Abdo</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UNIVERSITY OF SCIENCE &amp; TECHNOLOGY FACULTY OF ENGINEERING DEPARTMENT OF COMPUTER AND COMMUNICATIONS ENGNIEERING</dc:title>
  <dc:creator>Elie A. Abdo</dc:creator>
  <cp:lastModifiedBy>Saher Nassereddine</cp:lastModifiedBy>
  <cp:revision>42</cp:revision>
  <dcterms:created xsi:type="dcterms:W3CDTF">2013-09-23T03:49:58Z</dcterms:created>
  <dcterms:modified xsi:type="dcterms:W3CDTF">2020-01-27T01:37:22Z</dcterms:modified>
</cp:coreProperties>
</file>