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53" r:id="rId1"/>
  </p:sldMasterIdLst>
  <p:notesMasterIdLst>
    <p:notesMasterId r:id="rId19"/>
  </p:notesMasterIdLst>
  <p:sldIdLst>
    <p:sldId id="256" r:id="rId2"/>
    <p:sldId id="258" r:id="rId3"/>
    <p:sldId id="272" r:id="rId4"/>
    <p:sldId id="266" r:id="rId5"/>
    <p:sldId id="269" r:id="rId6"/>
    <p:sldId id="271" r:id="rId7"/>
    <p:sldId id="273" r:id="rId8"/>
    <p:sldId id="276" r:id="rId9"/>
    <p:sldId id="261" r:id="rId10"/>
    <p:sldId id="278" r:id="rId11"/>
    <p:sldId id="279" r:id="rId12"/>
    <p:sldId id="285" r:id="rId13"/>
    <p:sldId id="289" r:id="rId14"/>
    <p:sldId id="286" r:id="rId15"/>
    <p:sldId id="287" r:id="rId16"/>
    <p:sldId id="288"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843FE-75CF-2D49-B824-822C5B4832DE}">
          <p14:sldIdLst>
            <p14:sldId id="256"/>
            <p14:sldId id="258"/>
            <p14:sldId id="272"/>
            <p14:sldId id="266"/>
            <p14:sldId id="269"/>
            <p14:sldId id="271"/>
            <p14:sldId id="273"/>
            <p14:sldId id="276"/>
            <p14:sldId id="261"/>
            <p14:sldId id="278"/>
            <p14:sldId id="279"/>
            <p14:sldId id="285"/>
            <p14:sldId id="289"/>
            <p14:sldId id="286"/>
            <p14:sldId id="287"/>
            <p14:sldId id="28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6"/>
    <p:restoredTop sz="77211"/>
  </p:normalViewPr>
  <p:slideViewPr>
    <p:cSldViewPr snapToGrid="0" snapToObjects="1">
      <p:cViewPr varScale="1">
        <p:scale>
          <a:sx n="97" d="100"/>
          <a:sy n="97" d="100"/>
        </p:scale>
        <p:origin x="17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Extraction</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DDCC9DF4-0193-1E49-B0E3-C11400C4A9D1}">
      <dgm:prSet phldrT="[Text]" custT="1"/>
      <dgm:spPr/>
      <dgm:t>
        <a:bodyPr spcFirstLastPara="0" vert="horz" wrap="square" lIns="25400" tIns="25400" rIns="25400" bIns="25400" numCol="1" spcCol="1270" anchor="ctr" anchorCtr="0"/>
        <a:lstStyle/>
        <a:p>
          <a:r>
            <a:rPr lang="en-US" sz="1800" dirty="0"/>
            <a:t>Data</a:t>
          </a:r>
          <a:br>
            <a:rPr lang="en-US" sz="1800" dirty="0"/>
          </a:br>
          <a:r>
            <a:rPr lang="en-US" sz="1800" dirty="0"/>
            <a:t>Cleaning</a:t>
          </a:r>
        </a:p>
      </dgm:t>
    </dgm:pt>
    <dgm:pt modelId="{C6B9B8BB-9327-1F47-A00D-B50A586D4AAA}" type="parTrans" cxnId="{DED1AFC4-2C99-3C42-8747-E3001E9EBAE4}">
      <dgm:prSet/>
      <dgm:spPr/>
      <dgm:t>
        <a:bodyPr/>
        <a:lstStyle/>
        <a:p>
          <a:endParaRPr lang="en-US"/>
        </a:p>
      </dgm:t>
    </dgm:pt>
    <dgm:pt modelId="{13BDAF47-1EC3-CC4C-9F03-B9805F7EC54A}" type="sibTrans" cxnId="{DED1AFC4-2C99-3C42-8747-E3001E9EBAE4}">
      <dgm:prSet/>
      <dgm:spPr/>
      <dgm:t>
        <a:bodyPr/>
        <a:lstStyle/>
        <a:p>
          <a:endParaRPr lang="en-US"/>
        </a:p>
      </dgm:t>
    </dgm:pt>
    <dgm:pt modelId="{95C539E0-0D5B-3648-9716-B5D4AEF65FA1}">
      <dgm:prSet phldrT="[Text]"/>
      <dgm:spPr/>
      <dgm:t>
        <a:bodyPr/>
        <a:lstStyle/>
        <a:p>
          <a:r>
            <a:rPr lang="en-US" dirty="0"/>
            <a:t>Missing Values</a:t>
          </a:r>
        </a:p>
      </dgm:t>
    </dgm:pt>
    <dgm:pt modelId="{60E9B14A-545A-9846-9DCD-65691B73E634}" type="parTrans" cxnId="{7C7F8F25-9B67-0946-BA49-CE2106307393}">
      <dgm:prSet/>
      <dgm:spPr/>
      <dgm:t>
        <a:bodyPr/>
        <a:lstStyle/>
        <a:p>
          <a:endParaRPr lang="en-US"/>
        </a:p>
      </dgm:t>
    </dgm:pt>
    <dgm:pt modelId="{F5385FB7-9696-3949-9876-075D8CF7E137}" type="sibTrans" cxnId="{7C7F8F25-9B67-0946-BA49-CE2106307393}">
      <dgm:prSet/>
      <dgm:spPr/>
      <dgm:t>
        <a:bodyPr/>
        <a:lstStyle/>
        <a:p>
          <a:endParaRPr lang="en-US"/>
        </a:p>
      </dgm:t>
    </dgm:pt>
    <dgm:pt modelId="{E7590A78-AE88-1647-A7B2-DCE0A775285D}">
      <dgm:prSet phldrT="[Text]"/>
      <dgm:spPr/>
      <dgm:t>
        <a:bodyPr/>
        <a:lstStyle/>
        <a:p>
          <a:r>
            <a:rPr lang="en-US" dirty="0"/>
            <a:t>Outliers</a:t>
          </a:r>
        </a:p>
      </dgm:t>
    </dgm:pt>
    <dgm:pt modelId="{57E37780-DA12-924B-8593-77A97740228B}" type="parTrans" cxnId="{8246D06F-ECCC-524B-88C1-D2C42981CA33}">
      <dgm:prSet/>
      <dgm:spPr/>
      <dgm:t>
        <a:bodyPr/>
        <a:lstStyle/>
        <a:p>
          <a:endParaRPr lang="en-US"/>
        </a:p>
      </dgm:t>
    </dgm:pt>
    <dgm:pt modelId="{282FD82A-D239-EF4B-9A35-2583B0228D9A}" type="sibTrans" cxnId="{8246D06F-ECCC-524B-88C1-D2C42981CA33}">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9E820880-3BAC-6C4C-BF12-94CADD564522}">
      <dgm:prSet phldrT="[Text]"/>
      <dgm:spPr/>
      <dgm:t>
        <a:bodyPr/>
        <a:lstStyle/>
        <a:p>
          <a:r>
            <a:rPr lang="en-US" dirty="0"/>
            <a:t>Correlation</a:t>
          </a:r>
        </a:p>
      </dgm:t>
    </dgm:pt>
    <dgm:pt modelId="{F925117D-A7A4-3A42-BFD6-DDE9ABDCC437}" type="parTrans" cxnId="{619CECA9-721B-0C48-8067-F316B79F1543}">
      <dgm:prSet/>
      <dgm:spPr/>
      <dgm:t>
        <a:bodyPr/>
        <a:lstStyle/>
        <a:p>
          <a:endParaRPr lang="en-US"/>
        </a:p>
      </dgm:t>
    </dgm:pt>
    <dgm:pt modelId="{989B165C-6B49-6C4F-80FC-E27AE1B7C85C}" type="sibTrans" cxnId="{619CECA9-721B-0C48-8067-F316B79F1543}">
      <dgm:prSet/>
      <dgm:spPr/>
      <dgm:t>
        <a:bodyPr/>
        <a:lstStyle/>
        <a:p>
          <a:endParaRPr lang="en-US"/>
        </a:p>
      </dgm:t>
    </dgm:pt>
    <dgm:pt modelId="{703D61BA-BCBC-2247-BAA6-D161388A4BAA}">
      <dgm:prSet phldrT="[Text]"/>
      <dgm:spPr/>
      <dgm:t>
        <a:bodyPr/>
        <a:lstStyle/>
        <a:p>
          <a:r>
            <a:rPr lang="en-US" dirty="0"/>
            <a:t>Target Classification</a:t>
          </a:r>
        </a:p>
      </dgm:t>
    </dgm:pt>
    <dgm:pt modelId="{57FC9932-6B93-B74F-8DED-945BA59B88A1}" type="parTrans" cxnId="{C6394459-F68B-4D4D-9E30-428C322CA097}">
      <dgm:prSet/>
      <dgm:spPr/>
      <dgm:t>
        <a:bodyPr/>
        <a:lstStyle/>
        <a:p>
          <a:endParaRPr lang="en-US"/>
        </a:p>
      </dgm:t>
    </dgm:pt>
    <dgm:pt modelId="{9B9629E0-AAB7-3645-9C3A-23B3537E237E}" type="sibTrans" cxnId="{C6394459-F68B-4D4D-9E30-428C322CA097}">
      <dgm:prSet/>
      <dgm:spPr/>
      <dgm:t>
        <a:bodyPr/>
        <a:lstStyle/>
        <a:p>
          <a:endParaRPr lang="en-US"/>
        </a:p>
      </dgm:t>
    </dgm:pt>
    <dgm:pt modelId="{7E90E11A-2E97-EE43-B536-D984F1A15C26}">
      <dgm:prSe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Feature Engineering</a:t>
          </a:r>
          <a:endParaRPr lang="en-US" sz="1800" kern="1200" dirty="0">
            <a:latin typeface="Gill Sans MT" panose="020B0502020104020203"/>
            <a:ea typeface="+mn-ea"/>
            <a:cs typeface="+mn-cs"/>
          </a:endParaRPr>
        </a:p>
      </dgm:t>
    </dgm:pt>
    <dgm:pt modelId="{74002514-1E0B-CC48-BA81-6084288CEC49}" type="parTrans" cxnId="{C8623536-383B-4143-ACF9-0BCEE33252D2}">
      <dgm:prSet/>
      <dgm:spPr/>
      <dgm:t>
        <a:bodyPr/>
        <a:lstStyle/>
        <a:p>
          <a:endParaRPr lang="en-US"/>
        </a:p>
      </dgm:t>
    </dgm:pt>
    <dgm:pt modelId="{ADFC0487-0134-054F-BC0F-B2E10559F9C8}" type="sibTrans" cxnId="{C8623536-383B-4143-ACF9-0BCEE33252D2}">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2F96076C-5D0F-4245-AA08-385BB06C1142}">
      <dgm:prSet/>
      <dgm:spPr/>
      <dgm:t>
        <a:bodyPr/>
        <a:lstStyle/>
        <a:p>
          <a:r>
            <a:rPr lang="en-US" dirty="0"/>
            <a:t>Feature Selection</a:t>
          </a:r>
        </a:p>
      </dgm:t>
    </dgm:pt>
    <dgm:pt modelId="{60065E7E-3175-454C-BC9D-22FEFC81A564}" type="parTrans" cxnId="{B705DA06-CD0C-CE4F-83F6-45F61A31129A}">
      <dgm:prSet/>
      <dgm:spPr/>
      <dgm:t>
        <a:bodyPr/>
        <a:lstStyle/>
        <a:p>
          <a:endParaRPr lang="en-US"/>
        </a:p>
      </dgm:t>
    </dgm:pt>
    <dgm:pt modelId="{5338A805-1B78-C44D-9B45-B4F4B3CB51F6}" type="sibTrans" cxnId="{B705DA06-CD0C-CE4F-83F6-45F61A31129A}">
      <dgm:prSet/>
      <dgm:spPr/>
      <dgm:t>
        <a:bodyPr/>
        <a:lstStyle/>
        <a:p>
          <a:endParaRPr lang="en-US"/>
        </a:p>
      </dgm:t>
    </dgm:pt>
    <dgm:pt modelId="{7284CCFC-E275-4A4B-AF5A-978998616D78}">
      <dgm:prSet/>
      <dgm:spPr/>
      <dgm:t>
        <a:bodyPr/>
        <a:lstStyle/>
        <a:p>
          <a:r>
            <a:rPr lang="en-US" dirty="0"/>
            <a:t>Class Balance</a:t>
          </a:r>
        </a:p>
      </dgm:t>
    </dgm:pt>
    <dgm:pt modelId="{A5124B50-7F4A-5547-8468-20158A6EFBFA}" type="parTrans" cxnId="{9F3BC0A0-F581-564A-8114-310C6197A212}">
      <dgm:prSet/>
      <dgm:spPr/>
      <dgm:t>
        <a:bodyPr/>
        <a:lstStyle/>
        <a:p>
          <a:endParaRPr lang="en-US"/>
        </a:p>
      </dgm:t>
    </dgm:pt>
    <dgm:pt modelId="{80D3A4D7-6AFB-8E43-8277-B5A8E2D4A27A}" type="sibTrans" cxnId="{9F3BC0A0-F581-564A-8114-310C6197A212}">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Evaluate Predictions</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0091829F-8A6A-2D48-916B-7EBDED035F80}">
      <dgm:prSet/>
      <dgm:spPr/>
      <dgm:t>
        <a:bodyPr/>
        <a:lstStyle/>
        <a:p>
          <a:r>
            <a:rPr lang="en-US" dirty="0"/>
            <a:t>Model Tuning</a:t>
          </a:r>
        </a:p>
      </dgm:t>
    </dgm:pt>
    <dgm:pt modelId="{A0E76E90-2A56-C34E-B356-01235905E210}" type="parTrans" cxnId="{7DAC8587-BAD4-CB4B-A8B4-C32FFEFE6E47}">
      <dgm:prSet/>
      <dgm:spPr/>
      <dgm:t>
        <a:bodyPr/>
        <a:lstStyle/>
        <a:p>
          <a:endParaRPr lang="en-US"/>
        </a:p>
      </dgm:t>
    </dgm:pt>
    <dgm:pt modelId="{B84C4D36-2452-4540-A47B-0C787E7A1B57}" type="sibTrans" cxnId="{7DAC8587-BAD4-CB4B-A8B4-C32FFEFE6E47}">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5" custScaleY="181443" custLinFactNeighborX="384" custLinFactNeighborY="0"/>
      <dgm:spPr/>
    </dgm:pt>
    <dgm:pt modelId="{9A9281F3-4899-9949-BD2D-E6406E75A7F9}" type="pres">
      <dgm:prSet presAssocID="{F63E9180-3FB8-8E44-9247-CC4030E4056B}" presName="hSp" presStyleCnt="0"/>
      <dgm:spPr/>
    </dgm:pt>
    <dgm:pt modelId="{39D57E70-7127-9041-A5E0-8FDC51028A5F}" type="pres">
      <dgm:prSet presAssocID="{DDCC9DF4-0193-1E49-B0E3-C11400C4A9D1}" presName="vertFlow" presStyleCnt="0"/>
      <dgm:spPr/>
    </dgm:pt>
    <dgm:pt modelId="{BCCD77CE-1132-1D4F-A933-EE23E5595F8C}" type="pres">
      <dgm:prSet presAssocID="{DDCC9DF4-0193-1E49-B0E3-C11400C4A9D1}" presName="header" presStyleLbl="node1" presStyleIdx="1" presStyleCnt="5" custScaleY="181443"/>
      <dgm:spPr>
        <a:xfrm>
          <a:off x="1704438" y="786091"/>
          <a:ext cx="1491722" cy="372930"/>
        </a:xfrm>
        <a:prstGeom prst="roundRect">
          <a:avLst>
            <a:gd name="adj" fmla="val 10000"/>
          </a:avLst>
        </a:prstGeom>
      </dgm:spPr>
    </dgm:pt>
    <dgm:pt modelId="{E250B024-5903-CD40-97BE-6865B38A0DCF}" type="pres">
      <dgm:prSet presAssocID="{60E9B14A-545A-9846-9DCD-65691B73E634}" presName="parTrans" presStyleLbl="sibTrans2D1" presStyleIdx="0" presStyleCnt="9"/>
      <dgm:spPr/>
    </dgm:pt>
    <dgm:pt modelId="{D4BA578B-4600-C94F-8AA8-C1A2FD47634B}" type="pres">
      <dgm:prSet presAssocID="{95C539E0-0D5B-3648-9716-B5D4AEF65FA1}" presName="child" presStyleLbl="alignAccFollowNode1" presStyleIdx="0" presStyleCnt="9">
        <dgm:presLayoutVars>
          <dgm:chMax val="0"/>
          <dgm:bulletEnabled val="1"/>
        </dgm:presLayoutVars>
      </dgm:prSet>
      <dgm:spPr/>
    </dgm:pt>
    <dgm:pt modelId="{C4D1BB4C-8641-6747-AE93-9426DC9DC0C9}" type="pres">
      <dgm:prSet presAssocID="{F5385FB7-9696-3949-9876-075D8CF7E137}" presName="sibTrans" presStyleLbl="sibTrans2D1" presStyleIdx="1" presStyleCnt="9"/>
      <dgm:spPr/>
    </dgm:pt>
    <dgm:pt modelId="{9C5F4463-CBC6-4747-BDBD-5F082E89320B}" type="pres">
      <dgm:prSet presAssocID="{E7590A78-AE88-1647-A7B2-DCE0A775285D}" presName="child" presStyleLbl="alignAccFollowNode1" presStyleIdx="1" presStyleCnt="9">
        <dgm:presLayoutVars>
          <dgm:chMax val="0"/>
          <dgm:bulletEnabled val="1"/>
        </dgm:presLayoutVars>
      </dgm:prSet>
      <dgm:spPr/>
    </dgm:pt>
    <dgm:pt modelId="{E8371D15-6187-2441-B424-A2EE21B31DF9}" type="pres">
      <dgm:prSet presAssocID="{DDCC9DF4-0193-1E49-B0E3-C11400C4A9D1}"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2" presStyleCnt="5" custScaleY="181443"/>
      <dgm:spPr>
        <a:xfrm>
          <a:off x="3405002" y="786091"/>
          <a:ext cx="1491722" cy="372930"/>
        </a:xfrm>
        <a:prstGeom prst="roundRect">
          <a:avLst>
            <a:gd name="adj" fmla="val 10000"/>
          </a:avLst>
        </a:prstGeom>
      </dgm:spPr>
    </dgm:pt>
    <dgm:pt modelId="{F727D992-2779-8E45-A6DF-E1294EFACCCC}" type="pres">
      <dgm:prSet presAssocID="{F925117D-A7A4-3A42-BFD6-DDE9ABDCC437}" presName="parTrans" presStyleLbl="sibTrans2D1" presStyleIdx="2" presStyleCnt="9"/>
      <dgm:spPr/>
    </dgm:pt>
    <dgm:pt modelId="{76A94A6E-9DAC-C64B-B0F3-3A227EC1960B}" type="pres">
      <dgm:prSet presAssocID="{9E820880-3BAC-6C4C-BF12-94CADD564522}" presName="child" presStyleLbl="alignAccFollowNode1" presStyleIdx="2" presStyleCnt="9">
        <dgm:presLayoutVars>
          <dgm:chMax val="0"/>
          <dgm:bulletEnabled val="1"/>
        </dgm:presLayoutVars>
      </dgm:prSet>
      <dgm:spPr/>
    </dgm:pt>
    <dgm:pt modelId="{33897E4B-53F4-D345-8EB0-3C80C132285B}" type="pres">
      <dgm:prSet presAssocID="{989B165C-6B49-6C4F-80FC-E27AE1B7C85C}" presName="sibTrans" presStyleLbl="sibTrans2D1" presStyleIdx="3" presStyleCnt="9"/>
      <dgm:spPr/>
    </dgm:pt>
    <dgm:pt modelId="{3C66C132-28E1-9A47-99D4-A618512219FE}" type="pres">
      <dgm:prSet presAssocID="{703D61BA-BCBC-2247-BAA6-D161388A4BAA}" presName="child" presStyleLbl="alignAccFollowNode1" presStyleIdx="3" presStyleCnt="9">
        <dgm:presLayoutVars>
          <dgm:chMax val="0"/>
          <dgm:bulletEnabled val="1"/>
        </dgm:presLayoutVars>
      </dgm:prSet>
      <dgm:spPr/>
    </dgm:pt>
    <dgm:pt modelId="{79051EBE-C813-DA4C-B20A-2D11FE077D32}" type="pres">
      <dgm:prSet presAssocID="{0DB64DCA-AFBC-7E48-9EB0-5B6EC947D992}" presName="hSp" presStyleCnt="0"/>
      <dgm:spPr/>
    </dgm:pt>
    <dgm:pt modelId="{D48560F7-115F-C94A-8139-BC4480FC0C6C}" type="pres">
      <dgm:prSet presAssocID="{7E90E11A-2E97-EE43-B536-D984F1A15C26}" presName="vertFlow" presStyleCnt="0"/>
      <dgm:spPr/>
    </dgm:pt>
    <dgm:pt modelId="{9DBDD8D2-3674-3D4A-AB87-CF977CCF18B7}" type="pres">
      <dgm:prSet presAssocID="{7E90E11A-2E97-EE43-B536-D984F1A15C26}" presName="header" presStyleLbl="node1" presStyleIdx="3" presStyleCnt="5" custScaleX="99916" custScaleY="181443"/>
      <dgm:spPr>
        <a:xfrm>
          <a:off x="5105566" y="786091"/>
          <a:ext cx="1491722" cy="372930"/>
        </a:xfrm>
        <a:prstGeom prst="roundRect">
          <a:avLst>
            <a:gd name="adj" fmla="val 10000"/>
          </a:avLst>
        </a:prstGeom>
      </dgm:spPr>
    </dgm:pt>
    <dgm:pt modelId="{2DB6167C-FC9D-7E4F-97BC-70B47259879E}" type="pres">
      <dgm:prSet presAssocID="{60065E7E-3175-454C-BC9D-22FEFC81A564}" presName="parTrans" presStyleLbl="sibTrans2D1" presStyleIdx="4" presStyleCnt="9"/>
      <dgm:spPr/>
    </dgm:pt>
    <dgm:pt modelId="{9A870E46-FBF2-2744-8B12-60DC01FF9A20}" type="pres">
      <dgm:prSet presAssocID="{2F96076C-5D0F-4245-AA08-385BB06C1142}" presName="child" presStyleLbl="alignAccFollowNode1" presStyleIdx="4" presStyleCnt="9">
        <dgm:presLayoutVars>
          <dgm:chMax val="0"/>
          <dgm:bulletEnabled val="1"/>
        </dgm:presLayoutVars>
      </dgm:prSet>
      <dgm:spPr/>
    </dgm:pt>
    <dgm:pt modelId="{90B61065-2A86-E54F-BCCC-56CE1061DDB4}" type="pres">
      <dgm:prSet presAssocID="{5338A805-1B78-C44D-9B45-B4F4B3CB51F6}" presName="sibTrans" presStyleLbl="sibTrans2D1" presStyleIdx="5" presStyleCnt="9"/>
      <dgm:spPr/>
    </dgm:pt>
    <dgm:pt modelId="{6DF9EF43-E378-7542-888B-AF25B2F802BE}" type="pres">
      <dgm:prSet presAssocID="{7284CCFC-E275-4A4B-AF5A-978998616D78}" presName="child" presStyleLbl="alignAccFollowNode1" presStyleIdx="5" presStyleCnt="9">
        <dgm:presLayoutVars>
          <dgm:chMax val="0"/>
          <dgm:bulletEnabled val="1"/>
        </dgm:presLayoutVars>
      </dgm:prSet>
      <dgm:spPr/>
    </dgm:pt>
    <dgm:pt modelId="{37E93624-5850-214C-9371-3C4E5F256ED7}" type="pres">
      <dgm:prSet presAssocID="{7E90E11A-2E97-EE43-B536-D984F1A15C26}"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4" presStyleCnt="5" custScaleY="182292"/>
      <dgm:spPr/>
    </dgm:pt>
    <dgm:pt modelId="{4D476E2A-D2F2-8B4E-97E0-96C94EB5F41D}" type="pres">
      <dgm:prSet presAssocID="{64C9E8FC-1A5F-9C40-9CAD-C06FDA4ACDB6}" presName="parTrans" presStyleLbl="sibTrans2D1" presStyleIdx="6" presStyleCnt="9"/>
      <dgm:spPr/>
    </dgm:pt>
    <dgm:pt modelId="{807481D0-F512-8F4E-B92B-F9FFC1C529AA}" type="pres">
      <dgm:prSet presAssocID="{7733B3CD-D191-2B4A-9E2F-435F3C7FFA09}" presName="child" presStyleLbl="alignAccFollowNode1" presStyleIdx="6" presStyleCnt="9">
        <dgm:presLayoutVars>
          <dgm:chMax val="0"/>
          <dgm:bulletEnabled val="1"/>
        </dgm:presLayoutVars>
      </dgm:prSet>
      <dgm:spPr/>
    </dgm:pt>
    <dgm:pt modelId="{2197F4C2-DFE5-5D43-A082-8FFF2CCDC038}" type="pres">
      <dgm:prSet presAssocID="{376E2957-5509-F747-A9D1-6E09D93EB4AC}" presName="sibTrans" presStyleLbl="sibTrans2D1" presStyleIdx="7" presStyleCnt="9"/>
      <dgm:spPr/>
    </dgm:pt>
    <dgm:pt modelId="{8260E663-7824-8F4E-8CEA-A5C110384855}" type="pres">
      <dgm:prSet presAssocID="{B3B69E35-8619-754C-A9A0-3EBDC48556E6}" presName="child" presStyleLbl="alignAccFollowNode1" presStyleIdx="7" presStyleCnt="9">
        <dgm:presLayoutVars>
          <dgm:chMax val="0"/>
          <dgm:bulletEnabled val="1"/>
        </dgm:presLayoutVars>
      </dgm:prSet>
      <dgm:spPr/>
    </dgm:pt>
    <dgm:pt modelId="{B6ADAC64-8107-2F45-A299-AA41C67B8672}" type="pres">
      <dgm:prSet presAssocID="{7305931D-DEE2-BC47-948E-C6E7E2860E99}" presName="sibTrans" presStyleLbl="sibTrans2D1" presStyleIdx="8" presStyleCnt="9"/>
      <dgm:spPr/>
    </dgm:pt>
    <dgm:pt modelId="{66982734-D772-544F-A510-5441A9CC909D}" type="pres">
      <dgm:prSet presAssocID="{0091829F-8A6A-2D48-916B-7EBDED035F80}" presName="child" presStyleLbl="alignAccFollowNode1" presStyleIdx="8" presStyleCnt="9">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B705DA06-CD0C-CE4F-83F6-45F61A31129A}" srcId="{7E90E11A-2E97-EE43-B536-D984F1A15C26}" destId="{2F96076C-5D0F-4245-AA08-385BB06C1142}" srcOrd="0" destOrd="0" parTransId="{60065E7E-3175-454C-BC9D-22FEFC81A564}" sibTransId="{5338A805-1B78-C44D-9B45-B4F4B3CB51F6}"/>
    <dgm:cxn modelId="{FC7FCD19-FDEE-7D43-9E8B-B15310C1567B}" type="presOf" srcId="{E400F72E-7065-F545-A8D1-76030B1DD83B}" destId="{46A3BA6A-67F5-674F-B016-EE8766A82C45}" srcOrd="0" destOrd="0" presId="urn:microsoft.com/office/officeart/2005/8/layout/lProcess1"/>
    <dgm:cxn modelId="{AB89051A-EE16-B34F-96B4-25C8A824D6BF}" type="presOf" srcId="{9E820880-3BAC-6C4C-BF12-94CADD564522}" destId="{76A94A6E-9DAC-C64B-B0F3-3A227EC1960B}" srcOrd="0" destOrd="0" presId="urn:microsoft.com/office/officeart/2005/8/layout/lProcess1"/>
    <dgm:cxn modelId="{E84CD51C-C6B2-5843-A322-A08E5BC4A830}" type="presOf" srcId="{DDCC9DF4-0193-1E49-B0E3-C11400C4A9D1}" destId="{BCCD77CE-1132-1D4F-A933-EE23E5595F8C}" srcOrd="0" destOrd="0" presId="urn:microsoft.com/office/officeart/2005/8/layout/lProcess1"/>
    <dgm:cxn modelId="{7C7F8F25-9B67-0946-BA49-CE2106307393}" srcId="{DDCC9DF4-0193-1E49-B0E3-C11400C4A9D1}" destId="{95C539E0-0D5B-3648-9716-B5D4AEF65FA1}" srcOrd="0" destOrd="0" parTransId="{60E9B14A-545A-9846-9DCD-65691B73E634}" sibTransId="{F5385FB7-9696-3949-9876-075D8CF7E137}"/>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C8623536-383B-4143-ACF9-0BCEE33252D2}" srcId="{6D1DD161-6F29-DF42-9F4F-183934C32215}" destId="{7E90E11A-2E97-EE43-B536-D984F1A15C26}" srcOrd="3" destOrd="0" parTransId="{74002514-1E0B-CC48-BA81-6084288CEC49}" sibTransId="{ADFC0487-0134-054F-BC0F-B2E10559F9C8}"/>
    <dgm:cxn modelId="{C3602C3B-FB13-E947-969B-B3AABCD5309B}" type="presOf" srcId="{0091829F-8A6A-2D48-916B-7EBDED035F80}" destId="{66982734-D772-544F-A510-5441A9CC909D}" srcOrd="0" destOrd="0" presId="urn:microsoft.com/office/officeart/2005/8/layout/lProcess1"/>
    <dgm:cxn modelId="{4582673F-ADBE-704E-A415-FADEE4E0D7E2}" srcId="{E400F72E-7065-F545-A8D1-76030B1DD83B}" destId="{7733B3CD-D191-2B4A-9E2F-435F3C7FFA09}" srcOrd="0" destOrd="0" parTransId="{64C9E8FC-1A5F-9C40-9CAD-C06FDA4ACDB6}" sibTransId="{376E2957-5509-F747-A9D1-6E09D93EB4AC}"/>
    <dgm:cxn modelId="{D045CA4F-9CF9-FD42-BD9C-94400A1CE593}" type="presOf" srcId="{F925117D-A7A4-3A42-BFD6-DDE9ABDCC437}" destId="{F727D992-2779-8E45-A6DF-E1294EFACCCC}" srcOrd="0" destOrd="0" presId="urn:microsoft.com/office/officeart/2005/8/layout/lProcess1"/>
    <dgm:cxn modelId="{8630D553-3D70-8942-BFEA-5B96AE77E443}" type="presOf" srcId="{95C539E0-0D5B-3648-9716-B5D4AEF65FA1}" destId="{D4BA578B-4600-C94F-8AA8-C1A2FD47634B}" srcOrd="0" destOrd="0" presId="urn:microsoft.com/office/officeart/2005/8/layout/lProcess1"/>
    <dgm:cxn modelId="{53A72055-1AFD-0543-A684-6CD1AF0010FD}" type="presOf" srcId="{E7590A78-AE88-1647-A7B2-DCE0A775285D}" destId="{9C5F4463-CBC6-4747-BDBD-5F082E89320B}" srcOrd="0" destOrd="0" presId="urn:microsoft.com/office/officeart/2005/8/layout/lProcess1"/>
    <dgm:cxn modelId="{00ACCF56-F23E-0743-BA9D-56A49C126368}" srcId="{6D1DD161-6F29-DF42-9F4F-183934C32215}" destId="{E400F72E-7065-F545-A8D1-76030B1DD83B}" srcOrd="4" destOrd="0" parTransId="{F982F9DA-617C-DB49-B674-C63F7F050C65}" sibTransId="{0C1712AE-3EF4-5E4E-929D-A0E4B1E6A6A8}"/>
    <dgm:cxn modelId="{C6394459-F68B-4D4D-9E30-428C322CA097}" srcId="{0DB64DCA-AFBC-7E48-9EB0-5B6EC947D992}" destId="{703D61BA-BCBC-2247-BAA6-D161388A4BAA}" srcOrd="1" destOrd="0" parTransId="{57FC9932-6B93-B74F-8DED-945BA59B88A1}" sibTransId="{9B9629E0-AAB7-3645-9C3A-23B3537E237E}"/>
    <dgm:cxn modelId="{575D696A-9E59-BB46-B811-85E1A43DB9D2}" type="presOf" srcId="{989B165C-6B49-6C4F-80FC-E27AE1B7C85C}" destId="{33897E4B-53F4-D345-8EB0-3C80C132285B}" srcOrd="0" destOrd="0" presId="urn:microsoft.com/office/officeart/2005/8/layout/lProcess1"/>
    <dgm:cxn modelId="{8246D06F-ECCC-524B-88C1-D2C42981CA33}" srcId="{DDCC9DF4-0193-1E49-B0E3-C11400C4A9D1}" destId="{E7590A78-AE88-1647-A7B2-DCE0A775285D}" srcOrd="1" destOrd="0" parTransId="{57E37780-DA12-924B-8593-77A97740228B}" sibTransId="{282FD82A-D239-EF4B-9A35-2583B0228D9A}"/>
    <dgm:cxn modelId="{A6C94575-B0A9-BF48-A4EF-6FA7C5DD153E}" type="presOf" srcId="{F63E9180-3FB8-8E44-9247-CC4030E4056B}" destId="{1983430F-A540-CF41-BA91-4D90D0867C1B}" srcOrd="0" destOrd="0" presId="urn:microsoft.com/office/officeart/2005/8/layout/lProcess1"/>
    <dgm:cxn modelId="{DD73EC81-839F-CC48-B25E-022547F6597E}" srcId="{6D1DD161-6F29-DF42-9F4F-183934C32215}" destId="{0DB64DCA-AFBC-7E48-9EB0-5B6EC947D992}" srcOrd="2"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7DAC8587-BAD4-CB4B-A8B4-C32FFEFE6E47}" srcId="{E400F72E-7065-F545-A8D1-76030B1DD83B}" destId="{0091829F-8A6A-2D48-916B-7EBDED035F80}" srcOrd="2" destOrd="0" parTransId="{A0E76E90-2A56-C34E-B356-01235905E210}" sibTransId="{B84C4D36-2452-4540-A47B-0C787E7A1B57}"/>
    <dgm:cxn modelId="{5E6A978A-B3B6-EE43-A39C-16F048087930}" type="presOf" srcId="{7733B3CD-D191-2B4A-9E2F-435F3C7FFA09}" destId="{807481D0-F512-8F4E-B92B-F9FFC1C529AA}" srcOrd="0" destOrd="0" presId="urn:microsoft.com/office/officeart/2005/8/layout/lProcess1"/>
    <dgm:cxn modelId="{36AFA693-C605-814B-8880-ED562497817C}" type="presOf" srcId="{5338A805-1B78-C44D-9B45-B4F4B3CB51F6}" destId="{90B61065-2A86-E54F-BCCC-56CE1061DDB4}" srcOrd="0" destOrd="0" presId="urn:microsoft.com/office/officeart/2005/8/layout/lProcess1"/>
    <dgm:cxn modelId="{AAC5019A-2CAF-7F4A-A4B6-D217F01BD3FF}" type="presOf" srcId="{2F96076C-5D0F-4245-AA08-385BB06C1142}" destId="{9A870E46-FBF2-2744-8B12-60DC01FF9A20}" srcOrd="0" destOrd="0" presId="urn:microsoft.com/office/officeart/2005/8/layout/lProcess1"/>
    <dgm:cxn modelId="{72011A9E-70B6-B245-927B-053B4D7AFF9A}" type="presOf" srcId="{7E90E11A-2E97-EE43-B536-D984F1A15C26}" destId="{9DBDD8D2-3674-3D4A-AB87-CF977CCF18B7}" srcOrd="0" destOrd="0" presId="urn:microsoft.com/office/officeart/2005/8/layout/lProcess1"/>
    <dgm:cxn modelId="{9F3BC0A0-F581-564A-8114-310C6197A212}" srcId="{7E90E11A-2E97-EE43-B536-D984F1A15C26}" destId="{7284CCFC-E275-4A4B-AF5A-978998616D78}" srcOrd="1" destOrd="0" parTransId="{A5124B50-7F4A-5547-8468-20158A6EFBFA}" sibTransId="{80D3A4D7-6AFB-8E43-8277-B5A8E2D4A27A}"/>
    <dgm:cxn modelId="{619CECA9-721B-0C48-8067-F316B79F1543}" srcId="{0DB64DCA-AFBC-7E48-9EB0-5B6EC947D992}" destId="{9E820880-3BAC-6C4C-BF12-94CADD564522}" srcOrd="0" destOrd="0" parTransId="{F925117D-A7A4-3A42-BFD6-DDE9ABDCC437}" sibTransId="{989B165C-6B49-6C4F-80FC-E27AE1B7C85C}"/>
    <dgm:cxn modelId="{721918BA-FB62-AF45-A28D-73EA713E5FF8}" type="presOf" srcId="{60065E7E-3175-454C-BC9D-22FEFC81A564}" destId="{2DB6167C-FC9D-7E4F-97BC-70B47259879E}" srcOrd="0" destOrd="0" presId="urn:microsoft.com/office/officeart/2005/8/layout/lProcess1"/>
    <dgm:cxn modelId="{C0CBE4BB-7478-9E44-994E-5C4AC74C803B}" type="presOf" srcId="{703D61BA-BCBC-2247-BAA6-D161388A4BAA}" destId="{3C66C132-28E1-9A47-99D4-A618512219FE}" srcOrd="0" destOrd="0" presId="urn:microsoft.com/office/officeart/2005/8/layout/lProcess1"/>
    <dgm:cxn modelId="{F4660ABC-7C1B-614F-A5F4-E407B3A41060}" type="presOf" srcId="{7305931D-DEE2-BC47-948E-C6E7E2860E99}" destId="{B6ADAC64-8107-2F45-A299-AA41C67B8672}" srcOrd="0" destOrd="0" presId="urn:microsoft.com/office/officeart/2005/8/layout/lProcess1"/>
    <dgm:cxn modelId="{DED1AFC4-2C99-3C42-8747-E3001E9EBAE4}" srcId="{6D1DD161-6F29-DF42-9F4F-183934C32215}" destId="{DDCC9DF4-0193-1E49-B0E3-C11400C4A9D1}" srcOrd="1" destOrd="0" parTransId="{C6B9B8BB-9327-1F47-A00D-B50A586D4AAA}" sibTransId="{13BDAF47-1EC3-CC4C-9F03-B9805F7EC54A}"/>
    <dgm:cxn modelId="{616C65DB-8BB6-1248-854F-458A3B8A771B}" type="presOf" srcId="{60E9B14A-545A-9846-9DCD-65691B73E634}" destId="{E250B024-5903-CD40-97BE-6865B38A0DCF}" srcOrd="0" destOrd="0" presId="urn:microsoft.com/office/officeart/2005/8/layout/lProcess1"/>
    <dgm:cxn modelId="{998A66DE-DECF-6D47-AD78-18F2D57C4BD5}" type="presOf" srcId="{F5385FB7-9696-3949-9876-075D8CF7E137}" destId="{C4D1BB4C-8641-6747-AE93-9426DC9DC0C9}" srcOrd="0" destOrd="0" presId="urn:microsoft.com/office/officeart/2005/8/layout/lProcess1"/>
    <dgm:cxn modelId="{3D3CEAE1-E523-FE45-A8FE-80225178AAA8}" type="presOf" srcId="{7284CCFC-E275-4A4B-AF5A-978998616D78}" destId="{6DF9EF43-E378-7542-888B-AF25B2F802BE}" srcOrd="0" destOrd="0" presId="urn:microsoft.com/office/officeart/2005/8/layout/lProcess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71B60C8E-794A-324D-B1EF-4E2C727CFDF4}" type="presParOf" srcId="{441589C4-1E50-E543-B91D-7716A143C49B}" destId="{39D57E70-7127-9041-A5E0-8FDC51028A5F}" srcOrd="2" destOrd="0" presId="urn:microsoft.com/office/officeart/2005/8/layout/lProcess1"/>
    <dgm:cxn modelId="{17689BE4-0ED8-1C4F-B11D-128242F6E307}" type="presParOf" srcId="{39D57E70-7127-9041-A5E0-8FDC51028A5F}" destId="{BCCD77CE-1132-1D4F-A933-EE23E5595F8C}" srcOrd="0" destOrd="0" presId="urn:microsoft.com/office/officeart/2005/8/layout/lProcess1"/>
    <dgm:cxn modelId="{8B969AE9-387D-1C4A-B0AA-DB24896E6704}" type="presParOf" srcId="{39D57E70-7127-9041-A5E0-8FDC51028A5F}" destId="{E250B024-5903-CD40-97BE-6865B38A0DCF}" srcOrd="1" destOrd="0" presId="urn:microsoft.com/office/officeart/2005/8/layout/lProcess1"/>
    <dgm:cxn modelId="{C156E59E-E09F-3B40-BD50-30AA3132878B}" type="presParOf" srcId="{39D57E70-7127-9041-A5E0-8FDC51028A5F}" destId="{D4BA578B-4600-C94F-8AA8-C1A2FD47634B}" srcOrd="2" destOrd="0" presId="urn:microsoft.com/office/officeart/2005/8/layout/lProcess1"/>
    <dgm:cxn modelId="{E63BE0DA-13A8-3B4E-B56A-C88E5F0080C7}" type="presParOf" srcId="{39D57E70-7127-9041-A5E0-8FDC51028A5F}" destId="{C4D1BB4C-8641-6747-AE93-9426DC9DC0C9}" srcOrd="3" destOrd="0" presId="urn:microsoft.com/office/officeart/2005/8/layout/lProcess1"/>
    <dgm:cxn modelId="{B936EF6B-286B-604A-B298-40F1D617533E}" type="presParOf" srcId="{39D57E70-7127-9041-A5E0-8FDC51028A5F}" destId="{9C5F4463-CBC6-4747-BDBD-5F082E89320B}" srcOrd="4" destOrd="0" presId="urn:microsoft.com/office/officeart/2005/8/layout/lProcess1"/>
    <dgm:cxn modelId="{4F46D563-3971-0941-844D-2BEB3FAA41E0}" type="presParOf" srcId="{441589C4-1E50-E543-B91D-7716A143C49B}" destId="{E8371D15-6187-2441-B424-A2EE21B31DF9}" srcOrd="3" destOrd="0" presId="urn:microsoft.com/office/officeart/2005/8/layout/lProcess1"/>
    <dgm:cxn modelId="{0FA1B797-FDEA-5D40-B72C-FE0A78DC16A6}" type="presParOf" srcId="{441589C4-1E50-E543-B91D-7716A143C49B}" destId="{0751A540-4AE6-1342-A958-913CA5AFADFD}" srcOrd="4"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F18BEC99-05B0-2041-8DB2-F157718B4FAC}" type="presParOf" srcId="{0751A540-4AE6-1342-A958-913CA5AFADFD}" destId="{F727D992-2779-8E45-A6DF-E1294EFACCCC}" srcOrd="1" destOrd="0" presId="urn:microsoft.com/office/officeart/2005/8/layout/lProcess1"/>
    <dgm:cxn modelId="{768001D9-4357-C345-86F3-AF546928D0EE}" type="presParOf" srcId="{0751A540-4AE6-1342-A958-913CA5AFADFD}" destId="{76A94A6E-9DAC-C64B-B0F3-3A227EC1960B}" srcOrd="2" destOrd="0" presId="urn:microsoft.com/office/officeart/2005/8/layout/lProcess1"/>
    <dgm:cxn modelId="{48E0E015-754E-B649-8F57-3E6374F97F20}" type="presParOf" srcId="{0751A540-4AE6-1342-A958-913CA5AFADFD}" destId="{33897E4B-53F4-D345-8EB0-3C80C132285B}" srcOrd="3" destOrd="0" presId="urn:microsoft.com/office/officeart/2005/8/layout/lProcess1"/>
    <dgm:cxn modelId="{35EA6D3B-7B20-844B-961A-C2C19C563DF2}" type="presParOf" srcId="{0751A540-4AE6-1342-A958-913CA5AFADFD}" destId="{3C66C132-28E1-9A47-99D4-A618512219FE}" srcOrd="4" destOrd="0" presId="urn:microsoft.com/office/officeart/2005/8/layout/lProcess1"/>
    <dgm:cxn modelId="{1ACA7981-7058-1D49-873D-69420711B766}" type="presParOf" srcId="{441589C4-1E50-E543-B91D-7716A143C49B}" destId="{79051EBE-C813-DA4C-B20A-2D11FE077D32}" srcOrd="5" destOrd="0" presId="urn:microsoft.com/office/officeart/2005/8/layout/lProcess1"/>
    <dgm:cxn modelId="{6C644095-7721-5349-8460-5110709D75D4}" type="presParOf" srcId="{441589C4-1E50-E543-B91D-7716A143C49B}" destId="{D48560F7-115F-C94A-8139-BC4480FC0C6C}" srcOrd="6" destOrd="0" presId="urn:microsoft.com/office/officeart/2005/8/layout/lProcess1"/>
    <dgm:cxn modelId="{D54C4E94-E5DA-274A-806A-B3C6E1BDC296}" type="presParOf" srcId="{D48560F7-115F-C94A-8139-BC4480FC0C6C}" destId="{9DBDD8D2-3674-3D4A-AB87-CF977CCF18B7}" srcOrd="0" destOrd="0" presId="urn:microsoft.com/office/officeart/2005/8/layout/lProcess1"/>
    <dgm:cxn modelId="{F73E7B6B-24D0-9646-9F66-CE51A8F3D984}" type="presParOf" srcId="{D48560F7-115F-C94A-8139-BC4480FC0C6C}" destId="{2DB6167C-FC9D-7E4F-97BC-70B47259879E}" srcOrd="1" destOrd="0" presId="urn:microsoft.com/office/officeart/2005/8/layout/lProcess1"/>
    <dgm:cxn modelId="{5FBACBBA-B1F3-CE4E-A151-883900D0E6DB}" type="presParOf" srcId="{D48560F7-115F-C94A-8139-BC4480FC0C6C}" destId="{9A870E46-FBF2-2744-8B12-60DC01FF9A20}" srcOrd="2" destOrd="0" presId="urn:microsoft.com/office/officeart/2005/8/layout/lProcess1"/>
    <dgm:cxn modelId="{7DCEB93F-2F05-EC4F-8CF7-23B32094E18C}" type="presParOf" srcId="{D48560F7-115F-C94A-8139-BC4480FC0C6C}" destId="{90B61065-2A86-E54F-BCCC-56CE1061DDB4}" srcOrd="3" destOrd="0" presId="urn:microsoft.com/office/officeart/2005/8/layout/lProcess1"/>
    <dgm:cxn modelId="{3B194487-DCE1-EE45-933D-81F4068FEC7D}" type="presParOf" srcId="{D48560F7-115F-C94A-8139-BC4480FC0C6C}" destId="{6DF9EF43-E378-7542-888B-AF25B2F802BE}" srcOrd="4" destOrd="0" presId="urn:microsoft.com/office/officeart/2005/8/layout/lProcess1"/>
    <dgm:cxn modelId="{35926A29-6958-AC44-BFF0-8E9CAE9BD23F}" type="presParOf" srcId="{441589C4-1E50-E543-B91D-7716A143C49B}" destId="{37E93624-5850-214C-9371-3C4E5F256ED7}" srcOrd="7" destOrd="0" presId="urn:microsoft.com/office/officeart/2005/8/layout/lProcess1"/>
    <dgm:cxn modelId="{C781437F-2CAB-BC44-8305-37205292C4C7}" type="presParOf" srcId="{441589C4-1E50-E543-B91D-7716A143C49B}" destId="{7E8FE6F3-192D-B343-9B94-E599BC30858B}" srcOrd="8"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 modelId="{E2A17D68-ED23-5B4C-BBFA-120CC5272AD8}" type="presParOf" srcId="{7E8FE6F3-192D-B343-9B94-E599BC30858B}" destId="{B6ADAC64-8107-2F45-A299-AA41C67B8672}" srcOrd="5" destOrd="0" presId="urn:microsoft.com/office/officeart/2005/8/layout/lProcess1"/>
    <dgm:cxn modelId="{856D4F01-3C61-FB48-9620-676F083FF705}" type="presParOf" srcId="{7E8FE6F3-192D-B343-9B94-E599BC30858B}" destId="{66982734-D772-544F-A510-5441A9CC909D}"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a:latin typeface="Gill Sans MT" panose="020B0502020104020203"/>
              <a:ea typeface="+mn-ea"/>
              <a:cs typeface="+mn-cs"/>
            </a:rPr>
            <a:t>Data </a:t>
          </a:r>
          <a:br>
            <a:rPr lang="en-US" sz="2000">
              <a:latin typeface="Gill Sans MT" panose="020B0502020104020203"/>
              <a:ea typeface="+mn-ea"/>
              <a:cs typeface="+mn-cs"/>
            </a:rPr>
          </a:br>
          <a:r>
            <a:rPr lang="en-US" sz="2000">
              <a:latin typeface="Gill Sans MT" panose="020B0502020104020203"/>
              <a:ea typeface="+mn-ea"/>
              <a:cs typeface="+mn-cs"/>
            </a:rPr>
            <a:t>Exploration</a:t>
          </a:r>
          <a:endParaRPr lang="en-US" sz="2000" dirty="0">
            <a:latin typeface="Gill Sans MT" panose="020B0502020104020203"/>
            <a:ea typeface="+mn-ea"/>
            <a:cs typeface="+mn-cs"/>
          </a:endParaRP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Correlation</a:t>
          </a:r>
          <a:endParaRPr lang="en-US" sz="2000" b="0" cap="none" spc="0" dirty="0">
            <a:ln w="0"/>
            <a:effectLst>
              <a:outerShdw blurRad="38100" dist="25400" dir="5400000" algn="ctr" rotWithShape="0">
                <a:srgbClr val="6E747A">
                  <a:alpha val="43000"/>
                </a:srgbClr>
              </a:outerShdw>
            </a:effectLst>
          </a:endParaRP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dirty="0"/>
            <a:t>Classify Target</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63A34217-FF31-224C-B764-D12858C731AE}" type="presOf" srcId="{6B87D760-24AD-3845-A84D-FB281F1E1C43}" destId="{47BEB35C-9479-9D45-84BC-AF20CE9D9CAC}" srcOrd="0" destOrd="0" presId="urn:microsoft.com/office/officeart/2005/8/layout/lProcess1"/>
    <dgm:cxn modelId="{A95B0F34-D4A4-9647-9EE4-654DF5DB1E5C}" type="presOf" srcId="{6D1DD161-6F29-DF42-9F4F-183934C32215}" destId="{441589C4-1E50-E543-B91D-7716A143C49B}" srcOrd="0" destOrd="0" presId="urn:microsoft.com/office/officeart/2005/8/layout/lProcess1"/>
    <dgm:cxn modelId="{EE99B448-42EC-134E-B19C-1503448AC6F9}" type="presOf" srcId="{875A9D8C-5822-3C4C-AB1B-69D7D1D930E1}" destId="{9DF42E09-AFC8-3D4A-B1AB-48A84475F970}" srcOrd="0" destOrd="0" presId="urn:microsoft.com/office/officeart/2005/8/layout/lProcess1"/>
    <dgm:cxn modelId="{51E2854D-31CD-2A45-BE7C-AA7F6270DC2C}" type="presOf" srcId="{91596638-9539-9646-91BA-C431270FD115}" destId="{C5C48964-6554-E845-9743-B149951D2402}" srcOrd="0" destOrd="0" presId="urn:microsoft.com/office/officeart/2005/8/layout/lProcess1"/>
    <dgm:cxn modelId="{F1A66F84-ADB3-B24D-8683-50FFECCFB270}" type="presOf" srcId="{ABC7D1CC-AC60-D848-AE78-CF389D20B47C}" destId="{A62817AD-2858-F34B-8944-254C8DBAE109}" srcOrd="0" destOrd="0" presId="urn:microsoft.com/office/officeart/2005/8/layout/lProcess1"/>
    <dgm:cxn modelId="{4FBDB198-EA0F-4F4A-899F-F0D993F4E2A8}"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C80E88DE-C6C9-3041-9D87-11952CA290C7}" srcId="{91596638-9539-9646-91BA-C431270FD115}" destId="{F3D2DD3D-4BB8-FC4B-BD91-40B1C28E81BE}" srcOrd="0" destOrd="0" parTransId="{875A9D8C-5822-3C4C-AB1B-69D7D1D930E1}" sibTransId="{6B87D760-24AD-3845-A84D-FB281F1E1C43}"/>
    <dgm:cxn modelId="{76B941C4-64C9-1347-9A0A-CCE12ED7C4AC}" type="presParOf" srcId="{441589C4-1E50-E543-B91D-7716A143C49B}" destId="{AC94C4DE-77B9-3A42-8F8E-A34FBE1F68A7}" srcOrd="0" destOrd="0" presId="urn:microsoft.com/office/officeart/2005/8/layout/lProcess1"/>
    <dgm:cxn modelId="{06504D60-E2CD-D64C-8768-679747E642AA}" type="presParOf" srcId="{AC94C4DE-77B9-3A42-8F8E-A34FBE1F68A7}" destId="{C5C48964-6554-E845-9743-B149951D2402}" srcOrd="0" destOrd="0" presId="urn:microsoft.com/office/officeart/2005/8/layout/lProcess1"/>
    <dgm:cxn modelId="{39FD38F3-6752-EC4E-AE94-F8669F744D27}" type="presParOf" srcId="{AC94C4DE-77B9-3A42-8F8E-A34FBE1F68A7}" destId="{9DF42E09-AFC8-3D4A-B1AB-48A84475F970}" srcOrd="1" destOrd="0" presId="urn:microsoft.com/office/officeart/2005/8/layout/lProcess1"/>
    <dgm:cxn modelId="{FB7053FB-95E1-F143-B463-139DE5906C45}" type="presParOf" srcId="{AC94C4DE-77B9-3A42-8F8E-A34FBE1F68A7}" destId="{1CCDCC63-E407-A646-A3D3-5378F225A0B4}" srcOrd="2" destOrd="0" presId="urn:microsoft.com/office/officeart/2005/8/layout/lProcess1"/>
    <dgm:cxn modelId="{0F99214C-46B8-344C-B721-6424F5910373}" type="presParOf" srcId="{AC94C4DE-77B9-3A42-8F8E-A34FBE1F68A7}" destId="{47BEB35C-9479-9D45-84BC-AF20CE9D9CAC}" srcOrd="3" destOrd="0" presId="urn:microsoft.com/office/officeart/2005/8/layout/lProcess1"/>
    <dgm:cxn modelId="{A9D5977C-8CB1-4846-B39E-2C6E6270CD4F}"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Data </a:t>
          </a:r>
          <a:br>
            <a:rPr lang="en-US" sz="2000" dirty="0">
              <a:latin typeface="Gill Sans MT" panose="020B0502020104020203"/>
              <a:ea typeface="+mn-ea"/>
              <a:cs typeface="+mn-cs"/>
            </a:rPr>
          </a:br>
          <a:r>
            <a:rPr lang="en-US" sz="2000" dirty="0">
              <a:latin typeface="Gill Sans MT" panose="020B0502020104020203"/>
              <a:ea typeface="+mn-ea"/>
              <a:cs typeface="+mn-cs"/>
            </a:rPr>
            <a:t>Exploration</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a:t>Correlation</a:t>
          </a:r>
          <a:endParaRPr lang="en-US" sz="2000" dirty="0"/>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Target Classification</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Feature</a:t>
          </a:r>
          <a:br>
            <a:rPr lang="en-US" sz="2000" dirty="0">
              <a:latin typeface="Gill Sans MT" panose="020B0502020104020203"/>
              <a:ea typeface="+mn-ea"/>
              <a:cs typeface="+mn-cs"/>
            </a:rPr>
          </a:br>
          <a:r>
            <a:rPr lang="en-US" sz="2000" dirty="0">
              <a:latin typeface="Gill Sans MT" panose="020B0502020104020203"/>
              <a:ea typeface="+mn-ea"/>
              <a:cs typeface="+mn-cs"/>
            </a:rPr>
            <a:t>Engineering</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Feature Selection</a:t>
          </a: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Class Balance</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51C6DCDD-778A-694C-927C-AB3733D6DC19}">
      <dgm:prSet custT="1"/>
      <dgm:spPr/>
      <dgm:t>
        <a:bodyPr/>
        <a:lstStyle/>
        <a:p>
          <a:r>
            <a:rPr lang="en-US" sz="2000" dirty="0"/>
            <a:t>Modeling</a:t>
          </a:r>
          <a:endParaRPr lang="en-US" sz="3500" dirty="0"/>
        </a:p>
      </dgm:t>
    </dgm:pt>
    <dgm:pt modelId="{45BD785E-69E2-BD4D-A9BA-216839B19CF1}" type="parTrans" cxnId="{97CD208E-CA92-FC41-A496-4CD12DD60A1D}">
      <dgm:prSet/>
      <dgm:spPr/>
      <dgm:t>
        <a:bodyPr/>
        <a:lstStyle/>
        <a:p>
          <a:endParaRPr lang="en-US"/>
        </a:p>
      </dgm:t>
    </dgm:pt>
    <dgm:pt modelId="{B336E074-83D2-0B4D-A1E5-C5E7FECB3331}" type="sibTrans" cxnId="{97CD208E-CA92-FC41-A496-4CD12DD60A1D}">
      <dgm:prSet/>
      <dgm:spPr/>
      <dgm:t>
        <a:bodyPr/>
        <a:lstStyle/>
        <a:p>
          <a:endParaRPr lang="en-US"/>
        </a:p>
      </dgm:t>
    </dgm:pt>
    <dgm:pt modelId="{CDDECFE2-4D7D-D047-AE86-649C992D428D}">
      <dgm:prSet custT="1"/>
      <dgm:spPr/>
      <dgm:t>
        <a:bodyPr/>
        <a:lstStyle/>
        <a:p>
          <a:r>
            <a:rPr lang="en-US" sz="2000" dirty="0"/>
            <a:t>Model Selection</a:t>
          </a:r>
        </a:p>
      </dgm:t>
    </dgm:pt>
    <dgm:pt modelId="{E6A10BCE-E38F-3E4B-BFFA-9691496647E2}" type="parTrans" cxnId="{C5CC0B6C-064E-624D-976D-C891877DFB3E}">
      <dgm:prSet/>
      <dgm:spPr/>
      <dgm:t>
        <a:bodyPr/>
        <a:lstStyle/>
        <a:p>
          <a:endParaRPr lang="en-US"/>
        </a:p>
      </dgm:t>
    </dgm:pt>
    <dgm:pt modelId="{B937CB3B-4A35-DE46-B3B5-E7A782A14E89}" type="sibTrans" cxnId="{C5CC0B6C-064E-624D-976D-C891877DFB3E}">
      <dgm:prSet/>
      <dgm:spPr/>
      <dgm:t>
        <a:bodyPr/>
        <a:lstStyle/>
        <a:p>
          <a:endParaRPr lang="en-US"/>
        </a:p>
      </dgm:t>
    </dgm:pt>
    <dgm:pt modelId="{83F3C235-411E-9F43-8C19-25A9A07A2A60}">
      <dgm:prSet custT="1"/>
      <dgm:spPr/>
      <dgm:t>
        <a:bodyPr/>
        <a:lstStyle/>
        <a:p>
          <a:r>
            <a:rPr lang="en-US" sz="2000" dirty="0"/>
            <a:t>Evaluate Predictions</a:t>
          </a:r>
        </a:p>
      </dgm:t>
    </dgm:pt>
    <dgm:pt modelId="{5A491791-7CDC-C14E-957D-7937DF52DF4B}" type="parTrans" cxnId="{E7BD1DCB-1EB6-2641-9AC2-CAAA12618CCE}">
      <dgm:prSet/>
      <dgm:spPr/>
      <dgm:t>
        <a:bodyPr/>
        <a:lstStyle/>
        <a:p>
          <a:endParaRPr lang="en-US"/>
        </a:p>
      </dgm:t>
    </dgm:pt>
    <dgm:pt modelId="{05DFE6BD-64DE-FF4A-B12A-A4E4D50F16DA}" type="sibTrans" cxnId="{E7BD1DCB-1EB6-2641-9AC2-CAAA12618CCE}">
      <dgm:prSet/>
      <dgm:spPr/>
      <dgm:t>
        <a:bodyPr/>
        <a:lstStyle/>
        <a:p>
          <a:endParaRPr lang="en-US"/>
        </a:p>
      </dgm:t>
    </dgm:pt>
    <dgm:pt modelId="{707A789A-5374-B448-B400-8ACA0DA09A96}">
      <dgm:prSet custT="1"/>
      <dgm:spPr/>
      <dgm:t>
        <a:bodyPr/>
        <a:lstStyle/>
        <a:p>
          <a:r>
            <a:rPr lang="en-US" sz="2000" dirty="0"/>
            <a:t>Model Tuning</a:t>
          </a:r>
        </a:p>
      </dgm:t>
    </dgm:pt>
    <dgm:pt modelId="{ECEC1C83-5863-B447-921C-11DA4312C687}" type="parTrans" cxnId="{81E47F93-7350-B74A-946A-08CFF461C538}">
      <dgm:prSet/>
      <dgm:spPr/>
      <dgm:t>
        <a:bodyPr/>
        <a:lstStyle/>
        <a:p>
          <a:endParaRPr lang="en-US"/>
        </a:p>
      </dgm:t>
    </dgm:pt>
    <dgm:pt modelId="{BE7E81DA-D699-994C-97F5-67131B36F666}" type="sibTrans" cxnId="{81E47F93-7350-B74A-946A-08CFF461C538}">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B5FAFD70-DAFD-ED4F-B1E3-C3658E33BBF0}" type="pres">
      <dgm:prSet presAssocID="{51C6DCDD-778A-694C-927C-AB3733D6DC19}" presName="vertFlow" presStyleCnt="0"/>
      <dgm:spPr/>
    </dgm:pt>
    <dgm:pt modelId="{1CCBBAAD-ED1C-0B45-9339-144B1890A5B4}" type="pres">
      <dgm:prSet presAssocID="{51C6DCDD-778A-694C-927C-AB3733D6DC19}" presName="header" presStyleLbl="node1" presStyleIdx="0" presStyleCnt="1" custScaleY="182292"/>
      <dgm:spPr/>
    </dgm:pt>
    <dgm:pt modelId="{3D8A4FE5-B7EA-DF4A-A6D4-3E3FB13F15FE}" type="pres">
      <dgm:prSet presAssocID="{E6A10BCE-E38F-3E4B-BFFA-9691496647E2}" presName="parTrans" presStyleLbl="sibTrans2D1" presStyleIdx="0" presStyleCnt="3"/>
      <dgm:spPr/>
    </dgm:pt>
    <dgm:pt modelId="{27DAEC0E-6B7E-564F-B666-81AB0C243E4E}" type="pres">
      <dgm:prSet presAssocID="{CDDECFE2-4D7D-D047-AE86-649C992D428D}" presName="child" presStyleLbl="alignAccFollowNode1" presStyleIdx="0" presStyleCnt="3">
        <dgm:presLayoutVars>
          <dgm:chMax val="0"/>
          <dgm:bulletEnabled val="1"/>
        </dgm:presLayoutVars>
      </dgm:prSet>
      <dgm:spPr/>
    </dgm:pt>
    <dgm:pt modelId="{3E14EF45-9106-9342-9B0A-26EB73CEB8E7}" type="pres">
      <dgm:prSet presAssocID="{B937CB3B-4A35-DE46-B3B5-E7A782A14E89}" presName="sibTrans" presStyleLbl="sibTrans2D1" presStyleIdx="1" presStyleCnt="3"/>
      <dgm:spPr/>
    </dgm:pt>
    <dgm:pt modelId="{795ADCE6-2FBF-6D41-9C18-508C2F0A60A4}" type="pres">
      <dgm:prSet presAssocID="{83F3C235-411E-9F43-8C19-25A9A07A2A60}" presName="child" presStyleLbl="alignAccFollowNode1" presStyleIdx="1" presStyleCnt="3">
        <dgm:presLayoutVars>
          <dgm:chMax val="0"/>
          <dgm:bulletEnabled val="1"/>
        </dgm:presLayoutVars>
      </dgm:prSet>
      <dgm:spPr/>
    </dgm:pt>
    <dgm:pt modelId="{D65D9264-53EC-AE40-A999-74688C97A725}" type="pres">
      <dgm:prSet presAssocID="{05DFE6BD-64DE-FF4A-B12A-A4E4D50F16DA}" presName="sibTrans" presStyleLbl="sibTrans2D1" presStyleIdx="2" presStyleCnt="3"/>
      <dgm:spPr/>
    </dgm:pt>
    <dgm:pt modelId="{0AB38866-1C4E-E84C-B103-CC58F84491FC}" type="pres">
      <dgm:prSet presAssocID="{707A789A-5374-B448-B400-8ACA0DA09A96}" presName="child" presStyleLbl="alignAccFollowNode1" presStyleIdx="2" presStyleCnt="3">
        <dgm:presLayoutVars>
          <dgm:chMax val="0"/>
          <dgm:bulletEnabled val="1"/>
        </dgm:presLayoutVars>
      </dgm:prSet>
      <dgm:spPr/>
    </dgm:pt>
  </dgm:ptLst>
  <dgm:cxnLst>
    <dgm:cxn modelId="{105BDA13-B46E-2B43-8DCA-BB472357BA01}" type="presOf" srcId="{CDDECFE2-4D7D-D047-AE86-649C992D428D}" destId="{27DAEC0E-6B7E-564F-B666-81AB0C243E4E}" srcOrd="0" destOrd="0" presId="urn:microsoft.com/office/officeart/2005/8/layout/lProcess1"/>
    <dgm:cxn modelId="{D8A1B726-7E1E-0144-9982-9FD8B117A131}" type="presOf" srcId="{51C6DCDD-778A-694C-927C-AB3733D6DC19}" destId="{1CCBBAAD-ED1C-0B45-9339-144B1890A5B4}" srcOrd="0" destOrd="0" presId="urn:microsoft.com/office/officeart/2005/8/layout/lProcess1"/>
    <dgm:cxn modelId="{D4323A48-91C2-2E4D-A162-47B7F9C2E6A0}" type="presOf" srcId="{707A789A-5374-B448-B400-8ACA0DA09A96}" destId="{0AB38866-1C4E-E84C-B103-CC58F84491FC}" srcOrd="0" destOrd="0" presId="urn:microsoft.com/office/officeart/2005/8/layout/lProcess1"/>
    <dgm:cxn modelId="{D1D31562-6787-2A48-97BD-884E8040AD91}" type="presOf" srcId="{E6A10BCE-E38F-3E4B-BFFA-9691496647E2}" destId="{3D8A4FE5-B7EA-DF4A-A6D4-3E3FB13F15FE}" srcOrd="0" destOrd="0" presId="urn:microsoft.com/office/officeart/2005/8/layout/lProcess1"/>
    <dgm:cxn modelId="{C5CC0B6C-064E-624D-976D-C891877DFB3E}" srcId="{51C6DCDD-778A-694C-927C-AB3733D6DC19}" destId="{CDDECFE2-4D7D-D047-AE86-649C992D428D}" srcOrd="0" destOrd="0" parTransId="{E6A10BCE-E38F-3E4B-BFFA-9691496647E2}" sibTransId="{B937CB3B-4A35-DE46-B3B5-E7A782A14E89}"/>
    <dgm:cxn modelId="{53557486-48FE-474D-AC10-BD29DFC1AF69}" type="presOf" srcId="{05DFE6BD-64DE-FF4A-B12A-A4E4D50F16DA}" destId="{D65D9264-53EC-AE40-A999-74688C97A725}" srcOrd="0" destOrd="0" presId="urn:microsoft.com/office/officeart/2005/8/layout/lProcess1"/>
    <dgm:cxn modelId="{5F93818C-985B-D446-8133-D80E615922E7}" type="presOf" srcId="{B937CB3B-4A35-DE46-B3B5-E7A782A14E89}" destId="{3E14EF45-9106-9342-9B0A-26EB73CEB8E7}" srcOrd="0" destOrd="0" presId="urn:microsoft.com/office/officeart/2005/8/layout/lProcess1"/>
    <dgm:cxn modelId="{97CD208E-CA92-FC41-A496-4CD12DD60A1D}" srcId="{6D1DD161-6F29-DF42-9F4F-183934C32215}" destId="{51C6DCDD-778A-694C-927C-AB3733D6DC19}" srcOrd="0" destOrd="0" parTransId="{45BD785E-69E2-BD4D-A9BA-216839B19CF1}" sibTransId="{B336E074-83D2-0B4D-A1E5-C5E7FECB3331}"/>
    <dgm:cxn modelId="{81E47F93-7350-B74A-946A-08CFF461C538}" srcId="{51C6DCDD-778A-694C-927C-AB3733D6DC19}" destId="{707A789A-5374-B448-B400-8ACA0DA09A96}" srcOrd="2" destOrd="0" parTransId="{ECEC1C83-5863-B447-921C-11DA4312C687}" sibTransId="{BE7E81DA-D699-994C-97F5-67131B36F666}"/>
    <dgm:cxn modelId="{3D2D61AF-045F-4944-BF82-70F0ADBEE5CC}" type="presOf" srcId="{6D1DD161-6F29-DF42-9F4F-183934C32215}" destId="{441589C4-1E50-E543-B91D-7716A143C49B}" srcOrd="0" destOrd="0" presId="urn:microsoft.com/office/officeart/2005/8/layout/lProcess1"/>
    <dgm:cxn modelId="{E7BD1DCB-1EB6-2641-9AC2-CAAA12618CCE}" srcId="{51C6DCDD-778A-694C-927C-AB3733D6DC19}" destId="{83F3C235-411E-9F43-8C19-25A9A07A2A60}" srcOrd="1" destOrd="0" parTransId="{5A491791-7CDC-C14E-957D-7937DF52DF4B}" sibTransId="{05DFE6BD-64DE-FF4A-B12A-A4E4D50F16DA}"/>
    <dgm:cxn modelId="{53F9A1F3-6AF2-8048-A108-D2EC6DC9E993}" type="presOf" srcId="{83F3C235-411E-9F43-8C19-25A9A07A2A60}" destId="{795ADCE6-2FBF-6D41-9C18-508C2F0A60A4}" srcOrd="0" destOrd="0" presId="urn:microsoft.com/office/officeart/2005/8/layout/lProcess1"/>
    <dgm:cxn modelId="{37A3E487-6C05-3648-B101-A6A6451272B6}" type="presParOf" srcId="{441589C4-1E50-E543-B91D-7716A143C49B}" destId="{B5FAFD70-DAFD-ED4F-B1E3-C3658E33BBF0}" srcOrd="0" destOrd="0" presId="urn:microsoft.com/office/officeart/2005/8/layout/lProcess1"/>
    <dgm:cxn modelId="{F4533B7A-DC26-C446-AB30-B59792177883}" type="presParOf" srcId="{B5FAFD70-DAFD-ED4F-B1E3-C3658E33BBF0}" destId="{1CCBBAAD-ED1C-0B45-9339-144B1890A5B4}" srcOrd="0" destOrd="0" presId="urn:microsoft.com/office/officeart/2005/8/layout/lProcess1"/>
    <dgm:cxn modelId="{6D3CB5A3-9361-B042-ABBF-002C4C18D215}" type="presParOf" srcId="{B5FAFD70-DAFD-ED4F-B1E3-C3658E33BBF0}" destId="{3D8A4FE5-B7EA-DF4A-A6D4-3E3FB13F15FE}" srcOrd="1" destOrd="0" presId="urn:microsoft.com/office/officeart/2005/8/layout/lProcess1"/>
    <dgm:cxn modelId="{C5D21953-9C37-3D43-89CF-2D548720B32E}" type="presParOf" srcId="{B5FAFD70-DAFD-ED4F-B1E3-C3658E33BBF0}" destId="{27DAEC0E-6B7E-564F-B666-81AB0C243E4E}" srcOrd="2" destOrd="0" presId="urn:microsoft.com/office/officeart/2005/8/layout/lProcess1"/>
    <dgm:cxn modelId="{E95D6C73-03D8-3949-899F-9DA39CBBB699}" type="presParOf" srcId="{B5FAFD70-DAFD-ED4F-B1E3-C3658E33BBF0}" destId="{3E14EF45-9106-9342-9B0A-26EB73CEB8E7}" srcOrd="3" destOrd="0" presId="urn:microsoft.com/office/officeart/2005/8/layout/lProcess1"/>
    <dgm:cxn modelId="{33BE8378-C33C-0F4A-8D96-DC2AE87E0D55}" type="presParOf" srcId="{B5FAFD70-DAFD-ED4F-B1E3-C3658E33BBF0}" destId="{795ADCE6-2FBF-6D41-9C18-508C2F0A60A4}" srcOrd="4" destOrd="0" presId="urn:microsoft.com/office/officeart/2005/8/layout/lProcess1"/>
    <dgm:cxn modelId="{6D68433A-D720-674C-BBC9-53B902061FB0}" type="presParOf" srcId="{B5FAFD70-DAFD-ED4F-B1E3-C3658E33BBF0}" destId="{D65D9264-53EC-AE40-A999-74688C97A725}" srcOrd="5" destOrd="0" presId="urn:microsoft.com/office/officeart/2005/8/layout/lProcess1"/>
    <dgm:cxn modelId="{17F6A5B6-6A40-CC47-A974-5410818D6C32}" type="presParOf" srcId="{B5FAFD70-DAFD-ED4F-B1E3-C3658E33BBF0}" destId="{0AB38866-1C4E-E84C-B103-CC58F84491F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2035"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Extraction</a:t>
          </a:r>
        </a:p>
      </dsp:txBody>
      <dsp:txXfrm>
        <a:off x="36247" y="567548"/>
        <a:ext cx="1773976" cy="778230"/>
      </dsp:txXfrm>
    </dsp:sp>
    <dsp:sp modelId="{BCCD77CE-1132-1D4F-A933-EE23E5595F8C}">
      <dsp:nvSpPr>
        <dsp:cNvPr id="0" name=""/>
        <dsp:cNvSpPr/>
      </dsp:nvSpPr>
      <dsp:spPr>
        <a:xfrm>
          <a:off x="2082573"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Cleaning</a:t>
          </a:r>
        </a:p>
      </dsp:txBody>
      <dsp:txXfrm>
        <a:off x="2106785" y="567548"/>
        <a:ext cx="1773976" cy="778230"/>
      </dsp:txXfrm>
    </dsp:sp>
    <dsp:sp modelId="{E250B024-5903-CD40-97BE-6865B38A0DCF}">
      <dsp:nvSpPr>
        <dsp:cNvPr id="0" name=""/>
        <dsp:cNvSpPr/>
      </dsp:nvSpPr>
      <dsp:spPr>
        <a:xfrm rot="5400000">
          <a:off x="2953909"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BA578B-4600-C94F-8AA8-C1A2FD47634B}">
      <dsp:nvSpPr>
        <dsp:cNvPr id="0" name=""/>
        <dsp:cNvSpPr/>
      </dsp:nvSpPr>
      <dsp:spPr>
        <a:xfrm>
          <a:off x="2082573"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Missing Values</a:t>
          </a:r>
        </a:p>
      </dsp:txBody>
      <dsp:txXfrm>
        <a:off x="2095917" y="1542794"/>
        <a:ext cx="1795712" cy="428912"/>
      </dsp:txXfrm>
    </dsp:sp>
    <dsp:sp modelId="{C4D1BB4C-8641-6747-AE93-9426DC9DC0C9}">
      <dsp:nvSpPr>
        <dsp:cNvPr id="0" name=""/>
        <dsp:cNvSpPr/>
      </dsp:nvSpPr>
      <dsp:spPr>
        <a:xfrm rot="5400000">
          <a:off x="2953909"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5F4463-CBC6-4747-BDBD-5F082E89320B}">
      <dsp:nvSpPr>
        <dsp:cNvPr id="0" name=""/>
        <dsp:cNvSpPr/>
      </dsp:nvSpPr>
      <dsp:spPr>
        <a:xfrm>
          <a:off x="2082573"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Outliers</a:t>
          </a:r>
        </a:p>
      </dsp:txBody>
      <dsp:txXfrm>
        <a:off x="2095917" y="2157854"/>
        <a:ext cx="1795712" cy="428912"/>
      </dsp:txXfrm>
    </dsp:sp>
    <dsp:sp modelId="{B485D53C-5B8E-4940-B1BC-EC07BE4C10B8}">
      <dsp:nvSpPr>
        <dsp:cNvPr id="0" name=""/>
        <dsp:cNvSpPr/>
      </dsp:nvSpPr>
      <dsp:spPr>
        <a:xfrm>
          <a:off x="4160110"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sp:txBody>
      <dsp:txXfrm>
        <a:off x="4184322" y="567548"/>
        <a:ext cx="1773976" cy="778230"/>
      </dsp:txXfrm>
    </dsp:sp>
    <dsp:sp modelId="{F727D992-2779-8E45-A6DF-E1294EFACCCC}">
      <dsp:nvSpPr>
        <dsp:cNvPr id="0" name=""/>
        <dsp:cNvSpPr/>
      </dsp:nvSpPr>
      <dsp:spPr>
        <a:xfrm rot="5400000">
          <a:off x="5031445"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A94A6E-9DAC-C64B-B0F3-3A227EC1960B}">
      <dsp:nvSpPr>
        <dsp:cNvPr id="0" name=""/>
        <dsp:cNvSpPr/>
      </dsp:nvSpPr>
      <dsp:spPr>
        <a:xfrm>
          <a:off x="4160110"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Correlation</a:t>
          </a:r>
        </a:p>
      </dsp:txBody>
      <dsp:txXfrm>
        <a:off x="4173454" y="1542794"/>
        <a:ext cx="1795712" cy="428912"/>
      </dsp:txXfrm>
    </dsp:sp>
    <dsp:sp modelId="{33897E4B-53F4-D345-8EB0-3C80C132285B}">
      <dsp:nvSpPr>
        <dsp:cNvPr id="0" name=""/>
        <dsp:cNvSpPr/>
      </dsp:nvSpPr>
      <dsp:spPr>
        <a:xfrm rot="5400000">
          <a:off x="5031445"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66C132-28E1-9A47-99D4-A618512219FE}">
      <dsp:nvSpPr>
        <dsp:cNvPr id="0" name=""/>
        <dsp:cNvSpPr/>
      </dsp:nvSpPr>
      <dsp:spPr>
        <a:xfrm>
          <a:off x="4160110"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Target Classification</a:t>
          </a:r>
        </a:p>
      </dsp:txBody>
      <dsp:txXfrm>
        <a:off x="4173454" y="2157854"/>
        <a:ext cx="1795712" cy="428912"/>
      </dsp:txXfrm>
    </dsp:sp>
    <dsp:sp modelId="{9DBDD8D2-3674-3D4A-AB87-CF977CCF18B7}">
      <dsp:nvSpPr>
        <dsp:cNvPr id="0" name=""/>
        <dsp:cNvSpPr/>
      </dsp:nvSpPr>
      <dsp:spPr>
        <a:xfrm>
          <a:off x="6238412" y="543336"/>
          <a:ext cx="1820869"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Feature Engineering</a:t>
          </a:r>
          <a:endParaRPr lang="en-US" sz="1800" kern="1200" dirty="0">
            <a:latin typeface="Gill Sans MT" panose="020B0502020104020203"/>
            <a:ea typeface="+mn-ea"/>
            <a:cs typeface="+mn-cs"/>
          </a:endParaRPr>
        </a:p>
      </dsp:txBody>
      <dsp:txXfrm>
        <a:off x="6262624" y="567548"/>
        <a:ext cx="1772445" cy="778230"/>
      </dsp:txXfrm>
    </dsp:sp>
    <dsp:sp modelId="{2DB6167C-FC9D-7E4F-97BC-70B47259879E}">
      <dsp:nvSpPr>
        <dsp:cNvPr id="0" name=""/>
        <dsp:cNvSpPr/>
      </dsp:nvSpPr>
      <dsp:spPr>
        <a:xfrm rot="5400000">
          <a:off x="7108981"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70E46-FBF2-2744-8B12-60DC01FF9A20}">
      <dsp:nvSpPr>
        <dsp:cNvPr id="0" name=""/>
        <dsp:cNvSpPr/>
      </dsp:nvSpPr>
      <dsp:spPr>
        <a:xfrm>
          <a:off x="6237646"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6250990" y="1542794"/>
        <a:ext cx="1795712" cy="428912"/>
      </dsp:txXfrm>
    </dsp:sp>
    <dsp:sp modelId="{90B61065-2A86-E54F-BCCC-56CE1061DDB4}">
      <dsp:nvSpPr>
        <dsp:cNvPr id="0" name=""/>
        <dsp:cNvSpPr/>
      </dsp:nvSpPr>
      <dsp:spPr>
        <a:xfrm rot="5400000">
          <a:off x="7108981"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F9EF43-E378-7542-888B-AF25B2F802BE}">
      <dsp:nvSpPr>
        <dsp:cNvPr id="0" name=""/>
        <dsp:cNvSpPr/>
      </dsp:nvSpPr>
      <dsp:spPr>
        <a:xfrm>
          <a:off x="6237646"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Class Balance</a:t>
          </a:r>
        </a:p>
      </dsp:txBody>
      <dsp:txXfrm>
        <a:off x="6250990" y="2157854"/>
        <a:ext cx="1795712" cy="428912"/>
      </dsp:txXfrm>
    </dsp:sp>
    <dsp:sp modelId="{46A3BA6A-67F5-674F-B016-EE8766A82C45}">
      <dsp:nvSpPr>
        <dsp:cNvPr id="0" name=""/>
        <dsp:cNvSpPr/>
      </dsp:nvSpPr>
      <dsp:spPr>
        <a:xfrm>
          <a:off x="8315183" y="543336"/>
          <a:ext cx="1822400" cy="8305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8339508" y="567661"/>
        <a:ext cx="1773750" cy="781872"/>
      </dsp:txXfrm>
    </dsp:sp>
    <dsp:sp modelId="{4D476E2A-D2F2-8B4E-97E0-96C94EB5F41D}">
      <dsp:nvSpPr>
        <dsp:cNvPr id="0" name=""/>
        <dsp:cNvSpPr/>
      </dsp:nvSpPr>
      <dsp:spPr>
        <a:xfrm rot="5400000">
          <a:off x="9186518" y="141372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8315183" y="153331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Selection</a:t>
          </a:r>
        </a:p>
      </dsp:txBody>
      <dsp:txXfrm>
        <a:off x="8328527" y="1546662"/>
        <a:ext cx="1795712" cy="428912"/>
      </dsp:txXfrm>
    </dsp:sp>
    <dsp:sp modelId="{2197F4C2-DFE5-5D43-A082-8FFF2CCDC038}">
      <dsp:nvSpPr>
        <dsp:cNvPr id="0" name=""/>
        <dsp:cNvSpPr/>
      </dsp:nvSpPr>
      <dsp:spPr>
        <a:xfrm rot="5400000">
          <a:off x="9186518" y="202878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8315183" y="214837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Predictions</a:t>
          </a:r>
        </a:p>
      </dsp:txBody>
      <dsp:txXfrm>
        <a:off x="8328527" y="2161722"/>
        <a:ext cx="1795712" cy="428912"/>
      </dsp:txXfrm>
    </dsp:sp>
    <dsp:sp modelId="{B6ADAC64-8107-2F45-A299-AA41C67B8672}">
      <dsp:nvSpPr>
        <dsp:cNvPr id="0" name=""/>
        <dsp:cNvSpPr/>
      </dsp:nvSpPr>
      <dsp:spPr>
        <a:xfrm rot="5400000">
          <a:off x="9186518" y="264384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82734-D772-544F-A510-5441A9CC909D}">
      <dsp:nvSpPr>
        <dsp:cNvPr id="0" name=""/>
        <dsp:cNvSpPr/>
      </dsp:nvSpPr>
      <dsp:spPr>
        <a:xfrm>
          <a:off x="8315183" y="276343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p>
      </dsp:txBody>
      <dsp:txXfrm>
        <a:off x="8328527" y="2776782"/>
        <a:ext cx="1795712" cy="428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2742608" y="460"/>
          <a:ext cx="2364921" cy="10727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Gill Sans MT" panose="020B0502020104020203"/>
              <a:ea typeface="+mn-ea"/>
              <a:cs typeface="+mn-cs"/>
            </a:rPr>
            <a:t>Data </a:t>
          </a:r>
          <a:br>
            <a:rPr lang="en-US" sz="2000" kern="1200">
              <a:latin typeface="Gill Sans MT" panose="020B0502020104020203"/>
              <a:ea typeface="+mn-ea"/>
              <a:cs typeface="+mn-cs"/>
            </a:rPr>
          </a:br>
          <a:r>
            <a:rPr lang="en-US" sz="2000" kern="1200">
              <a:latin typeface="Gill Sans MT" panose="020B0502020104020203"/>
              <a:ea typeface="+mn-ea"/>
              <a:cs typeface="+mn-cs"/>
            </a:rPr>
            <a:t>Exploration</a:t>
          </a:r>
          <a:endParaRPr lang="en-US" sz="2000" kern="1200" dirty="0">
            <a:latin typeface="Gill Sans MT" panose="020B0502020104020203"/>
            <a:ea typeface="+mn-ea"/>
            <a:cs typeface="+mn-cs"/>
          </a:endParaRPr>
        </a:p>
      </dsp:txBody>
      <dsp:txXfrm>
        <a:off x="2774028" y="31880"/>
        <a:ext cx="2302081" cy="1009905"/>
      </dsp:txXfrm>
    </dsp:sp>
    <dsp:sp modelId="{9DF42E09-AFC8-3D4A-B1AB-48A84475F970}">
      <dsp:nvSpPr>
        <dsp:cNvPr id="0" name=""/>
        <dsp:cNvSpPr/>
      </dsp:nvSpPr>
      <dsp:spPr>
        <a:xfrm rot="5400000">
          <a:off x="3873336" y="1124938"/>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2742608" y="1280136"/>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Correlation</a:t>
          </a:r>
          <a:endParaRPr lang="en-US" sz="2000" b="0" kern="1200" cap="none" spc="0" dirty="0">
            <a:ln w="0"/>
            <a:effectLst>
              <a:outerShdw blurRad="38100" dist="25400" dir="5400000" algn="ctr" rotWithShape="0">
                <a:srgbClr val="6E747A">
                  <a:alpha val="43000"/>
                </a:srgbClr>
              </a:outerShdw>
            </a:effectLst>
          </a:endParaRPr>
        </a:p>
      </dsp:txBody>
      <dsp:txXfrm>
        <a:off x="2759925" y="1297453"/>
        <a:ext cx="2330287" cy="556596"/>
      </dsp:txXfrm>
    </dsp:sp>
    <dsp:sp modelId="{47BEB35C-9479-9D45-84BC-AF20CE9D9CAC}">
      <dsp:nvSpPr>
        <dsp:cNvPr id="0" name=""/>
        <dsp:cNvSpPr/>
      </dsp:nvSpPr>
      <dsp:spPr>
        <a:xfrm rot="5400000">
          <a:off x="3873336" y="1923099"/>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2742608" y="2078297"/>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Classify Target</a:t>
          </a:r>
        </a:p>
      </dsp:txBody>
      <dsp:txXfrm>
        <a:off x="2759925" y="2095614"/>
        <a:ext cx="2330287" cy="556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2742608" y="460"/>
          <a:ext cx="2364921" cy="10727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Data </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Exploration</a:t>
          </a:r>
        </a:p>
      </dsp:txBody>
      <dsp:txXfrm>
        <a:off x="2774028" y="31880"/>
        <a:ext cx="2302081" cy="1009905"/>
      </dsp:txXfrm>
    </dsp:sp>
    <dsp:sp modelId="{9DF42E09-AFC8-3D4A-B1AB-48A84475F970}">
      <dsp:nvSpPr>
        <dsp:cNvPr id="0" name=""/>
        <dsp:cNvSpPr/>
      </dsp:nvSpPr>
      <dsp:spPr>
        <a:xfrm rot="5400000">
          <a:off x="3873336" y="1124938"/>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2742608" y="1280136"/>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Correlation</a:t>
          </a:r>
          <a:endParaRPr lang="en-US" sz="2000" kern="1200" dirty="0"/>
        </a:p>
      </dsp:txBody>
      <dsp:txXfrm>
        <a:off x="2759925" y="1297453"/>
        <a:ext cx="2330287" cy="556596"/>
      </dsp:txXfrm>
    </dsp:sp>
    <dsp:sp modelId="{47BEB35C-9479-9D45-84BC-AF20CE9D9CAC}">
      <dsp:nvSpPr>
        <dsp:cNvPr id="0" name=""/>
        <dsp:cNvSpPr/>
      </dsp:nvSpPr>
      <dsp:spPr>
        <a:xfrm rot="5400000">
          <a:off x="3873336" y="1923099"/>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2742608" y="2078297"/>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Target Classification</a:t>
          </a:r>
        </a:p>
      </dsp:txBody>
      <dsp:txXfrm>
        <a:off x="2759925" y="2095614"/>
        <a:ext cx="2330287" cy="556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1329170" y="460"/>
          <a:ext cx="2364921" cy="10727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Feature</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Engineering</a:t>
          </a:r>
        </a:p>
      </dsp:txBody>
      <dsp:txXfrm>
        <a:off x="1360590" y="31880"/>
        <a:ext cx="2302081" cy="1009905"/>
      </dsp:txXfrm>
    </dsp:sp>
    <dsp:sp modelId="{9DF42E09-AFC8-3D4A-B1AB-48A84475F970}">
      <dsp:nvSpPr>
        <dsp:cNvPr id="0" name=""/>
        <dsp:cNvSpPr/>
      </dsp:nvSpPr>
      <dsp:spPr>
        <a:xfrm rot="5400000">
          <a:off x="2459898" y="1124938"/>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1329170" y="1280136"/>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Feature Selection</a:t>
          </a:r>
        </a:p>
      </dsp:txBody>
      <dsp:txXfrm>
        <a:off x="1346487" y="1297453"/>
        <a:ext cx="2330287" cy="556596"/>
      </dsp:txXfrm>
    </dsp:sp>
    <dsp:sp modelId="{47BEB35C-9479-9D45-84BC-AF20CE9D9CAC}">
      <dsp:nvSpPr>
        <dsp:cNvPr id="0" name=""/>
        <dsp:cNvSpPr/>
      </dsp:nvSpPr>
      <dsp:spPr>
        <a:xfrm rot="5400000">
          <a:off x="2459898" y="1923099"/>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1329170" y="2078297"/>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Class Balance</a:t>
          </a:r>
        </a:p>
      </dsp:txBody>
      <dsp:txXfrm>
        <a:off x="1346487" y="2095614"/>
        <a:ext cx="2330287" cy="556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BAAD-ED1C-0B45-9339-144B1890A5B4}">
      <dsp:nvSpPr>
        <dsp:cNvPr id="0" name=""/>
        <dsp:cNvSpPr/>
      </dsp:nvSpPr>
      <dsp:spPr>
        <a:xfrm>
          <a:off x="1080280" y="974"/>
          <a:ext cx="2111402" cy="962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endParaRPr lang="en-US" sz="3500" kern="1200" dirty="0"/>
        </a:p>
      </dsp:txBody>
      <dsp:txXfrm>
        <a:off x="1108463" y="29157"/>
        <a:ext cx="2055036" cy="905863"/>
      </dsp:txXfrm>
    </dsp:sp>
    <dsp:sp modelId="{3D8A4FE5-B7EA-DF4A-A6D4-3E3FB13F15FE}">
      <dsp:nvSpPr>
        <dsp:cNvPr id="0" name=""/>
        <dsp:cNvSpPr/>
      </dsp:nvSpPr>
      <dsp:spPr>
        <a:xfrm rot="5400000">
          <a:off x="2089794" y="1009391"/>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AEC0E-6B7E-564F-B666-81AB0C243E4E}">
      <dsp:nvSpPr>
        <dsp:cNvPr id="0" name=""/>
        <dsp:cNvSpPr/>
      </dsp:nvSpPr>
      <dsp:spPr>
        <a:xfrm>
          <a:off x="1080280" y="1147952"/>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1095740" y="1163412"/>
        <a:ext cx="2080482" cy="496930"/>
      </dsp:txXfrm>
    </dsp:sp>
    <dsp:sp modelId="{3E14EF45-9106-9342-9B0A-26EB73CEB8E7}">
      <dsp:nvSpPr>
        <dsp:cNvPr id="0" name=""/>
        <dsp:cNvSpPr/>
      </dsp:nvSpPr>
      <dsp:spPr>
        <a:xfrm rot="5400000">
          <a:off x="2089794" y="1721990"/>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ADCE6-2FBF-6D41-9C18-508C2F0A60A4}">
      <dsp:nvSpPr>
        <dsp:cNvPr id="0" name=""/>
        <dsp:cNvSpPr/>
      </dsp:nvSpPr>
      <dsp:spPr>
        <a:xfrm>
          <a:off x="1080280" y="1860550"/>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Evaluate Predictions</a:t>
          </a:r>
        </a:p>
      </dsp:txBody>
      <dsp:txXfrm>
        <a:off x="1095740" y="1876010"/>
        <a:ext cx="2080482" cy="496930"/>
      </dsp:txXfrm>
    </dsp:sp>
    <dsp:sp modelId="{D65D9264-53EC-AE40-A999-74688C97A725}">
      <dsp:nvSpPr>
        <dsp:cNvPr id="0" name=""/>
        <dsp:cNvSpPr/>
      </dsp:nvSpPr>
      <dsp:spPr>
        <a:xfrm rot="5400000">
          <a:off x="2089794" y="2434588"/>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38866-1C4E-E84C-B103-CC58F84491FC}">
      <dsp:nvSpPr>
        <dsp:cNvPr id="0" name=""/>
        <dsp:cNvSpPr/>
      </dsp:nvSpPr>
      <dsp:spPr>
        <a:xfrm>
          <a:off x="1080280" y="2573149"/>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Tuning</a:t>
          </a:r>
        </a:p>
      </dsp:txBody>
      <dsp:txXfrm>
        <a:off x="1095740" y="2588609"/>
        <a:ext cx="2080482" cy="496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07B59-4645-C54B-8DF0-15B3DFA298BB}"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C6F04-8709-2A46-ACB5-99ACA6D3D3E5}" type="slidenum">
              <a:rPr lang="en-US" smtClean="0"/>
              <a:t>‹#›</a:t>
            </a:fld>
            <a:endParaRPr lang="en-US"/>
          </a:p>
        </p:txBody>
      </p:sp>
    </p:spTree>
    <p:extLst>
      <p:ext uri="{BB962C8B-B14F-4D97-AF65-F5344CB8AC3E}">
        <p14:creationId xmlns:p14="http://schemas.microsoft.com/office/powerpoint/2010/main" val="46173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7</a:t>
            </a:fld>
            <a:endParaRPr lang="en-US"/>
          </a:p>
        </p:txBody>
      </p:sp>
    </p:spTree>
    <p:extLst>
      <p:ext uri="{BB962C8B-B14F-4D97-AF65-F5344CB8AC3E}">
        <p14:creationId xmlns:p14="http://schemas.microsoft.com/office/powerpoint/2010/main" val="393756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About process</a:t>
            </a:r>
          </a:p>
          <a:p>
            <a:pPr marL="171450" indent="-171450">
              <a:buFontTx/>
              <a:buChar char="-"/>
            </a:pPr>
            <a:r>
              <a:rPr lang="en-US" dirty="0"/>
              <a:t>Comment about outliers, 39 columns  to be handled</a:t>
            </a:r>
          </a:p>
          <a:p>
            <a:pPr marL="628650" lvl="1" indent="-171450">
              <a:buFontTx/>
              <a:buChar char="-"/>
            </a:pPr>
            <a:r>
              <a:rPr lang="en-US" dirty="0"/>
              <a:t>Log transformation</a:t>
            </a:r>
          </a:p>
          <a:p>
            <a:pPr marL="628650" lvl="1" indent="-171450">
              <a:buFontTx/>
              <a:buChar char="-"/>
            </a:pPr>
            <a:r>
              <a:rPr lang="en-US" dirty="0" err="1"/>
              <a:t>Winsorize</a:t>
            </a:r>
            <a:r>
              <a:rPr lang="en-US" dirty="0"/>
              <a:t> one and two ways</a:t>
            </a:r>
          </a:p>
        </p:txBody>
      </p:sp>
      <p:sp>
        <p:nvSpPr>
          <p:cNvPr id="4" name="Slide Number Placeholder 3"/>
          <p:cNvSpPr>
            <a:spLocks noGrp="1"/>
          </p:cNvSpPr>
          <p:nvPr>
            <p:ph type="sldNum" sz="quarter" idx="5"/>
          </p:nvPr>
        </p:nvSpPr>
        <p:spPr/>
        <p:txBody>
          <a:bodyPr/>
          <a:lstStyle/>
          <a:p>
            <a:fld id="{766C6F04-8709-2A46-ACB5-99ACA6D3D3E5}" type="slidenum">
              <a:rPr lang="en-US" smtClean="0"/>
              <a:t>8</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correlation among variables, I decide to face the problem as a classification problem</a:t>
            </a:r>
          </a:p>
        </p:txBody>
      </p:sp>
      <p:sp>
        <p:nvSpPr>
          <p:cNvPr id="4" name="Slide Number Placeholder 3"/>
          <p:cNvSpPr>
            <a:spLocks noGrp="1"/>
          </p:cNvSpPr>
          <p:nvPr>
            <p:ph type="sldNum" sz="quarter" idx="5"/>
          </p:nvPr>
        </p:nvSpPr>
        <p:spPr/>
        <p:txBody>
          <a:bodyPr/>
          <a:lstStyle/>
          <a:p>
            <a:fld id="{766C6F04-8709-2A46-ACB5-99ACA6D3D3E5}" type="slidenum">
              <a:rPr lang="en-US" smtClean="0"/>
              <a:t>9</a:t>
            </a:fld>
            <a:endParaRPr lang="en-US"/>
          </a:p>
        </p:txBody>
      </p:sp>
    </p:spTree>
    <p:extLst>
      <p:ext uri="{BB962C8B-B14F-4D97-AF65-F5344CB8AC3E}">
        <p14:creationId xmlns:p14="http://schemas.microsoft.com/office/powerpoint/2010/main" val="43754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correlation among variables, I decide to face the problem as a classification problem</a:t>
            </a:r>
          </a:p>
        </p:txBody>
      </p:sp>
      <p:sp>
        <p:nvSpPr>
          <p:cNvPr id="4" name="Slide Number Placeholder 3"/>
          <p:cNvSpPr>
            <a:spLocks noGrp="1"/>
          </p:cNvSpPr>
          <p:nvPr>
            <p:ph type="sldNum" sz="quarter" idx="5"/>
          </p:nvPr>
        </p:nvSpPr>
        <p:spPr/>
        <p:txBody>
          <a:bodyPr/>
          <a:lstStyle/>
          <a:p>
            <a:fld id="{766C6F04-8709-2A46-ACB5-99ACA6D3D3E5}" type="slidenum">
              <a:rPr lang="en-US" smtClean="0"/>
              <a:t>10</a:t>
            </a:fld>
            <a:endParaRPr lang="en-US"/>
          </a:p>
        </p:txBody>
      </p:sp>
    </p:spTree>
    <p:extLst>
      <p:ext uri="{BB962C8B-B14F-4D97-AF65-F5344CB8AC3E}">
        <p14:creationId xmlns:p14="http://schemas.microsoft.com/office/powerpoint/2010/main" val="348081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11</a:t>
            </a:fld>
            <a:endParaRPr lang="en-US"/>
          </a:p>
        </p:txBody>
      </p:sp>
    </p:spTree>
    <p:extLst>
      <p:ext uri="{BB962C8B-B14F-4D97-AF65-F5344CB8AC3E}">
        <p14:creationId xmlns:p14="http://schemas.microsoft.com/office/powerpoint/2010/main" val="3081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12</a:t>
            </a:fld>
            <a:endParaRPr lang="en-US"/>
          </a:p>
        </p:txBody>
      </p:sp>
    </p:spTree>
    <p:extLst>
      <p:ext uri="{BB962C8B-B14F-4D97-AF65-F5344CB8AC3E}">
        <p14:creationId xmlns:p14="http://schemas.microsoft.com/office/powerpoint/2010/main" val="101349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overfitting</a:t>
            </a:r>
          </a:p>
          <a:p>
            <a:pPr marL="171450" indent="-171450">
              <a:buFontTx/>
              <a:buChar char="-"/>
            </a:pPr>
            <a:r>
              <a:rPr lang="en-US" dirty="0"/>
              <a:t>Apply some </a:t>
            </a:r>
            <a:r>
              <a:rPr lang="en-US" dirty="0" err="1"/>
              <a:t>regularizarization</a:t>
            </a:r>
            <a:r>
              <a:rPr lang="en-US" dirty="0"/>
              <a:t> techniques to avoid overfitting</a:t>
            </a:r>
          </a:p>
        </p:txBody>
      </p:sp>
      <p:sp>
        <p:nvSpPr>
          <p:cNvPr id="4" name="Slide Number Placeholder 3"/>
          <p:cNvSpPr>
            <a:spLocks noGrp="1"/>
          </p:cNvSpPr>
          <p:nvPr>
            <p:ph type="sldNum" sz="quarter" idx="5"/>
          </p:nvPr>
        </p:nvSpPr>
        <p:spPr/>
        <p:txBody>
          <a:bodyPr/>
          <a:lstStyle/>
          <a:p>
            <a:fld id="{766C6F04-8709-2A46-ACB5-99ACA6D3D3E5}" type="slidenum">
              <a:rPr lang="en-US" smtClean="0"/>
              <a:t>13</a:t>
            </a:fld>
            <a:endParaRPr lang="en-US"/>
          </a:p>
        </p:txBody>
      </p:sp>
    </p:spTree>
    <p:extLst>
      <p:ext uri="{BB962C8B-B14F-4D97-AF65-F5344CB8AC3E}">
        <p14:creationId xmlns:p14="http://schemas.microsoft.com/office/powerpoint/2010/main" val="80787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15</a:t>
            </a:fld>
            <a:endParaRPr lang="en-US"/>
          </a:p>
        </p:txBody>
      </p:sp>
    </p:spTree>
    <p:extLst>
      <p:ext uri="{BB962C8B-B14F-4D97-AF65-F5344CB8AC3E}">
        <p14:creationId xmlns:p14="http://schemas.microsoft.com/office/powerpoint/2010/main" val="243716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1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88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6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28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6269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04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3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9/25/19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7854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9/25/19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0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9/25/19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33451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6.png"/><Relationship Id="rId4" Type="http://schemas.openxmlformats.org/officeDocument/2006/relationships/diagramLayout" Target="../diagrams/layout4.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online+news+popula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7940-DD92-A14F-9D98-8163D8BAD55E}"/>
              </a:ext>
            </a:extLst>
          </p:cNvPr>
          <p:cNvSpPr>
            <a:spLocks noGrp="1"/>
          </p:cNvSpPr>
          <p:nvPr>
            <p:ph type="ctrTitle"/>
          </p:nvPr>
        </p:nvSpPr>
        <p:spPr/>
        <p:txBody>
          <a:bodyPr>
            <a:normAutofit/>
          </a:bodyPr>
          <a:lstStyle/>
          <a:p>
            <a:r>
              <a:rPr lang="en-US" dirty="0"/>
              <a:t>Supervised Learning project</a:t>
            </a:r>
          </a:p>
        </p:txBody>
      </p:sp>
      <p:sp>
        <p:nvSpPr>
          <p:cNvPr id="3" name="Subtitle 2">
            <a:extLst>
              <a:ext uri="{FF2B5EF4-FFF2-40B4-BE49-F238E27FC236}">
                <a16:creationId xmlns:a16="http://schemas.microsoft.com/office/drawing/2014/main" id="{054CFD8C-DF16-E442-998F-E1B635AE8555}"/>
              </a:ext>
            </a:extLst>
          </p:cNvPr>
          <p:cNvSpPr>
            <a:spLocks noGrp="1"/>
          </p:cNvSpPr>
          <p:nvPr>
            <p:ph type="subTitle" idx="1"/>
          </p:nvPr>
        </p:nvSpPr>
        <p:spPr/>
        <p:txBody>
          <a:bodyPr/>
          <a:lstStyle/>
          <a:p>
            <a:r>
              <a:rPr lang="en-US" sz="2400" dirty="0"/>
              <a:t>Wendy Navarrete</a:t>
            </a:r>
            <a:br>
              <a:rPr lang="en-US" dirty="0"/>
            </a:br>
            <a:r>
              <a:rPr lang="en-US" sz="1800" dirty="0"/>
              <a:t>September 2019</a:t>
            </a:r>
            <a:endParaRPr lang="en-US" dirty="0"/>
          </a:p>
        </p:txBody>
      </p:sp>
    </p:spTree>
    <p:extLst>
      <p:ext uri="{BB962C8B-B14F-4D97-AF65-F5344CB8AC3E}">
        <p14:creationId xmlns:p14="http://schemas.microsoft.com/office/powerpoint/2010/main" val="139905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a:xfrm>
            <a:off x="2231136" y="964692"/>
            <a:ext cx="7729728" cy="1188720"/>
          </a:xfrm>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59400361"/>
              </p:ext>
            </p:extLst>
          </p:nvPr>
        </p:nvGraphicFramePr>
        <p:xfrm>
          <a:off x="4880210" y="2424527"/>
          <a:ext cx="7850139" cy="266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C85BFDD-1F27-A84D-A3F9-8A17BB1471EF}"/>
              </a:ext>
            </a:extLst>
          </p:cNvPr>
          <p:cNvPicPr>
            <a:picLocks noChangeAspect="1"/>
          </p:cNvPicPr>
          <p:nvPr/>
        </p:nvPicPr>
        <p:blipFill>
          <a:blip r:embed="rId8"/>
          <a:stretch>
            <a:fillRect/>
          </a:stretch>
        </p:blipFill>
        <p:spPr>
          <a:xfrm>
            <a:off x="865473" y="2481770"/>
            <a:ext cx="4747464" cy="1882411"/>
          </a:xfrm>
          <a:prstGeom prst="rect">
            <a:avLst/>
          </a:prstGeom>
        </p:spPr>
      </p:pic>
      <p:pic>
        <p:nvPicPr>
          <p:cNvPr id="5" name="Picture 4">
            <a:extLst>
              <a:ext uri="{FF2B5EF4-FFF2-40B4-BE49-F238E27FC236}">
                <a16:creationId xmlns:a16="http://schemas.microsoft.com/office/drawing/2014/main" id="{FDAFDE48-9206-6643-A98B-5EE3CF1440B0}"/>
              </a:ext>
            </a:extLst>
          </p:cNvPr>
          <p:cNvPicPr>
            <a:picLocks noChangeAspect="1"/>
          </p:cNvPicPr>
          <p:nvPr/>
        </p:nvPicPr>
        <p:blipFill>
          <a:blip r:embed="rId9"/>
          <a:stretch>
            <a:fillRect/>
          </a:stretch>
        </p:blipFill>
        <p:spPr>
          <a:xfrm>
            <a:off x="3325462" y="3694091"/>
            <a:ext cx="4104533" cy="2962234"/>
          </a:xfrm>
          <a:prstGeom prst="rect">
            <a:avLst/>
          </a:prstGeom>
        </p:spPr>
      </p:pic>
    </p:spTree>
    <p:extLst>
      <p:ext uri="{BB962C8B-B14F-4D97-AF65-F5344CB8AC3E}">
        <p14:creationId xmlns:p14="http://schemas.microsoft.com/office/powerpoint/2010/main" val="421710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2DB-2741-E246-A255-FA08C4757813}"/>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graphicFrame>
        <p:nvGraphicFramePr>
          <p:cNvPr id="5" name="Content Placeholder 6">
            <a:extLst>
              <a:ext uri="{FF2B5EF4-FFF2-40B4-BE49-F238E27FC236}">
                <a16:creationId xmlns:a16="http://schemas.microsoft.com/office/drawing/2014/main" id="{CC57F094-0077-E74F-B85D-72D7C719932F}"/>
              </a:ext>
            </a:extLst>
          </p:cNvPr>
          <p:cNvGraphicFramePr>
            <a:graphicFrameLocks/>
          </p:cNvGraphicFramePr>
          <p:nvPr>
            <p:extLst>
              <p:ext uri="{D42A27DB-BD31-4B8C-83A1-F6EECF244321}">
                <p14:modId xmlns:p14="http://schemas.microsoft.com/office/powerpoint/2010/main" val="3205082447"/>
              </p:ext>
            </p:extLst>
          </p:nvPr>
        </p:nvGraphicFramePr>
        <p:xfrm>
          <a:off x="866898" y="2400777"/>
          <a:ext cx="5023263" cy="266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BA76D877-0CEC-D14A-A48B-0A9F53B1C538}"/>
              </a:ext>
            </a:extLst>
          </p:cNvPr>
          <p:cNvSpPr>
            <a:spLocks noGrp="1"/>
          </p:cNvSpPr>
          <p:nvPr>
            <p:ph sz="half" idx="1"/>
          </p:nvPr>
        </p:nvSpPr>
        <p:spPr>
          <a:xfrm>
            <a:off x="4800125" y="2400777"/>
            <a:ext cx="4271771" cy="889000"/>
          </a:xfrm>
        </p:spPr>
        <p:txBody>
          <a:bodyPr/>
          <a:lstStyle/>
          <a:p>
            <a:r>
              <a:rPr lang="en-US" dirty="0" err="1"/>
              <a:t>SelectKBest</a:t>
            </a:r>
            <a:r>
              <a:rPr lang="en-US" dirty="0"/>
              <a:t> Technique for Feature Selection</a:t>
            </a:r>
          </a:p>
        </p:txBody>
      </p:sp>
      <p:sp>
        <p:nvSpPr>
          <p:cNvPr id="9" name="Content Placeholder 2">
            <a:extLst>
              <a:ext uri="{FF2B5EF4-FFF2-40B4-BE49-F238E27FC236}">
                <a16:creationId xmlns:a16="http://schemas.microsoft.com/office/drawing/2014/main" id="{285F473D-7F8A-5B4D-A7FA-BE4E404789AC}"/>
              </a:ext>
            </a:extLst>
          </p:cNvPr>
          <p:cNvSpPr txBox="1">
            <a:spLocks/>
          </p:cNvSpPr>
          <p:nvPr/>
        </p:nvSpPr>
        <p:spPr>
          <a:xfrm>
            <a:off x="4800121" y="3789834"/>
            <a:ext cx="4271771" cy="67922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Check feature importance using </a:t>
            </a:r>
            <a:br>
              <a:rPr lang="en-US" dirty="0"/>
            </a:br>
            <a:r>
              <a:rPr lang="en-US" dirty="0"/>
              <a:t>Random Forest</a:t>
            </a:r>
          </a:p>
        </p:txBody>
      </p:sp>
      <p:pic>
        <p:nvPicPr>
          <p:cNvPr id="10" name="Picture 9">
            <a:extLst>
              <a:ext uri="{FF2B5EF4-FFF2-40B4-BE49-F238E27FC236}">
                <a16:creationId xmlns:a16="http://schemas.microsoft.com/office/drawing/2014/main" id="{3DFBF4D7-970D-764D-AFCD-C278169D07DE}"/>
              </a:ext>
            </a:extLst>
          </p:cNvPr>
          <p:cNvPicPr>
            <a:picLocks noChangeAspect="1"/>
          </p:cNvPicPr>
          <p:nvPr/>
        </p:nvPicPr>
        <p:blipFill>
          <a:blip r:embed="rId8"/>
          <a:stretch>
            <a:fillRect/>
          </a:stretch>
        </p:blipFill>
        <p:spPr>
          <a:xfrm>
            <a:off x="6847653" y="4278017"/>
            <a:ext cx="4448477" cy="2047223"/>
          </a:xfrm>
          <a:prstGeom prst="rect">
            <a:avLst/>
          </a:prstGeom>
        </p:spPr>
      </p:pic>
      <p:pic>
        <p:nvPicPr>
          <p:cNvPr id="12" name="Picture 11">
            <a:extLst>
              <a:ext uri="{FF2B5EF4-FFF2-40B4-BE49-F238E27FC236}">
                <a16:creationId xmlns:a16="http://schemas.microsoft.com/office/drawing/2014/main" id="{49E541C0-2070-DC43-B9E6-BC6A76FC0A3C}"/>
              </a:ext>
            </a:extLst>
          </p:cNvPr>
          <p:cNvPicPr>
            <a:picLocks noChangeAspect="1"/>
          </p:cNvPicPr>
          <p:nvPr/>
        </p:nvPicPr>
        <p:blipFill>
          <a:blip r:embed="rId9"/>
          <a:stretch>
            <a:fillRect/>
          </a:stretch>
        </p:blipFill>
        <p:spPr>
          <a:xfrm>
            <a:off x="6524138" y="2770732"/>
            <a:ext cx="5095509" cy="1019102"/>
          </a:xfrm>
          <a:prstGeom prst="rect">
            <a:avLst/>
          </a:prstGeom>
        </p:spPr>
      </p:pic>
      <p:pic>
        <p:nvPicPr>
          <p:cNvPr id="3" name="Picture 2">
            <a:extLst>
              <a:ext uri="{FF2B5EF4-FFF2-40B4-BE49-F238E27FC236}">
                <a16:creationId xmlns:a16="http://schemas.microsoft.com/office/drawing/2014/main" id="{EB35CA42-AA92-EA4E-9CDD-6762E05B9817}"/>
              </a:ext>
            </a:extLst>
          </p:cNvPr>
          <p:cNvPicPr>
            <a:picLocks noChangeAspect="1"/>
          </p:cNvPicPr>
          <p:nvPr/>
        </p:nvPicPr>
        <p:blipFill>
          <a:blip r:embed="rId10"/>
          <a:stretch>
            <a:fillRect/>
          </a:stretch>
        </p:blipFill>
        <p:spPr>
          <a:xfrm>
            <a:off x="2231136" y="5381078"/>
            <a:ext cx="3988352" cy="909262"/>
          </a:xfrm>
          <a:prstGeom prst="rect">
            <a:avLst/>
          </a:prstGeom>
        </p:spPr>
      </p:pic>
    </p:spTree>
    <p:extLst>
      <p:ext uri="{BB962C8B-B14F-4D97-AF65-F5344CB8AC3E}">
        <p14:creationId xmlns:p14="http://schemas.microsoft.com/office/powerpoint/2010/main" val="413819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16B9E72-BF58-4543-8397-318453C38C20}"/>
              </a:ext>
            </a:extLst>
          </p:cNvPr>
          <p:cNvSpPr>
            <a:spLocks noGrp="1"/>
          </p:cNvSpPr>
          <p:nvPr>
            <p:ph type="title"/>
          </p:nvPr>
        </p:nvSpPr>
        <p:spPr/>
        <p:txBody>
          <a:bodyPr/>
          <a:lstStyle/>
          <a:p>
            <a:endParaRPr lang="en-US"/>
          </a:p>
        </p:txBody>
      </p:sp>
      <p:graphicFrame>
        <p:nvGraphicFramePr>
          <p:cNvPr id="11" name="Content Placeholder 6">
            <a:extLst>
              <a:ext uri="{FF2B5EF4-FFF2-40B4-BE49-F238E27FC236}">
                <a16:creationId xmlns:a16="http://schemas.microsoft.com/office/drawing/2014/main" id="{2420F1B8-E883-7644-BCF0-83CEF256360E}"/>
              </a:ext>
            </a:extLst>
          </p:cNvPr>
          <p:cNvGraphicFramePr>
            <a:graphicFrameLocks noGrp="1"/>
          </p:cNvGraphicFramePr>
          <p:nvPr>
            <p:ph sz="half" idx="1"/>
            <p:extLst>
              <p:ext uri="{D42A27DB-BD31-4B8C-83A1-F6EECF244321}">
                <p14:modId xmlns:p14="http://schemas.microsoft.com/office/powerpoint/2010/main" val="3881827379"/>
              </p:ext>
            </p:extLst>
          </p:nvPr>
        </p:nvGraphicFramePr>
        <p:xfrm>
          <a:off x="6841918" y="2531173"/>
          <a:ext cx="4271963"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12">
            <a:extLst>
              <a:ext uri="{FF2B5EF4-FFF2-40B4-BE49-F238E27FC236}">
                <a16:creationId xmlns:a16="http://schemas.microsoft.com/office/drawing/2014/main" id="{6597A055-C8D6-5044-838E-1A89CE44F8FC}"/>
              </a:ext>
            </a:extLst>
          </p:cNvPr>
          <p:cNvSpPr>
            <a:spLocks noGrp="1"/>
          </p:cNvSpPr>
          <p:nvPr>
            <p:ph sz="half" idx="2"/>
          </p:nvPr>
        </p:nvSpPr>
        <p:spPr>
          <a:xfrm>
            <a:off x="2231136" y="2531165"/>
            <a:ext cx="5333446" cy="3679629"/>
          </a:xfrm>
        </p:spPr>
        <p:txBody>
          <a:bodyPr>
            <a:normAutofit fontScale="92500" lnSpcReduction="20000"/>
          </a:bodyPr>
          <a:lstStyle/>
          <a:p>
            <a:r>
              <a:rPr lang="en-US" sz="2200" dirty="0"/>
              <a:t>Classification Models:</a:t>
            </a:r>
          </a:p>
          <a:p>
            <a:pPr lvl="1"/>
            <a:r>
              <a:rPr lang="en-US" sz="2000" dirty="0"/>
              <a:t>Random Forest</a:t>
            </a:r>
          </a:p>
          <a:p>
            <a:pPr lvl="1"/>
            <a:r>
              <a:rPr lang="en-US" sz="2000" dirty="0"/>
              <a:t>Support Vector Classification</a:t>
            </a:r>
          </a:p>
          <a:p>
            <a:pPr lvl="1"/>
            <a:r>
              <a:rPr lang="en-US" sz="2000" dirty="0"/>
              <a:t>KNN /  K-Nearest Neighbor</a:t>
            </a:r>
          </a:p>
          <a:p>
            <a:pPr marL="228600" lvl="1" indent="0">
              <a:buNone/>
            </a:pPr>
            <a:endParaRPr lang="en-US" sz="2000" dirty="0"/>
          </a:p>
          <a:p>
            <a:r>
              <a:rPr lang="en-US" sz="2200" dirty="0"/>
              <a:t>Evaluate predictions:</a:t>
            </a:r>
          </a:p>
          <a:p>
            <a:pPr lvl="1"/>
            <a:r>
              <a:rPr lang="en-US" sz="2000" dirty="0"/>
              <a:t>Training accuracy score vs Test accuracy score</a:t>
            </a:r>
          </a:p>
          <a:p>
            <a:pPr marL="228600" lvl="1" indent="0">
              <a:buNone/>
            </a:pPr>
            <a:endParaRPr lang="en-US" sz="2000" dirty="0"/>
          </a:p>
          <a:p>
            <a:r>
              <a:rPr lang="en-US" sz="2200" dirty="0"/>
              <a:t>Model Tuning:</a:t>
            </a:r>
          </a:p>
          <a:p>
            <a:pPr lvl="1"/>
            <a:r>
              <a:rPr lang="en-US" sz="2000" dirty="0"/>
              <a:t>Grid Search</a:t>
            </a:r>
          </a:p>
          <a:p>
            <a:pPr marL="228600" lvl="1" indent="0">
              <a:buNone/>
            </a:pPr>
            <a:endParaRPr lang="en-US" sz="1200" dirty="0"/>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spTree>
    <p:extLst>
      <p:ext uri="{BB962C8B-B14F-4D97-AF65-F5344CB8AC3E}">
        <p14:creationId xmlns:p14="http://schemas.microsoft.com/office/powerpoint/2010/main" val="124477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3B23-7518-4F46-866D-4B957F32AD6E}"/>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A9502F3C-2F67-AE45-817B-17ED7C240464}"/>
              </a:ext>
            </a:extLst>
          </p:cNvPr>
          <p:cNvGraphicFramePr>
            <a:graphicFrameLocks noGrp="1"/>
          </p:cNvGraphicFramePr>
          <p:nvPr>
            <p:ph idx="1"/>
            <p:extLst>
              <p:ext uri="{D42A27DB-BD31-4B8C-83A1-F6EECF244321}">
                <p14:modId xmlns:p14="http://schemas.microsoft.com/office/powerpoint/2010/main" val="2126978223"/>
              </p:ext>
            </p:extLst>
          </p:nvPr>
        </p:nvGraphicFramePr>
        <p:xfrm>
          <a:off x="2230438" y="2638424"/>
          <a:ext cx="7483578" cy="2268390"/>
        </p:xfrm>
        <a:graphic>
          <a:graphicData uri="http://schemas.openxmlformats.org/drawingml/2006/table">
            <a:tbl>
              <a:tblPr firstRow="1" bandRow="1">
                <a:tableStyleId>{21E4AEA4-8DFA-4A89-87EB-49C32662AFE0}</a:tableStyleId>
              </a:tblPr>
              <a:tblGrid>
                <a:gridCol w="2494526">
                  <a:extLst>
                    <a:ext uri="{9D8B030D-6E8A-4147-A177-3AD203B41FA5}">
                      <a16:colId xmlns:a16="http://schemas.microsoft.com/office/drawing/2014/main" val="1244277732"/>
                    </a:ext>
                  </a:extLst>
                </a:gridCol>
                <a:gridCol w="2494526">
                  <a:extLst>
                    <a:ext uri="{9D8B030D-6E8A-4147-A177-3AD203B41FA5}">
                      <a16:colId xmlns:a16="http://schemas.microsoft.com/office/drawing/2014/main" val="1612760998"/>
                    </a:ext>
                  </a:extLst>
                </a:gridCol>
                <a:gridCol w="2494526">
                  <a:extLst>
                    <a:ext uri="{9D8B030D-6E8A-4147-A177-3AD203B41FA5}">
                      <a16:colId xmlns:a16="http://schemas.microsoft.com/office/drawing/2014/main" val="983943895"/>
                    </a:ext>
                  </a:extLst>
                </a:gridCol>
              </a:tblGrid>
              <a:tr h="542770">
                <a:tc>
                  <a:txBody>
                    <a:bodyPr/>
                    <a:lstStyle/>
                    <a:p>
                      <a:pPr algn="r" fontAlgn="ctr"/>
                      <a:r>
                        <a:rPr lang="en-US" b="1" dirty="0">
                          <a:effectLst/>
                        </a:rPr>
                        <a:t>Model</a:t>
                      </a:r>
                    </a:p>
                  </a:txBody>
                  <a:tcPr anchor="ctr"/>
                </a:tc>
                <a:tc>
                  <a:txBody>
                    <a:bodyPr/>
                    <a:lstStyle/>
                    <a:p>
                      <a:pPr algn="r" fontAlgn="ctr"/>
                      <a:r>
                        <a:rPr lang="en-US" b="1" dirty="0">
                          <a:effectLst/>
                        </a:rPr>
                        <a:t>Training Set Accuracy Score</a:t>
                      </a:r>
                    </a:p>
                  </a:txBody>
                  <a:tcPr anchor="ctr"/>
                </a:tc>
                <a:tc>
                  <a:txBody>
                    <a:bodyPr/>
                    <a:lstStyle/>
                    <a:p>
                      <a:pPr algn="r" fontAlgn="ctr"/>
                      <a:r>
                        <a:rPr lang="en-US" b="1" dirty="0">
                          <a:effectLst/>
                        </a:rPr>
                        <a:t>Test Set </a:t>
                      </a:r>
                      <a:br>
                        <a:rPr lang="en-US" b="1" dirty="0">
                          <a:effectLst/>
                        </a:rPr>
                      </a:br>
                      <a:r>
                        <a:rPr lang="en-US" b="1" dirty="0">
                          <a:effectLst/>
                        </a:rPr>
                        <a:t>Accuracy Score</a:t>
                      </a:r>
                    </a:p>
                  </a:txBody>
                  <a:tcPr anchor="ctr"/>
                </a:tc>
                <a:extLst>
                  <a:ext uri="{0D108BD9-81ED-4DB2-BD59-A6C34878D82A}">
                    <a16:rowId xmlns:a16="http://schemas.microsoft.com/office/drawing/2014/main" val="2611689109"/>
                  </a:ext>
                </a:extLst>
              </a:tr>
              <a:tr h="542770">
                <a:tc>
                  <a:txBody>
                    <a:bodyPr/>
                    <a:lstStyle/>
                    <a:p>
                      <a:pPr algn="r" fontAlgn="ctr"/>
                      <a:r>
                        <a:rPr lang="en-US" dirty="0">
                          <a:effectLst/>
                        </a:rPr>
                        <a:t>Random Forest</a:t>
                      </a:r>
                    </a:p>
                  </a:txBody>
                  <a:tcPr anchor="ctr"/>
                </a:tc>
                <a:tc>
                  <a:txBody>
                    <a:bodyPr/>
                    <a:lstStyle/>
                    <a:p>
                      <a:pPr algn="r" fontAlgn="ctr"/>
                      <a:r>
                        <a:rPr lang="en-US" dirty="0">
                          <a:effectLst/>
                        </a:rPr>
                        <a:t>1.0000</a:t>
                      </a:r>
                    </a:p>
                  </a:txBody>
                  <a:tcPr anchor="ctr"/>
                </a:tc>
                <a:tc>
                  <a:txBody>
                    <a:bodyPr/>
                    <a:lstStyle/>
                    <a:p>
                      <a:pPr algn="r" fontAlgn="ctr"/>
                      <a:r>
                        <a:rPr lang="en-US">
                          <a:effectLst/>
                        </a:rPr>
                        <a:t>0.80470</a:t>
                      </a:r>
                    </a:p>
                  </a:txBody>
                  <a:tcPr anchor="ctr"/>
                </a:tc>
                <a:extLst>
                  <a:ext uri="{0D108BD9-81ED-4DB2-BD59-A6C34878D82A}">
                    <a16:rowId xmlns:a16="http://schemas.microsoft.com/office/drawing/2014/main" val="2312328441"/>
                  </a:ext>
                </a:extLst>
              </a:tr>
              <a:tr h="542770">
                <a:tc>
                  <a:txBody>
                    <a:bodyPr/>
                    <a:lstStyle/>
                    <a:p>
                      <a:pPr algn="r" fontAlgn="ctr"/>
                      <a:r>
                        <a:rPr lang="en-US">
                          <a:effectLst/>
                        </a:rPr>
                        <a:t>SVC</a:t>
                      </a:r>
                    </a:p>
                  </a:txBody>
                  <a:tcPr anchor="ctr"/>
                </a:tc>
                <a:tc>
                  <a:txBody>
                    <a:bodyPr/>
                    <a:lstStyle/>
                    <a:p>
                      <a:pPr algn="r" fontAlgn="ctr"/>
                      <a:r>
                        <a:rPr lang="en-US" dirty="0">
                          <a:effectLst/>
                        </a:rPr>
                        <a:t>1.0000</a:t>
                      </a:r>
                    </a:p>
                  </a:txBody>
                  <a:tcPr anchor="ctr"/>
                </a:tc>
                <a:tc>
                  <a:txBody>
                    <a:bodyPr/>
                    <a:lstStyle/>
                    <a:p>
                      <a:pPr algn="r" fontAlgn="ctr"/>
                      <a:r>
                        <a:rPr lang="en-US" dirty="0">
                          <a:effectLst/>
                        </a:rPr>
                        <a:t>0.62370</a:t>
                      </a:r>
                    </a:p>
                  </a:txBody>
                  <a:tcPr anchor="ctr"/>
                </a:tc>
                <a:extLst>
                  <a:ext uri="{0D108BD9-81ED-4DB2-BD59-A6C34878D82A}">
                    <a16:rowId xmlns:a16="http://schemas.microsoft.com/office/drawing/2014/main" val="590859740"/>
                  </a:ext>
                </a:extLst>
              </a:tr>
              <a:tr h="542770">
                <a:tc>
                  <a:txBody>
                    <a:bodyPr/>
                    <a:lstStyle/>
                    <a:p>
                      <a:pPr algn="r" fontAlgn="ctr"/>
                      <a:r>
                        <a:rPr lang="en-US" dirty="0">
                          <a:effectLst/>
                        </a:rPr>
                        <a:t>KNN</a:t>
                      </a:r>
                    </a:p>
                  </a:txBody>
                  <a:tcPr anchor="ctr"/>
                </a:tc>
                <a:tc>
                  <a:txBody>
                    <a:bodyPr/>
                    <a:lstStyle/>
                    <a:p>
                      <a:pPr algn="r" fontAlgn="ctr"/>
                      <a:r>
                        <a:rPr lang="en-US" dirty="0">
                          <a:effectLst/>
                        </a:rPr>
                        <a:t>0.8261</a:t>
                      </a:r>
                    </a:p>
                  </a:txBody>
                  <a:tcPr anchor="ctr"/>
                </a:tc>
                <a:tc>
                  <a:txBody>
                    <a:bodyPr/>
                    <a:lstStyle/>
                    <a:p>
                      <a:pPr algn="r" fontAlgn="ctr"/>
                      <a:r>
                        <a:rPr lang="en-US" dirty="0">
                          <a:effectLst/>
                        </a:rPr>
                        <a:t>0.75512</a:t>
                      </a:r>
                    </a:p>
                  </a:txBody>
                  <a:tcPr anchor="ctr"/>
                </a:tc>
                <a:extLst>
                  <a:ext uri="{0D108BD9-81ED-4DB2-BD59-A6C34878D82A}">
                    <a16:rowId xmlns:a16="http://schemas.microsoft.com/office/drawing/2014/main" val="2957781501"/>
                  </a:ext>
                </a:extLst>
              </a:tr>
            </a:tbl>
          </a:graphicData>
        </a:graphic>
      </p:graphicFrame>
      <p:sp>
        <p:nvSpPr>
          <p:cNvPr id="9" name="TextBox 8">
            <a:extLst>
              <a:ext uri="{FF2B5EF4-FFF2-40B4-BE49-F238E27FC236}">
                <a16:creationId xmlns:a16="http://schemas.microsoft.com/office/drawing/2014/main" id="{4199B362-47C5-3440-8DF8-DE1CAA26EEAB}"/>
              </a:ext>
            </a:extLst>
          </p:cNvPr>
          <p:cNvSpPr txBox="1"/>
          <p:nvPr/>
        </p:nvSpPr>
        <p:spPr>
          <a:xfrm>
            <a:off x="2230437" y="5379522"/>
            <a:ext cx="7729727" cy="646331"/>
          </a:xfrm>
          <a:prstGeom prst="rect">
            <a:avLst/>
          </a:prstGeom>
          <a:noFill/>
        </p:spPr>
        <p:txBody>
          <a:bodyPr wrap="square" rtlCol="0">
            <a:spAutoFit/>
          </a:bodyPr>
          <a:lstStyle/>
          <a:p>
            <a:r>
              <a:rPr lang="en-US" dirty="0"/>
              <a:t>Overall, the best result was achieved by a K-nearest neighbor (KNN), with a 75.51% of accuracy on predictions</a:t>
            </a:r>
          </a:p>
        </p:txBody>
      </p:sp>
    </p:spTree>
    <p:extLst>
      <p:ext uri="{BB962C8B-B14F-4D97-AF65-F5344CB8AC3E}">
        <p14:creationId xmlns:p14="http://schemas.microsoft.com/office/powerpoint/2010/main" val="339514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3F0-5B79-CD44-9579-0711854FB021}"/>
              </a:ext>
            </a:extLst>
          </p:cNvPr>
          <p:cNvSpPr>
            <a:spLocks noGrp="1"/>
          </p:cNvSpPr>
          <p:nvPr>
            <p:ph type="title"/>
          </p:nvPr>
        </p:nvSpPr>
        <p:spPr/>
        <p:txBody>
          <a:bodyPr>
            <a:normAutofit/>
          </a:bodyPr>
          <a:lstStyle/>
          <a:p>
            <a:r>
              <a:rPr lang="en-US" dirty="0"/>
              <a:t>practical uses</a:t>
            </a:r>
          </a:p>
        </p:txBody>
      </p:sp>
      <p:sp>
        <p:nvSpPr>
          <p:cNvPr id="5" name="Content Placeholder 4">
            <a:extLst>
              <a:ext uri="{FF2B5EF4-FFF2-40B4-BE49-F238E27FC236}">
                <a16:creationId xmlns:a16="http://schemas.microsoft.com/office/drawing/2014/main" id="{C9CE3C00-59DC-E84E-BDD9-0AC691091E28}"/>
              </a:ext>
            </a:extLst>
          </p:cNvPr>
          <p:cNvSpPr>
            <a:spLocks noGrp="1"/>
          </p:cNvSpPr>
          <p:nvPr>
            <p:ph idx="1"/>
          </p:nvPr>
        </p:nvSpPr>
        <p:spPr/>
        <p:txBody>
          <a:bodyPr>
            <a:normAutofit/>
          </a:bodyPr>
          <a:lstStyle/>
          <a:p>
            <a:pPr marL="0" indent="0">
              <a:buNone/>
            </a:pPr>
            <a:r>
              <a:rPr lang="en-US" sz="2000" dirty="0"/>
              <a:t>Because this model objective is to predict the level of popularity of articles based on number of shares, this model can be applied basically in most of the websites which interest to share their own content</a:t>
            </a:r>
          </a:p>
          <a:p>
            <a:pPr marL="0" indent="0">
              <a:buNone/>
            </a:pPr>
            <a:r>
              <a:rPr lang="en-US" sz="2000" dirty="0"/>
              <a:t>Some examples:</a:t>
            </a:r>
          </a:p>
          <a:p>
            <a:pPr lvl="1"/>
            <a:r>
              <a:rPr lang="en-US" sz="1800" dirty="0"/>
              <a:t>Blogs sites </a:t>
            </a:r>
          </a:p>
          <a:p>
            <a:pPr lvl="1"/>
            <a:r>
              <a:rPr lang="en-US" sz="1800" dirty="0"/>
              <a:t>Newspaper sites</a:t>
            </a:r>
          </a:p>
          <a:p>
            <a:pPr lvl="1"/>
            <a:r>
              <a:rPr lang="en-US" sz="1800" dirty="0"/>
              <a:t>Magazine sites</a:t>
            </a:r>
          </a:p>
          <a:p>
            <a:pPr lvl="1"/>
            <a:endParaRPr lang="en-US" sz="1800" dirty="0"/>
          </a:p>
          <a:p>
            <a:endParaRPr lang="en-US" sz="2000" dirty="0"/>
          </a:p>
        </p:txBody>
      </p:sp>
    </p:spTree>
    <p:extLst>
      <p:ext uri="{BB962C8B-B14F-4D97-AF65-F5344CB8AC3E}">
        <p14:creationId xmlns:p14="http://schemas.microsoft.com/office/powerpoint/2010/main" val="374627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E916-8C12-AC46-82C2-058601B0983B}"/>
              </a:ext>
            </a:extLst>
          </p:cNvPr>
          <p:cNvSpPr>
            <a:spLocks noGrp="1"/>
          </p:cNvSpPr>
          <p:nvPr>
            <p:ph type="title"/>
          </p:nvPr>
        </p:nvSpPr>
        <p:spPr/>
        <p:txBody>
          <a:bodyPr/>
          <a:lstStyle/>
          <a:p>
            <a:r>
              <a:rPr lang="en-US" dirty="0"/>
              <a:t>shortcomings</a:t>
            </a:r>
          </a:p>
        </p:txBody>
      </p:sp>
      <p:sp>
        <p:nvSpPr>
          <p:cNvPr id="3" name="Content Placeholder 2">
            <a:extLst>
              <a:ext uri="{FF2B5EF4-FFF2-40B4-BE49-F238E27FC236}">
                <a16:creationId xmlns:a16="http://schemas.microsoft.com/office/drawing/2014/main" id="{A9603F9D-8F47-F14B-9305-2713DD570696}"/>
              </a:ext>
            </a:extLst>
          </p:cNvPr>
          <p:cNvSpPr>
            <a:spLocks noGrp="1"/>
          </p:cNvSpPr>
          <p:nvPr>
            <p:ph sz="half" idx="1"/>
          </p:nvPr>
        </p:nvSpPr>
        <p:spPr/>
        <p:txBody>
          <a:bodyPr/>
          <a:lstStyle/>
          <a:p>
            <a:r>
              <a:rPr lang="en-US" dirty="0"/>
              <a:t>This model was compared with just two other models</a:t>
            </a:r>
          </a:p>
          <a:p>
            <a:r>
              <a:rPr lang="en-US" dirty="0"/>
              <a:t>Two of those models presented overfitting.  After applied different techniques of regularization, overfitting is still there</a:t>
            </a:r>
          </a:p>
          <a:p>
            <a:r>
              <a:rPr lang="en-US" dirty="0"/>
              <a:t>Because the range of numbers of shares is very large, the target binarization might result in more than three classes and get more precise results</a:t>
            </a:r>
          </a:p>
          <a:p>
            <a:endParaRPr lang="en-US" dirty="0"/>
          </a:p>
          <a:p>
            <a:endParaRPr lang="en-US" dirty="0"/>
          </a:p>
        </p:txBody>
      </p:sp>
      <p:pic>
        <p:nvPicPr>
          <p:cNvPr id="10" name="Content Placeholder 9">
            <a:extLst>
              <a:ext uri="{FF2B5EF4-FFF2-40B4-BE49-F238E27FC236}">
                <a16:creationId xmlns:a16="http://schemas.microsoft.com/office/drawing/2014/main" id="{9899393C-0600-B54E-B43F-EF7492F32446}"/>
              </a:ext>
            </a:extLst>
          </p:cNvPr>
          <p:cNvPicPr>
            <a:picLocks noGrp="1" noChangeAspect="1"/>
          </p:cNvPicPr>
          <p:nvPr>
            <p:ph sz="half" idx="2"/>
          </p:nvPr>
        </p:nvPicPr>
        <p:blipFill>
          <a:blip r:embed="rId3"/>
          <a:srcRect/>
          <a:stretch/>
        </p:blipFill>
        <p:spPr>
          <a:xfrm>
            <a:off x="6338319" y="2842454"/>
            <a:ext cx="3784659" cy="2530441"/>
          </a:xfrm>
        </p:spPr>
      </p:pic>
    </p:spTree>
    <p:extLst>
      <p:ext uri="{BB962C8B-B14F-4D97-AF65-F5344CB8AC3E}">
        <p14:creationId xmlns:p14="http://schemas.microsoft.com/office/powerpoint/2010/main" val="183624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40B-8BE8-0B4A-8582-6AD996B79D6E}"/>
              </a:ext>
            </a:extLst>
          </p:cNvPr>
          <p:cNvSpPr>
            <a:spLocks noGrp="1"/>
          </p:cNvSpPr>
          <p:nvPr>
            <p:ph type="title"/>
          </p:nvPr>
        </p:nvSpPr>
        <p:spPr>
          <a:xfrm>
            <a:off x="2231136" y="2834640"/>
            <a:ext cx="7729728" cy="1188720"/>
          </a:xfrm>
        </p:spPr>
        <p:txBody>
          <a:bodyPr>
            <a:normAutofit fontScale="90000"/>
          </a:bodyPr>
          <a:lstStyle/>
          <a:p>
            <a:br>
              <a:rPr lang="en-US" dirty="0"/>
            </a:br>
            <a:r>
              <a:rPr lang="en-US" dirty="0"/>
              <a:t>Q &amp; A</a:t>
            </a:r>
            <a:br>
              <a:rPr lang="en-US" dirty="0"/>
            </a:br>
            <a:endParaRPr lang="en-US" dirty="0"/>
          </a:p>
        </p:txBody>
      </p:sp>
    </p:spTree>
    <p:extLst>
      <p:ext uri="{BB962C8B-B14F-4D97-AF65-F5344CB8AC3E}">
        <p14:creationId xmlns:p14="http://schemas.microsoft.com/office/powerpoint/2010/main" val="37692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6EF2-B87D-AA4E-ACCB-67E8D37A87BB}"/>
              </a:ext>
            </a:extLst>
          </p:cNvPr>
          <p:cNvSpPr>
            <a:spLocks noGrp="1"/>
          </p:cNvSpPr>
          <p:nvPr>
            <p:ph type="ctrTitle"/>
          </p:nvPr>
        </p:nvSpPr>
        <p:spPr/>
        <p:txBody>
          <a:bodyPr/>
          <a:lstStyle/>
          <a:p>
            <a:r>
              <a:rPr lang="en-US" dirty="0"/>
              <a:t>THANKS</a:t>
            </a:r>
          </a:p>
        </p:txBody>
      </p:sp>
      <p:sp>
        <p:nvSpPr>
          <p:cNvPr id="5" name="Subtitle 4">
            <a:extLst>
              <a:ext uri="{FF2B5EF4-FFF2-40B4-BE49-F238E27FC236}">
                <a16:creationId xmlns:a16="http://schemas.microsoft.com/office/drawing/2014/main" id="{2A69D02D-787B-5544-BBD4-5F2FAA3CA20E}"/>
              </a:ext>
            </a:extLst>
          </p:cNvPr>
          <p:cNvSpPr>
            <a:spLocks noGrp="1"/>
          </p:cNvSpPr>
          <p:nvPr>
            <p:ph type="subTitle" idx="1"/>
          </p:nvPr>
        </p:nvSpPr>
        <p:spPr/>
        <p:txBody>
          <a:bodyPr/>
          <a:lstStyle/>
          <a:p>
            <a:r>
              <a:rPr lang="en-US" dirty="0"/>
              <a:t>Wendy Navarrete</a:t>
            </a:r>
          </a:p>
          <a:p>
            <a:r>
              <a:rPr lang="en-US" dirty="0" err="1"/>
              <a:t>navarrete.wen@gmail.com</a:t>
            </a:r>
            <a:endParaRPr lang="en-US" dirty="0"/>
          </a:p>
        </p:txBody>
      </p:sp>
    </p:spTree>
    <p:extLst>
      <p:ext uri="{BB962C8B-B14F-4D97-AF65-F5344CB8AC3E}">
        <p14:creationId xmlns:p14="http://schemas.microsoft.com/office/powerpoint/2010/main" val="20041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6EA1-9D4F-6844-AB93-0AD2EE1A42A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111E09C-4AF1-1644-8C1B-9C348E9C602B}"/>
              </a:ext>
            </a:extLst>
          </p:cNvPr>
          <p:cNvSpPr>
            <a:spLocks noGrp="1"/>
          </p:cNvSpPr>
          <p:nvPr>
            <p:ph idx="1"/>
          </p:nvPr>
        </p:nvSpPr>
        <p:spPr/>
        <p:txBody>
          <a:bodyPr>
            <a:normAutofit/>
          </a:bodyPr>
          <a:lstStyle/>
          <a:p>
            <a:endParaRPr lang="en-US" dirty="0"/>
          </a:p>
          <a:p>
            <a:pPr marL="0" indent="0" algn="ctr">
              <a:buNone/>
            </a:pPr>
            <a:endParaRPr lang="en-US" sz="2400" dirty="0"/>
          </a:p>
          <a:p>
            <a:pPr marL="0" indent="0" algn="ctr">
              <a:buNone/>
            </a:pPr>
            <a:r>
              <a:rPr lang="en-US" sz="2400" dirty="0"/>
              <a:t>This document contains the development and findings of a Data Science Project, which objective is to predict the popularity of articles published by Mashable website.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00583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69C-94B4-F14D-B257-EEB8E7380A17}"/>
              </a:ext>
            </a:extLst>
          </p:cNvPr>
          <p:cNvSpPr>
            <a:spLocks noGrp="1"/>
          </p:cNvSpPr>
          <p:nvPr>
            <p:ph type="title"/>
          </p:nvPr>
        </p:nvSpPr>
        <p:spPr/>
        <p:txBody>
          <a:bodyPr/>
          <a:lstStyle/>
          <a:p>
            <a:r>
              <a:rPr lang="en-US" dirty="0"/>
              <a:t>Information of data</a:t>
            </a:r>
          </a:p>
        </p:txBody>
      </p:sp>
      <p:sp>
        <p:nvSpPr>
          <p:cNvPr id="3" name="Content Placeholder 2">
            <a:extLst>
              <a:ext uri="{FF2B5EF4-FFF2-40B4-BE49-F238E27FC236}">
                <a16:creationId xmlns:a16="http://schemas.microsoft.com/office/drawing/2014/main" id="{0065B550-7BE5-6D47-9533-70352D2DA070}"/>
              </a:ext>
            </a:extLst>
          </p:cNvPr>
          <p:cNvSpPr>
            <a:spLocks noGrp="1"/>
          </p:cNvSpPr>
          <p:nvPr>
            <p:ph idx="1"/>
          </p:nvPr>
        </p:nvSpPr>
        <p:spPr>
          <a:xfrm>
            <a:off x="2231136" y="2638044"/>
            <a:ext cx="7729728" cy="2066545"/>
          </a:xfrm>
        </p:spPr>
        <p:txBody>
          <a:bodyPr/>
          <a:lstStyle/>
          <a:p>
            <a:r>
              <a:rPr lang="en-US" dirty="0"/>
              <a:t>This dataset summarizes a set of features about articles published by Mashable in a period of two years. The goal is to predict the popularity.</a:t>
            </a:r>
          </a:p>
          <a:p>
            <a:r>
              <a:rPr lang="en-US" dirty="0"/>
              <a:t>It came from </a:t>
            </a:r>
            <a:r>
              <a:rPr lang="en-US" dirty="0">
                <a:hlinkClick r:id="rId2"/>
              </a:rPr>
              <a:t>UCI Machine Learning Repository</a:t>
            </a:r>
            <a:r>
              <a:rPr lang="en-US" dirty="0"/>
              <a:t> website</a:t>
            </a:r>
          </a:p>
          <a:p>
            <a:r>
              <a:rPr lang="en-US" dirty="0"/>
              <a:t>It was obtained by downloading a csv file from website mentioned above</a:t>
            </a:r>
          </a:p>
          <a:p>
            <a:r>
              <a:rPr lang="en-US" dirty="0"/>
              <a:t>Dataset description</a:t>
            </a:r>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EC7B6502-7932-8340-9ABD-A9ECBB5C7A1E}"/>
              </a:ext>
            </a:extLst>
          </p:cNvPr>
          <p:cNvGraphicFramePr>
            <a:graphicFrameLocks noGrp="1"/>
          </p:cNvGraphicFramePr>
          <p:nvPr>
            <p:extLst>
              <p:ext uri="{D42A27DB-BD31-4B8C-83A1-F6EECF244321}">
                <p14:modId xmlns:p14="http://schemas.microsoft.com/office/powerpoint/2010/main" val="1750664553"/>
              </p:ext>
            </p:extLst>
          </p:nvPr>
        </p:nvGraphicFramePr>
        <p:xfrm>
          <a:off x="2534920" y="4704589"/>
          <a:ext cx="6717791" cy="889000"/>
        </p:xfrm>
        <a:graphic>
          <a:graphicData uri="http://schemas.openxmlformats.org/drawingml/2006/table">
            <a:tbl>
              <a:tblPr firstRow="1" bandRow="1">
                <a:tableStyleId>{9DCAF9ED-07DC-4A11-8D7F-57B35C25682E}</a:tableStyleId>
              </a:tblPr>
              <a:tblGrid>
                <a:gridCol w="1308873">
                  <a:extLst>
                    <a:ext uri="{9D8B030D-6E8A-4147-A177-3AD203B41FA5}">
                      <a16:colId xmlns:a16="http://schemas.microsoft.com/office/drawing/2014/main" val="2520094441"/>
                    </a:ext>
                  </a:extLst>
                </a:gridCol>
                <a:gridCol w="1482299">
                  <a:extLst>
                    <a:ext uri="{9D8B030D-6E8A-4147-A177-3AD203B41FA5}">
                      <a16:colId xmlns:a16="http://schemas.microsoft.com/office/drawing/2014/main" val="1146284452"/>
                    </a:ext>
                  </a:extLst>
                </a:gridCol>
                <a:gridCol w="1308873">
                  <a:extLst>
                    <a:ext uri="{9D8B030D-6E8A-4147-A177-3AD203B41FA5}">
                      <a16:colId xmlns:a16="http://schemas.microsoft.com/office/drawing/2014/main" val="3751962817"/>
                    </a:ext>
                  </a:extLst>
                </a:gridCol>
                <a:gridCol w="1308873">
                  <a:extLst>
                    <a:ext uri="{9D8B030D-6E8A-4147-A177-3AD203B41FA5}">
                      <a16:colId xmlns:a16="http://schemas.microsoft.com/office/drawing/2014/main" val="842456320"/>
                    </a:ext>
                  </a:extLst>
                </a:gridCol>
                <a:gridCol w="1308873">
                  <a:extLst>
                    <a:ext uri="{9D8B030D-6E8A-4147-A177-3AD203B41FA5}">
                      <a16:colId xmlns:a16="http://schemas.microsoft.com/office/drawing/2014/main" val="1903361238"/>
                    </a:ext>
                  </a:extLst>
                </a:gridCol>
              </a:tblGrid>
              <a:tr h="370840">
                <a:tc>
                  <a:txBody>
                    <a:bodyPr/>
                    <a:lstStyle/>
                    <a:p>
                      <a:pPr algn="ctr"/>
                      <a:r>
                        <a:rPr lang="en-US" sz="1400" dirty="0"/>
                        <a:t>Number of Attributes</a:t>
                      </a:r>
                    </a:p>
                  </a:txBody>
                  <a:tcPr/>
                </a:tc>
                <a:tc>
                  <a:txBody>
                    <a:bodyPr/>
                    <a:lstStyle/>
                    <a:p>
                      <a:pPr algn="ctr"/>
                      <a:r>
                        <a:rPr lang="en-US" sz="1400" dirty="0"/>
                        <a:t>Attributes </a:t>
                      </a:r>
                    </a:p>
                    <a:p>
                      <a:pPr algn="ctr"/>
                      <a:r>
                        <a:rPr lang="en-US" sz="1400" dirty="0"/>
                        <a:t>Characteristics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Number of Instances</a:t>
                      </a:r>
                    </a:p>
                  </a:txBody>
                  <a:tcPr/>
                </a:tc>
                <a:tc>
                  <a:txBody>
                    <a:bodyPr/>
                    <a:lstStyle/>
                    <a:p>
                      <a:pPr algn="ctr"/>
                      <a:r>
                        <a:rPr lang="en-US" sz="1400" dirty="0"/>
                        <a:t>Missing Values?</a:t>
                      </a:r>
                    </a:p>
                  </a:txBody>
                  <a:tcPr/>
                </a:tc>
                <a:tc>
                  <a:txBody>
                    <a:bodyPr/>
                    <a:lstStyle/>
                    <a:p>
                      <a:pPr algn="ctr"/>
                      <a:br>
                        <a:rPr lang="en-US" sz="1400" dirty="0"/>
                      </a:br>
                      <a:r>
                        <a:rPr lang="en-US" sz="1400" dirty="0"/>
                        <a:t>Outliers?</a:t>
                      </a:r>
                    </a:p>
                  </a:txBody>
                  <a:tcPr/>
                </a:tc>
                <a:extLst>
                  <a:ext uri="{0D108BD9-81ED-4DB2-BD59-A6C34878D82A}">
                    <a16:rowId xmlns:a16="http://schemas.microsoft.com/office/drawing/2014/main" val="2018050251"/>
                  </a:ext>
                </a:extLst>
              </a:tr>
              <a:tr h="370840">
                <a:tc>
                  <a:txBody>
                    <a:bodyPr/>
                    <a:lstStyle/>
                    <a:p>
                      <a:pPr algn="ctr"/>
                      <a:r>
                        <a:rPr lang="en-US" sz="1400" dirty="0"/>
                        <a:t>61</a:t>
                      </a:r>
                    </a:p>
                  </a:txBody>
                  <a:tcPr/>
                </a:tc>
                <a:tc>
                  <a:txBody>
                    <a:bodyPr/>
                    <a:lstStyle/>
                    <a:p>
                      <a:pPr algn="ctr"/>
                      <a:r>
                        <a:rPr lang="en-US" sz="1400" dirty="0"/>
                        <a:t>Numeric and text</a:t>
                      </a:r>
                    </a:p>
                  </a:txBody>
                  <a:tcPr/>
                </a:tc>
                <a:tc>
                  <a:txBody>
                    <a:bodyPr/>
                    <a:lstStyle/>
                    <a:p>
                      <a:pPr algn="ctr"/>
                      <a:r>
                        <a:rPr lang="en-US" sz="1400" dirty="0"/>
                        <a:t>39797</a:t>
                      </a:r>
                    </a:p>
                  </a:txBody>
                  <a:tcPr/>
                </a:tc>
                <a:tc>
                  <a:txBody>
                    <a:bodyPr/>
                    <a:lstStyle/>
                    <a:p>
                      <a:pPr algn="ctr"/>
                      <a:r>
                        <a:rPr lang="en-US" sz="1400" dirty="0"/>
                        <a:t>No</a:t>
                      </a:r>
                    </a:p>
                  </a:txBody>
                  <a:tcPr/>
                </a:tc>
                <a:tc>
                  <a:txBody>
                    <a:bodyPr/>
                    <a:lstStyle/>
                    <a:p>
                      <a:pPr algn="ctr"/>
                      <a:r>
                        <a:rPr lang="en-US" sz="1400" dirty="0"/>
                        <a:t>Many</a:t>
                      </a:r>
                    </a:p>
                  </a:txBody>
                  <a:tcPr/>
                </a:tc>
                <a:extLst>
                  <a:ext uri="{0D108BD9-81ED-4DB2-BD59-A6C34878D82A}">
                    <a16:rowId xmlns:a16="http://schemas.microsoft.com/office/drawing/2014/main" val="3416977107"/>
                  </a:ext>
                </a:extLst>
              </a:tr>
            </a:tbl>
          </a:graphicData>
        </a:graphic>
      </p:graphicFrame>
    </p:spTree>
    <p:extLst>
      <p:ext uri="{BB962C8B-B14F-4D97-AF65-F5344CB8AC3E}">
        <p14:creationId xmlns:p14="http://schemas.microsoft.com/office/powerpoint/2010/main" val="6329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9E6B-9BF3-CB4D-82FB-5E00388BB7E3}"/>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4FB706EC-8591-D34E-807F-3FE4B142DE7C}"/>
              </a:ext>
            </a:extLst>
          </p:cNvPr>
          <p:cNvSpPr>
            <a:spLocks noGrp="1"/>
          </p:cNvSpPr>
          <p:nvPr>
            <p:ph idx="1"/>
          </p:nvPr>
        </p:nvSpPr>
        <p:spPr/>
        <p:txBody>
          <a:bodyPr>
            <a:normAutofit/>
          </a:bodyPr>
          <a:lstStyle/>
          <a:p>
            <a:r>
              <a:rPr lang="en-US" dirty="0"/>
              <a:t>WORDS:  Number of words in title and content</a:t>
            </a:r>
          </a:p>
          <a:p>
            <a:r>
              <a:rPr lang="en-US" dirty="0"/>
              <a:t>LINKS:  Number of links</a:t>
            </a:r>
          </a:p>
          <a:p>
            <a:r>
              <a:rPr lang="en-US" dirty="0"/>
              <a:t>INFORMATIVE:   URL</a:t>
            </a:r>
          </a:p>
          <a:p>
            <a:r>
              <a:rPr lang="en-US" dirty="0"/>
              <a:t>TIME:  Posting days (weekdays and weekend)</a:t>
            </a:r>
          </a:p>
          <a:p>
            <a:r>
              <a:rPr lang="en-US" dirty="0"/>
              <a:t>KEYWORDS:  Best, worst, average keywords</a:t>
            </a:r>
          </a:p>
          <a:p>
            <a:r>
              <a:rPr lang="en-US" dirty="0"/>
              <a:t>MEDIA: Number of images and videos</a:t>
            </a:r>
          </a:p>
          <a:p>
            <a:r>
              <a:rPr lang="en-US" dirty="0"/>
              <a:t>LANGUAGE: Content and title sentiment polarity; positive or negative words in content </a:t>
            </a:r>
          </a:p>
        </p:txBody>
      </p:sp>
    </p:spTree>
    <p:extLst>
      <p:ext uri="{BB962C8B-B14F-4D97-AF65-F5344CB8AC3E}">
        <p14:creationId xmlns:p14="http://schemas.microsoft.com/office/powerpoint/2010/main" val="426556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p:txBody>
          <a:bodyPr/>
          <a:lstStyle/>
          <a:p>
            <a:r>
              <a:rPr lang="en-US" dirty="0"/>
              <a:t>ATTRIBUTE DETAILS</a:t>
            </a:r>
          </a:p>
        </p:txBody>
      </p:sp>
      <p:graphicFrame>
        <p:nvGraphicFramePr>
          <p:cNvPr id="6" name="Content Placeholder 5">
            <a:extLst>
              <a:ext uri="{FF2B5EF4-FFF2-40B4-BE49-F238E27FC236}">
                <a16:creationId xmlns:a16="http://schemas.microsoft.com/office/drawing/2014/main" id="{745C0D80-064F-DB42-86A5-20FB466ACAA9}"/>
              </a:ext>
            </a:extLst>
          </p:cNvPr>
          <p:cNvGraphicFramePr>
            <a:graphicFrameLocks noGrp="1"/>
          </p:cNvGraphicFramePr>
          <p:nvPr>
            <p:ph sz="half" idx="1"/>
            <p:extLst>
              <p:ext uri="{D42A27DB-BD31-4B8C-83A1-F6EECF244321}">
                <p14:modId xmlns:p14="http://schemas.microsoft.com/office/powerpoint/2010/main" val="3632376802"/>
              </p:ext>
            </p:extLst>
          </p:nvPr>
        </p:nvGraphicFramePr>
        <p:xfrm>
          <a:off x="556590" y="2648363"/>
          <a:ext cx="5380384" cy="3374750"/>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4042228194"/>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algn="ctr"/>
                      <a:r>
                        <a:rPr lang="en-US" sz="1200" dirty="0"/>
                        <a:t>WORDS</a:t>
                      </a: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1062872057"/>
                  </a:ext>
                </a:extLst>
              </a:tr>
              <a:tr h="205051">
                <a:tc>
                  <a:txBody>
                    <a:bodyPr/>
                    <a:lstStyle/>
                    <a:p>
                      <a:r>
                        <a:rPr lang="en-US" sz="1200" u="none" strike="noStrike" kern="1200" dirty="0">
                          <a:effectLst/>
                        </a:rPr>
                        <a:t>Number of words in the title and content</a:t>
                      </a:r>
                      <a:endParaRPr lang="en-US" sz="1200" dirty="0"/>
                    </a:p>
                  </a:txBody>
                  <a:tcPr/>
                </a:tc>
                <a:tc>
                  <a:txBody>
                    <a:bodyPr/>
                    <a:lstStyle/>
                    <a:p>
                      <a:pPr algn="ctr"/>
                      <a:r>
                        <a:rPr lang="en-US" sz="1200" dirty="0"/>
                        <a:t>numeric (2)</a:t>
                      </a:r>
                    </a:p>
                  </a:txBody>
                  <a:tcPr/>
                </a:tc>
                <a:extLst>
                  <a:ext uri="{0D108BD9-81ED-4DB2-BD59-A6C34878D82A}">
                    <a16:rowId xmlns:a16="http://schemas.microsoft.com/office/drawing/2014/main" val="7477374"/>
                  </a:ext>
                </a:extLst>
              </a:tr>
              <a:tr h="201957">
                <a:tc>
                  <a:txBody>
                    <a:bodyPr/>
                    <a:lstStyle/>
                    <a:p>
                      <a:r>
                        <a:rPr lang="en-US" sz="1200" u="none" strike="noStrike" kern="1200" dirty="0">
                          <a:effectLst/>
                        </a:rPr>
                        <a:t>Average word length</a:t>
                      </a:r>
                      <a:endParaRPr lang="en-US" sz="1200" dirty="0"/>
                    </a:p>
                  </a:txBody>
                  <a:tcPr/>
                </a:tc>
                <a:tc>
                  <a:txBody>
                    <a:bodyPr/>
                    <a:lstStyle/>
                    <a:p>
                      <a:pPr algn="ctr"/>
                      <a:r>
                        <a:rPr lang="en-US" sz="1200" dirty="0"/>
                        <a:t>numeric (1)</a:t>
                      </a:r>
                    </a:p>
                  </a:txBody>
                  <a:tcPr/>
                </a:tc>
                <a:extLst>
                  <a:ext uri="{0D108BD9-81ED-4DB2-BD59-A6C34878D82A}">
                    <a16:rowId xmlns:a16="http://schemas.microsoft.com/office/drawing/2014/main" val="1642031679"/>
                  </a:ext>
                </a:extLst>
              </a:tr>
              <a:tr h="401846">
                <a:tc>
                  <a:txBody>
                    <a:bodyPr/>
                    <a:lstStyle/>
                    <a:p>
                      <a:r>
                        <a:rPr lang="en-US" sz="1200" dirty="0"/>
                        <a:t>Rate of unique, non-stop and unique non-stop word</a:t>
                      </a:r>
                    </a:p>
                  </a:txBody>
                  <a:tcPr/>
                </a:tc>
                <a:tc>
                  <a:txBody>
                    <a:bodyPr/>
                    <a:lstStyle/>
                    <a:p>
                      <a:pPr algn="ctr"/>
                      <a:r>
                        <a:rPr lang="en-US" sz="1200" dirty="0"/>
                        <a:t>ratio (3)</a:t>
                      </a:r>
                    </a:p>
                  </a:txBody>
                  <a:tcPr/>
                </a:tc>
                <a:extLst>
                  <a:ext uri="{0D108BD9-81ED-4DB2-BD59-A6C34878D82A}">
                    <a16:rowId xmlns:a16="http://schemas.microsoft.com/office/drawing/2014/main" val="206141212"/>
                  </a:ext>
                </a:extLst>
              </a:tr>
              <a:tr h="370840">
                <a:tc>
                  <a:txBody>
                    <a:bodyPr/>
                    <a:lstStyle/>
                    <a:p>
                      <a:r>
                        <a:rPr lang="en-US" sz="1200" u="none" strike="noStrike" kern="1200" dirty="0">
                          <a:effectLst/>
                        </a:rPr>
                        <a:t>Average length of the words in the content</a:t>
                      </a: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numeric (1)</a:t>
                      </a:r>
                    </a:p>
                  </a:txBody>
                  <a:tcPr/>
                </a:tc>
                <a:extLst>
                  <a:ext uri="{0D108BD9-81ED-4DB2-BD59-A6C34878D82A}">
                    <a16:rowId xmlns:a16="http://schemas.microsoft.com/office/drawing/2014/main" val="2806350606"/>
                  </a:ext>
                </a:extLst>
              </a:tr>
              <a:tr h="232437">
                <a:tc gridSpan="2">
                  <a:txBody>
                    <a:bodyPr/>
                    <a:lstStyle/>
                    <a:p>
                      <a:pPr algn="ctr"/>
                      <a:r>
                        <a:rPr lang="en-US" sz="1200" dirty="0"/>
                        <a:t>LINKS</a:t>
                      </a: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4171281882"/>
                  </a:ext>
                </a:extLst>
              </a:tr>
              <a:tr h="176778">
                <a:tc>
                  <a:txBody>
                    <a:bodyPr/>
                    <a:lstStyle/>
                    <a:p>
                      <a:r>
                        <a:rPr lang="en-US" sz="1200" dirty="0"/>
                        <a:t>Number of links</a:t>
                      </a:r>
                    </a:p>
                  </a:txBody>
                  <a:tcPr/>
                </a:tc>
                <a:tc>
                  <a:txBody>
                    <a:bodyPr/>
                    <a:lstStyle/>
                    <a:p>
                      <a:pPr algn="ctr"/>
                      <a:r>
                        <a:rPr lang="en-US" sz="1200" dirty="0"/>
                        <a:t>numeric (1)</a:t>
                      </a:r>
                    </a:p>
                  </a:txBody>
                  <a:tcPr/>
                </a:tc>
                <a:extLst>
                  <a:ext uri="{0D108BD9-81ED-4DB2-BD59-A6C34878D82A}">
                    <a16:rowId xmlns:a16="http://schemas.microsoft.com/office/drawing/2014/main" val="965438064"/>
                  </a:ext>
                </a:extLst>
              </a:tr>
              <a:tr h="370840">
                <a:tc>
                  <a:txBody>
                    <a:bodyPr/>
                    <a:lstStyle/>
                    <a:p>
                      <a:r>
                        <a:rPr lang="en-US" sz="1200" dirty="0"/>
                        <a:t>Minimum, maximum and average of </a:t>
                      </a:r>
                      <a:r>
                        <a:rPr lang="en-US" sz="1200" u="none" strike="noStrike" kern="1200" dirty="0">
                          <a:effectLst/>
                        </a:rPr>
                        <a:t>shares of referenced articles in Mashable </a:t>
                      </a:r>
                      <a:endParaRPr lang="en-US" sz="1200" dirty="0"/>
                    </a:p>
                  </a:txBody>
                  <a:tcPr/>
                </a:tc>
                <a:tc>
                  <a:txBody>
                    <a:bodyPr/>
                    <a:lstStyle/>
                    <a:p>
                      <a:pPr algn="ctr"/>
                      <a:r>
                        <a:rPr lang="en-US" sz="1200" dirty="0"/>
                        <a:t>numeric (3)</a:t>
                      </a:r>
                    </a:p>
                  </a:txBody>
                  <a:tcPr/>
                </a:tc>
                <a:extLst>
                  <a:ext uri="{0D108BD9-81ED-4DB2-BD59-A6C34878D82A}">
                    <a16:rowId xmlns:a16="http://schemas.microsoft.com/office/drawing/2014/main" val="421778979"/>
                  </a:ext>
                </a:extLst>
              </a:tr>
              <a:tr h="402424">
                <a:tc>
                  <a:txBody>
                    <a:bodyPr/>
                    <a:lstStyle/>
                    <a:p>
                      <a:r>
                        <a:rPr lang="en-US" sz="1200" u="none" strike="noStrike" kern="1200" dirty="0">
                          <a:effectLst/>
                        </a:rPr>
                        <a:t>Number of links to other articles published by Mashable</a:t>
                      </a:r>
                      <a:endParaRPr lang="en-US" sz="1200" dirty="0"/>
                    </a:p>
                  </a:txBody>
                  <a:tcPr/>
                </a:tc>
                <a:tc>
                  <a:txBody>
                    <a:bodyPr/>
                    <a:lstStyle/>
                    <a:p>
                      <a:pPr algn="ctr"/>
                      <a:r>
                        <a:rPr lang="en-US" sz="1200" dirty="0"/>
                        <a:t>numeric (1)</a:t>
                      </a:r>
                    </a:p>
                  </a:txBody>
                  <a:tcPr/>
                </a:tc>
                <a:extLst>
                  <a:ext uri="{0D108BD9-81ED-4DB2-BD59-A6C34878D82A}">
                    <a16:rowId xmlns:a16="http://schemas.microsoft.com/office/drawing/2014/main" val="3243517153"/>
                  </a:ext>
                </a:extLst>
              </a:tr>
            </a:tbl>
          </a:graphicData>
        </a:graphic>
      </p:graphicFrame>
      <p:graphicFrame>
        <p:nvGraphicFramePr>
          <p:cNvPr id="7" name="Content Placeholder 5">
            <a:extLst>
              <a:ext uri="{FF2B5EF4-FFF2-40B4-BE49-F238E27FC236}">
                <a16:creationId xmlns:a16="http://schemas.microsoft.com/office/drawing/2014/main" id="{5931CEF6-E29C-184B-BB09-971A4D5C32C2}"/>
              </a:ext>
            </a:extLst>
          </p:cNvPr>
          <p:cNvGraphicFramePr>
            <a:graphicFrameLocks/>
          </p:cNvGraphicFramePr>
          <p:nvPr>
            <p:extLst>
              <p:ext uri="{D42A27DB-BD31-4B8C-83A1-F6EECF244321}">
                <p14:modId xmlns:p14="http://schemas.microsoft.com/office/powerpoint/2010/main" val="3195637469"/>
              </p:ext>
            </p:extLst>
          </p:nvPr>
        </p:nvGraphicFramePr>
        <p:xfrm>
          <a:off x="6255026" y="2648363"/>
          <a:ext cx="5380384" cy="3398520"/>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688350766"/>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KEYWORDS</a:t>
                      </a:r>
                      <a:endParaRPr lang="en-US" sz="1200" b="1" dirty="0"/>
                    </a:p>
                  </a:txBody>
                  <a:tcPr/>
                </a:tc>
                <a:tc hMerge="1">
                  <a:txBody>
                    <a:bodyPr/>
                    <a:lstStyle/>
                    <a:p>
                      <a:endParaRPr lang="en-US"/>
                    </a:p>
                  </a:txBody>
                  <a:tcPr/>
                </a:tc>
                <a:extLst>
                  <a:ext uri="{0D108BD9-81ED-4DB2-BD59-A6C34878D82A}">
                    <a16:rowId xmlns:a16="http://schemas.microsoft.com/office/drawing/2014/main" val="1062872057"/>
                  </a:ext>
                </a:extLst>
              </a:tr>
              <a:tr h="1354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Average, worst and best keywords (min, max and avg.)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numeric (9)</a:t>
                      </a:r>
                    </a:p>
                  </a:txBody>
                  <a:tcPr/>
                </a:tc>
                <a:extLst>
                  <a:ext uri="{0D108BD9-81ED-4DB2-BD59-A6C34878D82A}">
                    <a16:rowId xmlns:a16="http://schemas.microsoft.com/office/drawing/2014/main" val="7477374"/>
                  </a:ext>
                </a:extLst>
              </a:tr>
              <a:tr h="201957">
                <a:tc>
                  <a:txBody>
                    <a:bodyPr/>
                    <a:lstStyle/>
                    <a:p>
                      <a:r>
                        <a:rPr lang="en-US" sz="1200" dirty="0"/>
                        <a:t>Number of keywords</a:t>
                      </a:r>
                    </a:p>
                  </a:txBody>
                  <a:tcPr/>
                </a:tc>
                <a:tc>
                  <a:txBody>
                    <a:bodyPr/>
                    <a:lstStyle/>
                    <a:p>
                      <a:pPr algn="ctr"/>
                      <a:r>
                        <a:rPr lang="en-US" sz="1200" dirty="0"/>
                        <a:t>numeric (1)</a:t>
                      </a:r>
                    </a:p>
                  </a:txBody>
                  <a:tcPr/>
                </a:tc>
                <a:extLst>
                  <a:ext uri="{0D108BD9-81ED-4DB2-BD59-A6C34878D82A}">
                    <a16:rowId xmlns:a16="http://schemas.microsoft.com/office/drawing/2014/main" val="1642031679"/>
                  </a:ext>
                </a:extLst>
              </a:tr>
              <a:tr h="176338">
                <a:tc>
                  <a:txBody>
                    <a:bodyPr/>
                    <a:lstStyle/>
                    <a:p>
                      <a:r>
                        <a:rPr lang="en-US" sz="1200" dirty="0"/>
                        <a:t>Channel category (Lifestyle, entertainment, business, tech, social media and word)</a:t>
                      </a:r>
                    </a:p>
                  </a:txBody>
                  <a:tcPr/>
                </a:tc>
                <a:tc>
                  <a:txBody>
                    <a:bodyPr/>
                    <a:lstStyle/>
                    <a:p>
                      <a:pPr algn="ctr"/>
                      <a:r>
                        <a:rPr lang="en-US" sz="1200" dirty="0" err="1"/>
                        <a:t>boolean</a:t>
                      </a:r>
                      <a:r>
                        <a:rPr lang="en-US" sz="1200" dirty="0"/>
                        <a:t> (6)</a:t>
                      </a:r>
                    </a:p>
                  </a:txBody>
                  <a:tcPr/>
                </a:tc>
                <a:extLst>
                  <a:ext uri="{0D108BD9-81ED-4DB2-BD59-A6C34878D82A}">
                    <a16:rowId xmlns:a16="http://schemas.microsoft.com/office/drawing/2014/main" val="206141212"/>
                  </a:ext>
                </a:extLst>
              </a:tr>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dirty="0"/>
                        <a:t>MEDIA</a:t>
                      </a:r>
                      <a:endParaRPr lang="en-US" sz="1200" b="1" kern="1200" dirty="0">
                        <a:solidFill>
                          <a:schemeClr val="dk1"/>
                        </a:solidFill>
                        <a:latin typeface="+mn-lt"/>
                        <a:ea typeface="+mn-ea"/>
                        <a:cs typeface="+mn-cs"/>
                      </a:endParaRPr>
                    </a:p>
                  </a:txBody>
                  <a:tcPr/>
                </a:tc>
                <a:tc hMerge="1">
                  <a:txBody>
                    <a:bodyPr/>
                    <a:lstStyle/>
                    <a:p>
                      <a:endParaRPr lang="en-US"/>
                    </a:p>
                  </a:txBody>
                  <a:tcPr/>
                </a:tc>
                <a:extLst>
                  <a:ext uri="{0D108BD9-81ED-4DB2-BD59-A6C34878D82A}">
                    <a16:rowId xmlns:a16="http://schemas.microsoft.com/office/drawing/2014/main" val="2806350606"/>
                  </a:ext>
                </a:extLst>
              </a:tr>
              <a:tr h="2324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Number of videos and images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numeric (2)</a:t>
                      </a:r>
                    </a:p>
                  </a:txBody>
                  <a:tcPr/>
                </a:tc>
                <a:extLst>
                  <a:ext uri="{0D108BD9-81ED-4DB2-BD59-A6C34878D82A}">
                    <a16:rowId xmlns:a16="http://schemas.microsoft.com/office/drawing/2014/main" val="4171281882"/>
                  </a:ext>
                </a:extLst>
              </a:tr>
              <a:tr h="176778">
                <a:tc gridSpan="2">
                  <a:txBody>
                    <a:bodyPr/>
                    <a:lstStyle/>
                    <a:p>
                      <a:pPr algn="ctr"/>
                      <a:r>
                        <a:rPr lang="en-US" sz="1200" dirty="0"/>
                        <a:t>INFORMATIVE</a:t>
                      </a:r>
                      <a:endParaRPr lang="en-US" sz="1200" b="1" dirty="0"/>
                    </a:p>
                  </a:txBody>
                  <a:tcPr/>
                </a:tc>
                <a:tc hMerge="1">
                  <a:txBody>
                    <a:bodyPr/>
                    <a:lstStyle/>
                    <a:p>
                      <a:endParaRPr lang="en-US"/>
                    </a:p>
                  </a:txBody>
                  <a:tcPr/>
                </a:tc>
                <a:extLst>
                  <a:ext uri="{0D108BD9-81ED-4DB2-BD59-A6C34878D82A}">
                    <a16:rowId xmlns:a16="http://schemas.microsoft.com/office/drawing/2014/main" val="965438064"/>
                  </a:ext>
                </a:extLst>
              </a:tr>
              <a:tr h="370840">
                <a:tc>
                  <a:txBody>
                    <a:bodyPr/>
                    <a:lstStyle/>
                    <a:p>
                      <a:r>
                        <a:rPr lang="en-US" sz="1200" dirty="0"/>
                        <a:t>Article URL</a:t>
                      </a:r>
                    </a:p>
                  </a:txBody>
                  <a:tcPr/>
                </a:tc>
                <a:tc>
                  <a:txBody>
                    <a:bodyPr/>
                    <a:lstStyle/>
                    <a:p>
                      <a:pPr algn="ctr"/>
                      <a:r>
                        <a:rPr lang="en-US" sz="1200" dirty="0"/>
                        <a:t>string (1)</a:t>
                      </a:r>
                    </a:p>
                  </a:txBody>
                  <a:tcPr/>
                </a:tc>
                <a:extLst>
                  <a:ext uri="{0D108BD9-81ED-4DB2-BD59-A6C34878D82A}">
                    <a16:rowId xmlns:a16="http://schemas.microsoft.com/office/drawing/2014/main" val="421778979"/>
                  </a:ext>
                </a:extLst>
              </a:tr>
              <a:tr h="370840">
                <a:tc>
                  <a:txBody>
                    <a:bodyPr/>
                    <a:lstStyle/>
                    <a:p>
                      <a:r>
                        <a:rPr lang="en-US" sz="1200" u="none" strike="noStrike" kern="1200" dirty="0">
                          <a:effectLst/>
                        </a:rPr>
                        <a:t>Days between the article publication and the dataset acquisition</a:t>
                      </a:r>
                      <a:endParaRPr lang="en-US" sz="1200" dirty="0"/>
                    </a:p>
                  </a:txBody>
                  <a:tcPr/>
                </a:tc>
                <a:tc>
                  <a:txBody>
                    <a:bodyPr/>
                    <a:lstStyle/>
                    <a:p>
                      <a:pPr algn="ctr"/>
                      <a:r>
                        <a:rPr lang="en-US" sz="1200" dirty="0"/>
                        <a:t>numeric (1)</a:t>
                      </a:r>
                    </a:p>
                  </a:txBody>
                  <a:tcPr/>
                </a:tc>
                <a:extLst>
                  <a:ext uri="{0D108BD9-81ED-4DB2-BD59-A6C34878D82A}">
                    <a16:rowId xmlns:a16="http://schemas.microsoft.com/office/drawing/2014/main" val="3243517153"/>
                  </a:ext>
                </a:extLst>
              </a:tr>
            </a:tbl>
          </a:graphicData>
        </a:graphic>
      </p:graphicFrame>
    </p:spTree>
    <p:extLst>
      <p:ext uri="{BB962C8B-B14F-4D97-AF65-F5344CB8AC3E}">
        <p14:creationId xmlns:p14="http://schemas.microsoft.com/office/powerpoint/2010/main" val="39838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p:txBody>
          <a:bodyPr/>
          <a:lstStyle/>
          <a:p>
            <a:r>
              <a:rPr lang="en-US" dirty="0"/>
              <a:t>ATTRIBUTE DETAILS</a:t>
            </a:r>
          </a:p>
        </p:txBody>
      </p:sp>
      <p:graphicFrame>
        <p:nvGraphicFramePr>
          <p:cNvPr id="6" name="Content Placeholder 5">
            <a:extLst>
              <a:ext uri="{FF2B5EF4-FFF2-40B4-BE49-F238E27FC236}">
                <a16:creationId xmlns:a16="http://schemas.microsoft.com/office/drawing/2014/main" id="{745C0D80-064F-DB42-86A5-20FB466ACAA9}"/>
              </a:ext>
            </a:extLst>
          </p:cNvPr>
          <p:cNvGraphicFramePr>
            <a:graphicFrameLocks noGrp="1"/>
          </p:cNvGraphicFramePr>
          <p:nvPr>
            <p:ph sz="half" idx="1"/>
            <p:extLst>
              <p:ext uri="{D42A27DB-BD31-4B8C-83A1-F6EECF244321}">
                <p14:modId xmlns:p14="http://schemas.microsoft.com/office/powerpoint/2010/main" val="2610475879"/>
              </p:ext>
            </p:extLst>
          </p:nvPr>
        </p:nvGraphicFramePr>
        <p:xfrm>
          <a:off x="402733" y="2529093"/>
          <a:ext cx="5380384" cy="3782254"/>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4042228194"/>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algn="ctr"/>
                      <a:r>
                        <a:rPr lang="en-US" sz="1200" dirty="0"/>
                        <a:t>LANGUAGE PROCESSING</a:t>
                      </a:r>
                      <a:endParaRPr lang="en-US" sz="1200" b="1" dirty="0"/>
                    </a:p>
                  </a:txBody>
                  <a:tcPr/>
                </a:tc>
                <a:tc hMerge="1">
                  <a:txBody>
                    <a:bodyPr/>
                    <a:lstStyle/>
                    <a:p>
                      <a:pPr algn="ctr"/>
                      <a:endParaRPr lang="en-US" sz="1400" dirty="0"/>
                    </a:p>
                  </a:txBody>
                  <a:tcPr/>
                </a:tc>
                <a:extLst>
                  <a:ext uri="{0D108BD9-81ED-4DB2-BD59-A6C34878D82A}">
                    <a16:rowId xmlns:a16="http://schemas.microsoft.com/office/drawing/2014/main" val="1062872057"/>
                  </a:ext>
                </a:extLst>
              </a:tr>
              <a:tr h="205051">
                <a:tc>
                  <a:txBody>
                    <a:bodyPr/>
                    <a:lstStyle/>
                    <a:p>
                      <a:r>
                        <a:rPr lang="en-US" sz="1200" dirty="0"/>
                        <a:t>Content subjectivity and sentimental polarity</a:t>
                      </a:r>
                    </a:p>
                  </a:txBody>
                  <a:tcPr/>
                </a:tc>
                <a:tc>
                  <a:txBody>
                    <a:bodyPr/>
                    <a:lstStyle/>
                    <a:p>
                      <a:pPr algn="ctr"/>
                      <a:r>
                        <a:rPr lang="en-US" sz="1200" dirty="0"/>
                        <a:t>ratio (2)</a:t>
                      </a:r>
                    </a:p>
                  </a:txBody>
                  <a:tcPr/>
                </a:tc>
                <a:extLst>
                  <a:ext uri="{0D108BD9-81ED-4DB2-BD59-A6C34878D82A}">
                    <a16:rowId xmlns:a16="http://schemas.microsoft.com/office/drawing/2014/main" val="7477374"/>
                  </a:ext>
                </a:extLst>
              </a:tr>
              <a:tr h="2019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Rate of positive and negative words in the content</a:t>
                      </a:r>
                    </a:p>
                  </a:txBody>
                  <a:tcPr/>
                </a:tc>
                <a:tc>
                  <a:txBody>
                    <a:bodyPr/>
                    <a:lstStyle/>
                    <a:p>
                      <a:pPr algn="ctr"/>
                      <a:r>
                        <a:rPr lang="en-US" sz="1200" dirty="0"/>
                        <a:t>ratio (2)</a:t>
                      </a:r>
                    </a:p>
                  </a:txBody>
                  <a:tcPr/>
                </a:tc>
                <a:extLst>
                  <a:ext uri="{0D108BD9-81ED-4DB2-BD59-A6C34878D82A}">
                    <a16:rowId xmlns:a16="http://schemas.microsoft.com/office/drawing/2014/main" val="1642031679"/>
                  </a:ext>
                </a:extLst>
              </a:tr>
              <a:tr h="4018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u="none" strike="noStrike" kern="1200" dirty="0">
                          <a:effectLst/>
                        </a:rPr>
                        <a:t>Rate of positive words among non-neutral tokens</a:t>
                      </a:r>
                      <a:endParaRPr lang="en-US" sz="1000" dirty="0"/>
                    </a:p>
                  </a:txBody>
                  <a:tcPr/>
                </a:tc>
                <a:tc>
                  <a:txBody>
                    <a:bodyPr/>
                    <a:lstStyle/>
                    <a:p>
                      <a:pPr algn="ctr"/>
                      <a:r>
                        <a:rPr lang="en-US" sz="1200" dirty="0"/>
                        <a:t>ratio (2)</a:t>
                      </a:r>
                    </a:p>
                  </a:txBody>
                  <a:tcPr/>
                </a:tc>
                <a:extLst>
                  <a:ext uri="{0D108BD9-81ED-4DB2-BD59-A6C34878D82A}">
                    <a16:rowId xmlns:a16="http://schemas.microsoft.com/office/drawing/2014/main" val="206141212"/>
                  </a:ext>
                </a:extLst>
              </a:tr>
              <a:tr h="370840">
                <a:tc>
                  <a:txBody>
                    <a:bodyPr/>
                    <a:lstStyle/>
                    <a:p>
                      <a:r>
                        <a:rPr lang="en-US" sz="1200" dirty="0"/>
                        <a:t>Polarity of positive and negative words (min, max and avg.)</a:t>
                      </a:r>
                    </a:p>
                  </a:txBody>
                  <a:tcPr/>
                </a:tc>
                <a:tc>
                  <a:txBody>
                    <a:bodyPr/>
                    <a:lstStyle/>
                    <a:p>
                      <a:pPr algn="ctr"/>
                      <a:r>
                        <a:rPr lang="en-US" sz="1200" dirty="0"/>
                        <a:t>ratio (6)</a:t>
                      </a:r>
                    </a:p>
                  </a:txBody>
                  <a:tcPr/>
                </a:tc>
                <a:extLst>
                  <a:ext uri="{0D108BD9-81ED-4DB2-BD59-A6C34878D82A}">
                    <a16:rowId xmlns:a16="http://schemas.microsoft.com/office/drawing/2014/main" val="2806350606"/>
                  </a:ext>
                </a:extLst>
              </a:tr>
              <a:tr h="2324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Title subjectivity and sentimental polarity</a:t>
                      </a:r>
                    </a:p>
                  </a:txBody>
                  <a:tcPr/>
                </a:tc>
                <a:tc>
                  <a:txBody>
                    <a:bodyPr/>
                    <a:lstStyle/>
                    <a:p>
                      <a:pPr algn="ctr"/>
                      <a:r>
                        <a:rPr lang="en-US" sz="1200" dirty="0"/>
                        <a:t>ratio (2)</a:t>
                      </a:r>
                    </a:p>
                  </a:txBody>
                  <a:tcPr/>
                </a:tc>
                <a:extLst>
                  <a:ext uri="{0D108BD9-81ED-4DB2-BD59-A6C34878D82A}">
                    <a16:rowId xmlns:a16="http://schemas.microsoft.com/office/drawing/2014/main" val="4171281882"/>
                  </a:ext>
                </a:extLst>
              </a:tr>
              <a:tr h="176778">
                <a:tc>
                  <a:txBody>
                    <a:bodyPr/>
                    <a:lstStyle/>
                    <a:p>
                      <a:r>
                        <a:rPr lang="en-US" sz="1200" dirty="0"/>
                        <a:t>Title subjectivity and polarity </a:t>
                      </a:r>
                      <a:r>
                        <a:rPr lang="en-US" sz="1200" u="none" strike="noStrike" kern="1200" dirty="0">
                          <a:effectLst/>
                        </a:rPr>
                        <a:t>absolute levels</a:t>
                      </a:r>
                      <a:r>
                        <a:rPr lang="en-US" sz="1800" u="none" strike="noStrike" kern="1200" dirty="0">
                          <a:effectLst/>
                        </a:rPr>
                        <a:t> </a:t>
                      </a:r>
                      <a:endParaRPr lang="en-US" sz="1200" dirty="0"/>
                    </a:p>
                  </a:txBody>
                  <a:tcPr/>
                </a:tc>
                <a:tc>
                  <a:txBody>
                    <a:bodyPr/>
                    <a:lstStyle/>
                    <a:p>
                      <a:pPr algn="ctr"/>
                      <a:r>
                        <a:rPr lang="en-US" sz="1200" dirty="0"/>
                        <a:t>ratio (2)</a:t>
                      </a:r>
                    </a:p>
                  </a:txBody>
                  <a:tcPr/>
                </a:tc>
                <a:extLst>
                  <a:ext uri="{0D108BD9-81ED-4DB2-BD59-A6C34878D82A}">
                    <a16:rowId xmlns:a16="http://schemas.microsoft.com/office/drawing/2014/main" val="965438064"/>
                  </a:ext>
                </a:extLst>
              </a:tr>
              <a:tr h="370840">
                <a:tc>
                  <a:txBody>
                    <a:bodyPr/>
                    <a:lstStyle/>
                    <a:p>
                      <a:r>
                        <a:rPr lang="en-US" sz="1200" u="none" strike="noStrike" kern="1200" dirty="0">
                          <a:effectLst/>
                        </a:rPr>
                        <a:t>Closeness to LDA topics (0-5)</a:t>
                      </a:r>
                      <a:endParaRPr lang="en-US" sz="1000" dirty="0"/>
                    </a:p>
                  </a:txBody>
                  <a:tcPr/>
                </a:tc>
                <a:tc>
                  <a:txBody>
                    <a:bodyPr/>
                    <a:lstStyle/>
                    <a:p>
                      <a:pPr algn="ctr"/>
                      <a:r>
                        <a:rPr lang="en-US" sz="1200" dirty="0"/>
                        <a:t>ratio (5)</a:t>
                      </a:r>
                    </a:p>
                  </a:txBody>
                  <a:tcPr/>
                </a:tc>
                <a:extLst>
                  <a:ext uri="{0D108BD9-81ED-4DB2-BD59-A6C34878D82A}">
                    <a16:rowId xmlns:a16="http://schemas.microsoft.com/office/drawing/2014/main" val="421778979"/>
                  </a:ext>
                </a:extLst>
              </a:tr>
              <a:tr h="402424">
                <a:tc gridSpan="2">
                  <a:txBody>
                    <a:bodyPr/>
                    <a:lstStyle/>
                    <a:p>
                      <a:pPr algn="ctr"/>
                      <a:r>
                        <a:rPr lang="en-US" sz="1200" dirty="0"/>
                        <a:t>TIME</a:t>
                      </a:r>
                      <a:endParaRPr lang="en-US" sz="1200" b="1" dirty="0"/>
                    </a:p>
                  </a:txBody>
                  <a:tcPr/>
                </a:tc>
                <a:tc hMerge="1">
                  <a:txBody>
                    <a:bodyPr/>
                    <a:lstStyle/>
                    <a:p>
                      <a:pPr algn="ctr"/>
                      <a:endParaRPr lang="en-US" sz="1400" b="1" dirty="0"/>
                    </a:p>
                  </a:txBody>
                  <a:tcPr/>
                </a:tc>
                <a:extLst>
                  <a:ext uri="{0D108BD9-81ED-4DB2-BD59-A6C34878D82A}">
                    <a16:rowId xmlns:a16="http://schemas.microsoft.com/office/drawing/2014/main" val="3243517153"/>
                  </a:ext>
                </a:extLst>
              </a:tr>
              <a:tr h="4024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Posting day (Monday to Sunday and Weekends)</a:t>
                      </a:r>
                    </a:p>
                  </a:txBody>
                  <a:tcPr/>
                </a:tc>
                <a:tc>
                  <a:txBody>
                    <a:bodyPr/>
                    <a:lstStyle/>
                    <a:p>
                      <a:pPr algn="ctr"/>
                      <a:r>
                        <a:rPr lang="en-US" sz="1200" dirty="0" err="1"/>
                        <a:t>boolean</a:t>
                      </a:r>
                      <a:r>
                        <a:rPr lang="en-US" sz="1200" dirty="0"/>
                        <a:t> (8)</a:t>
                      </a:r>
                    </a:p>
                  </a:txBody>
                  <a:tcPr/>
                </a:tc>
                <a:extLst>
                  <a:ext uri="{0D108BD9-81ED-4DB2-BD59-A6C34878D82A}">
                    <a16:rowId xmlns:a16="http://schemas.microsoft.com/office/drawing/2014/main" val="3058675514"/>
                  </a:ext>
                </a:extLst>
              </a:tr>
            </a:tbl>
          </a:graphicData>
        </a:graphic>
      </p:graphicFrame>
      <p:graphicFrame>
        <p:nvGraphicFramePr>
          <p:cNvPr id="5" name="Content Placeholder 5">
            <a:extLst>
              <a:ext uri="{FF2B5EF4-FFF2-40B4-BE49-F238E27FC236}">
                <a16:creationId xmlns:a16="http://schemas.microsoft.com/office/drawing/2014/main" id="{C54CAEF8-A08F-1045-B741-5FF570C7BE81}"/>
              </a:ext>
            </a:extLst>
          </p:cNvPr>
          <p:cNvGraphicFramePr>
            <a:graphicFrameLocks/>
          </p:cNvGraphicFramePr>
          <p:nvPr>
            <p:extLst>
              <p:ext uri="{D42A27DB-BD31-4B8C-83A1-F6EECF244321}">
                <p14:modId xmlns:p14="http://schemas.microsoft.com/office/powerpoint/2010/main" val="4050689063"/>
              </p:ext>
            </p:extLst>
          </p:nvPr>
        </p:nvGraphicFramePr>
        <p:xfrm>
          <a:off x="6408884" y="2529093"/>
          <a:ext cx="5380384" cy="919480"/>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4042228194"/>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algn="ctr"/>
                      <a:r>
                        <a:rPr lang="en-US" sz="1200" dirty="0"/>
                        <a:t>TARGET</a:t>
                      </a:r>
                      <a:endParaRPr lang="en-US" sz="1200" b="1" dirty="0"/>
                    </a:p>
                  </a:txBody>
                  <a:tcPr/>
                </a:tc>
                <a:tc hMerge="1">
                  <a:txBody>
                    <a:bodyPr/>
                    <a:lstStyle/>
                    <a:p>
                      <a:pPr algn="ctr"/>
                      <a:endParaRPr lang="en-US" sz="1400" dirty="0"/>
                    </a:p>
                  </a:txBody>
                  <a:tcPr/>
                </a:tc>
                <a:extLst>
                  <a:ext uri="{0D108BD9-81ED-4DB2-BD59-A6C34878D82A}">
                    <a16:rowId xmlns:a16="http://schemas.microsoft.com/office/drawing/2014/main" val="1062872057"/>
                  </a:ext>
                </a:extLst>
              </a:tr>
              <a:tr h="205051">
                <a:tc>
                  <a:txBody>
                    <a:bodyPr/>
                    <a:lstStyle/>
                    <a:p>
                      <a:r>
                        <a:rPr lang="en-US" sz="1200" dirty="0"/>
                        <a:t>Number of article shares</a:t>
                      </a:r>
                    </a:p>
                  </a:txBody>
                  <a:tcPr/>
                </a:tc>
                <a:tc>
                  <a:txBody>
                    <a:bodyPr/>
                    <a:lstStyle/>
                    <a:p>
                      <a:pPr algn="ctr"/>
                      <a:r>
                        <a:rPr lang="en-US" sz="1200" dirty="0"/>
                        <a:t>numeric (1)</a:t>
                      </a:r>
                    </a:p>
                  </a:txBody>
                  <a:tcPr/>
                </a:tc>
                <a:extLst>
                  <a:ext uri="{0D108BD9-81ED-4DB2-BD59-A6C34878D82A}">
                    <a16:rowId xmlns:a16="http://schemas.microsoft.com/office/drawing/2014/main" val="7477374"/>
                  </a:ext>
                </a:extLst>
              </a:tr>
            </a:tbl>
          </a:graphicData>
        </a:graphic>
      </p:graphicFrame>
    </p:spTree>
    <p:extLst>
      <p:ext uri="{BB962C8B-B14F-4D97-AF65-F5344CB8AC3E}">
        <p14:creationId xmlns:p14="http://schemas.microsoft.com/office/powerpoint/2010/main" val="173409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893F-A063-FD4C-9DE4-0E889E7EF0E6}"/>
              </a:ext>
            </a:extLst>
          </p:cNvPr>
          <p:cNvSpPr>
            <a:spLocks noGrp="1"/>
          </p:cNvSpPr>
          <p:nvPr>
            <p:ph type="title"/>
          </p:nvPr>
        </p:nvSpPr>
        <p:spPr>
          <a:xfrm>
            <a:off x="2231136" y="964692"/>
            <a:ext cx="7729728" cy="1188720"/>
          </a:xfrm>
        </p:spPr>
        <p:txBody>
          <a:bodyPr>
            <a:normAutofit/>
          </a:bodyPr>
          <a:lstStyle/>
          <a:p>
            <a:r>
              <a:rPr lang="en-US" dirty="0"/>
              <a:t>How popular is an article published by Mashable website?</a:t>
            </a:r>
          </a:p>
        </p:txBody>
      </p:sp>
      <p:sp>
        <p:nvSpPr>
          <p:cNvPr id="3" name="Content Placeholder 2">
            <a:extLst>
              <a:ext uri="{FF2B5EF4-FFF2-40B4-BE49-F238E27FC236}">
                <a16:creationId xmlns:a16="http://schemas.microsoft.com/office/drawing/2014/main" id="{B39D3769-7543-EC42-BF11-8506509305AC}"/>
              </a:ext>
            </a:extLst>
          </p:cNvPr>
          <p:cNvSpPr>
            <a:spLocks noGrp="1"/>
          </p:cNvSpPr>
          <p:nvPr>
            <p:ph sz="half" idx="1"/>
          </p:nvPr>
        </p:nvSpPr>
        <p:spPr>
          <a:xfrm>
            <a:off x="2341111" y="2459915"/>
            <a:ext cx="4271771" cy="2646475"/>
          </a:xfrm>
        </p:spPr>
        <p:txBody>
          <a:bodyPr/>
          <a:lstStyle/>
          <a:p>
            <a:pPr lvl="1">
              <a:buClr>
                <a:schemeClr val="accent1"/>
              </a:buClr>
            </a:pPr>
            <a:r>
              <a:rPr lang="en-US" sz="2400" dirty="0"/>
              <a:t>Low</a:t>
            </a:r>
          </a:p>
          <a:p>
            <a:pPr lvl="1">
              <a:buClr>
                <a:schemeClr val="accent1"/>
              </a:buClr>
            </a:pPr>
            <a:r>
              <a:rPr lang="en-US" sz="2400" dirty="0"/>
              <a:t>Medium</a:t>
            </a:r>
          </a:p>
          <a:p>
            <a:pPr lvl="1">
              <a:buClr>
                <a:schemeClr val="accent1"/>
              </a:buClr>
            </a:pPr>
            <a:r>
              <a:rPr lang="en-US" sz="2400" dirty="0"/>
              <a:t>High</a:t>
            </a:r>
          </a:p>
          <a:p>
            <a:pPr marL="0" indent="0">
              <a:buNone/>
            </a:pPr>
            <a:br>
              <a:rPr lang="en-US" dirty="0"/>
            </a:br>
            <a:r>
              <a:rPr lang="en-US" i="1" dirty="0">
                <a:solidFill>
                  <a:schemeClr val="tx1">
                    <a:lumMod val="50000"/>
                    <a:lumOff val="50000"/>
                  </a:schemeClr>
                </a:solidFill>
              </a:rPr>
              <a:t>This groups were defined by share </a:t>
            </a:r>
            <a:br>
              <a:rPr lang="en-US" i="1" dirty="0">
                <a:solidFill>
                  <a:schemeClr val="tx1">
                    <a:lumMod val="50000"/>
                    <a:lumOff val="50000"/>
                  </a:schemeClr>
                </a:solidFill>
              </a:rPr>
            </a:br>
            <a:r>
              <a:rPr lang="en-US" i="1" dirty="0">
                <a:solidFill>
                  <a:schemeClr val="tx1">
                    <a:lumMod val="50000"/>
                    <a:lumOff val="50000"/>
                  </a:schemeClr>
                </a:solidFill>
              </a:rPr>
              <a:t>attribute’s quantile</a:t>
            </a:r>
          </a:p>
        </p:txBody>
      </p:sp>
      <p:pic>
        <p:nvPicPr>
          <p:cNvPr id="5" name="Picture 4">
            <a:extLst>
              <a:ext uri="{FF2B5EF4-FFF2-40B4-BE49-F238E27FC236}">
                <a16:creationId xmlns:a16="http://schemas.microsoft.com/office/drawing/2014/main" id="{2726CE21-4571-5E42-BCCE-8AF8EF35E4E6}"/>
              </a:ext>
            </a:extLst>
          </p:cNvPr>
          <p:cNvPicPr>
            <a:picLocks noChangeAspect="1"/>
          </p:cNvPicPr>
          <p:nvPr/>
        </p:nvPicPr>
        <p:blipFill>
          <a:blip r:embed="rId3"/>
          <a:stretch>
            <a:fillRect/>
          </a:stretch>
        </p:blipFill>
        <p:spPr>
          <a:xfrm>
            <a:off x="2231136" y="4952102"/>
            <a:ext cx="4747464" cy="1882411"/>
          </a:xfrm>
          <a:prstGeom prst="rect">
            <a:avLst/>
          </a:prstGeom>
        </p:spPr>
      </p:pic>
      <p:pic>
        <p:nvPicPr>
          <p:cNvPr id="6" name="Picture 5">
            <a:extLst>
              <a:ext uri="{FF2B5EF4-FFF2-40B4-BE49-F238E27FC236}">
                <a16:creationId xmlns:a16="http://schemas.microsoft.com/office/drawing/2014/main" id="{2D514594-7C1B-0645-AABB-8996549B8766}"/>
              </a:ext>
            </a:extLst>
          </p:cNvPr>
          <p:cNvPicPr>
            <a:picLocks noChangeAspect="1"/>
          </p:cNvPicPr>
          <p:nvPr/>
        </p:nvPicPr>
        <p:blipFill>
          <a:blip r:embed="rId4"/>
          <a:stretch>
            <a:fillRect/>
          </a:stretch>
        </p:blipFill>
        <p:spPr>
          <a:xfrm>
            <a:off x="7312360" y="2328917"/>
            <a:ext cx="4104533" cy="2962234"/>
          </a:xfrm>
          <a:prstGeom prst="rect">
            <a:avLst/>
          </a:prstGeom>
        </p:spPr>
      </p:pic>
    </p:spTree>
    <p:extLst>
      <p:ext uri="{BB962C8B-B14F-4D97-AF65-F5344CB8AC3E}">
        <p14:creationId xmlns:p14="http://schemas.microsoft.com/office/powerpoint/2010/main" val="184848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1901428756"/>
              </p:ext>
            </p:extLst>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ADD6339-20C9-A948-B46E-434D41850DD3}"/>
              </a:ext>
            </a:extLst>
          </p:cNvPr>
          <p:cNvSpPr/>
          <p:nvPr/>
        </p:nvSpPr>
        <p:spPr>
          <a:xfrm>
            <a:off x="7133007"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500"/>
                                  </p:stCondLst>
                                  <p:childTnLst>
                                    <p:set>
                                      <p:cBhvr>
                                        <p:cTn id="20" dur="1" fill="hold">
                                          <p:stCondLst>
                                            <p:cond delay="0"/>
                                          </p:stCondLst>
                                        </p:cTn>
                                        <p:tgtEl>
                                          <p:spTgt spid="7">
                                            <p:graphicEl>
                                              <a:dgm id="{C4D1BB4C-8641-6747-AE93-9426DC9DC0C9}"/>
                                            </p:graphic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7">
                                            <p:graphicEl>
                                              <a:dgm id="{9C5F4463-CBC6-4747-BDBD-5F082E89320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7">
                                            <p:graphicEl>
                                              <a:dgm id="{F727D992-2779-8E45-A6DF-E1294EFACCCC}"/>
                                            </p:graphicEl>
                                          </p:spTgt>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
                                            <p:graphicEl>
                                              <a:dgm id="{76A94A6E-9DAC-C64B-B0F3-3A227EC196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7">
                                            <p:graphicEl>
                                              <a:dgm id="{33897E4B-53F4-D345-8EB0-3C80C132285B}"/>
                                            </p:graphicEl>
                                          </p:spTgt>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500"/>
                                  </p:stCondLst>
                                  <p:childTnLst>
                                    <p:set>
                                      <p:cBhvr>
                                        <p:cTn id="60"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61" presetID="1" presetClass="entr" presetSubtype="0" fill="hold" grpId="0" nodeType="withEffect">
                                  <p:stCondLst>
                                    <p:cond delay="500"/>
                                  </p:stCondLst>
                                  <p:childTnLst>
                                    <p:set>
                                      <p:cBhvr>
                                        <p:cTn id="62"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50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500"/>
                                  </p:stCondLst>
                                  <p:childTnLst>
                                    <p:set>
                                      <p:cBhvr>
                                        <p:cTn id="80"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500"/>
                                  </p:stCondLst>
                                  <p:childTnLst>
                                    <p:set>
                                      <p:cBhvr>
                                        <p:cTn id="86"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87" presetID="1" presetClass="entr" presetSubtype="0" fill="hold" grpId="0" nodeType="withEffect">
                                  <p:stCondLst>
                                    <p:cond delay="500"/>
                                  </p:stCondLst>
                                  <p:childTnLst>
                                    <p:set>
                                      <p:cBhvr>
                                        <p:cTn id="88"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a:xfrm>
            <a:off x="2231136" y="964692"/>
            <a:ext cx="7729728" cy="1188720"/>
          </a:xfrm>
        </p:spPr>
        <p:txBody>
          <a:bodyPr/>
          <a:lstStyle/>
          <a:p>
            <a:r>
              <a:rPr lang="en-US"/>
              <a:t>The Process</a:t>
            </a:r>
            <a:endParaRPr lang="en-US" dirty="0"/>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4183212208"/>
              </p:ext>
            </p:extLst>
          </p:nvPr>
        </p:nvGraphicFramePr>
        <p:xfrm>
          <a:off x="4880210" y="2424527"/>
          <a:ext cx="7850139" cy="266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09D6FF95-A0DF-6443-A0C0-E94EA7B09022}"/>
              </a:ext>
            </a:extLst>
          </p:cNvPr>
          <p:cNvPicPr>
            <a:picLocks noChangeAspect="1"/>
          </p:cNvPicPr>
          <p:nvPr/>
        </p:nvPicPr>
        <p:blipFill>
          <a:blip r:embed="rId8"/>
          <a:stretch>
            <a:fillRect/>
          </a:stretch>
        </p:blipFill>
        <p:spPr>
          <a:xfrm>
            <a:off x="2231136" y="2424527"/>
            <a:ext cx="4611584" cy="3927720"/>
          </a:xfrm>
          <a:prstGeom prst="rect">
            <a:avLst/>
          </a:prstGeom>
        </p:spPr>
      </p:pic>
    </p:spTree>
    <p:extLst>
      <p:ext uri="{BB962C8B-B14F-4D97-AF65-F5344CB8AC3E}">
        <p14:creationId xmlns:p14="http://schemas.microsoft.com/office/powerpoint/2010/main" val="4995478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{DCA92595-8FD9-EA4E-8E74-179A2C2F7228}tf10001120</Template>
  <TotalTime>2451</TotalTime>
  <Words>759</Words>
  <Application>Microsoft Macintosh PowerPoint</Application>
  <PresentationFormat>Widescreen</PresentationFormat>
  <Paragraphs>186</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Supervised Learning project</vt:lpstr>
      <vt:lpstr>Introduction</vt:lpstr>
      <vt:lpstr>Information of data</vt:lpstr>
      <vt:lpstr>Attributes</vt:lpstr>
      <vt:lpstr>ATTRIBUTE DETAILS</vt:lpstr>
      <vt:lpstr>ATTRIBUTE DETAILS</vt:lpstr>
      <vt:lpstr>How popular is an article published by Mashable website?</vt:lpstr>
      <vt:lpstr>The Process</vt:lpstr>
      <vt:lpstr>The Process</vt:lpstr>
      <vt:lpstr>The Process</vt:lpstr>
      <vt:lpstr>PowerPoint Presentation</vt:lpstr>
      <vt:lpstr>PowerPoint Presentation</vt:lpstr>
      <vt:lpstr>results</vt:lpstr>
      <vt:lpstr>practical uses</vt:lpstr>
      <vt:lpstr>shortcomings</vt:lpstr>
      <vt:lpstr> Q &amp; A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 Navarrete</dc:creator>
  <cp:lastModifiedBy>Wen Navarrete</cp:lastModifiedBy>
  <cp:revision>58</cp:revision>
  <dcterms:created xsi:type="dcterms:W3CDTF">2019-09-12T02:16:31Z</dcterms:created>
  <dcterms:modified xsi:type="dcterms:W3CDTF">2019-09-25T19:41:59Z</dcterms:modified>
</cp:coreProperties>
</file>