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464" r:id="rId2"/>
    <p:sldId id="2465" r:id="rId3"/>
    <p:sldId id="2323" r:id="rId4"/>
    <p:sldId id="2475" r:id="rId5"/>
    <p:sldId id="2466" r:id="rId6"/>
    <p:sldId id="2427" r:id="rId7"/>
    <p:sldId id="2469" r:id="rId8"/>
    <p:sldId id="2473" r:id="rId9"/>
    <p:sldId id="2471" r:id="rId10"/>
    <p:sldId id="2472" r:id="rId11"/>
    <p:sldId id="2343" r:id="rId12"/>
    <p:sldId id="2470" r:id="rId13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20" userDrawn="1">
          <p15:clr>
            <a:srgbClr val="A4A3A4"/>
          </p15:clr>
        </p15:guide>
        <p15:guide id="2" pos="767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452"/>
    <a:srgbClr val="E3E4E6"/>
    <a:srgbClr val="583F52"/>
    <a:srgbClr val="000C28"/>
    <a:srgbClr val="000820"/>
    <a:srgbClr val="001334"/>
    <a:srgbClr val="F52552"/>
    <a:srgbClr val="FFC737"/>
    <a:srgbClr val="D2D3D5"/>
    <a:srgbClr val="EC7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35" autoAdjust="0"/>
    <p:restoredTop sz="83630" autoAdjust="0"/>
  </p:normalViewPr>
  <p:slideViewPr>
    <p:cSldViewPr snapToGrid="0" snapToObjects="1">
      <p:cViewPr>
        <p:scale>
          <a:sx n="30" d="100"/>
          <a:sy n="30" d="100"/>
        </p:scale>
        <p:origin x="-1278" y="-384"/>
      </p:cViewPr>
      <p:guideLst>
        <p:guide orient="horz" pos="4320"/>
        <p:guide pos="76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12/04/2020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41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Download more minimal templates here: https://</a:t>
            </a:r>
            <a:r>
              <a:rPr lang="en-US" dirty="0" err="1"/>
              <a:t>crmrkt.com</a:t>
            </a:r>
            <a:r>
              <a:rPr lang="en-US" dirty="0"/>
              <a:t>/GK9Dwa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73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Download more minimal templates here: https://</a:t>
            </a:r>
            <a:r>
              <a:rPr lang="en-US" dirty="0" err="1"/>
              <a:t>crmrkt.com</a:t>
            </a:r>
            <a:r>
              <a:rPr lang="en-US" dirty="0"/>
              <a:t>/GK9Dwa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73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Download more minimal templates here: https://</a:t>
            </a:r>
            <a:r>
              <a:rPr lang="en-US" dirty="0" err="1"/>
              <a:t>crmrkt.com</a:t>
            </a:r>
            <a:r>
              <a:rPr lang="en-US" dirty="0"/>
              <a:t>/GK9Dwa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73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Download more minimal templates here: https://</a:t>
            </a:r>
            <a:r>
              <a:rPr lang="en-US" dirty="0" err="1"/>
              <a:t>crmrkt.com</a:t>
            </a:r>
            <a:r>
              <a:rPr lang="en-US" dirty="0"/>
              <a:t>/GK9Dwa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51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Download more minimal templates here: https://</a:t>
            </a:r>
            <a:r>
              <a:rPr lang="en-US" dirty="0" err="1"/>
              <a:t>crmrkt.com</a:t>
            </a:r>
            <a:r>
              <a:rPr lang="en-US" dirty="0"/>
              <a:t>/GK9Dwa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3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41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Download more minimal templates here: https://</a:t>
            </a:r>
            <a:r>
              <a:rPr lang="en-US" dirty="0" err="1"/>
              <a:t>crmrkt.com</a:t>
            </a:r>
            <a:r>
              <a:rPr lang="en-US" dirty="0"/>
              <a:t>/GK9Dwa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3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Download more minimal templates here: https://</a:t>
            </a:r>
            <a:r>
              <a:rPr lang="en-US" dirty="0" err="1"/>
              <a:t>crmrkt.com</a:t>
            </a:r>
            <a:r>
              <a:rPr lang="en-US" dirty="0"/>
              <a:t>/GK9Dwa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23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Download more minimal templates here: https://</a:t>
            </a:r>
            <a:r>
              <a:rPr lang="en-US" dirty="0" err="1"/>
              <a:t>crmrkt.com</a:t>
            </a:r>
            <a:r>
              <a:rPr lang="en-US" dirty="0"/>
              <a:t>/GK9Dwa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23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Download more minimal templates here: https://</a:t>
            </a:r>
            <a:r>
              <a:rPr lang="en-US" dirty="0" err="1"/>
              <a:t>crmrkt.com</a:t>
            </a:r>
            <a:r>
              <a:rPr lang="en-US" dirty="0"/>
              <a:t>/GK9Dwa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3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Download more minimal templates here: https://</a:t>
            </a:r>
            <a:r>
              <a:rPr lang="en-US" dirty="0" err="1"/>
              <a:t>crmrkt.com</a:t>
            </a:r>
            <a:r>
              <a:rPr lang="en-US" dirty="0"/>
              <a:t>/GK9Dwa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73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73651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5790412" y="4036740"/>
            <a:ext cx="4136597" cy="782815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20256392" y="4036740"/>
            <a:ext cx="4136597" cy="782815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1319509" y="4036740"/>
            <a:ext cx="4136597" cy="782815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5366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0" y="6623824"/>
            <a:ext cx="12188825" cy="70921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2188825" y="6623824"/>
            <a:ext cx="12188825" cy="70921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59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10372479" y="4043359"/>
            <a:ext cx="3665318" cy="3665318"/>
          </a:xfrm>
          <a:prstGeom prst="ellipse">
            <a:avLst/>
          </a:pr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8788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 userDrawn="1"/>
        </p:nvSpPr>
        <p:spPr>
          <a:xfrm rot="5400000">
            <a:off x="22455818" y="535452"/>
            <a:ext cx="658368" cy="6583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2425294" y="596900"/>
            <a:ext cx="877410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400" b="1" i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pPr algn="ctr"/>
              <a:t>‹#›</a:t>
            </a:fld>
            <a:r>
              <a:rPr lang="id-ID" sz="2400" b="1" i="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4041" r:id="rId2"/>
    <p:sldLayoutId id="2147484034" r:id="rId3"/>
    <p:sldLayoutId id="2147484043" r:id="rId4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xagon 7">
            <a:extLst>
              <a:ext uri="{FF2B5EF4-FFF2-40B4-BE49-F238E27FC236}">
                <a16:creationId xmlns="" xmlns:a16="http://schemas.microsoft.com/office/drawing/2014/main" id="{848DBD50-D29C-154E-BC7C-F3512DC27413}"/>
              </a:ext>
            </a:extLst>
          </p:cNvPr>
          <p:cNvSpPr/>
          <p:nvPr/>
        </p:nvSpPr>
        <p:spPr>
          <a:xfrm flipV="1">
            <a:off x="11996648" y="5468527"/>
            <a:ext cx="1611789" cy="1389473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7531366" y="8766764"/>
            <a:ext cx="9398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885158" y="4763130"/>
            <a:ext cx="582884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0" b="1" spc="800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Stack</a:t>
            </a:r>
            <a:endParaRPr lang="en-US" sz="15000" b="1" spc="800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57E868CD-3022-7541-B0B9-7FF9CAF7A4E1}"/>
              </a:ext>
            </a:extLst>
          </p:cNvPr>
          <p:cNvCxnSpPr>
            <a:cxnSpLocks/>
          </p:cNvCxnSpPr>
          <p:nvPr/>
        </p:nvCxnSpPr>
        <p:spPr>
          <a:xfrm>
            <a:off x="7531366" y="4067764"/>
            <a:ext cx="9398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B1BD23F-49AB-CA49-A064-42DF2BB2669A}"/>
              </a:ext>
            </a:extLst>
          </p:cNvPr>
          <p:cNvSpPr txBox="1"/>
          <p:nvPr/>
        </p:nvSpPr>
        <p:spPr>
          <a:xfrm>
            <a:off x="10118325" y="7338193"/>
            <a:ext cx="338426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spc="600" dirty="0" smtClean="0">
                <a:latin typeface="Poppins SemiBold" charset="0"/>
                <a:ea typeface="Poppins SemiBold" charset="0"/>
                <a:cs typeface="Poppins SemiBold" charset="0"/>
              </a:rPr>
              <a:t>Data Structure</a:t>
            </a:r>
            <a:endParaRPr lang="en-US" sz="2400" b="1" spc="600" dirty="0">
              <a:latin typeface="Poppins SemiBold" charset="0"/>
              <a:ea typeface="Poppins SemiBold" charset="0"/>
              <a:cs typeface="Poppi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18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hmad Sa'adeh\Desktop\Lifo_st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986" y="-3773"/>
            <a:ext cx="19643834" cy="1371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99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5378702" y="2794666"/>
            <a:ext cx="680026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6619168" y="4913437"/>
            <a:ext cx="4190124" cy="692933"/>
          </a:xfrm>
          <a:prstGeom prst="rect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6743177" y="4998293"/>
            <a:ext cx="3942106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Parenthesis Checking</a:t>
            </a:r>
          </a:p>
        </p:txBody>
      </p:sp>
      <p:sp>
        <p:nvSpPr>
          <p:cNvPr id="33" name="Subtitle 2"/>
          <p:cNvSpPr txBox="1">
            <a:spLocks/>
          </p:cNvSpPr>
          <p:nvPr/>
        </p:nvSpPr>
        <p:spPr>
          <a:xfrm>
            <a:off x="14958940" y="6253186"/>
            <a:ext cx="8820074" cy="12096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4040"/>
              </a:lnSpc>
            </a:pPr>
            <a:r>
              <a:rPr lang="en-US" sz="2800" dirty="0">
                <a:latin typeface="Poppins Light" charset="0"/>
                <a:ea typeface="Poppins Light" charset="0"/>
                <a:cs typeface="Poppins Light" charset="0"/>
              </a:rPr>
              <a:t>Stack is used to check the proper opening and closing of parenthesis.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AFC64C3-7306-9F47-826B-2519504A5E35}"/>
              </a:ext>
            </a:extLst>
          </p:cNvPr>
          <p:cNvSpPr txBox="1"/>
          <p:nvPr/>
        </p:nvSpPr>
        <p:spPr>
          <a:xfrm>
            <a:off x="15314100" y="1155092"/>
            <a:ext cx="680026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b="1" spc="800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Applications</a:t>
            </a:r>
            <a:endParaRPr lang="en-US" sz="7000" b="1" spc="800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pic>
        <p:nvPicPr>
          <p:cNvPr id="17" name="Picture 2" descr="C:\Users\Ahmad Sa'adeh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4220497" cy="137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62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8986345" y="2794666"/>
            <a:ext cx="6022427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AFC64C3-7306-9F47-826B-2519504A5E35}"/>
              </a:ext>
            </a:extLst>
          </p:cNvPr>
          <p:cNvSpPr txBox="1"/>
          <p:nvPr/>
        </p:nvSpPr>
        <p:spPr>
          <a:xfrm>
            <a:off x="9741712" y="1160870"/>
            <a:ext cx="489429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b="1" spc="800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So What!</a:t>
            </a:r>
            <a:endParaRPr lang="en-US" sz="7000" b="1" spc="800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0621" y="3972910"/>
            <a:ext cx="21787945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5400" dirty="0">
                <a:solidFill>
                  <a:schemeClr val="tx2"/>
                </a:solidFill>
              </a:rPr>
              <a:t>When a function is called the local variables are stored in a stack, and it is automatically destroyed once returned</a:t>
            </a:r>
            <a:endParaRPr lang="en-US" sz="5400" dirty="0" smtClean="0">
              <a:solidFill>
                <a:schemeClr val="tx2"/>
              </a:solidFill>
            </a:endParaRPr>
          </a:p>
          <a:p>
            <a:endParaRPr lang="en-US" sz="5400" dirty="0" smtClean="0">
              <a:solidFill>
                <a:schemeClr val="tx2"/>
              </a:solidFill>
            </a:endParaRPr>
          </a:p>
          <a:p>
            <a:pPr marL="571500" indent="-571500">
              <a:buFontTx/>
              <a:buChar char="-"/>
            </a:pPr>
            <a:r>
              <a:rPr lang="en-US" sz="5400" dirty="0">
                <a:solidFill>
                  <a:schemeClr val="tx2"/>
                </a:solidFill>
              </a:rPr>
              <a:t>Stack automatically cleans up the object</a:t>
            </a:r>
            <a:r>
              <a:rPr lang="en-US" sz="5400" dirty="0" smtClean="0">
                <a:solidFill>
                  <a:schemeClr val="tx2"/>
                </a:solidFill>
              </a:rPr>
              <a:t>.</a:t>
            </a:r>
          </a:p>
          <a:p>
            <a:pPr marL="571500" indent="-571500">
              <a:buFontTx/>
              <a:buChar char="-"/>
            </a:pPr>
            <a:endParaRPr lang="en-US" sz="5400" dirty="0" smtClean="0">
              <a:solidFill>
                <a:schemeClr val="tx2"/>
              </a:solidFill>
            </a:endParaRPr>
          </a:p>
          <a:p>
            <a:pPr marL="571500" indent="-571500">
              <a:buFontTx/>
              <a:buChar char="-"/>
            </a:pPr>
            <a:r>
              <a:rPr lang="en-US" sz="5400" dirty="0">
                <a:solidFill>
                  <a:schemeClr val="tx2"/>
                </a:solidFill>
              </a:rPr>
              <a:t>A stack is used when a variable is not used outside that function.</a:t>
            </a:r>
          </a:p>
          <a:p>
            <a:pPr marL="571500" indent="-571500">
              <a:buFontTx/>
              <a:buChar char="-"/>
            </a:pPr>
            <a:endParaRPr lang="en-US" sz="5400" dirty="0" smtClean="0">
              <a:solidFill>
                <a:schemeClr val="tx2"/>
              </a:solidFill>
            </a:endParaRPr>
          </a:p>
          <a:p>
            <a:pPr marL="571500" indent="-571500">
              <a:buFontTx/>
              <a:buChar char="-"/>
            </a:pPr>
            <a:r>
              <a:rPr lang="en-US" sz="5400" dirty="0">
                <a:solidFill>
                  <a:schemeClr val="tx2"/>
                </a:solidFill>
              </a:rPr>
              <a:t>High-speed </a:t>
            </a:r>
            <a:r>
              <a:rPr lang="en-US" sz="5400" dirty="0" smtClean="0">
                <a:solidFill>
                  <a:schemeClr val="tx2"/>
                </a:solidFill>
              </a:rPr>
              <a:t>access.</a:t>
            </a:r>
            <a:endParaRPr lang="en-US" sz="5400" dirty="0">
              <a:solidFill>
                <a:schemeClr val="tx2"/>
              </a:solidFill>
            </a:endParaRPr>
          </a:p>
          <a:p>
            <a:pPr marL="571500" indent="-571500">
              <a:buFontTx/>
              <a:buChar char="-"/>
            </a:pPr>
            <a:endParaRPr lang="en-US" sz="5400" dirty="0">
              <a:solidFill>
                <a:schemeClr val="tx2"/>
              </a:solidFill>
            </a:endParaRPr>
          </a:p>
          <a:p>
            <a:pPr marL="571500" indent="-571500">
              <a:buFontTx/>
              <a:buChar char="-"/>
            </a:pPr>
            <a:r>
              <a:rPr lang="en-US" sz="5400" dirty="0">
                <a:solidFill>
                  <a:schemeClr val="tx2"/>
                </a:solidFill>
              </a:rPr>
              <a:t>Not easily corrupted</a:t>
            </a:r>
          </a:p>
        </p:txBody>
      </p:sp>
    </p:spTree>
    <p:extLst>
      <p:ext uri="{BB962C8B-B14F-4D97-AF65-F5344CB8AC3E}">
        <p14:creationId xmlns:p14="http://schemas.microsoft.com/office/powerpoint/2010/main" val="94586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810082" y="7226564"/>
            <a:ext cx="147575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400" b="1" spc="800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What is Data Structure?</a:t>
            </a:r>
            <a:endParaRPr lang="en-US" sz="8400" b="1" spc="800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112265" y="10053092"/>
            <a:ext cx="184731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 anchorCtr="0">
            <a:spAutoFit/>
          </a:bodyPr>
          <a:lstStyle/>
          <a:p>
            <a:pPr algn="ctr"/>
            <a:endParaRPr lang="en-US" sz="4400" b="1" dirty="0">
              <a:solidFill>
                <a:schemeClr val="tx2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pic>
        <p:nvPicPr>
          <p:cNvPr id="1026" name="Picture 2" descr="C:\Users\Ahmad Sa'adeh\Desktop\d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785" y="3730698"/>
            <a:ext cx="3225691" cy="247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54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hmad Sa'adeh\Desktop\datasturcture-classific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17" y="1497068"/>
            <a:ext cx="23314421" cy="1057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22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xagon 7">
            <a:extLst>
              <a:ext uri="{FF2B5EF4-FFF2-40B4-BE49-F238E27FC236}">
                <a16:creationId xmlns="" xmlns:a16="http://schemas.microsoft.com/office/drawing/2014/main" id="{848DBD50-D29C-154E-BC7C-F3512DC27413}"/>
              </a:ext>
            </a:extLst>
          </p:cNvPr>
          <p:cNvSpPr/>
          <p:nvPr/>
        </p:nvSpPr>
        <p:spPr>
          <a:xfrm flipV="1">
            <a:off x="11996648" y="5468527"/>
            <a:ext cx="1611789" cy="1389473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7531366" y="8766764"/>
            <a:ext cx="9398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885158" y="4763130"/>
            <a:ext cx="582884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0" b="1" spc="800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Stack</a:t>
            </a:r>
            <a:endParaRPr lang="en-US" sz="15000" b="1" spc="800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57E868CD-3022-7541-B0B9-7FF9CAF7A4E1}"/>
              </a:ext>
            </a:extLst>
          </p:cNvPr>
          <p:cNvCxnSpPr>
            <a:cxnSpLocks/>
          </p:cNvCxnSpPr>
          <p:nvPr/>
        </p:nvCxnSpPr>
        <p:spPr>
          <a:xfrm>
            <a:off x="7531366" y="4067764"/>
            <a:ext cx="9398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B1BD23F-49AB-CA49-A064-42DF2BB2669A}"/>
              </a:ext>
            </a:extLst>
          </p:cNvPr>
          <p:cNvSpPr txBox="1"/>
          <p:nvPr/>
        </p:nvSpPr>
        <p:spPr>
          <a:xfrm>
            <a:off x="10118325" y="7338193"/>
            <a:ext cx="338426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spc="600" dirty="0" smtClean="0">
                <a:latin typeface="Poppins SemiBold" charset="0"/>
                <a:ea typeface="Poppins SemiBold" charset="0"/>
                <a:cs typeface="Poppins SemiBold" charset="0"/>
              </a:rPr>
              <a:t>Data Structure</a:t>
            </a:r>
            <a:endParaRPr lang="en-US" sz="2400" b="1" spc="600" dirty="0">
              <a:latin typeface="Poppins SemiBold" charset="0"/>
              <a:ea typeface="Poppins SemiBold" charset="0"/>
              <a:cs typeface="Poppi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99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7583789" y="2794666"/>
            <a:ext cx="89579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709913" y="1160870"/>
            <a:ext cx="895790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b="1" spc="800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What is a Stack?</a:t>
            </a:r>
            <a:endParaRPr lang="en-US" sz="7000" b="1" spc="800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1338" y="3594538"/>
            <a:ext cx="18824027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6600" dirty="0">
                <a:solidFill>
                  <a:srgbClr val="FF0000"/>
                </a:solidFill>
                <a:latin typeface="Comic Sans MS" pitchFamily="66" charset="0"/>
              </a:rPr>
              <a:t>Last In First Out ( LIFO).</a:t>
            </a:r>
          </a:p>
          <a:p>
            <a:endParaRPr lang="en-US" sz="66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L="571500" indent="-571500">
              <a:buFontTx/>
              <a:buChar char="-"/>
            </a:pPr>
            <a:r>
              <a:rPr lang="en-US" sz="6600" dirty="0" smtClean="0">
                <a:solidFill>
                  <a:schemeClr val="tx2"/>
                </a:solidFill>
                <a:latin typeface="Comic Sans MS" pitchFamily="66" charset="0"/>
              </a:rPr>
              <a:t>A special area of computer's memory.</a:t>
            </a:r>
            <a:br>
              <a:rPr lang="en-US" sz="6600" dirty="0" smtClean="0">
                <a:solidFill>
                  <a:schemeClr val="tx2"/>
                </a:solidFill>
                <a:latin typeface="Comic Sans MS" pitchFamily="66" charset="0"/>
              </a:rPr>
            </a:br>
            <a:endParaRPr lang="en-US" sz="66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L="571500" indent="-571500">
              <a:buFontTx/>
              <a:buChar char="-"/>
            </a:pPr>
            <a:r>
              <a:rPr lang="en-US" sz="6600" dirty="0" smtClean="0">
                <a:solidFill>
                  <a:schemeClr val="tx2"/>
                </a:solidFill>
                <a:latin typeface="Comic Sans MS" pitchFamily="66" charset="0"/>
              </a:rPr>
              <a:t>Variables </a:t>
            </a:r>
            <a:r>
              <a:rPr lang="en-US" sz="6600" dirty="0">
                <a:solidFill>
                  <a:schemeClr val="tx2"/>
                </a:solidFill>
                <a:latin typeface="Comic Sans MS" pitchFamily="66" charset="0"/>
              </a:rPr>
              <a:t>are declared, stored and initialized during </a:t>
            </a:r>
            <a:r>
              <a:rPr lang="en-US" sz="6600" dirty="0" smtClean="0">
                <a:solidFill>
                  <a:schemeClr val="tx2"/>
                </a:solidFill>
                <a:latin typeface="Comic Sans MS" pitchFamily="66" charset="0"/>
              </a:rPr>
              <a:t>runtime </a:t>
            </a:r>
            <a:r>
              <a:rPr lang="en-US" sz="6600" dirty="0">
                <a:solidFill>
                  <a:schemeClr val="tx2"/>
                </a:solidFill>
                <a:latin typeface="Comic Sans MS" pitchFamily="66" charset="0"/>
              </a:rPr>
              <a:t>(temporary storage memory</a:t>
            </a:r>
            <a:r>
              <a:rPr lang="en-US" sz="6600" dirty="0" smtClean="0">
                <a:solidFill>
                  <a:schemeClr val="tx2"/>
                </a:solidFill>
                <a:latin typeface="Comic Sans MS" pitchFamily="66" charset="0"/>
              </a:rPr>
              <a:t>).</a:t>
            </a:r>
            <a:br>
              <a:rPr lang="en-US" sz="6600" dirty="0" smtClean="0">
                <a:solidFill>
                  <a:schemeClr val="tx2"/>
                </a:solidFill>
                <a:latin typeface="Comic Sans MS" pitchFamily="66" charset="0"/>
              </a:rPr>
            </a:br>
            <a:endParaRPr lang="en-US" sz="66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L="571500" indent="-571500">
              <a:buFontTx/>
              <a:buChar char="-"/>
            </a:pPr>
            <a:r>
              <a:rPr lang="en-US" sz="6600" dirty="0" smtClean="0">
                <a:solidFill>
                  <a:schemeClr val="tx2"/>
                </a:solidFill>
                <a:latin typeface="Comic Sans MS" pitchFamily="66" charset="0"/>
              </a:rPr>
              <a:t>Linear data structure.</a:t>
            </a:r>
            <a:br>
              <a:rPr lang="en-US" sz="6600" dirty="0" smtClean="0">
                <a:solidFill>
                  <a:schemeClr val="tx2"/>
                </a:solidFill>
                <a:latin typeface="Comic Sans MS" pitchFamily="66" charset="0"/>
              </a:rPr>
            </a:br>
            <a:endParaRPr lang="en-US" sz="6600" dirty="0" smtClean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73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/>
          <p:cNvCxnSpPr/>
          <p:nvPr/>
        </p:nvCxnSpPr>
        <p:spPr>
          <a:xfrm>
            <a:off x="3593611" y="2794666"/>
            <a:ext cx="1737771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hape 2688"/>
          <p:cNvSpPr/>
          <p:nvPr/>
        </p:nvSpPr>
        <p:spPr>
          <a:xfrm>
            <a:off x="9207950" y="5907983"/>
            <a:ext cx="1300128" cy="1300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309"/>
                </a:moveTo>
                <a:cubicBezTo>
                  <a:pt x="20618" y="10851"/>
                  <a:pt x="20178" y="11291"/>
                  <a:pt x="19636" y="11291"/>
                </a:cubicBezTo>
                <a:lnTo>
                  <a:pt x="19636" y="7364"/>
                </a:lnTo>
                <a:cubicBezTo>
                  <a:pt x="20178" y="7364"/>
                  <a:pt x="20618" y="7804"/>
                  <a:pt x="20618" y="8345"/>
                </a:cubicBezTo>
                <a:cubicBezTo>
                  <a:pt x="20618" y="8345"/>
                  <a:pt x="20618" y="10309"/>
                  <a:pt x="20618" y="10309"/>
                </a:cubicBezTo>
                <a:close/>
                <a:moveTo>
                  <a:pt x="18655" y="17182"/>
                </a:moveTo>
                <a:cubicBezTo>
                  <a:pt x="18655" y="17453"/>
                  <a:pt x="18434" y="17673"/>
                  <a:pt x="18164" y="17673"/>
                </a:cubicBezTo>
                <a:cubicBezTo>
                  <a:pt x="17893" y="17673"/>
                  <a:pt x="17673" y="17453"/>
                  <a:pt x="17673" y="17182"/>
                </a:cubicBezTo>
                <a:lnTo>
                  <a:pt x="17673" y="1473"/>
                </a:lnTo>
                <a:cubicBezTo>
                  <a:pt x="17673" y="1202"/>
                  <a:pt x="17893" y="982"/>
                  <a:pt x="18164" y="982"/>
                </a:cubicBezTo>
                <a:cubicBezTo>
                  <a:pt x="18434" y="982"/>
                  <a:pt x="18655" y="1202"/>
                  <a:pt x="18655" y="1473"/>
                </a:cubicBezTo>
                <a:cubicBezTo>
                  <a:pt x="18655" y="1473"/>
                  <a:pt x="18655" y="17182"/>
                  <a:pt x="18655" y="17182"/>
                </a:cubicBezTo>
                <a:close/>
                <a:moveTo>
                  <a:pt x="16691" y="15788"/>
                </a:moveTo>
                <a:lnTo>
                  <a:pt x="2945" y="11745"/>
                </a:lnTo>
                <a:lnTo>
                  <a:pt x="2945" y="6910"/>
                </a:lnTo>
                <a:lnTo>
                  <a:pt x="16691" y="2867"/>
                </a:lnTo>
                <a:cubicBezTo>
                  <a:pt x="16691" y="2867"/>
                  <a:pt x="16691" y="15788"/>
                  <a:pt x="16691" y="15788"/>
                </a:cubicBezTo>
                <a:close/>
                <a:moveTo>
                  <a:pt x="8251" y="18655"/>
                </a:moveTo>
                <a:lnTo>
                  <a:pt x="5357" y="18655"/>
                </a:lnTo>
                <a:lnTo>
                  <a:pt x="4126" y="13116"/>
                </a:lnTo>
                <a:lnTo>
                  <a:pt x="7167" y="14010"/>
                </a:lnTo>
                <a:cubicBezTo>
                  <a:pt x="7167" y="14010"/>
                  <a:pt x="8251" y="18655"/>
                  <a:pt x="8251" y="18655"/>
                </a:cubicBezTo>
                <a:close/>
                <a:moveTo>
                  <a:pt x="8709" y="20618"/>
                </a:moveTo>
                <a:lnTo>
                  <a:pt x="5794" y="20618"/>
                </a:lnTo>
                <a:lnTo>
                  <a:pt x="5576" y="19636"/>
                </a:lnTo>
                <a:lnTo>
                  <a:pt x="8479" y="19636"/>
                </a:lnTo>
                <a:cubicBezTo>
                  <a:pt x="8479" y="19636"/>
                  <a:pt x="8709" y="20618"/>
                  <a:pt x="8709" y="20618"/>
                </a:cubicBezTo>
                <a:close/>
                <a:moveTo>
                  <a:pt x="1964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1964" y="6873"/>
                </a:lnTo>
                <a:cubicBezTo>
                  <a:pt x="1964" y="6873"/>
                  <a:pt x="1964" y="11782"/>
                  <a:pt x="1964" y="11782"/>
                </a:cubicBezTo>
                <a:close/>
                <a:moveTo>
                  <a:pt x="19636" y="6382"/>
                </a:moveTo>
                <a:lnTo>
                  <a:pt x="19636" y="1473"/>
                </a:lnTo>
                <a:cubicBezTo>
                  <a:pt x="19636" y="659"/>
                  <a:pt x="18977" y="0"/>
                  <a:pt x="18164" y="0"/>
                </a:cubicBezTo>
                <a:cubicBezTo>
                  <a:pt x="17350" y="0"/>
                  <a:pt x="16691" y="659"/>
                  <a:pt x="16691" y="1473"/>
                </a:cubicBezTo>
                <a:lnTo>
                  <a:pt x="16691" y="1844"/>
                </a:lnTo>
                <a:lnTo>
                  <a:pt x="2459" y="6029"/>
                </a:lnTo>
                <a:cubicBezTo>
                  <a:pt x="2313" y="5944"/>
                  <a:pt x="2145" y="5891"/>
                  <a:pt x="1964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11782"/>
                </a:lnTo>
                <a:cubicBezTo>
                  <a:pt x="0" y="12324"/>
                  <a:pt x="440" y="12764"/>
                  <a:pt x="982" y="12764"/>
                </a:cubicBezTo>
                <a:lnTo>
                  <a:pt x="1964" y="12764"/>
                </a:lnTo>
                <a:cubicBezTo>
                  <a:pt x="2145" y="12764"/>
                  <a:pt x="2313" y="12711"/>
                  <a:pt x="2458" y="12626"/>
                </a:cubicBezTo>
                <a:lnTo>
                  <a:pt x="3050" y="12799"/>
                </a:lnTo>
                <a:lnTo>
                  <a:pt x="4921" y="21216"/>
                </a:lnTo>
                <a:lnTo>
                  <a:pt x="4930" y="21214"/>
                </a:lnTo>
                <a:cubicBezTo>
                  <a:pt x="4979" y="21433"/>
                  <a:pt x="5166" y="21600"/>
                  <a:pt x="5400" y="21600"/>
                </a:cubicBezTo>
                <a:lnTo>
                  <a:pt x="9327" y="21600"/>
                </a:lnTo>
                <a:cubicBezTo>
                  <a:pt x="9598" y="21600"/>
                  <a:pt x="9818" y="21381"/>
                  <a:pt x="9818" y="21109"/>
                </a:cubicBezTo>
                <a:cubicBezTo>
                  <a:pt x="9818" y="21072"/>
                  <a:pt x="9805" y="21039"/>
                  <a:pt x="9797" y="21005"/>
                </a:cubicBezTo>
                <a:lnTo>
                  <a:pt x="9806" y="21003"/>
                </a:lnTo>
                <a:lnTo>
                  <a:pt x="8249" y="14329"/>
                </a:lnTo>
                <a:lnTo>
                  <a:pt x="16691" y="16811"/>
                </a:lnTo>
                <a:lnTo>
                  <a:pt x="16691" y="17182"/>
                </a:lnTo>
                <a:cubicBezTo>
                  <a:pt x="16691" y="17995"/>
                  <a:pt x="17350" y="18655"/>
                  <a:pt x="18164" y="18655"/>
                </a:cubicBezTo>
                <a:cubicBezTo>
                  <a:pt x="18977" y="18655"/>
                  <a:pt x="19636" y="17995"/>
                  <a:pt x="19636" y="17182"/>
                </a:cubicBezTo>
                <a:lnTo>
                  <a:pt x="19636" y="12273"/>
                </a:lnTo>
                <a:cubicBezTo>
                  <a:pt x="20721" y="12273"/>
                  <a:pt x="21600" y="11394"/>
                  <a:pt x="21600" y="10309"/>
                </a:cubicBezTo>
                <a:lnTo>
                  <a:pt x="21600" y="8345"/>
                </a:lnTo>
                <a:cubicBezTo>
                  <a:pt x="21600" y="7261"/>
                  <a:pt x="20721" y="6382"/>
                  <a:pt x="19636" y="6382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6" name="Shape 2783"/>
          <p:cNvSpPr/>
          <p:nvPr/>
        </p:nvSpPr>
        <p:spPr>
          <a:xfrm>
            <a:off x="13969778" y="5996628"/>
            <a:ext cx="1300128" cy="1122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7" name="Shape 2787"/>
          <p:cNvSpPr/>
          <p:nvPr/>
        </p:nvSpPr>
        <p:spPr>
          <a:xfrm>
            <a:off x="18732009" y="5907923"/>
            <a:ext cx="1299322" cy="1300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600" extrusionOk="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8" name="TextBox 67"/>
          <p:cNvSpPr txBox="1"/>
          <p:nvPr/>
        </p:nvSpPr>
        <p:spPr>
          <a:xfrm>
            <a:off x="1077158" y="11337210"/>
            <a:ext cx="5777544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Books piled on top of each other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190926" y="11417841"/>
            <a:ext cx="2685351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stack of plates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469E770E-8582-3F4A-9B51-D1B005C49561}"/>
              </a:ext>
            </a:extLst>
          </p:cNvPr>
          <p:cNvSpPr txBox="1"/>
          <p:nvPr/>
        </p:nvSpPr>
        <p:spPr>
          <a:xfrm>
            <a:off x="3965930" y="1160870"/>
            <a:ext cx="1644584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Real Life Applications of </a:t>
            </a:r>
            <a:r>
              <a:rPr lang="en-US" sz="7000" b="1" spc="800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Stack</a:t>
            </a:r>
            <a:endParaRPr lang="en-US" sz="7000" b="1" spc="800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pic>
        <p:nvPicPr>
          <p:cNvPr id="4099" name="Picture 3" descr="C:\Users\Ahmad Sa'adeh\Desktop\main-qimg-6815aa97bd8190513c47b6567ec00f36-c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7" y="3994098"/>
            <a:ext cx="5411892" cy="625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Ahmad Sa'adeh\Desktop\plato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784" y="4283365"/>
            <a:ext cx="7123636" cy="539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Ahmad Sa'adeh\Desktop\5srps-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5420" y="3998186"/>
            <a:ext cx="8572500" cy="641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6866429" y="11417841"/>
            <a:ext cx="5030481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Wearing/Removing </a:t>
            </a:r>
            <a:r>
              <a:rPr lang="en-US" sz="2800" b="1" dirty="0" smtClean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Bangles</a:t>
            </a:r>
            <a:endParaRPr lang="en-US" sz="2800" b="1" dirty="0">
              <a:solidFill>
                <a:schemeClr val="tx2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49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/>
          <p:cNvCxnSpPr/>
          <p:nvPr/>
        </p:nvCxnSpPr>
        <p:spPr>
          <a:xfrm>
            <a:off x="6989250" y="2794666"/>
            <a:ext cx="10285059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 rot="5400000">
            <a:off x="17308352" y="5370416"/>
            <a:ext cx="3639312" cy="36393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5400000">
            <a:off x="12546524" y="5370416"/>
            <a:ext cx="3639312" cy="36393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 rot="5400000">
            <a:off x="7784696" y="5370416"/>
            <a:ext cx="3639312" cy="36393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 rot="5400000">
            <a:off x="3022868" y="5370416"/>
            <a:ext cx="3639312" cy="36393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69E770E-8582-3F4A-9B51-D1B005C49561}"/>
              </a:ext>
            </a:extLst>
          </p:cNvPr>
          <p:cNvSpPr txBox="1"/>
          <p:nvPr/>
        </p:nvSpPr>
        <p:spPr>
          <a:xfrm>
            <a:off x="7585677" y="1160870"/>
            <a:ext cx="920636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b="1" spc="800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Stack Operations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295" y="6451408"/>
            <a:ext cx="21125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 smtClean="0">
                <a:solidFill>
                  <a:schemeClr val="tx2"/>
                </a:solidFill>
                <a:latin typeface="Caveat" pitchFamily="2" charset="0"/>
              </a:rPr>
              <a:t>PoP</a:t>
            </a:r>
          </a:p>
          <a:p>
            <a:endParaRPr lang="en-US" sz="9000" dirty="0">
              <a:solidFill>
                <a:schemeClr val="tx2"/>
              </a:solidFill>
              <a:latin typeface="Caveat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86234" y="6451408"/>
            <a:ext cx="21125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 smtClean="0">
                <a:solidFill>
                  <a:schemeClr val="tx2"/>
                </a:solidFill>
                <a:latin typeface="Caveat" pitchFamily="2" charset="0"/>
              </a:rPr>
              <a:t>Push</a:t>
            </a:r>
            <a:endParaRPr lang="en-US" sz="9000" dirty="0">
              <a:solidFill>
                <a:schemeClr val="tx2"/>
              </a:solidFill>
              <a:latin typeface="Caveat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311305" y="6451408"/>
            <a:ext cx="21125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 smtClean="0">
                <a:solidFill>
                  <a:schemeClr val="tx2"/>
                </a:solidFill>
                <a:latin typeface="Caveat" pitchFamily="2" charset="0"/>
              </a:rPr>
              <a:t>Peek</a:t>
            </a:r>
            <a:endParaRPr lang="en-US" sz="9000" dirty="0">
              <a:solidFill>
                <a:schemeClr val="tx2"/>
              </a:solidFill>
              <a:latin typeface="Caveat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778806" y="6451329"/>
            <a:ext cx="39256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tx2"/>
                </a:solidFill>
                <a:latin typeface="Caveat" pitchFamily="2" charset="0"/>
              </a:rPr>
              <a:t>isEmpty</a:t>
            </a:r>
            <a:endParaRPr lang="en-US" sz="7200" dirty="0">
              <a:solidFill>
                <a:schemeClr val="tx2"/>
              </a:solidFill>
              <a:latin typeface="Cave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36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7583789" y="2794666"/>
            <a:ext cx="89579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85685" y="1160870"/>
            <a:ext cx="920636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b="1" spc="800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Stack Operations</a:t>
            </a:r>
            <a:endParaRPr lang="en-US" sz="7000" b="1" spc="800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7559" y="3436883"/>
            <a:ext cx="18824027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 smtClean="0">
                <a:solidFill>
                  <a:srgbClr val="FF0000"/>
                </a:solidFill>
              </a:rPr>
              <a:t>PUSH:</a:t>
            </a:r>
            <a:r>
              <a:rPr lang="en-US" sz="4800" b="1" i="1" dirty="0"/>
              <a:t> </a:t>
            </a:r>
            <a:r>
              <a:rPr lang="en-US" sz="4800" dirty="0">
                <a:solidFill>
                  <a:schemeClr val="tx2"/>
                </a:solidFill>
              </a:rPr>
              <a:t>I</a:t>
            </a:r>
            <a:r>
              <a:rPr lang="en-US" sz="4800" dirty="0" smtClean="0">
                <a:solidFill>
                  <a:schemeClr val="tx2"/>
                </a:solidFill>
              </a:rPr>
              <a:t>nserting </a:t>
            </a:r>
            <a:r>
              <a:rPr lang="en-US" sz="4800" dirty="0">
                <a:solidFill>
                  <a:schemeClr val="tx2"/>
                </a:solidFill>
              </a:rPr>
              <a:t>an element in the </a:t>
            </a:r>
            <a:r>
              <a:rPr lang="en-US" sz="4800" dirty="0" smtClean="0">
                <a:solidFill>
                  <a:schemeClr val="tx2"/>
                </a:solidFill>
              </a:rPr>
              <a:t>stack, </a:t>
            </a:r>
            <a:r>
              <a:rPr lang="en-US" sz="4800" dirty="0">
                <a:solidFill>
                  <a:schemeClr val="tx2"/>
                </a:solidFill>
              </a:rPr>
              <a:t>the new element is inserted at the top of the stack</a:t>
            </a:r>
            <a:r>
              <a:rPr lang="en-US" sz="4800" dirty="0" smtClean="0">
                <a:solidFill>
                  <a:schemeClr val="tx2"/>
                </a:solidFill>
              </a:rPr>
              <a:t>.</a:t>
            </a:r>
          </a:p>
          <a:p>
            <a:endParaRPr lang="en-US" sz="4800" dirty="0">
              <a:solidFill>
                <a:srgbClr val="FF0000"/>
              </a:solidFill>
            </a:endParaRPr>
          </a:p>
          <a:p>
            <a:r>
              <a:rPr lang="en-US" sz="4800" b="1" i="1" dirty="0" smtClean="0">
                <a:solidFill>
                  <a:srgbClr val="FF0000"/>
                </a:solidFill>
              </a:rPr>
              <a:t>POP:</a:t>
            </a:r>
            <a:r>
              <a:rPr lang="en-US" sz="4800" i="1" dirty="0">
                <a:solidFill>
                  <a:schemeClr val="tx2"/>
                </a:solidFill>
              </a:rPr>
              <a:t> </a:t>
            </a:r>
            <a:r>
              <a:rPr lang="en-US" sz="4800" dirty="0" smtClean="0">
                <a:solidFill>
                  <a:schemeClr val="tx2"/>
                </a:solidFill>
              </a:rPr>
              <a:t>Remove </a:t>
            </a:r>
            <a:r>
              <a:rPr lang="en-US" sz="4800" dirty="0">
                <a:solidFill>
                  <a:schemeClr val="tx2"/>
                </a:solidFill>
              </a:rPr>
              <a:t>an element. Again, since we only have access to the element at the top of the stack, </a:t>
            </a:r>
            <a:r>
              <a:rPr lang="en-US" sz="4800" dirty="0" smtClean="0">
                <a:solidFill>
                  <a:schemeClr val="tx2"/>
                </a:solidFill>
              </a:rPr>
              <a:t>We </a:t>
            </a:r>
            <a:r>
              <a:rPr lang="en-US" sz="4800" dirty="0">
                <a:solidFill>
                  <a:schemeClr val="tx2"/>
                </a:solidFill>
              </a:rPr>
              <a:t>just remove the top of </a:t>
            </a:r>
            <a:r>
              <a:rPr lang="en-US" sz="4800" dirty="0" smtClean="0">
                <a:solidFill>
                  <a:schemeClr val="tx2"/>
                </a:solidFill>
              </a:rPr>
              <a:t>the stack</a:t>
            </a:r>
            <a:r>
              <a:rPr lang="en-US" sz="4800" dirty="0">
                <a:solidFill>
                  <a:schemeClr val="tx2"/>
                </a:solidFill>
              </a:rPr>
              <a:t>. </a:t>
            </a:r>
            <a:r>
              <a:rPr lang="en-US" sz="4800" dirty="0" smtClean="0">
                <a:solidFill>
                  <a:schemeClr val="tx2"/>
                </a:solidFill>
              </a:rPr>
              <a:t/>
            </a:r>
            <a:br>
              <a:rPr lang="en-US" sz="4800" dirty="0" smtClean="0">
                <a:solidFill>
                  <a:schemeClr val="tx2"/>
                </a:solidFill>
              </a:rPr>
            </a:br>
            <a:r>
              <a:rPr lang="en-US" sz="4800" b="1" dirty="0" smtClean="0">
                <a:solidFill>
                  <a:srgbClr val="92D050"/>
                </a:solidFill>
              </a:rPr>
              <a:t>Note</a:t>
            </a:r>
            <a:r>
              <a:rPr lang="en-US" sz="4800" b="1" dirty="0">
                <a:solidFill>
                  <a:srgbClr val="92D050"/>
                </a:solidFill>
              </a:rPr>
              <a:t>:</a:t>
            </a:r>
            <a:r>
              <a:rPr lang="en-US" sz="4800" b="1" dirty="0">
                <a:solidFill>
                  <a:schemeClr val="tx2"/>
                </a:solidFill>
              </a:rPr>
              <a:t> </a:t>
            </a:r>
            <a:r>
              <a:rPr lang="en-US" sz="4800" dirty="0">
                <a:solidFill>
                  <a:schemeClr val="tx2"/>
                </a:solidFill>
              </a:rPr>
              <a:t>We can also choose to return the value of the popped element back, its completely at the choice of the programmer to implement this</a:t>
            </a:r>
            <a:r>
              <a:rPr lang="en-US" sz="4800" dirty="0" smtClean="0">
                <a:solidFill>
                  <a:schemeClr val="tx2"/>
                </a:solidFill>
              </a:rPr>
              <a:t>.</a:t>
            </a:r>
          </a:p>
          <a:p>
            <a:endParaRPr lang="en-US" sz="4800" dirty="0">
              <a:solidFill>
                <a:schemeClr val="tx2"/>
              </a:solidFill>
            </a:endParaRPr>
          </a:p>
          <a:p>
            <a:r>
              <a:rPr lang="en-US" sz="4800" b="1" i="1" dirty="0" smtClean="0">
                <a:solidFill>
                  <a:srgbClr val="FF0000"/>
                </a:solidFill>
              </a:rPr>
              <a:t>PEEK:</a:t>
            </a:r>
            <a:r>
              <a:rPr lang="en-US" sz="4800" i="1" dirty="0">
                <a:solidFill>
                  <a:schemeClr val="tx2"/>
                </a:solidFill>
              </a:rPr>
              <a:t> </a:t>
            </a:r>
            <a:r>
              <a:rPr lang="en-US" sz="4800" dirty="0">
                <a:solidFill>
                  <a:schemeClr val="tx2"/>
                </a:solidFill>
              </a:rPr>
              <a:t>A</a:t>
            </a:r>
            <a:r>
              <a:rPr lang="en-US" sz="4800" dirty="0" smtClean="0">
                <a:solidFill>
                  <a:schemeClr val="tx2"/>
                </a:solidFill>
              </a:rPr>
              <a:t>llows </a:t>
            </a:r>
            <a:r>
              <a:rPr lang="en-US" sz="4800" dirty="0">
                <a:solidFill>
                  <a:schemeClr val="tx2"/>
                </a:solidFill>
              </a:rPr>
              <a:t>the user to see the element on the top of the stack. The stack is not modified in any manner in this operation</a:t>
            </a:r>
            <a:r>
              <a:rPr lang="en-US" sz="4800" dirty="0" smtClean="0">
                <a:solidFill>
                  <a:schemeClr val="tx2"/>
                </a:solidFill>
              </a:rPr>
              <a:t>.</a:t>
            </a:r>
          </a:p>
          <a:p>
            <a:endParaRPr lang="en-US" sz="4800" dirty="0">
              <a:solidFill>
                <a:schemeClr val="tx2"/>
              </a:solidFill>
            </a:endParaRPr>
          </a:p>
          <a:p>
            <a:r>
              <a:rPr lang="en-US" sz="4800" b="1" i="1" dirty="0">
                <a:solidFill>
                  <a:srgbClr val="FF0000"/>
                </a:solidFill>
              </a:rPr>
              <a:t>isEmpty</a:t>
            </a:r>
            <a:r>
              <a:rPr lang="en-US" sz="4800" i="1" dirty="0">
                <a:solidFill>
                  <a:srgbClr val="FF0000"/>
                </a:solidFill>
              </a:rPr>
              <a:t>: </a:t>
            </a:r>
            <a:r>
              <a:rPr lang="en-US" sz="4800" i="1" dirty="0">
                <a:solidFill>
                  <a:schemeClr val="tx2"/>
                </a:solidFill>
              </a:rPr>
              <a:t>Check if stack is empty or </a:t>
            </a:r>
            <a:r>
              <a:rPr lang="en-US" sz="4800" i="1" dirty="0" smtClean="0">
                <a:solidFill>
                  <a:schemeClr val="tx2"/>
                </a:solidFill>
              </a:rPr>
              <a:t>not.</a:t>
            </a:r>
            <a:endParaRPr lang="en-US" sz="4800" dirty="0" smtClean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27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683" y="2398987"/>
            <a:ext cx="15181142" cy="948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8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3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ECDDD6"/>
      </a:accent1>
      <a:accent2>
        <a:srgbClr val="000000"/>
      </a:accent2>
      <a:accent3>
        <a:srgbClr val="ECDDD6"/>
      </a:accent3>
      <a:accent4>
        <a:srgbClr val="000000"/>
      </a:accent4>
      <a:accent5>
        <a:srgbClr val="ECDDD6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36855</TotalTime>
  <Words>226</Words>
  <Application>Microsoft Office PowerPoint</Application>
  <PresentationFormat>Custom</PresentationFormat>
  <Paragraphs>63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Powerpointify</dc:title>
  <dc:subject/>
  <dc:creator/>
  <cp:keywords/>
  <dc:description/>
  <cp:lastModifiedBy>Ahmad Sa'adeh</cp:lastModifiedBy>
  <cp:revision>6177</cp:revision>
  <cp:lastPrinted>2018-10-04T13:38:44Z</cp:lastPrinted>
  <dcterms:created xsi:type="dcterms:W3CDTF">2014-11-12T21:47:38Z</dcterms:created>
  <dcterms:modified xsi:type="dcterms:W3CDTF">2020-04-12T12:16:51Z</dcterms:modified>
  <cp:category/>
</cp:coreProperties>
</file>