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373" r:id="rId2"/>
    <p:sldId id="374" r:id="rId3"/>
    <p:sldId id="375" r:id="rId4"/>
    <p:sldId id="376" r:id="rId5"/>
    <p:sldId id="377" r:id="rId6"/>
    <p:sldId id="378" r:id="rId7"/>
    <p:sldId id="388" r:id="rId8"/>
    <p:sldId id="379" r:id="rId9"/>
    <p:sldId id="390" r:id="rId10"/>
    <p:sldId id="391" r:id="rId11"/>
    <p:sldId id="395" r:id="rId12"/>
    <p:sldId id="387" r:id="rId13"/>
    <p:sldId id="392" r:id="rId14"/>
    <p:sldId id="385" r:id="rId15"/>
    <p:sldId id="381" r:id="rId16"/>
    <p:sldId id="382" r:id="rId17"/>
    <p:sldId id="384" r:id="rId18"/>
    <p:sldId id="394" r:id="rId19"/>
    <p:sldId id="398" r:id="rId20"/>
    <p:sldId id="399" r:id="rId21"/>
    <p:sldId id="396" r:id="rId22"/>
    <p:sldId id="397" r:id="rId23"/>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de-DE"/>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2A0C6"/>
    <a:srgbClr val="CCFFFF"/>
    <a:srgbClr val="66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6144" autoAdjust="0"/>
  </p:normalViewPr>
  <p:slideViewPr>
    <p:cSldViewPr>
      <p:cViewPr varScale="1">
        <p:scale>
          <a:sx n="103" d="100"/>
          <a:sy n="103" d="100"/>
        </p:scale>
        <p:origin x="234" y="126"/>
      </p:cViewPr>
      <p:guideLst>
        <p:guide orient="horz" pos="2160"/>
        <p:guide pos="2880"/>
      </p:guideLst>
    </p:cSldViewPr>
  </p:slideViewPr>
  <p:outlineViewPr>
    <p:cViewPr>
      <p:scale>
        <a:sx n="33" d="100"/>
        <a:sy n="33" d="100"/>
      </p:scale>
      <p:origin x="0" y="-1924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3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98800" y="9717088"/>
            <a:ext cx="903288"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965" tIns="46158" rIns="93965" bIns="46158">
            <a:spAutoFit/>
          </a:bodyPr>
          <a:lstStyle>
            <a:lvl1pPr defTabSz="790575" eaLnBrk="0" hangingPunct="0">
              <a:lnSpc>
                <a:spcPct val="90000"/>
              </a:lnSpc>
              <a:defRPr sz="2400">
                <a:solidFill>
                  <a:schemeClr val="tx1"/>
                </a:solidFill>
                <a:latin typeface="Arial" charset="0"/>
              </a:defRPr>
            </a:lvl1pPr>
            <a:lvl2pPr marL="742950" indent="-285750" defTabSz="790575" eaLnBrk="0" hangingPunct="0">
              <a:lnSpc>
                <a:spcPct val="90000"/>
              </a:lnSpc>
              <a:defRPr sz="2400">
                <a:solidFill>
                  <a:schemeClr val="tx1"/>
                </a:solidFill>
                <a:latin typeface="Arial" charset="0"/>
              </a:defRPr>
            </a:lvl2pPr>
            <a:lvl3pPr marL="1143000" indent="-228600" defTabSz="790575" eaLnBrk="0" hangingPunct="0">
              <a:lnSpc>
                <a:spcPct val="90000"/>
              </a:lnSpc>
              <a:defRPr sz="2400">
                <a:solidFill>
                  <a:schemeClr val="tx1"/>
                </a:solidFill>
                <a:latin typeface="Arial" charset="0"/>
              </a:defRPr>
            </a:lvl3pPr>
            <a:lvl4pPr marL="1600200" indent="-228600" defTabSz="790575" eaLnBrk="0" hangingPunct="0">
              <a:lnSpc>
                <a:spcPct val="90000"/>
              </a:lnSpc>
              <a:defRPr sz="2400">
                <a:solidFill>
                  <a:schemeClr val="tx1"/>
                </a:solidFill>
                <a:latin typeface="Arial" charset="0"/>
              </a:defRPr>
            </a:lvl4pPr>
            <a:lvl5pPr marL="2057400" indent="-228600" defTabSz="790575" eaLnBrk="0" hangingPunct="0">
              <a:lnSpc>
                <a:spcPct val="90000"/>
              </a:lnSpc>
              <a:defRPr sz="2400">
                <a:solidFill>
                  <a:schemeClr val="tx1"/>
                </a:solidFill>
                <a:latin typeface="Arial" charset="0"/>
              </a:defRPr>
            </a:lvl5pPr>
            <a:lvl6pPr marL="2514600" indent="-228600" defTabSz="790575" eaLnBrk="0" fontAlgn="base" hangingPunct="0">
              <a:lnSpc>
                <a:spcPct val="90000"/>
              </a:lnSpc>
              <a:spcBef>
                <a:spcPct val="0"/>
              </a:spcBef>
              <a:spcAft>
                <a:spcPct val="0"/>
              </a:spcAft>
              <a:defRPr sz="2400">
                <a:solidFill>
                  <a:schemeClr val="tx1"/>
                </a:solidFill>
                <a:latin typeface="Arial" charset="0"/>
              </a:defRPr>
            </a:lvl6pPr>
            <a:lvl7pPr marL="2971800" indent="-228600" defTabSz="790575" eaLnBrk="0" fontAlgn="base" hangingPunct="0">
              <a:lnSpc>
                <a:spcPct val="90000"/>
              </a:lnSpc>
              <a:spcBef>
                <a:spcPct val="0"/>
              </a:spcBef>
              <a:spcAft>
                <a:spcPct val="0"/>
              </a:spcAft>
              <a:defRPr sz="2400">
                <a:solidFill>
                  <a:schemeClr val="tx1"/>
                </a:solidFill>
                <a:latin typeface="Arial" charset="0"/>
              </a:defRPr>
            </a:lvl7pPr>
            <a:lvl8pPr marL="3429000" indent="-228600" defTabSz="790575" eaLnBrk="0" fontAlgn="base" hangingPunct="0">
              <a:lnSpc>
                <a:spcPct val="90000"/>
              </a:lnSpc>
              <a:spcBef>
                <a:spcPct val="0"/>
              </a:spcBef>
              <a:spcAft>
                <a:spcPct val="0"/>
              </a:spcAft>
              <a:defRPr sz="2400">
                <a:solidFill>
                  <a:schemeClr val="tx1"/>
                </a:solidFill>
                <a:latin typeface="Arial" charset="0"/>
              </a:defRPr>
            </a:lvl8pPr>
            <a:lvl9pPr marL="3886200" indent="-228600" defTabSz="790575" eaLnBrk="0" fontAlgn="base" hangingPunct="0">
              <a:lnSpc>
                <a:spcPct val="90000"/>
              </a:lnSpc>
              <a:spcBef>
                <a:spcPct val="0"/>
              </a:spcBef>
              <a:spcAft>
                <a:spcPct val="0"/>
              </a:spcAft>
              <a:defRPr sz="2400">
                <a:solidFill>
                  <a:schemeClr val="tx1"/>
                </a:solidFill>
                <a:latin typeface="Arial" charset="0"/>
              </a:defRPr>
            </a:lvl9pPr>
          </a:lstStyle>
          <a:p>
            <a:pPr algn="ctr"/>
            <a:r>
              <a:rPr lang="de-DE" altLang="de-DE" sz="1300"/>
              <a:t>Seite </a:t>
            </a:r>
            <a:fld id="{4F25EBAD-83C9-4E19-A2ED-ED369DC4C486}" type="slidenum">
              <a:rPr lang="de-DE" altLang="de-DE" sz="1300"/>
              <a:pPr algn="ctr"/>
              <a:t>‹Nr.›</a:t>
            </a:fld>
            <a:endParaRPr lang="de-DE" altLang="de-DE" sz="1300"/>
          </a:p>
        </p:txBody>
      </p:sp>
    </p:spTree>
    <p:extLst>
      <p:ext uri="{BB962C8B-B14F-4D97-AF65-F5344CB8AC3E}">
        <p14:creationId xmlns:p14="http://schemas.microsoft.com/office/powerpoint/2010/main" val="3305231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65688"/>
            <a:ext cx="5207000" cy="430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65" tIns="46158" rIns="93965" bIns="46158" numCol="1" anchor="t" anchorCtr="0" compatLnSpc="1">
            <a:prstTxWarp prst="textNoShape">
              <a:avLst/>
            </a:prstTxWarp>
          </a:bodyPr>
          <a:lstStyle/>
          <a:p>
            <a:pPr lvl="0"/>
            <a:r>
              <a:rPr lang="de-DE" noProof="0" smtClean="0"/>
              <a:t>Hauptteiltext</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5603" name="Rectangle 3"/>
          <p:cNvSpPr>
            <a:spLocks noGrp="1" noRot="1" noChangeAspect="1" noChangeArrowheads="1" noTextEdit="1"/>
          </p:cNvSpPr>
          <p:nvPr>
            <p:ph type="sldImg" idx="2"/>
          </p:nvPr>
        </p:nvSpPr>
        <p:spPr bwMode="auto">
          <a:xfrm>
            <a:off x="1169988" y="898525"/>
            <a:ext cx="4764087" cy="35734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4" name="Rectangle 4"/>
          <p:cNvSpPr>
            <a:spLocks noChangeArrowheads="1"/>
          </p:cNvSpPr>
          <p:nvPr/>
        </p:nvSpPr>
        <p:spPr bwMode="auto">
          <a:xfrm>
            <a:off x="3098800" y="9802813"/>
            <a:ext cx="903288" cy="265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965" tIns="46158" rIns="93965" bIns="46158">
            <a:spAutoFit/>
          </a:bodyPr>
          <a:lstStyle>
            <a:lvl1pPr defTabSz="790575" eaLnBrk="0" hangingPunct="0">
              <a:lnSpc>
                <a:spcPct val="90000"/>
              </a:lnSpc>
              <a:defRPr sz="2400">
                <a:solidFill>
                  <a:schemeClr val="tx1"/>
                </a:solidFill>
                <a:latin typeface="Arial" charset="0"/>
              </a:defRPr>
            </a:lvl1pPr>
            <a:lvl2pPr marL="742950" indent="-285750" defTabSz="790575" eaLnBrk="0" hangingPunct="0">
              <a:lnSpc>
                <a:spcPct val="90000"/>
              </a:lnSpc>
              <a:defRPr sz="2400">
                <a:solidFill>
                  <a:schemeClr val="tx1"/>
                </a:solidFill>
                <a:latin typeface="Arial" charset="0"/>
              </a:defRPr>
            </a:lvl2pPr>
            <a:lvl3pPr marL="1143000" indent="-228600" defTabSz="790575" eaLnBrk="0" hangingPunct="0">
              <a:lnSpc>
                <a:spcPct val="90000"/>
              </a:lnSpc>
              <a:defRPr sz="2400">
                <a:solidFill>
                  <a:schemeClr val="tx1"/>
                </a:solidFill>
                <a:latin typeface="Arial" charset="0"/>
              </a:defRPr>
            </a:lvl3pPr>
            <a:lvl4pPr marL="1600200" indent="-228600" defTabSz="790575" eaLnBrk="0" hangingPunct="0">
              <a:lnSpc>
                <a:spcPct val="90000"/>
              </a:lnSpc>
              <a:defRPr sz="2400">
                <a:solidFill>
                  <a:schemeClr val="tx1"/>
                </a:solidFill>
                <a:latin typeface="Arial" charset="0"/>
              </a:defRPr>
            </a:lvl4pPr>
            <a:lvl5pPr marL="2057400" indent="-228600" defTabSz="790575" eaLnBrk="0" hangingPunct="0">
              <a:lnSpc>
                <a:spcPct val="90000"/>
              </a:lnSpc>
              <a:defRPr sz="2400">
                <a:solidFill>
                  <a:schemeClr val="tx1"/>
                </a:solidFill>
                <a:latin typeface="Arial" charset="0"/>
              </a:defRPr>
            </a:lvl5pPr>
            <a:lvl6pPr marL="2514600" indent="-228600" defTabSz="790575" eaLnBrk="0" fontAlgn="base" hangingPunct="0">
              <a:lnSpc>
                <a:spcPct val="90000"/>
              </a:lnSpc>
              <a:spcBef>
                <a:spcPct val="0"/>
              </a:spcBef>
              <a:spcAft>
                <a:spcPct val="0"/>
              </a:spcAft>
              <a:defRPr sz="2400">
                <a:solidFill>
                  <a:schemeClr val="tx1"/>
                </a:solidFill>
                <a:latin typeface="Arial" charset="0"/>
              </a:defRPr>
            </a:lvl6pPr>
            <a:lvl7pPr marL="2971800" indent="-228600" defTabSz="790575" eaLnBrk="0" fontAlgn="base" hangingPunct="0">
              <a:lnSpc>
                <a:spcPct val="90000"/>
              </a:lnSpc>
              <a:spcBef>
                <a:spcPct val="0"/>
              </a:spcBef>
              <a:spcAft>
                <a:spcPct val="0"/>
              </a:spcAft>
              <a:defRPr sz="2400">
                <a:solidFill>
                  <a:schemeClr val="tx1"/>
                </a:solidFill>
                <a:latin typeface="Arial" charset="0"/>
              </a:defRPr>
            </a:lvl7pPr>
            <a:lvl8pPr marL="3429000" indent="-228600" defTabSz="790575" eaLnBrk="0" fontAlgn="base" hangingPunct="0">
              <a:lnSpc>
                <a:spcPct val="90000"/>
              </a:lnSpc>
              <a:spcBef>
                <a:spcPct val="0"/>
              </a:spcBef>
              <a:spcAft>
                <a:spcPct val="0"/>
              </a:spcAft>
              <a:defRPr sz="2400">
                <a:solidFill>
                  <a:schemeClr val="tx1"/>
                </a:solidFill>
                <a:latin typeface="Arial" charset="0"/>
              </a:defRPr>
            </a:lvl8pPr>
            <a:lvl9pPr marL="3886200" indent="-228600" defTabSz="790575" eaLnBrk="0" fontAlgn="base" hangingPunct="0">
              <a:lnSpc>
                <a:spcPct val="90000"/>
              </a:lnSpc>
              <a:spcBef>
                <a:spcPct val="0"/>
              </a:spcBef>
              <a:spcAft>
                <a:spcPct val="0"/>
              </a:spcAft>
              <a:defRPr sz="2400">
                <a:solidFill>
                  <a:schemeClr val="tx1"/>
                </a:solidFill>
                <a:latin typeface="Arial" charset="0"/>
              </a:defRPr>
            </a:lvl9pPr>
          </a:lstStyle>
          <a:p>
            <a:pPr algn="ctr"/>
            <a:r>
              <a:rPr lang="de-DE" altLang="de-DE" sz="1300"/>
              <a:t>Seite </a:t>
            </a:r>
            <a:fld id="{CD93C0AD-2DB8-4D97-9366-ADD845E8B1B8}" type="slidenum">
              <a:rPr lang="de-DE" altLang="de-DE" sz="1300"/>
              <a:pPr algn="ctr"/>
              <a:t>‹Nr.›</a:t>
            </a:fld>
            <a:endParaRPr lang="de-DE" altLang="de-DE" sz="1300"/>
          </a:p>
        </p:txBody>
      </p:sp>
    </p:spTree>
    <p:extLst>
      <p:ext uri="{BB962C8B-B14F-4D97-AF65-F5344CB8AC3E}">
        <p14:creationId xmlns:p14="http://schemas.microsoft.com/office/powerpoint/2010/main" val="3585119091"/>
      </p:ext>
    </p:extLst>
  </p:cSld>
  <p:clrMap bg1="lt1" tx1="dk1" bg2="lt2" tx2="dk2" accent1="accent1" accent2="accent2" accent3="accent3" accent4="accent4" accent5="accent5" accent6="accent6" hlink="hlink" folHlink="folHlink"/>
  <p:notesStyle>
    <a:lvl1pPr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defTabSz="762000"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endParaRPr lang="de-DE" alt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5222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49740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99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519945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5852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33917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7354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5771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3055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6888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745534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2795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71739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29126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6910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en-US"/>
          </a:p>
        </p:txBody>
      </p:sp>
      <p:sp>
        <p:nvSpPr>
          <p:cNvPr id="4"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737146F0-404E-40B1-B0A7-04CFF392C5B2}" type="slidenum">
              <a:rPr lang="de-DE"/>
              <a:pPr>
                <a:defRPr/>
              </a:pPr>
              <a:t>‹Nr.›</a:t>
            </a:fld>
            <a:endParaRPr lang="de-DE"/>
          </a:p>
        </p:txBody>
      </p:sp>
    </p:spTree>
    <p:extLst>
      <p:ext uri="{BB962C8B-B14F-4D97-AF65-F5344CB8AC3E}">
        <p14:creationId xmlns:p14="http://schemas.microsoft.com/office/powerpoint/2010/main" val="73685996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75FACEE7-922F-40F6-8F9D-78749E3EFC29}" type="slidenum">
              <a:rPr lang="de-DE"/>
              <a:pPr>
                <a:defRPr/>
              </a:pPr>
              <a:t>‹Nr.›</a:t>
            </a:fld>
            <a:endParaRPr lang="de-DE"/>
          </a:p>
        </p:txBody>
      </p:sp>
    </p:spTree>
    <p:extLst>
      <p:ext uri="{BB962C8B-B14F-4D97-AF65-F5344CB8AC3E}">
        <p14:creationId xmlns:p14="http://schemas.microsoft.com/office/powerpoint/2010/main" val="291322634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8" y="188913"/>
            <a:ext cx="2160587" cy="598328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250825" y="188913"/>
            <a:ext cx="6329363" cy="59832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A834EB15-56B5-4C16-9805-FC956E4B8D17}" type="slidenum">
              <a:rPr lang="de-DE"/>
              <a:pPr>
                <a:defRPr/>
              </a:pPr>
              <a:t>‹Nr.›</a:t>
            </a:fld>
            <a:endParaRPr lang="de-DE"/>
          </a:p>
        </p:txBody>
      </p:sp>
    </p:spTree>
    <p:extLst>
      <p:ext uri="{BB962C8B-B14F-4D97-AF65-F5344CB8AC3E}">
        <p14:creationId xmlns:p14="http://schemas.microsoft.com/office/powerpoint/2010/main" val="314903296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DEF96D8F-1723-4B72-9565-79CEBDEBE864}" type="slidenum">
              <a:rPr lang="de-DE"/>
              <a:pPr>
                <a:defRPr/>
              </a:pPr>
              <a:t>‹Nr.›</a:t>
            </a:fld>
            <a:endParaRPr lang="de-DE"/>
          </a:p>
        </p:txBody>
      </p:sp>
    </p:spTree>
    <p:extLst>
      <p:ext uri="{BB962C8B-B14F-4D97-AF65-F5344CB8AC3E}">
        <p14:creationId xmlns:p14="http://schemas.microsoft.com/office/powerpoint/2010/main" val="225210777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FB3E6F74-10B5-42EF-AA10-9BAE5ADF6554}" type="slidenum">
              <a:rPr lang="de-DE"/>
              <a:pPr>
                <a:defRPr/>
              </a:pPr>
              <a:t>‹Nr.›</a:t>
            </a:fld>
            <a:endParaRPr lang="de-DE"/>
          </a:p>
        </p:txBody>
      </p:sp>
    </p:spTree>
    <p:extLst>
      <p:ext uri="{BB962C8B-B14F-4D97-AF65-F5344CB8AC3E}">
        <p14:creationId xmlns:p14="http://schemas.microsoft.com/office/powerpoint/2010/main" val="34912124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250825" y="981075"/>
            <a:ext cx="4244975"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981075"/>
            <a:ext cx="4244975"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7B3DFB70-2D93-4B94-B49E-256E73EA06F1}" type="slidenum">
              <a:rPr lang="de-DE"/>
              <a:pPr>
                <a:defRPr/>
              </a:pPr>
              <a:t>‹Nr.›</a:t>
            </a:fld>
            <a:endParaRPr lang="de-DE"/>
          </a:p>
        </p:txBody>
      </p:sp>
    </p:spTree>
    <p:extLst>
      <p:ext uri="{BB962C8B-B14F-4D97-AF65-F5344CB8AC3E}">
        <p14:creationId xmlns:p14="http://schemas.microsoft.com/office/powerpoint/2010/main" val="271816643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A1916756-8BC0-43D1-90AA-B63A6961A577}" type="slidenum">
              <a:rPr lang="de-DE"/>
              <a:pPr>
                <a:defRPr/>
              </a:pPr>
              <a:t>‹Nr.›</a:t>
            </a:fld>
            <a:endParaRPr lang="de-DE"/>
          </a:p>
        </p:txBody>
      </p:sp>
    </p:spTree>
    <p:extLst>
      <p:ext uri="{BB962C8B-B14F-4D97-AF65-F5344CB8AC3E}">
        <p14:creationId xmlns:p14="http://schemas.microsoft.com/office/powerpoint/2010/main" val="339438196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BD96235A-0B47-473A-B886-7A9224DF8901}" type="slidenum">
              <a:rPr lang="de-DE"/>
              <a:pPr>
                <a:defRPr/>
              </a:pPr>
              <a:t>‹Nr.›</a:t>
            </a:fld>
            <a:endParaRPr lang="de-DE"/>
          </a:p>
        </p:txBody>
      </p:sp>
    </p:spTree>
    <p:extLst>
      <p:ext uri="{BB962C8B-B14F-4D97-AF65-F5344CB8AC3E}">
        <p14:creationId xmlns:p14="http://schemas.microsoft.com/office/powerpoint/2010/main" val="83690882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F7CE8913-4AC0-4868-850B-329DAE643102}" type="slidenum">
              <a:rPr lang="de-DE"/>
              <a:pPr>
                <a:defRPr/>
              </a:pPr>
              <a:t>‹Nr.›</a:t>
            </a:fld>
            <a:endParaRPr lang="de-DE"/>
          </a:p>
        </p:txBody>
      </p:sp>
    </p:spTree>
    <p:extLst>
      <p:ext uri="{BB962C8B-B14F-4D97-AF65-F5344CB8AC3E}">
        <p14:creationId xmlns:p14="http://schemas.microsoft.com/office/powerpoint/2010/main" val="20832819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DE859788-3B88-4BBD-9D82-7D0D9C679238}" type="slidenum">
              <a:rPr lang="de-DE"/>
              <a:pPr>
                <a:defRPr/>
              </a:pPr>
              <a:t>‹Nr.›</a:t>
            </a:fld>
            <a:endParaRPr lang="de-DE"/>
          </a:p>
        </p:txBody>
      </p:sp>
    </p:spTree>
    <p:extLst>
      <p:ext uri="{BB962C8B-B14F-4D97-AF65-F5344CB8AC3E}">
        <p14:creationId xmlns:p14="http://schemas.microsoft.com/office/powerpoint/2010/main" val="212807955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4"/>
          <p:cNvSpPr>
            <a:spLocks noGrp="1" noChangeArrowheads="1"/>
          </p:cNvSpPr>
          <p:nvPr>
            <p:ph type="ftr" sz="quarter" idx="10"/>
          </p:nvPr>
        </p:nvSpPr>
        <p:spPr>
          <a:xfrm>
            <a:off x="3059113" y="6453188"/>
            <a:ext cx="5761037" cy="288925"/>
          </a:xfrm>
          <a:prstGeom prst="rect">
            <a:avLst/>
          </a:prstGeom>
        </p:spPr>
        <p:txBody>
          <a:bodyPr/>
          <a:lstStyle>
            <a:lvl1pPr eaLnBrk="0" hangingPunct="0">
              <a:lnSpc>
                <a:spcPct val="90000"/>
              </a:lnSpc>
              <a:defRPr>
                <a:cs typeface="+mn-cs"/>
              </a:defRPr>
            </a:lvl1pPr>
          </a:lstStyle>
          <a:p>
            <a:pPr>
              <a:defRPr/>
            </a:pPr>
            <a:r>
              <a:rPr lang="de-DE"/>
              <a:t>M. Winzker – Folie </a:t>
            </a:r>
            <a:fld id="{E2BA9E54-C8E4-4459-B753-B10CB2876E0F}" type="slidenum">
              <a:rPr lang="de-DE"/>
              <a:pPr>
                <a:defRPr/>
              </a:pPr>
              <a:t>‹Nr.›</a:t>
            </a:fld>
            <a:endParaRPr lang="de-DE"/>
          </a:p>
        </p:txBody>
      </p:sp>
    </p:spTree>
    <p:extLst>
      <p:ext uri="{BB962C8B-B14F-4D97-AF65-F5344CB8AC3E}">
        <p14:creationId xmlns:p14="http://schemas.microsoft.com/office/powerpoint/2010/main" val="68400187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3"/>
          <p:cNvGrpSpPr>
            <a:grpSpLocks/>
          </p:cNvGrpSpPr>
          <p:nvPr/>
        </p:nvGrpSpPr>
        <p:grpSpPr bwMode="auto">
          <a:xfrm>
            <a:off x="107950" y="6308725"/>
            <a:ext cx="3282950" cy="528638"/>
            <a:chOff x="188" y="87"/>
            <a:chExt cx="2068" cy="333"/>
          </a:xfrm>
        </p:grpSpPr>
        <p:sp>
          <p:nvSpPr>
            <p:cNvPr id="1032" name="Oval 22"/>
            <p:cNvSpPr>
              <a:spLocks noChangeArrowheads="1"/>
            </p:cNvSpPr>
            <p:nvPr/>
          </p:nvSpPr>
          <p:spPr bwMode="auto">
            <a:xfrm>
              <a:off x="188" y="108"/>
              <a:ext cx="232" cy="246"/>
            </a:xfrm>
            <a:prstGeom prst="ellipse">
              <a:avLst/>
            </a:prstGeom>
            <a:solidFill>
              <a:srgbClr val="02A0C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defRPr sz="2400">
                  <a:solidFill>
                    <a:schemeClr val="tx1"/>
                  </a:solidFill>
                  <a:latin typeface="Arial" charset="0"/>
                </a:defRPr>
              </a:lvl1pPr>
              <a:lvl2pPr marL="742950" indent="-285750" eaLnBrk="0" hangingPunct="0">
                <a:lnSpc>
                  <a:spcPct val="90000"/>
                </a:lnSpc>
                <a:defRPr sz="2400">
                  <a:solidFill>
                    <a:schemeClr val="tx1"/>
                  </a:solidFill>
                  <a:latin typeface="Arial" charset="0"/>
                </a:defRPr>
              </a:lvl2pPr>
              <a:lvl3pPr marL="1143000" indent="-228600" eaLnBrk="0" hangingPunct="0">
                <a:lnSpc>
                  <a:spcPct val="90000"/>
                </a:lnSpc>
                <a:defRPr sz="2400">
                  <a:solidFill>
                    <a:schemeClr val="tx1"/>
                  </a:solidFill>
                  <a:latin typeface="Arial" charset="0"/>
                </a:defRPr>
              </a:lvl3pPr>
              <a:lvl4pPr marL="1600200" indent="-228600" eaLnBrk="0" hangingPunct="0">
                <a:lnSpc>
                  <a:spcPct val="90000"/>
                </a:lnSpc>
                <a:defRPr sz="2400">
                  <a:solidFill>
                    <a:schemeClr val="tx1"/>
                  </a:solidFill>
                  <a:latin typeface="Arial" charset="0"/>
                </a:defRPr>
              </a:lvl4pPr>
              <a:lvl5pPr marL="2057400" indent="-228600" eaLnBrk="0" hangingPunct="0">
                <a:lnSpc>
                  <a:spcPct val="90000"/>
                </a:lnSpc>
                <a:defRPr sz="2400">
                  <a:solidFill>
                    <a:schemeClr val="tx1"/>
                  </a:solidFill>
                  <a:latin typeface="Arial" charset="0"/>
                </a:defRPr>
              </a:lvl5pPr>
              <a:lvl6pPr marL="2514600" indent="-228600" eaLnBrk="0" fontAlgn="base" hangingPunct="0">
                <a:lnSpc>
                  <a:spcPct val="90000"/>
                </a:lnSpc>
                <a:spcBef>
                  <a:spcPct val="0"/>
                </a:spcBef>
                <a:spcAft>
                  <a:spcPct val="0"/>
                </a:spcAft>
                <a:defRPr sz="2400">
                  <a:solidFill>
                    <a:schemeClr val="tx1"/>
                  </a:solidFill>
                  <a:latin typeface="Arial" charset="0"/>
                </a:defRPr>
              </a:lvl6pPr>
              <a:lvl7pPr marL="2971800" indent="-228600" eaLnBrk="0" fontAlgn="base" hangingPunct="0">
                <a:lnSpc>
                  <a:spcPct val="90000"/>
                </a:lnSpc>
                <a:spcBef>
                  <a:spcPct val="0"/>
                </a:spcBef>
                <a:spcAft>
                  <a:spcPct val="0"/>
                </a:spcAft>
                <a:defRPr sz="2400">
                  <a:solidFill>
                    <a:schemeClr val="tx1"/>
                  </a:solidFill>
                  <a:latin typeface="Arial" charset="0"/>
                </a:defRPr>
              </a:lvl7pPr>
              <a:lvl8pPr marL="3429000" indent="-228600" eaLnBrk="0" fontAlgn="base" hangingPunct="0">
                <a:lnSpc>
                  <a:spcPct val="90000"/>
                </a:lnSpc>
                <a:spcBef>
                  <a:spcPct val="0"/>
                </a:spcBef>
                <a:spcAft>
                  <a:spcPct val="0"/>
                </a:spcAft>
                <a:defRPr sz="2400">
                  <a:solidFill>
                    <a:schemeClr val="tx1"/>
                  </a:solidFill>
                  <a:latin typeface="Arial" charset="0"/>
                </a:defRPr>
              </a:lvl8pPr>
              <a:lvl9pPr marL="3886200" indent="-228600" eaLnBrk="0" fontAlgn="base" hangingPunct="0">
                <a:lnSpc>
                  <a:spcPct val="90000"/>
                </a:lnSpc>
                <a:spcBef>
                  <a:spcPct val="0"/>
                </a:spcBef>
                <a:spcAft>
                  <a:spcPct val="0"/>
                </a:spcAft>
                <a:defRPr sz="2400">
                  <a:solidFill>
                    <a:schemeClr val="tx1"/>
                  </a:solidFill>
                  <a:latin typeface="Arial" charset="0"/>
                </a:defRPr>
              </a:lvl9pPr>
            </a:lstStyle>
            <a:p>
              <a:endParaRPr lang="en-US" altLang="de-DE"/>
            </a:p>
          </p:txBody>
        </p:sp>
        <p:sp>
          <p:nvSpPr>
            <p:cNvPr id="1033" name="Oval 23"/>
            <p:cNvSpPr>
              <a:spLocks noChangeArrowheads="1"/>
            </p:cNvSpPr>
            <p:nvPr/>
          </p:nvSpPr>
          <p:spPr bwMode="auto">
            <a:xfrm>
              <a:off x="234" y="159"/>
              <a:ext cx="140" cy="147"/>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defRPr sz="2400">
                  <a:solidFill>
                    <a:schemeClr val="tx1"/>
                  </a:solidFill>
                  <a:latin typeface="Arial" charset="0"/>
                </a:defRPr>
              </a:lvl1pPr>
              <a:lvl2pPr marL="742950" indent="-285750" eaLnBrk="0" hangingPunct="0">
                <a:lnSpc>
                  <a:spcPct val="90000"/>
                </a:lnSpc>
                <a:defRPr sz="2400">
                  <a:solidFill>
                    <a:schemeClr val="tx1"/>
                  </a:solidFill>
                  <a:latin typeface="Arial" charset="0"/>
                </a:defRPr>
              </a:lvl2pPr>
              <a:lvl3pPr marL="1143000" indent="-228600" eaLnBrk="0" hangingPunct="0">
                <a:lnSpc>
                  <a:spcPct val="90000"/>
                </a:lnSpc>
                <a:defRPr sz="2400">
                  <a:solidFill>
                    <a:schemeClr val="tx1"/>
                  </a:solidFill>
                  <a:latin typeface="Arial" charset="0"/>
                </a:defRPr>
              </a:lvl3pPr>
              <a:lvl4pPr marL="1600200" indent="-228600" eaLnBrk="0" hangingPunct="0">
                <a:lnSpc>
                  <a:spcPct val="90000"/>
                </a:lnSpc>
                <a:defRPr sz="2400">
                  <a:solidFill>
                    <a:schemeClr val="tx1"/>
                  </a:solidFill>
                  <a:latin typeface="Arial" charset="0"/>
                </a:defRPr>
              </a:lvl4pPr>
              <a:lvl5pPr marL="2057400" indent="-228600" eaLnBrk="0" hangingPunct="0">
                <a:lnSpc>
                  <a:spcPct val="90000"/>
                </a:lnSpc>
                <a:defRPr sz="2400">
                  <a:solidFill>
                    <a:schemeClr val="tx1"/>
                  </a:solidFill>
                  <a:latin typeface="Arial" charset="0"/>
                </a:defRPr>
              </a:lvl5pPr>
              <a:lvl6pPr marL="2514600" indent="-228600" eaLnBrk="0" fontAlgn="base" hangingPunct="0">
                <a:lnSpc>
                  <a:spcPct val="90000"/>
                </a:lnSpc>
                <a:spcBef>
                  <a:spcPct val="0"/>
                </a:spcBef>
                <a:spcAft>
                  <a:spcPct val="0"/>
                </a:spcAft>
                <a:defRPr sz="2400">
                  <a:solidFill>
                    <a:schemeClr val="tx1"/>
                  </a:solidFill>
                  <a:latin typeface="Arial" charset="0"/>
                </a:defRPr>
              </a:lvl6pPr>
              <a:lvl7pPr marL="2971800" indent="-228600" eaLnBrk="0" fontAlgn="base" hangingPunct="0">
                <a:lnSpc>
                  <a:spcPct val="90000"/>
                </a:lnSpc>
                <a:spcBef>
                  <a:spcPct val="0"/>
                </a:spcBef>
                <a:spcAft>
                  <a:spcPct val="0"/>
                </a:spcAft>
                <a:defRPr sz="2400">
                  <a:solidFill>
                    <a:schemeClr val="tx1"/>
                  </a:solidFill>
                  <a:latin typeface="Arial" charset="0"/>
                </a:defRPr>
              </a:lvl7pPr>
              <a:lvl8pPr marL="3429000" indent="-228600" eaLnBrk="0" fontAlgn="base" hangingPunct="0">
                <a:lnSpc>
                  <a:spcPct val="90000"/>
                </a:lnSpc>
                <a:spcBef>
                  <a:spcPct val="0"/>
                </a:spcBef>
                <a:spcAft>
                  <a:spcPct val="0"/>
                </a:spcAft>
                <a:defRPr sz="2400">
                  <a:solidFill>
                    <a:schemeClr val="tx1"/>
                  </a:solidFill>
                  <a:latin typeface="Arial" charset="0"/>
                </a:defRPr>
              </a:lvl8pPr>
              <a:lvl9pPr marL="3886200" indent="-228600" eaLnBrk="0" fontAlgn="base" hangingPunct="0">
                <a:lnSpc>
                  <a:spcPct val="90000"/>
                </a:lnSpc>
                <a:spcBef>
                  <a:spcPct val="0"/>
                </a:spcBef>
                <a:spcAft>
                  <a:spcPct val="0"/>
                </a:spcAft>
                <a:defRPr sz="2400">
                  <a:solidFill>
                    <a:schemeClr val="tx1"/>
                  </a:solidFill>
                  <a:latin typeface="Arial" charset="0"/>
                </a:defRPr>
              </a:lvl9pPr>
            </a:lstStyle>
            <a:p>
              <a:endParaRPr lang="en-US" altLang="de-DE"/>
            </a:p>
          </p:txBody>
        </p:sp>
        <p:sp>
          <p:nvSpPr>
            <p:cNvPr id="1034" name="Rectangle 24"/>
            <p:cNvSpPr>
              <a:spLocks noChangeArrowheads="1"/>
            </p:cNvSpPr>
            <p:nvPr/>
          </p:nvSpPr>
          <p:spPr bwMode="auto">
            <a:xfrm>
              <a:off x="798" y="87"/>
              <a:ext cx="102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lnSpc>
                  <a:spcPct val="90000"/>
                </a:lnSpc>
                <a:defRPr sz="2400">
                  <a:solidFill>
                    <a:schemeClr val="tx1"/>
                  </a:solidFill>
                  <a:latin typeface="Arial" charset="0"/>
                </a:defRPr>
              </a:lvl1pPr>
              <a:lvl2pPr marL="742950" indent="-285750" defTabSz="762000" eaLnBrk="0" hangingPunct="0">
                <a:lnSpc>
                  <a:spcPct val="90000"/>
                </a:lnSpc>
                <a:defRPr sz="2400">
                  <a:solidFill>
                    <a:schemeClr val="tx1"/>
                  </a:solidFill>
                  <a:latin typeface="Arial" charset="0"/>
                </a:defRPr>
              </a:lvl2pPr>
              <a:lvl3pPr marL="1143000" indent="-228600" defTabSz="762000" eaLnBrk="0" hangingPunct="0">
                <a:lnSpc>
                  <a:spcPct val="90000"/>
                </a:lnSpc>
                <a:defRPr sz="2400">
                  <a:solidFill>
                    <a:schemeClr val="tx1"/>
                  </a:solidFill>
                  <a:latin typeface="Arial" charset="0"/>
                </a:defRPr>
              </a:lvl3pPr>
              <a:lvl4pPr marL="1600200" indent="-228600" defTabSz="762000" eaLnBrk="0" hangingPunct="0">
                <a:lnSpc>
                  <a:spcPct val="90000"/>
                </a:lnSpc>
                <a:defRPr sz="2400">
                  <a:solidFill>
                    <a:schemeClr val="tx1"/>
                  </a:solidFill>
                  <a:latin typeface="Arial" charset="0"/>
                </a:defRPr>
              </a:lvl4pPr>
              <a:lvl5pPr marL="2057400" indent="-228600" defTabSz="762000" eaLnBrk="0" hangingPunct="0">
                <a:lnSpc>
                  <a:spcPct val="90000"/>
                </a:lnSpc>
                <a:defRPr sz="2400">
                  <a:solidFill>
                    <a:schemeClr val="tx1"/>
                  </a:solidFill>
                  <a:latin typeface="Arial" charset="0"/>
                </a:defRPr>
              </a:lvl5pPr>
              <a:lvl6pPr marL="2514600" indent="-228600" defTabSz="762000" eaLnBrk="0" fontAlgn="base" hangingPunct="0">
                <a:lnSpc>
                  <a:spcPct val="90000"/>
                </a:lnSpc>
                <a:spcBef>
                  <a:spcPct val="0"/>
                </a:spcBef>
                <a:spcAft>
                  <a:spcPct val="0"/>
                </a:spcAft>
                <a:defRPr sz="2400">
                  <a:solidFill>
                    <a:schemeClr val="tx1"/>
                  </a:solidFill>
                  <a:latin typeface="Arial" charset="0"/>
                </a:defRPr>
              </a:lvl6pPr>
              <a:lvl7pPr marL="2971800" indent="-228600" defTabSz="762000" eaLnBrk="0" fontAlgn="base" hangingPunct="0">
                <a:lnSpc>
                  <a:spcPct val="90000"/>
                </a:lnSpc>
                <a:spcBef>
                  <a:spcPct val="0"/>
                </a:spcBef>
                <a:spcAft>
                  <a:spcPct val="0"/>
                </a:spcAft>
                <a:defRPr sz="2400">
                  <a:solidFill>
                    <a:schemeClr val="tx1"/>
                  </a:solidFill>
                  <a:latin typeface="Arial" charset="0"/>
                </a:defRPr>
              </a:lvl7pPr>
              <a:lvl8pPr marL="3429000" indent="-228600" defTabSz="762000" eaLnBrk="0" fontAlgn="base" hangingPunct="0">
                <a:lnSpc>
                  <a:spcPct val="90000"/>
                </a:lnSpc>
                <a:spcBef>
                  <a:spcPct val="0"/>
                </a:spcBef>
                <a:spcAft>
                  <a:spcPct val="0"/>
                </a:spcAft>
                <a:defRPr sz="2400">
                  <a:solidFill>
                    <a:schemeClr val="tx1"/>
                  </a:solidFill>
                  <a:latin typeface="Arial" charset="0"/>
                </a:defRPr>
              </a:lvl8pPr>
              <a:lvl9pPr marL="3886200" indent="-228600" defTabSz="762000"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de-DE" altLang="de-DE" sz="1400" b="1" dirty="0" smtClean="0">
                  <a:solidFill>
                    <a:srgbClr val="030023"/>
                  </a:solidFill>
                  <a:latin typeface="Frutiger 45 Light" pitchFamily="34" charset="0"/>
                </a:rPr>
                <a:t>Bonn-Rhein-Sieg</a:t>
              </a:r>
              <a:endParaRPr lang="de-DE" altLang="de-DE" sz="1400" b="1" dirty="0">
                <a:solidFill>
                  <a:srgbClr val="030023"/>
                </a:solidFill>
                <a:latin typeface="Frutiger 45 Light" pitchFamily="34" charset="0"/>
              </a:endParaRPr>
            </a:p>
          </p:txBody>
        </p:sp>
        <p:sp>
          <p:nvSpPr>
            <p:cNvPr id="1035" name="Rectangle 25"/>
            <p:cNvSpPr>
              <a:spLocks noChangeArrowheads="1"/>
            </p:cNvSpPr>
            <p:nvPr/>
          </p:nvSpPr>
          <p:spPr bwMode="auto">
            <a:xfrm>
              <a:off x="801" y="226"/>
              <a:ext cx="145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lnSpc>
                  <a:spcPct val="90000"/>
                </a:lnSpc>
                <a:defRPr sz="2400">
                  <a:solidFill>
                    <a:schemeClr val="tx1"/>
                  </a:solidFill>
                  <a:latin typeface="Arial" charset="0"/>
                </a:defRPr>
              </a:lvl1pPr>
              <a:lvl2pPr marL="742950" indent="-285750" defTabSz="762000" eaLnBrk="0" hangingPunct="0">
                <a:lnSpc>
                  <a:spcPct val="90000"/>
                </a:lnSpc>
                <a:defRPr sz="2400">
                  <a:solidFill>
                    <a:schemeClr val="tx1"/>
                  </a:solidFill>
                  <a:latin typeface="Arial" charset="0"/>
                </a:defRPr>
              </a:lvl2pPr>
              <a:lvl3pPr marL="1143000" indent="-228600" defTabSz="762000" eaLnBrk="0" hangingPunct="0">
                <a:lnSpc>
                  <a:spcPct val="90000"/>
                </a:lnSpc>
                <a:defRPr sz="2400">
                  <a:solidFill>
                    <a:schemeClr val="tx1"/>
                  </a:solidFill>
                  <a:latin typeface="Arial" charset="0"/>
                </a:defRPr>
              </a:lvl3pPr>
              <a:lvl4pPr marL="1600200" indent="-228600" defTabSz="762000" eaLnBrk="0" hangingPunct="0">
                <a:lnSpc>
                  <a:spcPct val="90000"/>
                </a:lnSpc>
                <a:defRPr sz="2400">
                  <a:solidFill>
                    <a:schemeClr val="tx1"/>
                  </a:solidFill>
                  <a:latin typeface="Arial" charset="0"/>
                </a:defRPr>
              </a:lvl4pPr>
              <a:lvl5pPr marL="2057400" indent="-228600" defTabSz="762000" eaLnBrk="0" hangingPunct="0">
                <a:lnSpc>
                  <a:spcPct val="90000"/>
                </a:lnSpc>
                <a:defRPr sz="2400">
                  <a:solidFill>
                    <a:schemeClr val="tx1"/>
                  </a:solidFill>
                  <a:latin typeface="Arial" charset="0"/>
                </a:defRPr>
              </a:lvl5pPr>
              <a:lvl6pPr marL="2514600" indent="-228600" defTabSz="762000" eaLnBrk="0" fontAlgn="base" hangingPunct="0">
                <a:lnSpc>
                  <a:spcPct val="90000"/>
                </a:lnSpc>
                <a:spcBef>
                  <a:spcPct val="0"/>
                </a:spcBef>
                <a:spcAft>
                  <a:spcPct val="0"/>
                </a:spcAft>
                <a:defRPr sz="2400">
                  <a:solidFill>
                    <a:schemeClr val="tx1"/>
                  </a:solidFill>
                  <a:latin typeface="Arial" charset="0"/>
                </a:defRPr>
              </a:lvl6pPr>
              <a:lvl7pPr marL="2971800" indent="-228600" defTabSz="762000" eaLnBrk="0" fontAlgn="base" hangingPunct="0">
                <a:lnSpc>
                  <a:spcPct val="90000"/>
                </a:lnSpc>
                <a:spcBef>
                  <a:spcPct val="0"/>
                </a:spcBef>
                <a:spcAft>
                  <a:spcPct val="0"/>
                </a:spcAft>
                <a:defRPr sz="2400">
                  <a:solidFill>
                    <a:schemeClr val="tx1"/>
                  </a:solidFill>
                  <a:latin typeface="Arial" charset="0"/>
                </a:defRPr>
              </a:lvl7pPr>
              <a:lvl8pPr marL="3429000" indent="-228600" defTabSz="762000" eaLnBrk="0" fontAlgn="base" hangingPunct="0">
                <a:lnSpc>
                  <a:spcPct val="90000"/>
                </a:lnSpc>
                <a:spcBef>
                  <a:spcPct val="0"/>
                </a:spcBef>
                <a:spcAft>
                  <a:spcPct val="0"/>
                </a:spcAft>
                <a:defRPr sz="2400">
                  <a:solidFill>
                    <a:schemeClr val="tx1"/>
                  </a:solidFill>
                  <a:latin typeface="Arial" charset="0"/>
                </a:defRPr>
              </a:lvl8pPr>
              <a:lvl9pPr marL="3886200" indent="-228600" defTabSz="762000" eaLnBrk="0" fontAlgn="base" hangingPunct="0">
                <a:lnSpc>
                  <a:spcPct val="90000"/>
                </a:lnSpc>
                <a:spcBef>
                  <a:spcPct val="0"/>
                </a:spcBef>
                <a:spcAft>
                  <a:spcPct val="0"/>
                </a:spcAft>
                <a:defRPr sz="2400">
                  <a:solidFill>
                    <a:schemeClr val="tx1"/>
                  </a:solidFill>
                  <a:latin typeface="Arial" charset="0"/>
                </a:defRPr>
              </a:lvl9pPr>
            </a:lstStyle>
            <a:p>
              <a:pPr>
                <a:lnSpc>
                  <a:spcPct val="100000"/>
                </a:lnSpc>
              </a:pPr>
              <a:r>
                <a:rPr lang="de-DE" altLang="de-DE" sz="1400" b="1">
                  <a:solidFill>
                    <a:srgbClr val="030023"/>
                  </a:solidFill>
                  <a:latin typeface="Frutiger 45 Light" pitchFamily="34" charset="0"/>
                </a:rPr>
                <a:t>University</a:t>
              </a:r>
            </a:p>
          </p:txBody>
        </p:sp>
        <p:sp>
          <p:nvSpPr>
            <p:cNvPr id="1036" name="Oval 26"/>
            <p:cNvSpPr>
              <a:spLocks noChangeArrowheads="1"/>
            </p:cNvSpPr>
            <p:nvPr/>
          </p:nvSpPr>
          <p:spPr bwMode="auto">
            <a:xfrm>
              <a:off x="512" y="108"/>
              <a:ext cx="231" cy="246"/>
            </a:xfrm>
            <a:prstGeom prst="ellipse">
              <a:avLst/>
            </a:prstGeom>
            <a:solidFill>
              <a:srgbClr val="02A0C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defRPr sz="2400">
                  <a:solidFill>
                    <a:schemeClr val="tx1"/>
                  </a:solidFill>
                  <a:latin typeface="Arial" charset="0"/>
                </a:defRPr>
              </a:lvl1pPr>
              <a:lvl2pPr marL="742950" indent="-285750" eaLnBrk="0" hangingPunct="0">
                <a:lnSpc>
                  <a:spcPct val="90000"/>
                </a:lnSpc>
                <a:defRPr sz="2400">
                  <a:solidFill>
                    <a:schemeClr val="tx1"/>
                  </a:solidFill>
                  <a:latin typeface="Arial" charset="0"/>
                </a:defRPr>
              </a:lvl2pPr>
              <a:lvl3pPr marL="1143000" indent="-228600" eaLnBrk="0" hangingPunct="0">
                <a:lnSpc>
                  <a:spcPct val="90000"/>
                </a:lnSpc>
                <a:defRPr sz="2400">
                  <a:solidFill>
                    <a:schemeClr val="tx1"/>
                  </a:solidFill>
                  <a:latin typeface="Arial" charset="0"/>
                </a:defRPr>
              </a:lvl3pPr>
              <a:lvl4pPr marL="1600200" indent="-228600" eaLnBrk="0" hangingPunct="0">
                <a:lnSpc>
                  <a:spcPct val="90000"/>
                </a:lnSpc>
                <a:defRPr sz="2400">
                  <a:solidFill>
                    <a:schemeClr val="tx1"/>
                  </a:solidFill>
                  <a:latin typeface="Arial" charset="0"/>
                </a:defRPr>
              </a:lvl4pPr>
              <a:lvl5pPr marL="2057400" indent="-228600" eaLnBrk="0" hangingPunct="0">
                <a:lnSpc>
                  <a:spcPct val="90000"/>
                </a:lnSpc>
                <a:defRPr sz="2400">
                  <a:solidFill>
                    <a:schemeClr val="tx1"/>
                  </a:solidFill>
                  <a:latin typeface="Arial" charset="0"/>
                </a:defRPr>
              </a:lvl5pPr>
              <a:lvl6pPr marL="2514600" indent="-228600" eaLnBrk="0" fontAlgn="base" hangingPunct="0">
                <a:lnSpc>
                  <a:spcPct val="90000"/>
                </a:lnSpc>
                <a:spcBef>
                  <a:spcPct val="0"/>
                </a:spcBef>
                <a:spcAft>
                  <a:spcPct val="0"/>
                </a:spcAft>
                <a:defRPr sz="2400">
                  <a:solidFill>
                    <a:schemeClr val="tx1"/>
                  </a:solidFill>
                  <a:latin typeface="Arial" charset="0"/>
                </a:defRPr>
              </a:lvl6pPr>
              <a:lvl7pPr marL="2971800" indent="-228600" eaLnBrk="0" fontAlgn="base" hangingPunct="0">
                <a:lnSpc>
                  <a:spcPct val="90000"/>
                </a:lnSpc>
                <a:spcBef>
                  <a:spcPct val="0"/>
                </a:spcBef>
                <a:spcAft>
                  <a:spcPct val="0"/>
                </a:spcAft>
                <a:defRPr sz="2400">
                  <a:solidFill>
                    <a:schemeClr val="tx1"/>
                  </a:solidFill>
                  <a:latin typeface="Arial" charset="0"/>
                </a:defRPr>
              </a:lvl7pPr>
              <a:lvl8pPr marL="3429000" indent="-228600" eaLnBrk="0" fontAlgn="base" hangingPunct="0">
                <a:lnSpc>
                  <a:spcPct val="90000"/>
                </a:lnSpc>
                <a:spcBef>
                  <a:spcPct val="0"/>
                </a:spcBef>
                <a:spcAft>
                  <a:spcPct val="0"/>
                </a:spcAft>
                <a:defRPr sz="2400">
                  <a:solidFill>
                    <a:schemeClr val="tx1"/>
                  </a:solidFill>
                  <a:latin typeface="Arial" charset="0"/>
                </a:defRPr>
              </a:lvl8pPr>
              <a:lvl9pPr marL="3886200" indent="-228600" eaLnBrk="0" fontAlgn="base" hangingPunct="0">
                <a:lnSpc>
                  <a:spcPct val="90000"/>
                </a:lnSpc>
                <a:spcBef>
                  <a:spcPct val="0"/>
                </a:spcBef>
                <a:spcAft>
                  <a:spcPct val="0"/>
                </a:spcAft>
                <a:defRPr sz="2400">
                  <a:solidFill>
                    <a:schemeClr val="tx1"/>
                  </a:solidFill>
                  <a:latin typeface="Arial" charset="0"/>
                </a:defRPr>
              </a:lvl9pPr>
            </a:lstStyle>
            <a:p>
              <a:endParaRPr lang="en-US" altLang="de-DE"/>
            </a:p>
          </p:txBody>
        </p:sp>
      </p:grpSp>
      <p:sp>
        <p:nvSpPr>
          <p:cNvPr id="1027" name="Rectangle 51"/>
          <p:cNvSpPr>
            <a:spLocks noGrp="1" noChangeArrowheads="1"/>
          </p:cNvSpPr>
          <p:nvPr>
            <p:ph type="title"/>
          </p:nvPr>
        </p:nvSpPr>
        <p:spPr bwMode="auto">
          <a:xfrm>
            <a:off x="250825" y="188913"/>
            <a:ext cx="8642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de-DE" dirty="0" smtClean="0"/>
              <a:t>Klicken Sie, um das Titelformat zu bearbeiten</a:t>
            </a:r>
          </a:p>
        </p:txBody>
      </p:sp>
      <p:sp>
        <p:nvSpPr>
          <p:cNvPr id="1028" name="Rectangle 52"/>
          <p:cNvSpPr>
            <a:spLocks noGrp="1" noChangeArrowheads="1"/>
          </p:cNvSpPr>
          <p:nvPr>
            <p:ph type="body" idx="1"/>
          </p:nvPr>
        </p:nvSpPr>
        <p:spPr bwMode="auto">
          <a:xfrm>
            <a:off x="250825" y="981075"/>
            <a:ext cx="864235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smtClean="0"/>
              <a:t>Klicken Sie, um die Formate des Vorlagentextes zu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9" name="Line 55"/>
          <p:cNvSpPr>
            <a:spLocks noChangeShapeType="1"/>
          </p:cNvSpPr>
          <p:nvPr/>
        </p:nvSpPr>
        <p:spPr bwMode="auto">
          <a:xfrm>
            <a:off x="0" y="6237288"/>
            <a:ext cx="9144000" cy="0"/>
          </a:xfrm>
          <a:prstGeom prst="line">
            <a:avLst/>
          </a:prstGeom>
          <a:noFill/>
          <a:ln w="25400">
            <a:solidFill>
              <a:srgbClr val="02A0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 name="Fußzeilenplatzhalter 3"/>
          <p:cNvSpPr txBox="1">
            <a:spLocks/>
          </p:cNvSpPr>
          <p:nvPr userDrawn="1"/>
        </p:nvSpPr>
        <p:spPr>
          <a:xfrm>
            <a:off x="3211513" y="6394450"/>
            <a:ext cx="5761037" cy="288925"/>
          </a:xfrm>
          <a:prstGeom prst="rect">
            <a:avLst/>
          </a:prstGeom>
        </p:spPr>
        <p:txBody>
          <a:bodyPr/>
          <a:lstStyle>
            <a:defPPr>
              <a:defRPr lang="de-DE"/>
            </a:defPPr>
            <a:lvl1pPr algn="l"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defRPr/>
            </a:pPr>
            <a:r>
              <a:rPr lang="de-DE" sz="1200" dirty="0" smtClean="0"/>
              <a:t>M. Winzker – Slide </a:t>
            </a:r>
            <a:fld id="{F0FB788A-31AF-4AD9-944C-09D30460FC57}" type="slidenum">
              <a:rPr lang="de-DE" sz="1200" smtClean="0"/>
              <a:pPr algn="r">
                <a:defRPr/>
              </a:pPr>
              <a:t>‹Nr.›</a:t>
            </a:fld>
            <a:endParaRPr lang="de-DE" sz="1200"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med"/>
  <p:timing>
    <p:tnLst>
      <p:par>
        <p:cTn id="1" dur="indefinite" restart="never" nodeType="tmRoot"/>
      </p:par>
    </p:tnLst>
  </p:timing>
  <p:hf sldNum="0" hdr="0" dt="0"/>
  <p:txStyles>
    <p:titleStyle>
      <a:lvl1pPr algn="ctr" defTabSz="762000" rtl="0" eaLnBrk="0" fontAlgn="base" hangingPunct="0">
        <a:lnSpc>
          <a:spcPct val="90000"/>
        </a:lnSpc>
        <a:spcBef>
          <a:spcPct val="0"/>
        </a:spcBef>
        <a:spcAft>
          <a:spcPct val="0"/>
        </a:spcAft>
        <a:defRPr sz="2400" b="1">
          <a:solidFill>
            <a:srgbClr val="02A0C6"/>
          </a:solidFill>
          <a:latin typeface="Arial" pitchFamily="34" charset="0"/>
          <a:ea typeface="+mj-ea"/>
          <a:cs typeface="Arial" pitchFamily="34" charset="0"/>
        </a:defRPr>
      </a:lvl1pPr>
      <a:lvl2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2pPr>
      <a:lvl3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3pPr>
      <a:lvl4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4pPr>
      <a:lvl5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5pPr>
      <a:lvl6pPr marL="4572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6pPr>
      <a:lvl7pPr marL="9144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7pPr>
      <a:lvl8pPr marL="13716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8pPr>
      <a:lvl9pPr marL="18288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9pPr>
    </p:titleStyle>
    <p:bodyStyle>
      <a:lvl1pPr marL="285750" indent="-2857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Arial" pitchFamily="34" charset="0"/>
          <a:ea typeface="+mn-ea"/>
          <a:cs typeface="Arial" pitchFamily="34" charset="0"/>
        </a:defRPr>
      </a:lvl1pPr>
      <a:lvl2pPr marL="685800" indent="-22860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Arial" pitchFamily="34" charset="0"/>
          <a:cs typeface="Arial" pitchFamily="34" charset="0"/>
        </a:defRPr>
      </a:lvl2pPr>
      <a:lvl3pPr marL="1143000" indent="-22860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Arial" pitchFamily="34" charset="0"/>
          <a:cs typeface="Arial" pitchFamily="34" charset="0"/>
        </a:defRPr>
      </a:lvl3pPr>
      <a:lvl4pPr marL="15430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Arial" pitchFamily="34" charset="0"/>
          <a:cs typeface="Arial" pitchFamily="34" charset="0"/>
        </a:defRPr>
      </a:lvl4pPr>
      <a:lvl5pPr marL="20002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Arial" pitchFamily="34" charset="0"/>
          <a:cs typeface="Arial" pitchFamily="34" charset="0"/>
        </a:defRPr>
      </a:lvl5pPr>
      <a:lvl6pPr marL="24574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mn-lt"/>
        </a:defRPr>
      </a:lvl6pPr>
      <a:lvl7pPr marL="29146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mn-lt"/>
        </a:defRPr>
      </a:lvl7pPr>
      <a:lvl8pPr marL="33718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mn-lt"/>
        </a:defRPr>
      </a:lvl8pPr>
      <a:lvl9pPr marL="3829050" indent="-17145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KMoczJ_p7G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7hSjqMc742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7hSjqMc742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holar.google.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ieeexplore.iee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de-DE" dirty="0" smtClean="0">
                <a:latin typeface="Arial" charset="0"/>
                <a:cs typeface="Arial" charset="0"/>
              </a:rPr>
              <a:t> </a:t>
            </a:r>
          </a:p>
        </p:txBody>
      </p:sp>
      <p:sp>
        <p:nvSpPr>
          <p:cNvPr id="499715" name="Rectangle 3"/>
          <p:cNvSpPr>
            <a:spLocks noGrp="1" noChangeArrowheads="1"/>
          </p:cNvSpPr>
          <p:nvPr>
            <p:ph type="body" idx="1"/>
          </p:nvPr>
        </p:nvSpPr>
        <p:spPr>
          <a:xfrm>
            <a:off x="250825" y="44624"/>
            <a:ext cx="8642350" cy="6127577"/>
          </a:xfrm>
        </p:spPr>
        <p:txBody>
          <a:bodyPr/>
          <a:lstStyle/>
          <a:p>
            <a:pPr algn="ctr">
              <a:buFont typeface="Wingdings" pitchFamily="2" charset="2"/>
              <a:buNone/>
              <a:defRPr/>
            </a:pPr>
            <a:endParaRPr lang="en-US" sz="1200" b="1" dirty="0" smtClean="0"/>
          </a:p>
          <a:p>
            <a:pPr algn="ctr">
              <a:buNone/>
              <a:defRPr/>
            </a:pPr>
            <a:r>
              <a:rPr lang="en-US" sz="3200" b="1" dirty="0" smtClean="0">
                <a:solidFill>
                  <a:srgbClr val="02A0C6"/>
                </a:solidFill>
              </a:rPr>
              <a:t>Design Experiments for the</a:t>
            </a:r>
            <a:br>
              <a:rPr lang="en-US" sz="3200" b="1" dirty="0" smtClean="0">
                <a:solidFill>
                  <a:srgbClr val="02A0C6"/>
                </a:solidFill>
              </a:rPr>
            </a:br>
            <a:r>
              <a:rPr lang="en-US" sz="3200" b="1" dirty="0" smtClean="0">
                <a:solidFill>
                  <a:srgbClr val="02A0C6"/>
                </a:solidFill>
              </a:rPr>
              <a:t>FPGA Vision Remote Lab</a:t>
            </a:r>
            <a:endParaRPr lang="en-US" sz="900" dirty="0" smtClean="0">
              <a:solidFill>
                <a:srgbClr val="02A0C6"/>
              </a:solidFill>
            </a:endParaRPr>
          </a:p>
          <a:p>
            <a:pPr algn="ctr">
              <a:buFont typeface="Wingdings" pitchFamily="2" charset="2"/>
              <a:buNone/>
              <a:defRPr/>
            </a:pPr>
            <a:endParaRPr lang="en-US" dirty="0" smtClean="0"/>
          </a:p>
          <a:p>
            <a:pPr algn="ctr">
              <a:buFont typeface="Wingdings" pitchFamily="2" charset="2"/>
              <a:buNone/>
              <a:defRPr/>
            </a:pPr>
            <a:r>
              <a:rPr lang="en-US" dirty="0" smtClean="0"/>
              <a:t>Prof. Dr. Marco Winzker, Bonn-Rhein-Sieg University, 2018</a:t>
            </a:r>
          </a:p>
          <a:p>
            <a:pPr algn="ctr">
              <a:buNone/>
              <a:defRPr/>
            </a:pPr>
            <a:endParaRPr lang="en-US" dirty="0"/>
          </a:p>
          <a:p>
            <a:pPr>
              <a:buNone/>
              <a:defRPr/>
            </a:pPr>
            <a:r>
              <a:rPr lang="en-US" b="1" dirty="0"/>
              <a:t>Competencies </a:t>
            </a:r>
            <a:r>
              <a:rPr lang="en-US" b="1" dirty="0" smtClean="0"/>
              <a:t>and </a:t>
            </a:r>
            <a:r>
              <a:rPr lang="en-US" b="1" dirty="0"/>
              <a:t>Learning </a:t>
            </a:r>
            <a:r>
              <a:rPr lang="en-US" b="1" dirty="0" smtClean="0"/>
              <a:t>Objectives</a:t>
            </a:r>
          </a:p>
          <a:p>
            <a:pPr marL="0" indent="0">
              <a:buNone/>
              <a:defRPr/>
            </a:pPr>
            <a:r>
              <a:rPr lang="en-US" dirty="0" smtClean="0"/>
              <a:t>With the lecture you can experience product </a:t>
            </a:r>
            <a:r>
              <a:rPr lang="en-US" dirty="0"/>
              <a:t>development from algorithm to circuit implementation. </a:t>
            </a:r>
            <a:r>
              <a:rPr lang="en-US" dirty="0" smtClean="0"/>
              <a:t>Investigate different </a:t>
            </a:r>
            <a:r>
              <a:rPr lang="en-US" dirty="0"/>
              <a:t>tasks in this </a:t>
            </a:r>
            <a:r>
              <a:rPr lang="en-US" dirty="0" smtClean="0"/>
              <a:t>process with design experiments.</a:t>
            </a:r>
          </a:p>
          <a:p>
            <a:pPr>
              <a:buNone/>
              <a:defRPr/>
            </a:pPr>
            <a:endParaRPr lang="en-US" sz="900" dirty="0" smtClean="0"/>
          </a:p>
          <a:p>
            <a:pPr>
              <a:buNone/>
              <a:defRPr/>
            </a:pPr>
            <a:r>
              <a:rPr lang="en-US" dirty="0" smtClean="0"/>
              <a:t>Information about </a:t>
            </a:r>
            <a:r>
              <a:rPr lang="en-US" smtClean="0"/>
              <a:t>the experiments </a:t>
            </a:r>
            <a:r>
              <a:rPr lang="en-US" dirty="0" smtClean="0"/>
              <a:t>is also available as a video lecture</a:t>
            </a:r>
            <a:r>
              <a:rPr lang="en-US" dirty="0"/>
              <a:t>: </a:t>
            </a:r>
            <a:r>
              <a:rPr lang="en-US" dirty="0">
                <a:hlinkClick r:id="rId3"/>
              </a:rPr>
              <a:t>https://</a:t>
            </a:r>
            <a:r>
              <a:rPr lang="en-US" dirty="0" smtClean="0">
                <a:hlinkClick r:id="rId3"/>
              </a:rPr>
              <a:t>youtu.be/KMoczJ_p7Gc</a:t>
            </a:r>
            <a:endParaRPr lang="en-US" dirty="0" smtClean="0"/>
          </a:p>
          <a:p>
            <a:pPr>
              <a:buNone/>
              <a:defRPr/>
            </a:pPr>
            <a:endParaRPr lang="en-US" sz="900" dirty="0" smtClean="0"/>
          </a:p>
          <a:p>
            <a:pPr marL="0" indent="0">
              <a:buNone/>
              <a:defRPr/>
            </a:pPr>
            <a:r>
              <a:rPr lang="en-US" b="1" dirty="0" smtClean="0"/>
              <a:t>Content of these Slides</a:t>
            </a:r>
          </a:p>
          <a:p>
            <a:pPr>
              <a:defRPr/>
            </a:pPr>
            <a:r>
              <a:rPr lang="en-US" dirty="0" smtClean="0"/>
              <a:t>Overview</a:t>
            </a:r>
          </a:p>
          <a:p>
            <a:pPr>
              <a:defRPr/>
            </a:pPr>
            <a:r>
              <a:rPr lang="en-US" dirty="0" smtClean="0"/>
              <a:t>Access to the lecture</a:t>
            </a:r>
          </a:p>
          <a:p>
            <a:pPr>
              <a:defRPr/>
            </a:pPr>
            <a:r>
              <a:rPr lang="en-US" dirty="0" smtClean="0"/>
              <a:t>Ideas for experiments</a:t>
            </a:r>
          </a:p>
          <a:p>
            <a:pPr>
              <a:buNone/>
              <a:defRPr/>
            </a:pPr>
            <a:endParaRPr lang="en-US" sz="900" dirty="0" smtClean="0"/>
          </a:p>
          <a:p>
            <a:pPr>
              <a:buNone/>
              <a:defRPr/>
            </a:pPr>
            <a:r>
              <a:rPr lang="en-US" dirty="0" smtClean="0"/>
              <a:t>Feel free to use this material for your needs</a:t>
            </a:r>
          </a:p>
          <a:p>
            <a:pPr>
              <a:buNone/>
              <a:defRPr/>
            </a:pPr>
            <a:r>
              <a:rPr lang="en-US" sz="900" dirty="0" smtClean="0"/>
              <a:t>Version: 23. August 2018</a:t>
            </a:r>
            <a:endParaRPr lang="en-US" sz="900" dirty="0"/>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997" y="5006280"/>
            <a:ext cx="1227411" cy="429442"/>
          </a:xfrm>
          <a:prstGeom prst="rect">
            <a:avLst/>
          </a:prstGeom>
        </p:spPr>
      </p:pic>
      <p:sp>
        <p:nvSpPr>
          <p:cNvPr id="5" name="Rectangle 3"/>
          <p:cNvSpPr txBox="1">
            <a:spLocks noChangeArrowheads="1"/>
          </p:cNvSpPr>
          <p:nvPr/>
        </p:nvSpPr>
        <p:spPr bwMode="auto">
          <a:xfrm>
            <a:off x="5975648" y="5452070"/>
            <a:ext cx="3168352" cy="78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defTabSz="762000" rtl="0" eaLnBrk="0" fontAlgn="base" hangingPunct="0">
              <a:lnSpc>
                <a:spcPct val="90000"/>
              </a:lnSpc>
              <a:spcBef>
                <a:spcPct val="30000"/>
              </a:spcBef>
              <a:spcAft>
                <a:spcPct val="0"/>
              </a:spcAft>
              <a:buSzPct val="100000"/>
              <a:buChar char="•"/>
              <a:defRPr>
                <a:solidFill>
                  <a:schemeClr val="tx1"/>
                </a:solidFill>
                <a:latin typeface="+mn-lt"/>
                <a:ea typeface="+mn-ea"/>
                <a:cs typeface="+mn-cs"/>
              </a:defRPr>
            </a:lvl1pPr>
            <a:lvl2pPr marL="685800" indent="-228600" algn="l" defTabSz="762000" rtl="0" eaLnBrk="0" fontAlgn="base" hangingPunct="0">
              <a:lnSpc>
                <a:spcPct val="90000"/>
              </a:lnSpc>
              <a:spcBef>
                <a:spcPct val="30000"/>
              </a:spcBef>
              <a:spcAft>
                <a:spcPct val="0"/>
              </a:spcAft>
              <a:buSzPct val="100000"/>
              <a:buFont typeface="Wingdings" pitchFamily="2" charset="2"/>
              <a:buChar char="§"/>
              <a:defRPr>
                <a:solidFill>
                  <a:schemeClr val="tx1"/>
                </a:solidFill>
                <a:latin typeface="+mn-lt"/>
              </a:defRPr>
            </a:lvl2pPr>
            <a:lvl3pPr marL="1143000" indent="-228600" algn="l" defTabSz="762000" rtl="0" eaLnBrk="0" fontAlgn="base" hangingPunct="0">
              <a:lnSpc>
                <a:spcPct val="90000"/>
              </a:lnSpc>
              <a:spcBef>
                <a:spcPct val="30000"/>
              </a:spcBef>
              <a:spcAft>
                <a:spcPct val="0"/>
              </a:spcAft>
              <a:buSzPct val="100000"/>
              <a:buChar char="o"/>
              <a:defRPr>
                <a:solidFill>
                  <a:schemeClr val="tx1"/>
                </a:solidFill>
                <a:latin typeface="+mn-lt"/>
              </a:defRPr>
            </a:lvl3pPr>
            <a:lvl4pPr marL="15430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4pPr>
            <a:lvl5pPr marL="20002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5pPr>
            <a:lvl6pPr marL="24574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6pPr>
            <a:lvl7pPr marL="29146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7pPr>
            <a:lvl8pPr marL="33718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8pPr>
            <a:lvl9pPr marL="3829050" indent="-171450" algn="l" defTabSz="762000" rtl="0" eaLnBrk="0" fontAlgn="base" hangingPunct="0">
              <a:lnSpc>
                <a:spcPct val="90000"/>
              </a:lnSpc>
              <a:spcBef>
                <a:spcPct val="30000"/>
              </a:spcBef>
              <a:spcAft>
                <a:spcPct val="0"/>
              </a:spcAft>
              <a:buSzPct val="100000"/>
              <a:buChar char="–"/>
              <a:defRPr>
                <a:solidFill>
                  <a:schemeClr val="tx1"/>
                </a:solidFill>
                <a:latin typeface="+mn-lt"/>
              </a:defRPr>
            </a:lvl9pPr>
          </a:lstStyle>
          <a:p>
            <a:pPr>
              <a:buFontTx/>
              <a:buNone/>
            </a:pPr>
            <a:r>
              <a:rPr lang="en-US" sz="1200" kern="0" dirty="0" smtClean="0"/>
              <a:t>	This </a:t>
            </a:r>
            <a:r>
              <a:rPr lang="en-US" sz="1200" kern="0" dirty="0"/>
              <a:t>work by Marco Winzker, </a:t>
            </a:r>
            <a:r>
              <a:rPr lang="en-US" sz="1200" kern="0" dirty="0" smtClean="0"/>
              <a:t>Hochschule Bonn-Rhein-Sieg is </a:t>
            </a:r>
            <a:r>
              <a:rPr lang="en-US" sz="1200" kern="0" dirty="0"/>
              <a:t>licensed under a </a:t>
            </a:r>
            <a:r>
              <a:rPr lang="en-US" sz="1200" b="1" kern="0" dirty="0">
                <a:solidFill>
                  <a:srgbClr val="02A0C6"/>
                </a:solidFill>
              </a:rPr>
              <a:t>Creative Commons Attribution 4.0 International License</a:t>
            </a:r>
            <a:r>
              <a:rPr lang="en-US" sz="1200" kern="0" dirty="0"/>
              <a:t>.</a:t>
            </a:r>
            <a:endParaRPr lang="en-US" sz="1200" kern="0" dirty="0"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Reduce Word Width of Luminance Values (3/3)</a:t>
            </a:r>
            <a:endParaRPr lang="en-US" dirty="0"/>
          </a:p>
        </p:txBody>
      </p:sp>
      <p:sp>
        <p:nvSpPr>
          <p:cNvPr id="3" name="Inhaltsplatzhalter 2"/>
          <p:cNvSpPr>
            <a:spLocks noGrp="1"/>
          </p:cNvSpPr>
          <p:nvPr>
            <p:ph idx="1"/>
          </p:nvPr>
        </p:nvSpPr>
        <p:spPr/>
        <p:txBody>
          <a:bodyPr/>
          <a:lstStyle/>
          <a:p>
            <a:pPr marL="0" indent="0">
              <a:buNone/>
            </a:pPr>
            <a:r>
              <a:rPr lang="en-US" dirty="0" smtClean="0"/>
              <a:t>Also the input of the square-root function can be changed from 13 to 10 bit or 8 bit.</a:t>
            </a:r>
          </a:p>
          <a:p>
            <a:pPr marL="342900" indent="-342900">
              <a:buFont typeface="+mj-lt"/>
              <a:buAutoNum type="alphaLcParenR" startAt="5"/>
            </a:pPr>
            <a:r>
              <a:rPr lang="en-US" dirty="0" smtClean="0"/>
              <a:t>Change C code and VHDL code</a:t>
            </a:r>
          </a:p>
          <a:p>
            <a:pPr marL="342900" indent="-342900">
              <a:buFont typeface="+mj-lt"/>
              <a:buAutoNum type="alphaLcParenR" startAt="5"/>
            </a:pPr>
            <a:r>
              <a:rPr lang="en-US" dirty="0" smtClean="0"/>
              <a:t>Verify the design and compare it with other versions of the design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These optimization steps can be done on their own or combined with each other. </a:t>
            </a:r>
          </a:p>
          <a:p>
            <a:pPr marL="0" indent="0">
              <a:buNone/>
            </a:pPr>
            <a:r>
              <a:rPr lang="en-US" dirty="0" smtClean="0"/>
              <a:t>They can also be combined with the experiment “interchanging </a:t>
            </a:r>
            <a:r>
              <a:rPr lang="en-US" dirty="0"/>
              <a:t>the order of </a:t>
            </a:r>
            <a:r>
              <a:rPr lang="en-US" dirty="0" smtClean="0"/>
              <a:t>RGB-to-Y conversion </a:t>
            </a:r>
            <a:r>
              <a:rPr lang="en-US" dirty="0"/>
              <a:t>and line </a:t>
            </a:r>
            <a:r>
              <a:rPr lang="en-US" dirty="0" smtClean="0"/>
              <a:t>memories”.</a:t>
            </a:r>
            <a:endParaRPr lang="en-US"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2132856"/>
            <a:ext cx="6138196" cy="2736304"/>
          </a:xfrm>
          <a:prstGeom prst="rect">
            <a:avLst/>
          </a:prstGeom>
        </p:spPr>
      </p:pic>
    </p:spTree>
    <p:extLst>
      <p:ext uri="{BB962C8B-B14F-4D97-AF65-F5344CB8AC3E}">
        <p14:creationId xmlns:p14="http://schemas.microsoft.com/office/powerpoint/2010/main" val="141826733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 Consumption of different FPGAs</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Understand the influence of CMOS technology for power consumption</a:t>
            </a:r>
          </a:p>
          <a:p>
            <a:pPr marL="0" indent="0">
              <a:buNone/>
            </a:pPr>
            <a:endParaRPr lang="en-US" dirty="0" smtClean="0"/>
          </a:p>
          <a:p>
            <a:pPr marL="0" indent="0">
              <a:buNone/>
            </a:pPr>
            <a:r>
              <a:rPr lang="en-US" b="1" dirty="0"/>
              <a:t>Level </a:t>
            </a:r>
            <a:r>
              <a:rPr lang="en-US" b="1" dirty="0" smtClean="0"/>
              <a:t>of difficulty:</a:t>
            </a:r>
            <a:r>
              <a:rPr lang="en-US" dirty="0" smtClean="0"/>
              <a:t> </a:t>
            </a:r>
            <a:r>
              <a:rPr lang="en-US" dirty="0"/>
              <a:t>Moderate</a:t>
            </a:r>
            <a:endParaRPr lang="en-US" dirty="0" smtClean="0"/>
          </a:p>
          <a:p>
            <a:pPr marL="0" indent="0">
              <a:buNone/>
            </a:pPr>
            <a:endParaRPr lang="en-US" dirty="0" smtClean="0"/>
          </a:p>
          <a:p>
            <a:pPr marL="0" indent="0">
              <a:buNone/>
            </a:pPr>
            <a:r>
              <a:rPr lang="en-US" b="1" dirty="0" smtClean="0"/>
              <a:t>Experiment:</a:t>
            </a:r>
          </a:p>
          <a:p>
            <a:pPr marL="0" indent="0">
              <a:buNone/>
            </a:pPr>
            <a:r>
              <a:rPr lang="en-US" dirty="0" smtClean="0"/>
              <a:t>Implement a design on two different FPGAs and compare resource usage and power consumption. </a:t>
            </a:r>
          </a:p>
          <a:p>
            <a:pPr marL="342900" indent="-342900">
              <a:buFont typeface="+mj-lt"/>
              <a:buAutoNum type="alphaLcParenR"/>
            </a:pPr>
            <a:r>
              <a:rPr lang="en-US" dirty="0" smtClean="0"/>
              <a:t>Check the data sheet of Altera/Intel Cyclone IV and Cyclone V FPGAs. Which CMOS technology do they use?</a:t>
            </a:r>
          </a:p>
          <a:p>
            <a:pPr marL="342900" indent="-342900">
              <a:buFont typeface="+mj-lt"/>
              <a:buAutoNum type="alphaLcParenR"/>
            </a:pPr>
            <a:r>
              <a:rPr lang="en-US" dirty="0" smtClean="0"/>
              <a:t>Implement a design for both FPGAs. Different constraints files for pin locations are provided. </a:t>
            </a:r>
          </a:p>
          <a:p>
            <a:pPr marL="342900" indent="-342900">
              <a:buFont typeface="+mj-lt"/>
              <a:buAutoNum type="alphaLcParenR"/>
            </a:pPr>
            <a:r>
              <a:rPr lang="en-US" dirty="0" smtClean="0"/>
              <a:t>Check resource usage and compare the power consumption</a:t>
            </a:r>
          </a:p>
          <a:p>
            <a:pPr marL="342900" indent="-342900">
              <a:buFont typeface="+mj-lt"/>
              <a:buAutoNum type="alphaLcParenR"/>
            </a:pPr>
            <a:r>
              <a:rPr lang="en-US" dirty="0" smtClean="0"/>
              <a:t>Compare other circuit designs, e.g. a filter or </a:t>
            </a:r>
            <a:r>
              <a:rPr lang="en-US" dirty="0"/>
              <a:t>shift </a:t>
            </a:r>
            <a:r>
              <a:rPr lang="en-US" dirty="0" smtClean="0"/>
              <a:t>register (see next section)</a:t>
            </a:r>
          </a:p>
          <a:p>
            <a:pPr marL="0" indent="0">
              <a:buNone/>
            </a:pPr>
            <a:endParaRPr lang="en-US" sz="900" dirty="0" smtClean="0"/>
          </a:p>
          <a:p>
            <a:pPr marL="0" indent="0">
              <a:buNone/>
            </a:pPr>
            <a:r>
              <a:rPr lang="en-US" dirty="0" smtClean="0"/>
              <a:t>See video </a:t>
            </a:r>
            <a:r>
              <a:rPr lang="en-US" dirty="0"/>
              <a:t>lecture “Comparing CMOS Technologies with FPGA Experiments”</a:t>
            </a:r>
          </a:p>
          <a:p>
            <a:pPr marL="0" indent="0">
              <a:buNone/>
            </a:pPr>
            <a:r>
              <a:rPr lang="en-US" dirty="0"/>
              <a:t>	</a:t>
            </a:r>
            <a:r>
              <a:rPr lang="en-US" dirty="0">
                <a:hlinkClick r:id="rId3"/>
              </a:rPr>
              <a:t>https://youtu.be/7hSjqMc742A</a:t>
            </a:r>
            <a:endParaRPr lang="en-US" dirty="0"/>
          </a:p>
          <a:p>
            <a:pPr marL="0" indent="0">
              <a:buNone/>
            </a:pPr>
            <a:endParaRPr lang="en-US" dirty="0"/>
          </a:p>
        </p:txBody>
      </p:sp>
    </p:spTree>
    <p:extLst>
      <p:ext uri="{BB962C8B-B14F-4D97-AF65-F5344CB8AC3E}">
        <p14:creationId xmlns:p14="http://schemas.microsoft.com/office/powerpoint/2010/main" val="10444743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88913"/>
            <a:ext cx="9143999" cy="431800"/>
          </a:xfrm>
        </p:spPr>
        <p:txBody>
          <a:bodyPr/>
          <a:lstStyle/>
          <a:p>
            <a:r>
              <a:rPr lang="en-US" dirty="0" smtClean="0"/>
              <a:t>Reduce Power Consumption by “Sleep Mode” (1/2)</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Optimization of power consumption</a:t>
            </a:r>
          </a:p>
          <a:p>
            <a:r>
              <a:rPr lang="en-US" dirty="0" smtClean="0"/>
              <a:t>Understand sleep modes which disabling a circuit for certain times</a:t>
            </a:r>
          </a:p>
          <a:p>
            <a:pPr marL="0" indent="0">
              <a:buNone/>
            </a:pPr>
            <a:endParaRPr lang="en-US" dirty="0" smtClean="0"/>
          </a:p>
          <a:p>
            <a:pPr marL="0" indent="0">
              <a:buNone/>
            </a:pPr>
            <a:r>
              <a:rPr lang="en-US" b="1" dirty="0"/>
              <a:t>Level </a:t>
            </a:r>
            <a:r>
              <a:rPr lang="en-US" b="1" dirty="0" smtClean="0"/>
              <a:t>of difficulty:</a:t>
            </a:r>
            <a:r>
              <a:rPr lang="en-US" dirty="0" smtClean="0"/>
              <a:t> Advanced</a:t>
            </a:r>
          </a:p>
          <a:p>
            <a:pPr marL="0" indent="0">
              <a:buNone/>
            </a:pPr>
            <a:endParaRPr lang="en-US" dirty="0" smtClean="0"/>
          </a:p>
          <a:p>
            <a:pPr marL="0" indent="0">
              <a:buNone/>
            </a:pPr>
            <a:r>
              <a:rPr lang="en-US" b="1" dirty="0" smtClean="0"/>
              <a:t>Experiment:</a:t>
            </a:r>
          </a:p>
          <a:p>
            <a:pPr marL="0" indent="0">
              <a:buNone/>
            </a:pPr>
            <a:r>
              <a:rPr lang="en-US" dirty="0" smtClean="0"/>
              <a:t>Lane detection is active for the complete image. However, lanes are not present in the top region of the image (see diagram).</a:t>
            </a:r>
          </a:p>
          <a:p>
            <a:pPr marL="0" indent="0">
              <a:buNone/>
            </a:pPr>
            <a:r>
              <a:rPr lang="en-US" dirty="0" smtClean="0"/>
              <a:t>Therefore processing can be switched off for the top of the image. Consequently</a:t>
            </a:r>
            <a:r>
              <a:rPr lang="en-US" dirty="0"/>
              <a:t>, </a:t>
            </a:r>
            <a:r>
              <a:rPr lang="en-US" dirty="0" smtClean="0"/>
              <a:t>there is no valid output for this region.</a:t>
            </a:r>
          </a:p>
        </p:txBody>
      </p:sp>
      <p:pic>
        <p:nvPicPr>
          <p:cNvPr id="4" name="Grafik 7"/>
          <p:cNvPicPr>
            <a:picLocks noChangeAspect="1"/>
          </p:cNvPicPr>
          <p:nvPr/>
        </p:nvPicPr>
        <p:blipFill rotWithShape="1">
          <a:blip r:embed="rId3">
            <a:extLst>
              <a:ext uri="{28A0092B-C50C-407E-A947-70E740481C1C}">
                <a14:useLocalDpi xmlns:a14="http://schemas.microsoft.com/office/drawing/2010/main" val="0"/>
              </a:ext>
            </a:extLst>
          </a:blip>
          <a:srcRect l="1670" t="35649" r="61060" b="33256"/>
          <a:stretch/>
        </p:blipFill>
        <p:spPr bwMode="auto">
          <a:xfrm>
            <a:off x="1871169" y="4725144"/>
            <a:ext cx="230425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Gerader Verbinder 5"/>
          <p:cNvCxnSpPr/>
          <p:nvPr/>
        </p:nvCxnSpPr>
        <p:spPr bwMode="auto">
          <a:xfrm>
            <a:off x="1871169" y="5229200"/>
            <a:ext cx="230425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Grafik 7"/>
          <p:cNvPicPr>
            <a:picLocks noChangeAspect="1"/>
          </p:cNvPicPr>
          <p:nvPr/>
        </p:nvPicPr>
        <p:blipFill rotWithShape="1">
          <a:blip r:embed="rId3">
            <a:extLst>
              <a:ext uri="{28A0092B-C50C-407E-A947-70E740481C1C}">
                <a14:useLocalDpi xmlns:a14="http://schemas.microsoft.com/office/drawing/2010/main" val="0"/>
              </a:ext>
            </a:extLst>
          </a:blip>
          <a:srcRect l="60566" t="46642" r="999" b="33139"/>
          <a:stretch/>
        </p:blipFill>
        <p:spPr bwMode="auto">
          <a:xfrm>
            <a:off x="4788025" y="5246726"/>
            <a:ext cx="2376263" cy="93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feil nach rechts 13"/>
          <p:cNvSpPr/>
          <p:nvPr/>
        </p:nvSpPr>
        <p:spPr bwMode="auto">
          <a:xfrm>
            <a:off x="4304018" y="5246726"/>
            <a:ext cx="360040" cy="288032"/>
          </a:xfrm>
          <a:prstGeom prst="rightArrow">
            <a:avLst/>
          </a:prstGeom>
          <a:solidFill>
            <a:schemeClr val="bg1"/>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5" name="Rechteck 4"/>
          <p:cNvSpPr/>
          <p:nvPr/>
        </p:nvSpPr>
        <p:spPr bwMode="auto">
          <a:xfrm>
            <a:off x="4788025" y="4797152"/>
            <a:ext cx="2376263" cy="449574"/>
          </a:xfrm>
          <a:prstGeom prst="rect">
            <a:avLst/>
          </a:prstGeom>
          <a:pattFill prst="ltUpDiag">
            <a:fgClr>
              <a:schemeClr val="tx1"/>
            </a:fgClr>
            <a:bgClr>
              <a:schemeClr val="bg1"/>
            </a:bgClr>
          </a:patt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90000"/>
              </a:lnSpc>
              <a:spcBef>
                <a:spcPts val="600"/>
              </a:spcBef>
              <a:spcAft>
                <a:spcPct val="0"/>
              </a:spcAft>
              <a:buClrTx/>
              <a:buSzTx/>
              <a:buFontTx/>
              <a:buNone/>
              <a:tabLst/>
            </a:pPr>
            <a:endParaRPr kumimoji="0" lang="en-US" sz="400" b="1" i="0" u="none" strike="noStrike" cap="none" normalizeH="0" baseline="0" dirty="0" smtClean="0">
              <a:ln>
                <a:noFill/>
              </a:ln>
              <a:solidFill>
                <a:srgbClr val="FF0000"/>
              </a:solidFill>
              <a:effectLst/>
              <a:latin typeface="Arial" charset="0"/>
            </a:endParaRPr>
          </a:p>
          <a:p>
            <a:pPr marL="0" marR="0" indent="0" algn="ctr" defTabSz="914400" rtl="0" eaLnBrk="0" fontAlgn="base" latinLnBrk="0" hangingPunct="0">
              <a:lnSpc>
                <a:spcPct val="90000"/>
              </a:lnSpc>
              <a:spcBef>
                <a:spcPts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Arial" charset="0"/>
              </a:rPr>
              <a:t>invalid</a:t>
            </a:r>
          </a:p>
        </p:txBody>
      </p:sp>
    </p:spTree>
    <p:extLst>
      <p:ext uri="{BB962C8B-B14F-4D97-AF65-F5344CB8AC3E}">
        <p14:creationId xmlns:p14="http://schemas.microsoft.com/office/powerpoint/2010/main" val="83295446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88913"/>
            <a:ext cx="9143999" cy="431800"/>
          </a:xfrm>
        </p:spPr>
        <p:txBody>
          <a:bodyPr/>
          <a:lstStyle/>
          <a:p>
            <a:r>
              <a:rPr lang="en-US" dirty="0" smtClean="0"/>
              <a:t>Reduce Power Consumption by “Sleep Mode” (2/2)</a:t>
            </a:r>
            <a:endParaRPr lang="en-US" dirty="0"/>
          </a:p>
        </p:txBody>
      </p:sp>
      <p:sp>
        <p:nvSpPr>
          <p:cNvPr id="3" name="Inhaltsplatzhalter 2"/>
          <p:cNvSpPr>
            <a:spLocks noGrp="1"/>
          </p:cNvSpPr>
          <p:nvPr>
            <p:ph idx="1"/>
          </p:nvPr>
        </p:nvSpPr>
        <p:spPr/>
        <p:txBody>
          <a:bodyPr/>
          <a:lstStyle/>
          <a:p>
            <a:pPr marL="0" indent="0">
              <a:buNone/>
            </a:pPr>
            <a:r>
              <a:rPr lang="en-US" dirty="0" smtClean="0"/>
              <a:t>Look at test images to determine, how many lines of the image you want to skip. The image has 720 lines and, as an example, processing can be disabled for </a:t>
            </a:r>
            <a:r>
              <a:rPr lang="en-US" dirty="0"/>
              <a:t>one </a:t>
            </a:r>
            <a:r>
              <a:rPr lang="en-US" dirty="0" smtClean="0"/>
              <a:t>third of the image, </a:t>
            </a:r>
            <a:r>
              <a:rPr lang="en-US" dirty="0"/>
              <a:t>which is 240 lines</a:t>
            </a:r>
            <a:r>
              <a:rPr lang="en-US" dirty="0" smtClean="0"/>
              <a:t>.</a:t>
            </a:r>
          </a:p>
          <a:p>
            <a:pPr marL="0" indent="0">
              <a:buNone/>
            </a:pPr>
            <a:endParaRPr lang="en-US" sz="900" dirty="0" smtClean="0"/>
          </a:p>
          <a:p>
            <a:pPr marL="0" indent="0">
              <a:buNone/>
            </a:pPr>
            <a:r>
              <a:rPr lang="en-US" dirty="0" smtClean="0"/>
              <a:t>Different techniques for such a “sleep mode” are possible:</a:t>
            </a:r>
          </a:p>
          <a:p>
            <a:r>
              <a:rPr lang="en-US" dirty="0" smtClean="0"/>
              <a:t>Set input pixel to a fixed value. This will reduce switching activity.</a:t>
            </a:r>
          </a:p>
          <a:p>
            <a:r>
              <a:rPr lang="en-US" dirty="0" smtClean="0"/>
              <a:t>Disable all flip-flops in the signal processing by a “sleep-signal”.</a:t>
            </a:r>
          </a:p>
          <a:p>
            <a:r>
              <a:rPr lang="en-US" dirty="0" smtClean="0"/>
              <a:t>Switch of the clock for the </a:t>
            </a:r>
            <a:r>
              <a:rPr lang="en-US" dirty="0"/>
              <a:t>signal processing </a:t>
            </a:r>
            <a:r>
              <a:rPr lang="en-US" dirty="0" smtClean="0"/>
              <a:t>circuit. Please note: </a:t>
            </a:r>
            <a:endParaRPr lang="en-US" dirty="0"/>
          </a:p>
          <a:p>
            <a:pPr lvl="1"/>
            <a:r>
              <a:rPr lang="en-US" dirty="0" smtClean="0"/>
              <a:t>You need two clock signals: One for generating the sync signals and counting lines. The other is for signal processing and can be disabled.</a:t>
            </a:r>
          </a:p>
          <a:p>
            <a:pPr lvl="1"/>
            <a:r>
              <a:rPr lang="en-US" dirty="0" smtClean="0"/>
              <a:t>The FPGA has predefined routing for clock signal, so you will drive two clock networks. Find out if you save power or if the overhead increases power consumption.</a:t>
            </a:r>
          </a:p>
          <a:p>
            <a:pPr marL="0" indent="0">
              <a:buNone/>
            </a:pPr>
            <a:endParaRPr lang="en-US" sz="900" dirty="0" smtClean="0"/>
          </a:p>
          <a:p>
            <a:pPr marL="342900" indent="-342900">
              <a:buFont typeface="+mj-lt"/>
              <a:buAutoNum type="alphaLcParenR"/>
            </a:pPr>
            <a:r>
              <a:rPr lang="en-US" dirty="0" smtClean="0"/>
              <a:t>Modify the design and simulate it. Modify the testbench to ignore undefined output lines.</a:t>
            </a:r>
          </a:p>
          <a:p>
            <a:pPr marL="342900" indent="-342900">
              <a:buFont typeface="+mj-lt"/>
              <a:buAutoNum type="alphaLcParenR"/>
            </a:pPr>
            <a:r>
              <a:rPr lang="en-US" dirty="0" smtClean="0"/>
              <a:t>Perform FPGA synthesis and compare resource usage to original design</a:t>
            </a:r>
          </a:p>
          <a:p>
            <a:pPr marL="342900" indent="-342900">
              <a:buFont typeface="+mj-lt"/>
              <a:buAutoNum type="alphaLcParenR"/>
            </a:pPr>
            <a:r>
              <a:rPr lang="en-US" dirty="0" smtClean="0"/>
              <a:t>Use the remote-lab to check functionality and compare power dissipation</a:t>
            </a:r>
          </a:p>
        </p:txBody>
      </p:sp>
    </p:spTree>
    <p:extLst>
      <p:ext uri="{BB962C8B-B14F-4D97-AF65-F5344CB8AC3E}">
        <p14:creationId xmlns:p14="http://schemas.microsoft.com/office/powerpoint/2010/main" val="12294596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General Image Processing Experiments</a:t>
            </a:r>
            <a:endParaRPr lang="en-US" dirty="0"/>
          </a:p>
        </p:txBody>
      </p:sp>
      <p:sp>
        <p:nvSpPr>
          <p:cNvPr id="3" name="Inhaltsplatzhalt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lgn="ctr">
              <a:buNone/>
            </a:pPr>
            <a:r>
              <a:rPr lang="en-US" b="1" dirty="0" smtClean="0">
                <a:solidFill>
                  <a:srgbClr val="02A0C6"/>
                </a:solidFill>
              </a:rPr>
              <a:t>You can also use the remote lab for </a:t>
            </a:r>
            <a:br>
              <a:rPr lang="en-US" b="1" dirty="0" smtClean="0">
                <a:solidFill>
                  <a:srgbClr val="02A0C6"/>
                </a:solidFill>
              </a:rPr>
            </a:br>
            <a:r>
              <a:rPr lang="en-US" b="1" dirty="0" smtClean="0">
                <a:solidFill>
                  <a:srgbClr val="02A0C6"/>
                </a:solidFill>
              </a:rPr>
              <a:t>general experiment about image processing.</a:t>
            </a:r>
          </a:p>
          <a:p>
            <a:pPr marL="0" indent="0" algn="ctr">
              <a:buNone/>
            </a:pPr>
            <a:endParaRPr lang="en-US" b="1" dirty="0" smtClean="0">
              <a:solidFill>
                <a:srgbClr val="02A0C6"/>
              </a:solidFill>
            </a:endParaRPr>
          </a:p>
          <a:p>
            <a:pPr marL="0" indent="0" algn="ctr">
              <a:buNone/>
            </a:pPr>
            <a:r>
              <a:rPr lang="en-US" b="1" dirty="0" smtClean="0">
                <a:solidFill>
                  <a:srgbClr val="02A0C6"/>
                </a:solidFill>
              </a:rPr>
              <a:t>The </a:t>
            </a:r>
            <a:r>
              <a:rPr lang="en-US" b="1" dirty="0">
                <a:solidFill>
                  <a:srgbClr val="02A0C6"/>
                </a:solidFill>
              </a:rPr>
              <a:t>following </a:t>
            </a:r>
            <a:r>
              <a:rPr lang="en-US" b="1" dirty="0" smtClean="0">
                <a:solidFill>
                  <a:srgbClr val="02A0C6"/>
                </a:solidFill>
              </a:rPr>
              <a:t>experiments are not </a:t>
            </a:r>
            <a:r>
              <a:rPr lang="en-US" b="1" dirty="0">
                <a:solidFill>
                  <a:srgbClr val="02A0C6"/>
                </a:solidFill>
              </a:rPr>
              <a:t>specific for lane </a:t>
            </a:r>
            <a:r>
              <a:rPr lang="en-US" b="1" dirty="0" smtClean="0">
                <a:solidFill>
                  <a:srgbClr val="02A0C6"/>
                </a:solidFill>
              </a:rPr>
              <a:t>detection.</a:t>
            </a:r>
            <a:endParaRPr lang="en-US" b="1" dirty="0">
              <a:solidFill>
                <a:srgbClr val="02A0C6"/>
              </a:solidFill>
            </a:endParaRPr>
          </a:p>
        </p:txBody>
      </p:sp>
    </p:spTree>
    <p:extLst>
      <p:ext uri="{BB962C8B-B14F-4D97-AF65-F5344CB8AC3E}">
        <p14:creationId xmlns:p14="http://schemas.microsoft.com/office/powerpoint/2010/main" val="388816705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Inverting the Input Image</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a:t>Understand input and output signals </a:t>
            </a:r>
            <a:r>
              <a:rPr lang="en-US" dirty="0" smtClean="0"/>
              <a:t>of the VHDL code</a:t>
            </a:r>
          </a:p>
          <a:p>
            <a:r>
              <a:rPr lang="en-US" dirty="0" smtClean="0"/>
              <a:t>Understand design-flow </a:t>
            </a:r>
            <a:r>
              <a:rPr lang="en-US" dirty="0"/>
              <a:t>of FPGA design and remote-lab usage</a:t>
            </a:r>
          </a:p>
          <a:p>
            <a:pPr marL="0" indent="0">
              <a:buNone/>
            </a:pPr>
            <a:endParaRPr lang="en-US" dirty="0" smtClean="0"/>
          </a:p>
          <a:p>
            <a:pPr marL="0" indent="0">
              <a:buNone/>
            </a:pPr>
            <a:r>
              <a:rPr lang="en-US" b="1" dirty="0"/>
              <a:t>Level </a:t>
            </a:r>
            <a:r>
              <a:rPr lang="en-US" b="1" dirty="0" smtClean="0"/>
              <a:t>of difficulty:</a:t>
            </a:r>
            <a:r>
              <a:rPr lang="en-US" dirty="0" smtClean="0"/>
              <a:t> Easy</a:t>
            </a:r>
          </a:p>
          <a:p>
            <a:pPr marL="0" indent="0">
              <a:buNone/>
            </a:pPr>
            <a:endParaRPr lang="en-US" dirty="0" smtClean="0"/>
          </a:p>
          <a:p>
            <a:pPr marL="0" indent="0">
              <a:buNone/>
            </a:pPr>
            <a:r>
              <a:rPr lang="en-US" b="1" dirty="0" smtClean="0"/>
              <a:t>Experiment:</a:t>
            </a:r>
          </a:p>
          <a:p>
            <a:pPr marL="0" indent="0">
              <a:buNone/>
            </a:pPr>
            <a:r>
              <a:rPr lang="en-US" dirty="0" smtClean="0"/>
              <a:t>Invert the color of every pixel.</a:t>
            </a:r>
          </a:p>
          <a:p>
            <a:pPr marL="342900" indent="-342900">
              <a:buFont typeface="+mj-lt"/>
              <a:buAutoNum type="alphaLcParenR"/>
            </a:pPr>
            <a:r>
              <a:rPr lang="en-US" dirty="0" smtClean="0"/>
              <a:t>Check the existing VHDL code to understand the input and output signals</a:t>
            </a:r>
          </a:p>
          <a:p>
            <a:pPr marL="342900" indent="-342900">
              <a:buFont typeface="+mj-lt"/>
              <a:buAutoNum type="alphaLcParenR"/>
            </a:pPr>
            <a:r>
              <a:rPr lang="en-US" dirty="0" smtClean="0"/>
              <a:t>Invert the values of RGB </a:t>
            </a:r>
            <a:r>
              <a:rPr lang="en-US" dirty="0"/>
              <a:t>(red, green, blue</a:t>
            </a:r>
            <a:r>
              <a:rPr lang="en-US" dirty="0" smtClean="0"/>
              <a:t>) for all pixel</a:t>
            </a:r>
          </a:p>
          <a:p>
            <a:pPr marL="0" indent="0">
              <a:buNone/>
            </a:pPr>
            <a:r>
              <a:rPr lang="en-US" dirty="0" smtClean="0"/>
              <a:t>Optional:</a:t>
            </a:r>
          </a:p>
          <a:p>
            <a:pPr marL="342900" indent="-342900">
              <a:buFont typeface="+mj-lt"/>
              <a:buAutoNum type="alphaLcParenR" startAt="3"/>
            </a:pPr>
            <a:r>
              <a:rPr lang="en-US" dirty="0" smtClean="0"/>
              <a:t>Use the input switches to select which color component is inverted</a:t>
            </a:r>
          </a:p>
          <a:p>
            <a:pPr marL="742950" lvl="1" indent="-342900"/>
            <a:r>
              <a:rPr lang="en-US" dirty="0"/>
              <a:t>The </a:t>
            </a:r>
            <a:r>
              <a:rPr lang="en-US" dirty="0" smtClean="0"/>
              <a:t>switches connect to the input port </a:t>
            </a:r>
            <a:r>
              <a:rPr lang="en-US" dirty="0" err="1" smtClean="0">
                <a:latin typeface="Courier New" panose="02070309020205020404" pitchFamily="49" charset="0"/>
                <a:cs typeface="Courier New" panose="02070309020205020404" pitchFamily="49" charset="0"/>
              </a:rPr>
              <a:t>enable_in</a:t>
            </a:r>
            <a:r>
              <a:rPr lang="en-US" dirty="0" smtClean="0">
                <a:latin typeface="Courier New" panose="02070309020205020404" pitchFamily="49" charset="0"/>
                <a:cs typeface="Courier New" panose="02070309020205020404" pitchFamily="49" charset="0"/>
              </a:rPr>
              <a:t>(2 </a:t>
            </a:r>
            <a:r>
              <a:rPr lang="en-US" dirty="0" err="1" smtClean="0">
                <a:latin typeface="Courier New" panose="02070309020205020404" pitchFamily="49" charset="0"/>
                <a:cs typeface="Courier New" panose="02070309020205020404" pitchFamily="49" charset="0"/>
              </a:rPr>
              <a:t>downto</a:t>
            </a:r>
            <a:r>
              <a:rPr lang="en-US" dirty="0" smtClean="0">
                <a:latin typeface="Courier New" panose="02070309020205020404" pitchFamily="49" charset="0"/>
                <a:cs typeface="Courier New" panose="02070309020205020404" pitchFamily="49" charset="0"/>
              </a:rPr>
              <a:t> 0)</a:t>
            </a:r>
          </a:p>
          <a:p>
            <a:pPr marL="342900" indent="-342900">
              <a:buFont typeface="+mj-lt"/>
              <a:buAutoNum type="alphaLcParenR" startAt="3"/>
            </a:pPr>
            <a:r>
              <a:rPr lang="en-US" dirty="0" smtClean="0"/>
              <a:t>Convert the image to black and white by calculating luminance and output this value on </a:t>
            </a:r>
            <a:r>
              <a:rPr lang="en-US" dirty="0"/>
              <a:t>the red, </a:t>
            </a:r>
            <a:r>
              <a:rPr lang="en-US" dirty="0" smtClean="0"/>
              <a:t>green and blue channel</a:t>
            </a:r>
            <a:endParaRPr lang="en-US" dirty="0"/>
          </a:p>
        </p:txBody>
      </p:sp>
    </p:spTree>
    <p:extLst>
      <p:ext uri="{BB962C8B-B14F-4D97-AF65-F5344CB8AC3E}">
        <p14:creationId xmlns:p14="http://schemas.microsoft.com/office/powerpoint/2010/main" val="107241383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 </a:t>
            </a:r>
            <a:r>
              <a:rPr lang="en-US" dirty="0"/>
              <a:t>Enhancement with </a:t>
            </a:r>
            <a:r>
              <a:rPr lang="en-US" dirty="0" smtClean="0"/>
              <a:t>Sharpening Filter</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Signal processing with an FPGA</a:t>
            </a:r>
            <a:endParaRPr lang="en-US" dirty="0"/>
          </a:p>
          <a:p>
            <a:pPr marL="0" indent="0">
              <a:buNone/>
            </a:pPr>
            <a:endParaRPr lang="en-US" dirty="0" smtClean="0"/>
          </a:p>
          <a:p>
            <a:pPr marL="0" indent="0">
              <a:buNone/>
            </a:pPr>
            <a:r>
              <a:rPr lang="en-US" b="1" dirty="0"/>
              <a:t>Level </a:t>
            </a:r>
            <a:r>
              <a:rPr lang="en-US" b="1" dirty="0" smtClean="0"/>
              <a:t>of difficulty:</a:t>
            </a:r>
            <a:r>
              <a:rPr lang="en-US" dirty="0" smtClean="0"/>
              <a:t> </a:t>
            </a:r>
            <a:r>
              <a:rPr lang="en-US" dirty="0"/>
              <a:t>Advanced</a:t>
            </a:r>
            <a:endParaRPr lang="en-US" dirty="0" smtClean="0"/>
          </a:p>
          <a:p>
            <a:pPr marL="0" indent="0">
              <a:buNone/>
            </a:pPr>
            <a:endParaRPr lang="en-US" dirty="0" smtClean="0"/>
          </a:p>
          <a:p>
            <a:pPr marL="0" indent="0">
              <a:buNone/>
            </a:pPr>
            <a:r>
              <a:rPr lang="en-US" b="1" dirty="0" smtClean="0"/>
              <a:t>Experiment:</a:t>
            </a:r>
          </a:p>
          <a:p>
            <a:pPr marL="0" indent="0">
              <a:buNone/>
            </a:pPr>
            <a:r>
              <a:rPr lang="en-US" dirty="0" smtClean="0"/>
              <a:t>Improve the perceived image quality by sharpening the image with an FIR filter. Research </a:t>
            </a:r>
            <a:r>
              <a:rPr lang="en-US" dirty="0"/>
              <a:t>literature about </a:t>
            </a:r>
            <a:r>
              <a:rPr lang="en-US" dirty="0" smtClean="0"/>
              <a:t>sharpening filter.</a:t>
            </a:r>
            <a:endParaRPr lang="en-US" dirty="0"/>
          </a:p>
          <a:p>
            <a:pPr marL="342900" indent="-342900">
              <a:buFont typeface="+mj-lt"/>
              <a:buAutoNum type="alphaLcParenR"/>
            </a:pPr>
            <a:r>
              <a:rPr lang="en-US" dirty="0" smtClean="0"/>
              <a:t>Develop </a:t>
            </a:r>
            <a:r>
              <a:rPr lang="en-US" dirty="0"/>
              <a:t>an algorithm using </a:t>
            </a:r>
            <a:r>
              <a:rPr lang="en-US" dirty="0" smtClean="0"/>
              <a:t>C </a:t>
            </a:r>
            <a:r>
              <a:rPr lang="en-US" dirty="0"/>
              <a:t>code</a:t>
            </a:r>
          </a:p>
          <a:p>
            <a:pPr marL="342900" indent="-342900">
              <a:buFont typeface="+mj-lt"/>
              <a:buAutoNum type="alphaLcParenR"/>
            </a:pPr>
            <a:r>
              <a:rPr lang="en-US" dirty="0"/>
              <a:t>Implement the algorithm with VHDL, simulate it and check functionality on the </a:t>
            </a:r>
            <a:r>
              <a:rPr lang="en-US" dirty="0" smtClean="0"/>
              <a:t>remote-lab</a:t>
            </a:r>
          </a:p>
          <a:p>
            <a:pPr marL="742950" lvl="1" indent="-342900"/>
            <a:r>
              <a:rPr lang="en-US" dirty="0" smtClean="0"/>
              <a:t>To see the output </a:t>
            </a:r>
            <a:r>
              <a:rPr lang="en-US" dirty="0"/>
              <a:t>image in full </a:t>
            </a:r>
            <a:r>
              <a:rPr lang="en-US" dirty="0" smtClean="0"/>
              <a:t>resolution click </a:t>
            </a:r>
            <a:r>
              <a:rPr lang="en-US" dirty="0"/>
              <a:t>on the </a:t>
            </a:r>
            <a:r>
              <a:rPr lang="en-US" dirty="0" smtClean="0"/>
              <a:t>image</a:t>
            </a:r>
            <a:endParaRPr lang="en-US" dirty="0"/>
          </a:p>
          <a:p>
            <a:pPr marL="0" indent="0">
              <a:buNone/>
            </a:pPr>
            <a:endParaRPr lang="en-US" sz="900" dirty="0" smtClean="0"/>
          </a:p>
          <a:p>
            <a:pPr marL="0" indent="0">
              <a:buNone/>
            </a:pPr>
            <a:r>
              <a:rPr lang="en-US" dirty="0" smtClean="0"/>
              <a:t>Different filter functions are possible. For example you can implement the filter function h = [1;0;-9;48;-9;0;1]∙1/32 in vertical and horizontal direction.</a:t>
            </a:r>
          </a:p>
          <a:p>
            <a:pPr marL="0" indent="0">
              <a:buNone/>
            </a:pPr>
            <a:r>
              <a:rPr lang="en-US" dirty="0" smtClean="0"/>
              <a:t>Develop a filter that has good quality with low effort.</a:t>
            </a:r>
          </a:p>
          <a:p>
            <a:pPr marL="0" indent="0">
              <a:buNone/>
            </a:pPr>
            <a:r>
              <a:rPr lang="en-US" dirty="0" smtClean="0"/>
              <a:t>Make sure the output values stay in the range of 0 to 255. Don’t forget limiting.</a:t>
            </a:r>
          </a:p>
        </p:txBody>
      </p:sp>
    </p:spTree>
    <p:extLst>
      <p:ext uri="{BB962C8B-B14F-4D97-AF65-F5344CB8AC3E}">
        <p14:creationId xmlns:p14="http://schemas.microsoft.com/office/powerpoint/2010/main" val="166538457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 Consumption of Shift Register (1/2)</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Understand power consumption in digital circuits</a:t>
            </a:r>
          </a:p>
          <a:p>
            <a:r>
              <a:rPr lang="en-US" dirty="0" smtClean="0"/>
              <a:t>Compare static and dynamic power consumption</a:t>
            </a:r>
            <a:endParaRPr lang="en-US" dirty="0"/>
          </a:p>
          <a:p>
            <a:pPr marL="0" indent="0">
              <a:buNone/>
            </a:pPr>
            <a:endParaRPr lang="en-US" dirty="0" smtClean="0"/>
          </a:p>
          <a:p>
            <a:pPr marL="0" indent="0">
              <a:buNone/>
            </a:pPr>
            <a:r>
              <a:rPr lang="en-US" b="1" dirty="0"/>
              <a:t>Level </a:t>
            </a:r>
            <a:r>
              <a:rPr lang="en-US" b="1" dirty="0" smtClean="0"/>
              <a:t>of difficulty:</a:t>
            </a:r>
            <a:r>
              <a:rPr lang="en-US" dirty="0" smtClean="0"/>
              <a:t> </a:t>
            </a:r>
            <a:r>
              <a:rPr lang="en-US" dirty="0"/>
              <a:t>Moderate</a:t>
            </a:r>
            <a:endParaRPr lang="en-US" dirty="0" smtClean="0"/>
          </a:p>
          <a:p>
            <a:pPr marL="0" indent="0">
              <a:buNone/>
            </a:pPr>
            <a:endParaRPr lang="en-US" dirty="0" smtClean="0"/>
          </a:p>
          <a:p>
            <a:pPr marL="0" indent="0">
              <a:buNone/>
            </a:pPr>
            <a:r>
              <a:rPr lang="en-US" b="1" dirty="0" smtClean="0"/>
              <a:t>Experiment:</a:t>
            </a:r>
          </a:p>
          <a:p>
            <a:pPr marL="0" indent="0">
              <a:buNone/>
            </a:pPr>
            <a:r>
              <a:rPr lang="en-US" dirty="0" smtClean="0"/>
              <a:t>Implement a shift register with different numbers of flip-flops. Delay red, green, blue pixel of the input image but do not delay sync signals.</a:t>
            </a:r>
          </a:p>
          <a:p>
            <a:pPr marL="0" indent="0">
              <a:buNone/>
            </a:pPr>
            <a:r>
              <a:rPr lang="en-US" dirty="0" smtClean="0"/>
              <a:t>The image content is shifted by the number of delay stages.</a:t>
            </a:r>
          </a:p>
          <a:p>
            <a:pPr marL="342900" indent="-342900">
              <a:buFont typeface="+mj-lt"/>
              <a:buAutoNum type="alphaLcParenR"/>
            </a:pPr>
            <a:r>
              <a:rPr lang="en-US" dirty="0" smtClean="0"/>
              <a:t>Implement a shift register for the image signal. You need to delay 24 bit for RGB data. Check resource usage.</a:t>
            </a:r>
          </a:p>
          <a:p>
            <a:pPr marL="342900" indent="-342900">
              <a:buFont typeface="+mj-lt"/>
              <a:buAutoNum type="alphaLcParenR"/>
            </a:pPr>
            <a:r>
              <a:rPr lang="en-US" dirty="0" smtClean="0"/>
              <a:t>Compare the power consumption for 100, 200 and 300 clock cycles delay. How much delay can you implement?</a:t>
            </a:r>
          </a:p>
          <a:p>
            <a:pPr marL="342900" indent="-342900">
              <a:buFont typeface="+mj-lt"/>
              <a:buAutoNum type="alphaLcParenR"/>
            </a:pPr>
            <a:r>
              <a:rPr lang="en-US" dirty="0" smtClean="0"/>
              <a:t>To measure static power consumption, disable the clock signal with a switch. </a:t>
            </a:r>
          </a:p>
          <a:p>
            <a:pPr marL="742950" lvl="1" indent="-342900"/>
            <a:r>
              <a:rPr lang="en-US" dirty="0"/>
              <a:t>The switches connect to the input port </a:t>
            </a:r>
            <a:r>
              <a:rPr lang="en-US" dirty="0" err="1">
                <a:latin typeface="Courier New" panose="02070309020205020404" pitchFamily="49" charset="0"/>
                <a:cs typeface="Courier New" panose="02070309020205020404" pitchFamily="49" charset="0"/>
              </a:rPr>
              <a:t>enable_in</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downto</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85300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Power Consumption of Shift Register (2/2)</a:t>
            </a:r>
            <a:endParaRPr lang="en-US" dirty="0"/>
          </a:p>
        </p:txBody>
      </p:sp>
      <p:sp>
        <p:nvSpPr>
          <p:cNvPr id="3" name="Inhaltsplatzhalter 2"/>
          <p:cNvSpPr>
            <a:spLocks noGrp="1"/>
          </p:cNvSpPr>
          <p:nvPr>
            <p:ph idx="1"/>
          </p:nvPr>
        </p:nvSpPr>
        <p:spPr/>
        <p:txBody>
          <a:bodyPr/>
          <a:lstStyle/>
          <a:p>
            <a:pPr marL="0" indent="0">
              <a:buNone/>
            </a:pPr>
            <a:r>
              <a:rPr lang="en-US" dirty="0" smtClean="0"/>
              <a:t>The FPGA synthesis will try to implement a shift register with block-RAMs. To observe power consumption of flip-flops, specify an array with the code in the box.</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experiment is also explained in the </a:t>
            </a:r>
            <a:r>
              <a:rPr lang="en-US" dirty="0"/>
              <a:t>video lecture “Comparing CMOS Technologies with FPGA </a:t>
            </a:r>
            <a:r>
              <a:rPr lang="en-US" dirty="0" smtClean="0"/>
              <a:t>Experiments”</a:t>
            </a:r>
          </a:p>
          <a:p>
            <a:pPr marL="0" indent="0">
              <a:buNone/>
            </a:pPr>
            <a:r>
              <a:rPr lang="en-US" dirty="0"/>
              <a:t>	</a:t>
            </a:r>
            <a:r>
              <a:rPr lang="en-US" dirty="0" smtClean="0">
                <a:hlinkClick r:id="rId3"/>
              </a:rPr>
              <a:t>https</a:t>
            </a:r>
            <a:r>
              <a:rPr lang="en-US" dirty="0">
                <a:hlinkClick r:id="rId3"/>
              </a:rPr>
              <a:t>://</a:t>
            </a:r>
            <a:r>
              <a:rPr lang="en-US" dirty="0" smtClean="0">
                <a:hlinkClick r:id="rId3"/>
              </a:rPr>
              <a:t>youtu.be/7hSjqMc742A</a:t>
            </a:r>
            <a:endParaRPr lang="en-US" dirty="0" smtClean="0"/>
          </a:p>
          <a:p>
            <a:pPr marL="0" indent="0">
              <a:buNone/>
            </a:pPr>
            <a:endParaRPr lang="en-US" dirty="0" smtClean="0"/>
          </a:p>
          <a:p>
            <a:pPr marL="0" indent="0">
              <a:buNone/>
            </a:pPr>
            <a:r>
              <a:rPr lang="en-US" dirty="0" smtClean="0"/>
              <a:t>Further option for this experiment:</a:t>
            </a:r>
          </a:p>
          <a:p>
            <a:pPr marL="342900" indent="-342900">
              <a:buFont typeface="+mj-lt"/>
              <a:buAutoNum type="alphaLcParenR" startAt="4"/>
            </a:pPr>
            <a:r>
              <a:rPr lang="en-US" dirty="0" smtClean="0"/>
              <a:t>Remove </a:t>
            </a:r>
            <a:r>
              <a:rPr lang="en-US" dirty="0"/>
              <a:t>the “attribute </a:t>
            </a:r>
            <a:r>
              <a:rPr lang="en-US" dirty="0" smtClean="0"/>
              <a:t>ramstyle” to implement the circuit with block-RAMs. Compare resource usage and power consumption.</a:t>
            </a:r>
          </a:p>
        </p:txBody>
      </p:sp>
      <p:sp>
        <p:nvSpPr>
          <p:cNvPr id="4" name="Textfeld 3"/>
          <p:cNvSpPr txBox="1"/>
          <p:nvPr/>
        </p:nvSpPr>
        <p:spPr>
          <a:xfrm>
            <a:off x="1475656" y="1760755"/>
            <a:ext cx="6109365" cy="1815882"/>
          </a:xfrm>
          <a:prstGeom prst="rect">
            <a:avLst/>
          </a:prstGeom>
          <a:noFill/>
          <a:ln>
            <a:solidFill>
              <a:srgbClr val="0070C0"/>
            </a:solidFill>
          </a:ln>
        </p:spPr>
        <p:txBody>
          <a:bodyPr wrap="none" rtlCol="0">
            <a:spAutoFit/>
          </a:bodyPr>
          <a:lstStyle/>
          <a:p>
            <a:r>
              <a:rPr lang="de-DE" altLang="de-DE" sz="1600" dirty="0" smtClean="0">
                <a:latin typeface="Courier New" pitchFamily="49" charset="0"/>
              </a:rPr>
              <a:t>[...]</a:t>
            </a:r>
            <a:endParaRPr lang="en-US" altLang="de-DE" sz="1600" b="1" dirty="0" smtClean="0">
              <a:latin typeface="Courier New" pitchFamily="49" charset="0"/>
            </a:endParaRPr>
          </a:p>
          <a:p>
            <a:r>
              <a:rPr lang="en-US" altLang="de-DE" sz="1600" b="1" dirty="0" smtClean="0">
                <a:latin typeface="Courier New" pitchFamily="49" charset="0"/>
              </a:rPr>
              <a:t>type</a:t>
            </a:r>
            <a:r>
              <a:rPr lang="en-US" altLang="de-DE" sz="1600" dirty="0" smtClean="0">
                <a:latin typeface="Courier New" pitchFamily="49" charset="0"/>
              </a:rPr>
              <a:t> </a:t>
            </a:r>
            <a:r>
              <a:rPr lang="en-US" altLang="de-DE" sz="1600" dirty="0" err="1">
                <a:latin typeface="Courier New" pitchFamily="49" charset="0"/>
              </a:rPr>
              <a:t>delay_array</a:t>
            </a:r>
            <a:r>
              <a:rPr lang="en-US" altLang="de-DE" sz="1600" dirty="0">
                <a:latin typeface="Courier New" pitchFamily="49" charset="0"/>
              </a:rPr>
              <a:t> </a:t>
            </a:r>
            <a:r>
              <a:rPr lang="en-US" altLang="de-DE" sz="1600" b="1" dirty="0">
                <a:latin typeface="Courier New" pitchFamily="49" charset="0"/>
              </a:rPr>
              <a:t>is</a:t>
            </a:r>
            <a:r>
              <a:rPr lang="en-US" altLang="de-DE" sz="1600" dirty="0">
                <a:latin typeface="Courier New" pitchFamily="49" charset="0"/>
              </a:rPr>
              <a:t> </a:t>
            </a:r>
            <a:r>
              <a:rPr lang="en-US" altLang="de-DE" sz="1600" b="1" dirty="0">
                <a:latin typeface="Courier New" pitchFamily="49" charset="0"/>
              </a:rPr>
              <a:t>array</a:t>
            </a:r>
            <a:r>
              <a:rPr lang="en-US" altLang="de-DE" sz="1600" dirty="0">
                <a:latin typeface="Courier New" pitchFamily="49" charset="0"/>
              </a:rPr>
              <a:t> (0 </a:t>
            </a:r>
            <a:r>
              <a:rPr lang="en-US" altLang="de-DE" sz="1600" b="1" dirty="0">
                <a:latin typeface="Courier New" pitchFamily="49" charset="0"/>
              </a:rPr>
              <a:t>to</a:t>
            </a:r>
            <a:r>
              <a:rPr lang="en-US" altLang="de-DE" sz="1600" dirty="0">
                <a:latin typeface="Courier New" pitchFamily="49" charset="0"/>
              </a:rPr>
              <a:t> </a:t>
            </a:r>
            <a:r>
              <a:rPr lang="en-US" altLang="de-DE" sz="1600" dirty="0" smtClean="0">
                <a:latin typeface="Courier New" pitchFamily="49" charset="0"/>
              </a:rPr>
              <a:t>100)</a:t>
            </a:r>
            <a:br>
              <a:rPr lang="en-US" altLang="de-DE" sz="1600" dirty="0" smtClean="0">
                <a:latin typeface="Courier New" pitchFamily="49" charset="0"/>
              </a:rPr>
            </a:br>
            <a:r>
              <a:rPr lang="en-US" altLang="de-DE" sz="1600" dirty="0" smtClean="0">
                <a:latin typeface="Courier New" pitchFamily="49" charset="0"/>
              </a:rPr>
              <a:t>               </a:t>
            </a:r>
            <a:r>
              <a:rPr lang="en-US" altLang="de-DE" sz="1600" b="1" dirty="0" smtClean="0">
                <a:latin typeface="Courier New" pitchFamily="49" charset="0"/>
              </a:rPr>
              <a:t>of</a:t>
            </a:r>
            <a:r>
              <a:rPr lang="en-US" altLang="de-DE" sz="1600" dirty="0" smtClean="0">
                <a:latin typeface="Courier New" pitchFamily="49" charset="0"/>
              </a:rPr>
              <a:t> </a:t>
            </a:r>
            <a:r>
              <a:rPr lang="en-US" altLang="de-DE" sz="1600" dirty="0" err="1" smtClean="0">
                <a:latin typeface="Courier New" pitchFamily="49" charset="0"/>
              </a:rPr>
              <a:t>std_logic_vector</a:t>
            </a:r>
            <a:r>
              <a:rPr lang="en-US" altLang="de-DE" sz="1600" dirty="0" smtClean="0">
                <a:latin typeface="Courier New" pitchFamily="49" charset="0"/>
              </a:rPr>
              <a:t>(23 </a:t>
            </a:r>
            <a:r>
              <a:rPr lang="en-US" altLang="de-DE" sz="1600" b="1" dirty="0" err="1">
                <a:latin typeface="Courier New" pitchFamily="49" charset="0"/>
              </a:rPr>
              <a:t>downto</a:t>
            </a:r>
            <a:r>
              <a:rPr lang="en-US" altLang="de-DE" sz="1600" dirty="0">
                <a:latin typeface="Courier New" pitchFamily="49" charset="0"/>
              </a:rPr>
              <a:t> 0);</a:t>
            </a:r>
          </a:p>
          <a:p>
            <a:r>
              <a:rPr lang="en-US" altLang="de-DE" sz="1600" b="1" dirty="0" smtClean="0">
                <a:latin typeface="Courier New" pitchFamily="49" charset="0"/>
              </a:rPr>
              <a:t>signal</a:t>
            </a:r>
            <a:r>
              <a:rPr lang="en-US" altLang="de-DE" sz="1600" dirty="0" smtClean="0">
                <a:latin typeface="Courier New" pitchFamily="49" charset="0"/>
              </a:rPr>
              <a:t> </a:t>
            </a:r>
            <a:r>
              <a:rPr lang="en-US" altLang="de-DE" sz="1600" dirty="0">
                <a:latin typeface="Courier New" pitchFamily="49" charset="0"/>
              </a:rPr>
              <a:t>delay  : </a:t>
            </a:r>
            <a:r>
              <a:rPr lang="en-US" altLang="de-DE" sz="1600" b="1" dirty="0" err="1">
                <a:latin typeface="Courier New" pitchFamily="49" charset="0"/>
              </a:rPr>
              <a:t>delay_array</a:t>
            </a:r>
            <a:r>
              <a:rPr lang="en-US" altLang="de-DE" sz="1600" dirty="0">
                <a:latin typeface="Courier New" pitchFamily="49" charset="0"/>
              </a:rPr>
              <a:t>;</a:t>
            </a:r>
          </a:p>
          <a:p>
            <a:r>
              <a:rPr lang="en-US" altLang="de-DE" sz="1600" b="1" dirty="0" smtClean="0">
                <a:latin typeface="Courier New" pitchFamily="49" charset="0"/>
              </a:rPr>
              <a:t>attribute</a:t>
            </a:r>
            <a:r>
              <a:rPr lang="en-US" altLang="de-DE" sz="1600" dirty="0" smtClean="0">
                <a:latin typeface="Courier New" pitchFamily="49" charset="0"/>
              </a:rPr>
              <a:t> ramstyle : </a:t>
            </a:r>
            <a:r>
              <a:rPr lang="en-US" altLang="de-DE" sz="1600" b="1" dirty="0" smtClean="0">
                <a:latin typeface="Courier New" pitchFamily="49" charset="0"/>
              </a:rPr>
              <a:t>string</a:t>
            </a:r>
            <a:r>
              <a:rPr lang="en-US" altLang="de-DE" sz="1600" dirty="0" smtClean="0">
                <a:latin typeface="Courier New" pitchFamily="49" charset="0"/>
              </a:rPr>
              <a:t>;</a:t>
            </a:r>
          </a:p>
          <a:p>
            <a:r>
              <a:rPr lang="en-US" altLang="de-DE" sz="1600" b="1" dirty="0" smtClean="0">
                <a:latin typeface="Courier New" pitchFamily="49" charset="0"/>
              </a:rPr>
              <a:t>attribute</a:t>
            </a:r>
            <a:r>
              <a:rPr lang="en-US" altLang="de-DE" sz="1600" dirty="0" smtClean="0">
                <a:latin typeface="Courier New" pitchFamily="49" charset="0"/>
              </a:rPr>
              <a:t> </a:t>
            </a:r>
            <a:r>
              <a:rPr lang="en-US" altLang="de-DE" sz="1600" dirty="0">
                <a:latin typeface="Courier New" pitchFamily="49" charset="0"/>
              </a:rPr>
              <a:t>ramstyle </a:t>
            </a:r>
            <a:r>
              <a:rPr lang="en-US" altLang="de-DE" sz="1600" b="1" dirty="0">
                <a:latin typeface="Courier New" pitchFamily="49" charset="0"/>
              </a:rPr>
              <a:t>of</a:t>
            </a:r>
            <a:r>
              <a:rPr lang="en-US" altLang="de-DE" sz="1600" dirty="0">
                <a:latin typeface="Courier New" pitchFamily="49" charset="0"/>
              </a:rPr>
              <a:t> delay : </a:t>
            </a:r>
            <a:r>
              <a:rPr lang="en-US" altLang="de-DE" sz="1600" b="1" dirty="0">
                <a:latin typeface="Courier New" pitchFamily="49" charset="0"/>
              </a:rPr>
              <a:t>signal</a:t>
            </a:r>
            <a:r>
              <a:rPr lang="en-US" altLang="de-DE" sz="1600" dirty="0">
                <a:latin typeface="Courier New" pitchFamily="49" charset="0"/>
              </a:rPr>
              <a:t> </a:t>
            </a:r>
            <a:r>
              <a:rPr lang="en-US" altLang="de-DE" sz="1600" b="1" dirty="0">
                <a:latin typeface="Courier New" pitchFamily="49" charset="0"/>
              </a:rPr>
              <a:t>is</a:t>
            </a:r>
            <a:r>
              <a:rPr lang="en-US" altLang="de-DE" sz="1600" dirty="0">
                <a:latin typeface="Courier New" pitchFamily="49" charset="0"/>
              </a:rPr>
              <a:t> "logic";</a:t>
            </a:r>
            <a:endParaRPr lang="de-DE" altLang="de-DE" sz="1600" dirty="0">
              <a:latin typeface="Courier New" pitchFamily="49" charset="0"/>
            </a:endParaRPr>
          </a:p>
          <a:p>
            <a:r>
              <a:rPr lang="de-DE" altLang="de-DE" sz="1600" dirty="0" smtClean="0">
                <a:latin typeface="Courier New" pitchFamily="49" charset="0"/>
              </a:rPr>
              <a:t>[...]</a:t>
            </a:r>
            <a:endParaRPr lang="de-DE" altLang="de-DE" sz="1600" b="1" dirty="0" smtClean="0">
              <a:latin typeface="Courier New" pitchFamily="49" charset="0"/>
            </a:endParaRPr>
          </a:p>
        </p:txBody>
      </p:sp>
    </p:spTree>
    <p:extLst>
      <p:ext uri="{BB962C8B-B14F-4D97-AF65-F5344CB8AC3E}">
        <p14:creationId xmlns:p14="http://schemas.microsoft.com/office/powerpoint/2010/main" val="225538247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Brightness Adjustment</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a:t>Signal processing with an FPGA</a:t>
            </a:r>
          </a:p>
          <a:p>
            <a:pPr marL="0" indent="0">
              <a:buNone/>
            </a:pPr>
            <a:endParaRPr lang="en-US" dirty="0" smtClean="0"/>
          </a:p>
          <a:p>
            <a:pPr marL="0" indent="0">
              <a:buNone/>
            </a:pPr>
            <a:r>
              <a:rPr lang="en-US" b="1" dirty="0"/>
              <a:t>Level </a:t>
            </a:r>
            <a:r>
              <a:rPr lang="en-US" b="1" dirty="0" smtClean="0"/>
              <a:t>of difficulty:</a:t>
            </a:r>
            <a:r>
              <a:rPr lang="en-US" dirty="0" smtClean="0"/>
              <a:t> Complex</a:t>
            </a:r>
          </a:p>
          <a:p>
            <a:pPr marL="0" indent="0">
              <a:buNone/>
            </a:pPr>
            <a:endParaRPr lang="en-US" dirty="0" smtClean="0"/>
          </a:p>
          <a:p>
            <a:pPr marL="0" indent="0">
              <a:buNone/>
            </a:pPr>
            <a:r>
              <a:rPr lang="en-US" b="1" dirty="0" smtClean="0"/>
              <a:t>Experiment:</a:t>
            </a:r>
          </a:p>
          <a:p>
            <a:pPr marL="0" indent="0">
              <a:buNone/>
            </a:pPr>
            <a:r>
              <a:rPr lang="en-US" dirty="0" smtClean="0"/>
              <a:t>When you have images that are dark or bright, it can be useful </a:t>
            </a:r>
            <a:r>
              <a:rPr lang="en-US" smtClean="0"/>
              <a:t>to adjust </a:t>
            </a:r>
            <a:r>
              <a:rPr lang="en-US" dirty="0" smtClean="0"/>
              <a:t>the brightness. Also the contrast can be </a:t>
            </a:r>
            <a:r>
              <a:rPr lang="en-US" dirty="0"/>
              <a:t>enhanced. Research </a:t>
            </a:r>
            <a:r>
              <a:rPr lang="en-US" dirty="0" smtClean="0"/>
              <a:t>literature on this topic.</a:t>
            </a:r>
          </a:p>
          <a:p>
            <a:pPr marL="0" indent="0">
              <a:buNone/>
            </a:pPr>
            <a:r>
              <a:rPr lang="en-US" dirty="0" smtClean="0"/>
              <a:t>The </a:t>
            </a:r>
            <a:r>
              <a:rPr lang="en-US" dirty="0"/>
              <a:t>FPGA board does not provide a frame memory, so you can </a:t>
            </a:r>
            <a:r>
              <a:rPr lang="en-US" dirty="0" smtClean="0"/>
              <a:t>analyze one image, for example with a histogram of signal values. The result can then be used to optimize the next image</a:t>
            </a:r>
            <a:r>
              <a:rPr lang="en-US" dirty="0"/>
              <a:t>.</a:t>
            </a:r>
          </a:p>
          <a:p>
            <a:pPr marL="342900" indent="-342900">
              <a:buFont typeface="+mj-lt"/>
              <a:buAutoNum type="alphaLcParenR"/>
            </a:pPr>
            <a:r>
              <a:rPr lang="en-US" dirty="0" smtClean="0"/>
              <a:t>Develop </a:t>
            </a:r>
            <a:r>
              <a:rPr lang="en-US" dirty="0"/>
              <a:t>an algorithm using C code</a:t>
            </a:r>
          </a:p>
          <a:p>
            <a:pPr marL="342900" indent="-342900">
              <a:buFont typeface="+mj-lt"/>
              <a:buAutoNum type="alphaLcParenR"/>
            </a:pPr>
            <a:r>
              <a:rPr lang="en-US" dirty="0"/>
              <a:t>Implement the algorithm with VHDL, simulate it and check functionality on the </a:t>
            </a:r>
            <a:r>
              <a:rPr lang="en-US" dirty="0" smtClean="0"/>
              <a:t>remote-lab</a:t>
            </a:r>
            <a:endParaRPr lang="en-US" dirty="0"/>
          </a:p>
        </p:txBody>
      </p:sp>
    </p:spTree>
    <p:extLst>
      <p:ext uri="{BB962C8B-B14F-4D97-AF65-F5344CB8AC3E}">
        <p14:creationId xmlns:p14="http://schemas.microsoft.com/office/powerpoint/2010/main" val="42809927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Overview</a:t>
            </a:r>
            <a:endParaRPr lang="en-US" dirty="0"/>
          </a:p>
        </p:txBody>
      </p:sp>
      <p:sp>
        <p:nvSpPr>
          <p:cNvPr id="3" name="Inhaltsplatzhalter 2"/>
          <p:cNvSpPr>
            <a:spLocks noGrp="1"/>
          </p:cNvSpPr>
          <p:nvPr>
            <p:ph idx="1"/>
          </p:nvPr>
        </p:nvSpPr>
        <p:spPr/>
        <p:txBody>
          <a:bodyPr/>
          <a:lstStyle/>
          <a:p>
            <a:pPr marL="0" indent="0">
              <a:buNone/>
            </a:pPr>
            <a:r>
              <a:rPr lang="en-US" dirty="0" smtClean="0"/>
              <a:t>The lecture covers the design of a lane detection algorithm for cars and its implementation on an FPGA.</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b="1" dirty="0" smtClean="0"/>
              <a:t>Choose your learning goals</a:t>
            </a:r>
          </a:p>
          <a:p>
            <a:pPr lvl="0"/>
            <a:r>
              <a:rPr lang="en-US" dirty="0" smtClean="0"/>
              <a:t>Signal processing: Understand and optimize the image processing algorithm</a:t>
            </a:r>
          </a:p>
          <a:p>
            <a:pPr lvl="0"/>
            <a:r>
              <a:rPr lang="en-US" dirty="0" smtClean="0"/>
              <a:t>Digital design: Modify the FPGA design and reduce FPGA resources and power consumption</a:t>
            </a:r>
          </a:p>
          <a:p>
            <a:pPr lvl="0"/>
            <a:r>
              <a:rPr lang="en-US" dirty="0" smtClean="0"/>
              <a:t>Microelectronics: Compare power consumption for different CMOS technologies</a:t>
            </a:r>
          </a:p>
        </p:txBody>
      </p:sp>
      <p:pic>
        <p:nvPicPr>
          <p:cNvPr id="5" name="Grafik 7"/>
          <p:cNvPicPr>
            <a:picLocks noChangeAspect="1"/>
          </p:cNvPicPr>
          <p:nvPr/>
        </p:nvPicPr>
        <p:blipFill rotWithShape="1">
          <a:blip r:embed="rId2">
            <a:extLst>
              <a:ext uri="{28A0092B-C50C-407E-A947-70E740481C1C}">
                <a14:useLocalDpi xmlns:a14="http://schemas.microsoft.com/office/drawing/2010/main" val="0"/>
              </a:ext>
            </a:extLst>
          </a:blip>
          <a:srcRect t="35649" b="32149"/>
          <a:stretch/>
        </p:blipFill>
        <p:spPr bwMode="auto">
          <a:xfrm>
            <a:off x="200918" y="2132608"/>
            <a:ext cx="869156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el 1"/>
          <p:cNvSpPr txBox="1">
            <a:spLocks/>
          </p:cNvSpPr>
          <p:nvPr/>
        </p:nvSpPr>
        <p:spPr bwMode="auto">
          <a:xfrm>
            <a:off x="1115616" y="1700808"/>
            <a:ext cx="1717489"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defTabSz="762000" rtl="0" eaLnBrk="0" fontAlgn="base" hangingPunct="0">
              <a:lnSpc>
                <a:spcPct val="90000"/>
              </a:lnSpc>
              <a:spcBef>
                <a:spcPct val="0"/>
              </a:spcBef>
              <a:spcAft>
                <a:spcPct val="0"/>
              </a:spcAft>
              <a:defRPr sz="2400" b="1">
                <a:solidFill>
                  <a:schemeClr val="tx2"/>
                </a:solidFill>
                <a:latin typeface="Arial" pitchFamily="34" charset="0"/>
                <a:ea typeface="+mj-ea"/>
                <a:cs typeface="Arial" pitchFamily="34" charset="0"/>
              </a:defRPr>
            </a:lvl1pPr>
            <a:lvl2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2pPr>
            <a:lvl3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3pPr>
            <a:lvl4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4pPr>
            <a:lvl5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5pPr>
            <a:lvl6pPr marL="4572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6pPr>
            <a:lvl7pPr marL="9144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7pPr>
            <a:lvl8pPr marL="13716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8pPr>
            <a:lvl9pPr marL="18288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9pPr>
          </a:lstStyle>
          <a:p>
            <a:r>
              <a:rPr lang="en-US" sz="1800" kern="0" dirty="0" smtClean="0"/>
              <a:t>input image</a:t>
            </a:r>
            <a:endParaRPr lang="en-US" sz="1800" kern="0" dirty="0"/>
          </a:p>
        </p:txBody>
      </p:sp>
      <p:sp>
        <p:nvSpPr>
          <p:cNvPr id="7" name="Titel 1"/>
          <p:cNvSpPr txBox="1">
            <a:spLocks/>
          </p:cNvSpPr>
          <p:nvPr/>
        </p:nvSpPr>
        <p:spPr bwMode="auto">
          <a:xfrm>
            <a:off x="6316594" y="1700808"/>
            <a:ext cx="1717489"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defTabSz="762000" rtl="0" eaLnBrk="0" fontAlgn="base" hangingPunct="0">
              <a:lnSpc>
                <a:spcPct val="90000"/>
              </a:lnSpc>
              <a:spcBef>
                <a:spcPct val="0"/>
              </a:spcBef>
              <a:spcAft>
                <a:spcPct val="0"/>
              </a:spcAft>
              <a:defRPr sz="2400" b="1">
                <a:solidFill>
                  <a:schemeClr val="tx2"/>
                </a:solidFill>
                <a:latin typeface="Arial" pitchFamily="34" charset="0"/>
                <a:ea typeface="+mj-ea"/>
                <a:cs typeface="Arial" pitchFamily="34" charset="0"/>
              </a:defRPr>
            </a:lvl1pPr>
            <a:lvl2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2pPr>
            <a:lvl3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3pPr>
            <a:lvl4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4pPr>
            <a:lvl5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5pPr>
            <a:lvl6pPr marL="4572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6pPr>
            <a:lvl7pPr marL="9144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7pPr>
            <a:lvl8pPr marL="13716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8pPr>
            <a:lvl9pPr marL="18288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9pPr>
          </a:lstStyle>
          <a:p>
            <a:r>
              <a:rPr lang="en-US" sz="1800" kern="0" dirty="0" smtClean="0"/>
              <a:t>output image</a:t>
            </a:r>
            <a:endParaRPr lang="en-US" sz="1800" kern="0" dirty="0"/>
          </a:p>
        </p:txBody>
      </p:sp>
      <p:sp>
        <p:nvSpPr>
          <p:cNvPr id="8" name="Titel 1"/>
          <p:cNvSpPr txBox="1">
            <a:spLocks/>
          </p:cNvSpPr>
          <p:nvPr/>
        </p:nvSpPr>
        <p:spPr bwMode="auto">
          <a:xfrm>
            <a:off x="3635896" y="1736527"/>
            <a:ext cx="178593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defTabSz="762000" rtl="0" eaLnBrk="0" fontAlgn="base" hangingPunct="0">
              <a:lnSpc>
                <a:spcPct val="90000"/>
              </a:lnSpc>
              <a:spcBef>
                <a:spcPct val="0"/>
              </a:spcBef>
              <a:spcAft>
                <a:spcPct val="0"/>
              </a:spcAft>
              <a:defRPr sz="2400" b="1">
                <a:solidFill>
                  <a:schemeClr val="tx2"/>
                </a:solidFill>
                <a:latin typeface="Arial" pitchFamily="34" charset="0"/>
                <a:ea typeface="+mj-ea"/>
                <a:cs typeface="Arial" pitchFamily="34" charset="0"/>
              </a:defRPr>
            </a:lvl1pPr>
            <a:lvl2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2pPr>
            <a:lvl3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3pPr>
            <a:lvl4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4pPr>
            <a:lvl5pPr algn="ctr" defTabSz="762000" rtl="0" eaLnBrk="0" fontAlgn="base" hangingPunct="0">
              <a:lnSpc>
                <a:spcPct val="90000"/>
              </a:lnSpc>
              <a:spcBef>
                <a:spcPct val="0"/>
              </a:spcBef>
              <a:spcAft>
                <a:spcPct val="0"/>
              </a:spcAft>
              <a:defRPr sz="2400" b="1">
                <a:solidFill>
                  <a:schemeClr val="tx2"/>
                </a:solidFill>
                <a:latin typeface="Arial" charset="0"/>
                <a:cs typeface="Arial" charset="0"/>
              </a:defRPr>
            </a:lvl5pPr>
            <a:lvl6pPr marL="4572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6pPr>
            <a:lvl7pPr marL="9144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7pPr>
            <a:lvl8pPr marL="13716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8pPr>
            <a:lvl9pPr marL="1828800" algn="ctr" defTabSz="762000" rtl="0" eaLnBrk="0" fontAlgn="base" hangingPunct="0">
              <a:lnSpc>
                <a:spcPct val="90000"/>
              </a:lnSpc>
              <a:spcBef>
                <a:spcPct val="0"/>
              </a:spcBef>
              <a:spcAft>
                <a:spcPct val="0"/>
              </a:spcAft>
              <a:defRPr sz="2400" b="1">
                <a:solidFill>
                  <a:schemeClr val="tx2"/>
                </a:solidFill>
                <a:latin typeface="Frutiger 45 Light" pitchFamily="2" charset="0"/>
              </a:defRPr>
            </a:lvl9pPr>
          </a:lstStyle>
          <a:p>
            <a:r>
              <a:rPr lang="en-US" sz="1800" kern="0" dirty="0" smtClean="0"/>
              <a:t>FPGA board</a:t>
            </a:r>
            <a:endParaRPr lang="en-US" sz="1800" kern="0" dirty="0"/>
          </a:p>
        </p:txBody>
      </p:sp>
      <p:sp>
        <p:nvSpPr>
          <p:cNvPr id="9" name="Pfeil nach rechts 8"/>
          <p:cNvSpPr/>
          <p:nvPr/>
        </p:nvSpPr>
        <p:spPr bwMode="auto">
          <a:xfrm>
            <a:off x="3347864" y="3000573"/>
            <a:ext cx="360040" cy="287784"/>
          </a:xfrm>
          <a:prstGeom prst="rightArrow">
            <a:avLst/>
          </a:prstGeom>
          <a:solidFill>
            <a:schemeClr val="bg1"/>
          </a:soli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10" name="Pfeil nach rechts 9"/>
          <p:cNvSpPr/>
          <p:nvPr/>
        </p:nvSpPr>
        <p:spPr bwMode="auto">
          <a:xfrm>
            <a:off x="5364088" y="3000573"/>
            <a:ext cx="360040" cy="287784"/>
          </a:xfrm>
          <a:prstGeom prst="rightArrow">
            <a:avLst/>
          </a:prstGeom>
          <a:solidFill>
            <a:schemeClr val="bg1"/>
          </a:soli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1926241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Image Processing Experiment</a:t>
            </a:r>
            <a:endParaRPr lang="en-US" dirty="0"/>
          </a:p>
        </p:txBody>
      </p:sp>
      <p:sp>
        <p:nvSpPr>
          <p:cNvPr id="3" name="Inhaltsplatzhalt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lgn="ctr">
              <a:buNone/>
            </a:pPr>
            <a:r>
              <a:rPr lang="en-US" b="1" dirty="0" smtClean="0">
                <a:solidFill>
                  <a:srgbClr val="02A0C6"/>
                </a:solidFill>
              </a:rPr>
              <a:t>And you can use the remote lab </a:t>
            </a:r>
            <a:r>
              <a:rPr lang="en-US" b="1" smtClean="0">
                <a:solidFill>
                  <a:srgbClr val="02A0C6"/>
                </a:solidFill>
              </a:rPr>
              <a:t>for a</a:t>
            </a:r>
            <a:r>
              <a:rPr lang="en-US" b="1" dirty="0" smtClean="0">
                <a:solidFill>
                  <a:srgbClr val="02A0C6"/>
                </a:solidFill>
              </a:rPr>
              <a:t/>
            </a:r>
            <a:br>
              <a:rPr lang="en-US" b="1" dirty="0" smtClean="0">
                <a:solidFill>
                  <a:srgbClr val="02A0C6"/>
                </a:solidFill>
              </a:rPr>
            </a:br>
            <a:r>
              <a:rPr lang="en-US" b="1" dirty="0" smtClean="0">
                <a:solidFill>
                  <a:srgbClr val="02A0C6"/>
                </a:solidFill>
              </a:rPr>
              <a:t>very </a:t>
            </a:r>
            <a:r>
              <a:rPr lang="en-US" b="1" dirty="0">
                <a:solidFill>
                  <a:srgbClr val="02A0C6"/>
                </a:solidFill>
              </a:rPr>
              <a:t>complex image </a:t>
            </a:r>
            <a:r>
              <a:rPr lang="en-US" b="1" dirty="0" smtClean="0">
                <a:solidFill>
                  <a:srgbClr val="02A0C6"/>
                </a:solidFill>
              </a:rPr>
              <a:t>processing experiment</a:t>
            </a:r>
            <a:r>
              <a:rPr lang="en-US" b="1" dirty="0">
                <a:solidFill>
                  <a:srgbClr val="02A0C6"/>
                </a:solidFill>
              </a:rPr>
              <a:t>.</a:t>
            </a:r>
            <a:endParaRPr lang="en-US" b="1" dirty="0" smtClean="0">
              <a:solidFill>
                <a:srgbClr val="02A0C6"/>
              </a:solidFill>
            </a:endParaRPr>
          </a:p>
          <a:p>
            <a:pPr marL="0" indent="0" algn="ctr">
              <a:buNone/>
            </a:pPr>
            <a:endParaRPr lang="en-US" b="1" dirty="0" smtClean="0">
              <a:solidFill>
                <a:srgbClr val="02A0C6"/>
              </a:solidFill>
            </a:endParaRPr>
          </a:p>
          <a:p>
            <a:pPr marL="0" indent="0" algn="ctr">
              <a:buNone/>
            </a:pPr>
            <a:r>
              <a:rPr lang="en-US" b="1" dirty="0" smtClean="0">
                <a:solidFill>
                  <a:srgbClr val="02A0C6"/>
                </a:solidFill>
              </a:rPr>
              <a:t>This experiment can take several weeks or a complete semester.</a:t>
            </a:r>
            <a:endParaRPr lang="en-US" b="1" dirty="0">
              <a:solidFill>
                <a:srgbClr val="02A0C6"/>
              </a:solidFill>
            </a:endParaRPr>
          </a:p>
        </p:txBody>
      </p:sp>
    </p:spTree>
    <p:extLst>
      <p:ext uri="{BB962C8B-B14F-4D97-AF65-F5344CB8AC3E}">
        <p14:creationId xmlns:p14="http://schemas.microsoft.com/office/powerpoint/2010/main" val="294860398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Further Steps in Lane Detection (1/2)</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Development of image processing algorithms</a:t>
            </a:r>
          </a:p>
          <a:p>
            <a:pPr marL="0" indent="0">
              <a:buNone/>
            </a:pPr>
            <a:endParaRPr lang="en-US" dirty="0" smtClean="0"/>
          </a:p>
          <a:p>
            <a:pPr marL="0" indent="0">
              <a:buNone/>
            </a:pPr>
            <a:r>
              <a:rPr lang="en-US" b="1" dirty="0"/>
              <a:t>Level </a:t>
            </a:r>
            <a:r>
              <a:rPr lang="en-US" b="1" dirty="0" smtClean="0"/>
              <a:t>of difficulty:</a:t>
            </a:r>
            <a:r>
              <a:rPr lang="en-US" dirty="0" smtClean="0"/>
              <a:t> Very complex</a:t>
            </a:r>
          </a:p>
          <a:p>
            <a:pPr marL="0" indent="0">
              <a:buNone/>
            </a:pPr>
            <a:endParaRPr lang="en-US" dirty="0" smtClean="0"/>
          </a:p>
          <a:p>
            <a:pPr marL="0" indent="0">
              <a:buNone/>
            </a:pPr>
            <a:r>
              <a:rPr lang="en-US" b="1" dirty="0" smtClean="0"/>
              <a:t>Experiment:</a:t>
            </a:r>
          </a:p>
          <a:p>
            <a:pPr marL="0" indent="0">
              <a:buNone/>
            </a:pPr>
            <a:r>
              <a:rPr lang="en-US" dirty="0" smtClean="0"/>
              <a:t>The current design detects edges in the input image. Next step in a lane detection system are identification of lane boundaries from the edges, tracking of lanes and warning when a vehicle crosses lanes.</a:t>
            </a:r>
          </a:p>
          <a:p>
            <a:pPr marL="0" indent="0">
              <a:buNone/>
            </a:pPr>
            <a:r>
              <a:rPr lang="en-US" dirty="0"/>
              <a:t>In the output image you can superimpose the lane boundaries on the original </a:t>
            </a:r>
            <a:r>
              <a:rPr lang="en-US" dirty="0" smtClean="0"/>
              <a:t>image</a:t>
            </a:r>
            <a:r>
              <a:rPr lang="en-US" dirty="0"/>
              <a:t> </a:t>
            </a:r>
            <a:r>
              <a:rPr lang="en-US" dirty="0" smtClean="0"/>
              <a:t>or the edge detection image.</a:t>
            </a:r>
            <a:endParaRPr lang="en-US" dirty="0"/>
          </a:p>
        </p:txBody>
      </p:sp>
      <p:pic>
        <p:nvPicPr>
          <p:cNvPr id="4" name="Grafik 7"/>
          <p:cNvPicPr>
            <a:picLocks noChangeAspect="1"/>
          </p:cNvPicPr>
          <p:nvPr/>
        </p:nvPicPr>
        <p:blipFill rotWithShape="1">
          <a:blip r:embed="rId3">
            <a:extLst>
              <a:ext uri="{28A0092B-C50C-407E-A947-70E740481C1C}">
                <a14:useLocalDpi xmlns:a14="http://schemas.microsoft.com/office/drawing/2010/main" val="0"/>
              </a:ext>
            </a:extLst>
          </a:blip>
          <a:srcRect l="1670" t="35649" r="61060" b="33256"/>
          <a:stretch/>
        </p:blipFill>
        <p:spPr bwMode="auto">
          <a:xfrm>
            <a:off x="1871169" y="4725144"/>
            <a:ext cx="230425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Gerader Verbinder 4"/>
          <p:cNvCxnSpPr/>
          <p:nvPr/>
        </p:nvCxnSpPr>
        <p:spPr bwMode="auto">
          <a:xfrm flipV="1">
            <a:off x="1871169" y="5301208"/>
            <a:ext cx="1044647" cy="648072"/>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Grafik 7"/>
          <p:cNvPicPr>
            <a:picLocks noChangeAspect="1"/>
          </p:cNvPicPr>
          <p:nvPr/>
        </p:nvPicPr>
        <p:blipFill rotWithShape="1">
          <a:blip r:embed="rId3">
            <a:extLst>
              <a:ext uri="{28A0092B-C50C-407E-A947-70E740481C1C}">
                <a14:useLocalDpi xmlns:a14="http://schemas.microsoft.com/office/drawing/2010/main" val="0"/>
              </a:ext>
            </a:extLst>
          </a:blip>
          <a:srcRect l="60566" t="36935" r="999" b="33139"/>
          <a:stretch/>
        </p:blipFill>
        <p:spPr bwMode="auto">
          <a:xfrm>
            <a:off x="4788025" y="4797152"/>
            <a:ext cx="2376263" cy="13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r Verbinder 11"/>
          <p:cNvCxnSpPr/>
          <p:nvPr/>
        </p:nvCxnSpPr>
        <p:spPr bwMode="auto">
          <a:xfrm>
            <a:off x="3131840" y="5290256"/>
            <a:ext cx="1043585" cy="80304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rader Verbinder 15"/>
          <p:cNvCxnSpPr/>
          <p:nvPr/>
        </p:nvCxnSpPr>
        <p:spPr bwMode="auto">
          <a:xfrm flipV="1">
            <a:off x="4788024" y="5312160"/>
            <a:ext cx="1044647" cy="648072"/>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Gerader Verbinder 16"/>
          <p:cNvCxnSpPr/>
          <p:nvPr/>
        </p:nvCxnSpPr>
        <p:spPr bwMode="auto">
          <a:xfrm>
            <a:off x="6048695" y="5301208"/>
            <a:ext cx="1043585" cy="80304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365277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Further Steps in Lane Detection (2/2)</a:t>
            </a:r>
            <a:endParaRPr lang="en-US" dirty="0"/>
          </a:p>
        </p:txBody>
      </p:sp>
      <p:sp>
        <p:nvSpPr>
          <p:cNvPr id="3" name="Inhaltsplatzhalter 2"/>
          <p:cNvSpPr>
            <a:spLocks noGrp="1"/>
          </p:cNvSpPr>
          <p:nvPr>
            <p:ph idx="1"/>
          </p:nvPr>
        </p:nvSpPr>
        <p:spPr/>
        <p:txBody>
          <a:bodyPr/>
          <a:lstStyle/>
          <a:p>
            <a:pPr marL="342900" indent="-342900">
              <a:buFont typeface="+mj-lt"/>
              <a:buAutoNum type="alphaLcParenR"/>
            </a:pPr>
            <a:r>
              <a:rPr lang="en-US" dirty="0" smtClean="0"/>
              <a:t>Research literature about lane detection and lane departure warning</a:t>
            </a:r>
          </a:p>
          <a:p>
            <a:pPr marL="742950" lvl="1" indent="-342900"/>
            <a:r>
              <a:rPr lang="en-US" dirty="0" smtClean="0"/>
              <a:t>Good starting </a:t>
            </a:r>
            <a:r>
              <a:rPr lang="en-US" dirty="0"/>
              <a:t>points are </a:t>
            </a:r>
            <a:r>
              <a:rPr lang="en-US" dirty="0">
                <a:solidFill>
                  <a:srgbClr val="0070C0"/>
                </a:solidFill>
                <a:hlinkClick r:id="rId3"/>
              </a:rPr>
              <a:t>http://scholar.google.de</a:t>
            </a:r>
            <a:r>
              <a:rPr lang="en-US" dirty="0" smtClean="0">
                <a:solidFill>
                  <a:srgbClr val="0070C0"/>
                </a:solidFill>
                <a:hlinkClick r:id="rId3"/>
              </a:rPr>
              <a:t>/</a:t>
            </a:r>
            <a:r>
              <a:rPr lang="en-US" dirty="0"/>
              <a:t> and </a:t>
            </a:r>
            <a:r>
              <a:rPr lang="en-US" dirty="0" smtClean="0">
                <a:hlinkClick r:id="rId4"/>
              </a:rPr>
              <a:t>http://ieeexplore.ieee.org/</a:t>
            </a:r>
            <a:endParaRPr lang="en-US" dirty="0"/>
          </a:p>
          <a:p>
            <a:pPr marL="742950" lvl="1" indent="-342900"/>
            <a:r>
              <a:rPr lang="en-US" dirty="0" smtClean="0"/>
              <a:t>Often a Hough transform is proposed</a:t>
            </a:r>
          </a:p>
          <a:p>
            <a:pPr marL="342900" indent="-342900">
              <a:buFont typeface="+mj-lt"/>
              <a:buAutoNum type="alphaLcParenR"/>
            </a:pPr>
            <a:r>
              <a:rPr lang="en-US" dirty="0" smtClean="0"/>
              <a:t>Develop an algorithm using the C code</a:t>
            </a:r>
          </a:p>
          <a:p>
            <a:pPr marL="342900" indent="-342900">
              <a:buFont typeface="+mj-lt"/>
              <a:buAutoNum type="alphaLcParenR"/>
            </a:pPr>
            <a:r>
              <a:rPr lang="en-US" dirty="0" smtClean="0"/>
              <a:t>Implement the algorithm with VHDL, simulate it </a:t>
            </a:r>
            <a:r>
              <a:rPr lang="en-US" dirty="0"/>
              <a:t>and </a:t>
            </a:r>
            <a:r>
              <a:rPr lang="en-US" dirty="0" smtClean="0"/>
              <a:t>check functionality on the remote-lab</a:t>
            </a:r>
          </a:p>
          <a:p>
            <a:pPr marL="0" indent="0">
              <a:buNone/>
            </a:pPr>
            <a:endParaRPr lang="en-US" dirty="0" smtClean="0"/>
          </a:p>
          <a:p>
            <a:pPr marL="0" indent="0">
              <a:buNone/>
            </a:pPr>
            <a:r>
              <a:rPr lang="en-US" dirty="0" smtClean="0"/>
              <a:t>The </a:t>
            </a:r>
            <a:r>
              <a:rPr lang="en-US" dirty="0"/>
              <a:t>FPGA board does not provide a frame memory, so you can calculate lanes for one image and superimpose the result on the next image.</a:t>
            </a:r>
          </a:p>
          <a:p>
            <a:pPr marL="0" indent="0">
              <a:buNone/>
            </a:pPr>
            <a:r>
              <a:rPr lang="en-US" dirty="0" smtClean="0"/>
              <a:t>You can also generate a warning for leaving a lane and indicate it by </a:t>
            </a:r>
            <a:r>
              <a:rPr lang="en-US" dirty="0"/>
              <a:t>a red </a:t>
            </a:r>
            <a:r>
              <a:rPr lang="en-US" dirty="0" smtClean="0"/>
              <a:t>box in </a:t>
            </a:r>
            <a:r>
              <a:rPr lang="en-US" dirty="0"/>
              <a:t>the image.</a:t>
            </a:r>
          </a:p>
          <a:p>
            <a:pPr marL="0" indent="0">
              <a:buNone/>
            </a:pPr>
            <a:endParaRPr lang="en-US" dirty="0" smtClean="0"/>
          </a:p>
        </p:txBody>
      </p:sp>
    </p:spTree>
    <p:extLst>
      <p:ext uri="{BB962C8B-B14F-4D97-AF65-F5344CB8AC3E}">
        <p14:creationId xmlns:p14="http://schemas.microsoft.com/office/powerpoint/2010/main" val="428002018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Access to the Lecture</a:t>
            </a:r>
            <a:endParaRPr lang="en-US" dirty="0"/>
          </a:p>
        </p:txBody>
      </p:sp>
      <p:sp>
        <p:nvSpPr>
          <p:cNvPr id="3" name="Inhaltsplatzhalter 2"/>
          <p:cNvSpPr>
            <a:spLocks noGrp="1"/>
          </p:cNvSpPr>
          <p:nvPr>
            <p:ph idx="1"/>
          </p:nvPr>
        </p:nvSpPr>
        <p:spPr/>
        <p:txBody>
          <a:bodyPr/>
          <a:lstStyle/>
          <a:p>
            <a:pPr marL="0" indent="0">
              <a:buNone/>
            </a:pPr>
            <a:r>
              <a:rPr lang="en-US" dirty="0" smtClean="0"/>
              <a:t>All material can be accessed from the project page</a:t>
            </a:r>
            <a:br>
              <a:rPr lang="en-US" dirty="0" smtClean="0"/>
            </a:br>
            <a:r>
              <a:rPr lang="en-US" dirty="0" smtClean="0"/>
              <a:t>	</a:t>
            </a:r>
            <a:r>
              <a:rPr lang="de-DE" altLang="de-DE" b="1" u="sng" dirty="0" smtClean="0">
                <a:solidFill>
                  <a:srgbClr val="0070C0"/>
                </a:solidFill>
              </a:rPr>
              <a:t>http</a:t>
            </a:r>
            <a:r>
              <a:rPr lang="de-DE" altLang="de-DE" b="1" u="sng" dirty="0">
                <a:solidFill>
                  <a:srgbClr val="0070C0"/>
                </a:solidFill>
              </a:rPr>
              <a:t>://www.h-brs.de/fpga-vision-lab</a:t>
            </a:r>
            <a:r>
              <a:rPr lang="de-DE" altLang="de-DE" dirty="0"/>
              <a:t> </a:t>
            </a:r>
            <a:endParaRPr lang="en-US" dirty="0" smtClean="0"/>
          </a:p>
          <a:p>
            <a:pPr marL="0" indent="0">
              <a:buNone/>
            </a:pPr>
            <a:endParaRPr lang="en-US" dirty="0"/>
          </a:p>
          <a:p>
            <a:pPr marL="0" indent="0">
              <a:buNone/>
            </a:pPr>
            <a:r>
              <a:rPr lang="en-US" dirty="0" smtClean="0"/>
              <a:t>The lecture provides:</a:t>
            </a:r>
          </a:p>
          <a:p>
            <a:r>
              <a:rPr lang="en-US" dirty="0" smtClean="0"/>
              <a:t>Seven lecture videos</a:t>
            </a:r>
          </a:p>
          <a:p>
            <a:r>
              <a:rPr lang="en-US" dirty="0" smtClean="0"/>
              <a:t>Access to remote-lab with FPGA</a:t>
            </a:r>
          </a:p>
          <a:p>
            <a:pPr lvl="1"/>
            <a:r>
              <a:rPr lang="en-US" dirty="0" smtClean="0"/>
              <a:t>Altera/Intel Cyclone V</a:t>
            </a:r>
          </a:p>
          <a:p>
            <a:pPr lvl="1"/>
            <a:r>
              <a:rPr lang="en-US" dirty="0"/>
              <a:t>Altera/Intel Cyclone </a:t>
            </a:r>
            <a:r>
              <a:rPr lang="en-US" dirty="0" smtClean="0"/>
              <a:t>IV for comparison of CMOS technologies</a:t>
            </a:r>
          </a:p>
          <a:p>
            <a:r>
              <a:rPr lang="en-US" dirty="0" smtClean="0"/>
              <a:t>Source code: C and VHDL</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4221088"/>
            <a:ext cx="8937100" cy="1748028"/>
          </a:xfrm>
          <a:prstGeom prst="rect">
            <a:avLst/>
          </a:prstGeom>
        </p:spPr>
      </p:pic>
    </p:spTree>
    <p:extLst>
      <p:ext uri="{BB962C8B-B14F-4D97-AF65-F5344CB8AC3E}">
        <p14:creationId xmlns:p14="http://schemas.microsoft.com/office/powerpoint/2010/main" val="194233407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Lecture Videos</a:t>
            </a:r>
            <a:endParaRPr lang="en-US" dirty="0"/>
          </a:p>
        </p:txBody>
      </p:sp>
      <p:sp>
        <p:nvSpPr>
          <p:cNvPr id="5" name="Inhaltsplatzhalt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sz="900" dirty="0"/>
          </a:p>
          <a:p>
            <a:r>
              <a:rPr lang="en-US" dirty="0" smtClean="0"/>
              <a:t>Subtitles </a:t>
            </a:r>
            <a:r>
              <a:rPr lang="en-US" dirty="0"/>
              <a:t>in English, Arabic, Spanish</a:t>
            </a:r>
          </a:p>
          <a:p>
            <a:r>
              <a:rPr lang="en-US" dirty="0"/>
              <a:t>Select which videos are of interest for </a:t>
            </a:r>
            <a:r>
              <a:rPr lang="en-US" dirty="0" smtClean="0"/>
              <a:t>you</a:t>
            </a:r>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2898" b="18840"/>
          <a:stretch/>
        </p:blipFill>
        <p:spPr>
          <a:xfrm>
            <a:off x="179512" y="908720"/>
            <a:ext cx="8832982" cy="3888432"/>
          </a:xfrm>
          <a:prstGeom prst="rect">
            <a:avLst/>
          </a:prstGeom>
        </p:spPr>
      </p:pic>
    </p:spTree>
    <p:extLst>
      <p:ext uri="{BB962C8B-B14F-4D97-AF65-F5344CB8AC3E}">
        <p14:creationId xmlns:p14="http://schemas.microsoft.com/office/powerpoint/2010/main" val="7157068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Set-Up of Design-Flow</a:t>
            </a:r>
            <a:endParaRPr lang="en-US" dirty="0"/>
          </a:p>
        </p:txBody>
      </p:sp>
      <p:sp>
        <p:nvSpPr>
          <p:cNvPr id="3" name="Inhaltsplatzhalter 2"/>
          <p:cNvSpPr>
            <a:spLocks noGrp="1"/>
          </p:cNvSpPr>
          <p:nvPr>
            <p:ph idx="1"/>
          </p:nvPr>
        </p:nvSpPr>
        <p:spPr/>
        <p:txBody>
          <a:bodyPr/>
          <a:lstStyle/>
          <a:p>
            <a:pPr marL="0" indent="0">
              <a:buNone/>
            </a:pPr>
            <a:r>
              <a:rPr lang="en-US" b="1" dirty="0" smtClean="0"/>
              <a:t>Learning goal:</a:t>
            </a:r>
          </a:p>
          <a:p>
            <a:r>
              <a:rPr lang="en-US" dirty="0" smtClean="0"/>
              <a:t>Understand the design-flow of FPGA design and remote-lab usage</a:t>
            </a:r>
          </a:p>
          <a:p>
            <a:r>
              <a:rPr lang="en-US" dirty="0" smtClean="0"/>
              <a:t>This experiment should be done as a preparation for all other experiments</a:t>
            </a:r>
          </a:p>
          <a:p>
            <a:pPr marL="0" indent="0">
              <a:buNone/>
            </a:pPr>
            <a:endParaRPr lang="en-US" dirty="0" smtClean="0"/>
          </a:p>
          <a:p>
            <a:pPr marL="0" indent="0">
              <a:buNone/>
            </a:pPr>
            <a:r>
              <a:rPr lang="en-US" b="1" dirty="0"/>
              <a:t>Level </a:t>
            </a:r>
            <a:r>
              <a:rPr lang="en-US" b="1" dirty="0" smtClean="0"/>
              <a:t>of difficulty:</a:t>
            </a:r>
            <a:r>
              <a:rPr lang="en-US" dirty="0" smtClean="0"/>
              <a:t> Easy</a:t>
            </a:r>
          </a:p>
          <a:p>
            <a:pPr marL="0" indent="0">
              <a:buNone/>
            </a:pPr>
            <a:endParaRPr lang="en-US" dirty="0" smtClean="0"/>
          </a:p>
          <a:p>
            <a:pPr marL="0" indent="0">
              <a:buNone/>
            </a:pPr>
            <a:r>
              <a:rPr lang="en-US" b="1" dirty="0" smtClean="0"/>
              <a:t>Experiment:</a:t>
            </a:r>
          </a:p>
          <a:p>
            <a:pPr marL="342900" indent="-342900">
              <a:buFont typeface="+mj-lt"/>
              <a:buAutoNum type="alphaLcParenR"/>
            </a:pPr>
            <a:r>
              <a:rPr lang="en-US" dirty="0" smtClean="0"/>
              <a:t>Install the Intel/Altera </a:t>
            </a:r>
            <a:r>
              <a:rPr lang="en-US" dirty="0" err="1" smtClean="0"/>
              <a:t>Quartus</a:t>
            </a:r>
            <a:r>
              <a:rPr lang="en-US" dirty="0" smtClean="0"/>
              <a:t> design software and device files for Cyclone V on your computer</a:t>
            </a:r>
          </a:p>
          <a:p>
            <a:pPr marL="342900" indent="-342900">
              <a:buFont typeface="+mj-lt"/>
              <a:buAutoNum type="alphaLcParenR"/>
            </a:pPr>
            <a:r>
              <a:rPr lang="en-US" dirty="0" smtClean="0"/>
              <a:t>Download the source files for FPGA design and perform FPGA synthesis</a:t>
            </a:r>
          </a:p>
          <a:p>
            <a:pPr marL="342900" indent="-342900">
              <a:buFont typeface="+mj-lt"/>
              <a:buAutoNum type="alphaLcParenR"/>
            </a:pPr>
            <a:r>
              <a:rPr lang="en-US" dirty="0" smtClean="0"/>
              <a:t>Upload the bitfile (</a:t>
            </a:r>
            <a:r>
              <a:rPr lang="en-US" dirty="0" err="1" smtClean="0"/>
              <a:t>filetype</a:t>
            </a:r>
            <a:r>
              <a:rPr lang="en-US" dirty="0" smtClean="0"/>
              <a:t>: </a:t>
            </a:r>
            <a:r>
              <a:rPr lang="en-US" dirty="0" err="1" smtClean="0"/>
              <a:t>sof</a:t>
            </a:r>
            <a:r>
              <a:rPr lang="en-US" dirty="0" smtClean="0"/>
              <a:t>) to the remote-lab and perform the experiment</a:t>
            </a:r>
          </a:p>
          <a:p>
            <a:pPr marL="0" indent="0">
              <a:buNone/>
            </a:pPr>
            <a:endParaRPr lang="en-US" dirty="0"/>
          </a:p>
          <a:p>
            <a:pPr marL="0" indent="0">
              <a:buNone/>
            </a:pPr>
            <a:r>
              <a:rPr lang="en-US" dirty="0" smtClean="0"/>
              <a:t>The remote-lab should detect the edges of the input image as shown in the video lectures.</a:t>
            </a:r>
            <a:endParaRPr lang="en-US" dirty="0"/>
          </a:p>
        </p:txBody>
      </p:sp>
    </p:spTree>
    <p:extLst>
      <p:ext uri="{BB962C8B-B14F-4D97-AF65-F5344CB8AC3E}">
        <p14:creationId xmlns:p14="http://schemas.microsoft.com/office/powerpoint/2010/main" val="8536690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Optimize Position of RGB-to-Y Conversion (1/2) </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Working with the VHDL files</a:t>
            </a:r>
          </a:p>
          <a:p>
            <a:r>
              <a:rPr lang="en-US" dirty="0" smtClean="0"/>
              <a:t>Understanding the structure of the circuit design</a:t>
            </a:r>
          </a:p>
          <a:p>
            <a:pPr marL="0" indent="0">
              <a:buNone/>
            </a:pPr>
            <a:endParaRPr lang="en-US" dirty="0" smtClean="0"/>
          </a:p>
          <a:p>
            <a:pPr marL="0" indent="0">
              <a:buNone/>
            </a:pPr>
            <a:r>
              <a:rPr lang="en-US" b="1" dirty="0"/>
              <a:t>Level </a:t>
            </a:r>
            <a:r>
              <a:rPr lang="en-US" b="1" dirty="0" smtClean="0"/>
              <a:t>of difficulty:</a:t>
            </a:r>
            <a:r>
              <a:rPr lang="en-US" dirty="0" smtClean="0"/>
              <a:t> Moderate</a:t>
            </a:r>
          </a:p>
          <a:p>
            <a:pPr marL="0" indent="0">
              <a:buNone/>
            </a:pPr>
            <a:endParaRPr lang="en-US" dirty="0" smtClean="0"/>
          </a:p>
          <a:p>
            <a:pPr marL="0" indent="0">
              <a:buNone/>
            </a:pPr>
            <a:r>
              <a:rPr lang="en-US" b="1" dirty="0" smtClean="0"/>
              <a:t>Experiment:</a:t>
            </a:r>
          </a:p>
          <a:p>
            <a:pPr marL="0" indent="0">
              <a:buNone/>
            </a:pPr>
            <a:r>
              <a:rPr lang="en-US" dirty="0" smtClean="0"/>
              <a:t>The RGB (red, green, blue) input pixel need 24 bit and are stored in two line memories for vertical edge detection. For processing they are converted to luminance (Y) with 12 bit resolution.</a:t>
            </a:r>
          </a:p>
          <a:p>
            <a:pPr marL="0" indent="0">
              <a:buNone/>
            </a:pPr>
            <a:r>
              <a:rPr lang="en-US" dirty="0" smtClean="0"/>
              <a:t>It is better to first convert RGB to Y and only store 12 bit to save memory. Also this reduces resources for processing, as only one conversion is required and not several instances.</a:t>
            </a:r>
          </a:p>
        </p:txBody>
      </p:sp>
    </p:spTree>
    <p:extLst>
      <p:ext uri="{BB962C8B-B14F-4D97-AF65-F5344CB8AC3E}">
        <p14:creationId xmlns:p14="http://schemas.microsoft.com/office/powerpoint/2010/main" val="81560209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Optimize </a:t>
            </a:r>
            <a:r>
              <a:rPr lang="en-US" dirty="0" smtClean="0"/>
              <a:t>Position of RGB-to-Y Conversion (2/2) </a:t>
            </a:r>
            <a:endParaRPr lang="en-US" dirty="0"/>
          </a:p>
        </p:txBody>
      </p:sp>
      <p:sp>
        <p:nvSpPr>
          <p:cNvPr id="3" name="Inhaltsplatzhalter 2"/>
          <p:cNvSpPr>
            <a:spLocks noGrp="1"/>
          </p:cNvSpPr>
          <p:nvPr>
            <p:ph idx="1"/>
          </p:nvPr>
        </p:nvSpPr>
        <p:spPr/>
        <p:txBody>
          <a:bodyPr/>
          <a:lstStyle/>
          <a:p>
            <a:pPr marL="342900" indent="-342900">
              <a:buFont typeface="+mj-lt"/>
              <a:buAutoNum type="alphaLcParenR"/>
            </a:pPr>
            <a:r>
              <a:rPr lang="en-US" dirty="0" smtClean="0"/>
              <a:t>Change the VHDL code to perform RGB-to-Y before the line memories</a:t>
            </a:r>
          </a:p>
          <a:p>
            <a:pPr marL="342900" indent="-342900">
              <a:buFont typeface="+mj-lt"/>
              <a:buAutoNum type="alphaLcParenR"/>
            </a:pPr>
            <a:r>
              <a:rPr lang="en-US" dirty="0" smtClean="0"/>
              <a:t>Simulate the new VHDL code to verify the changes</a:t>
            </a:r>
          </a:p>
          <a:p>
            <a:pPr marL="742950" lvl="1" indent="-342900"/>
            <a:r>
              <a:rPr lang="en-US" dirty="0" smtClean="0"/>
              <a:t>The output of the modified code should be identical to the original design</a:t>
            </a:r>
          </a:p>
          <a:p>
            <a:pPr marL="342900" indent="-342900">
              <a:buFont typeface="+mj-lt"/>
              <a:buAutoNum type="alphaLcParenR"/>
            </a:pPr>
            <a:r>
              <a:rPr lang="en-US" dirty="0" smtClean="0"/>
              <a:t>Perform FPGA synthesis and compare resource usage with original design</a:t>
            </a:r>
          </a:p>
          <a:p>
            <a:pPr marL="342900" indent="-342900">
              <a:buFont typeface="+mj-lt"/>
              <a:buAutoNum type="alphaLcParenR"/>
            </a:pPr>
            <a:r>
              <a:rPr lang="en-US" dirty="0" smtClean="0"/>
              <a:t>Upload the bitfile to the remote-lab, check the functionality and compare power dissipation with </a:t>
            </a:r>
            <a:r>
              <a:rPr lang="en-US" dirty="0"/>
              <a:t>original </a:t>
            </a:r>
            <a:r>
              <a:rPr lang="en-US" dirty="0" smtClean="0"/>
              <a:t>design</a:t>
            </a:r>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824" y="3140504"/>
            <a:ext cx="8642351" cy="2880784"/>
          </a:xfrm>
          <a:prstGeom prst="rect">
            <a:avLst/>
          </a:prstGeom>
        </p:spPr>
      </p:pic>
    </p:spTree>
    <p:extLst>
      <p:ext uri="{BB962C8B-B14F-4D97-AF65-F5344CB8AC3E}">
        <p14:creationId xmlns:p14="http://schemas.microsoft.com/office/powerpoint/2010/main" val="326903087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Reduce Word Width of Luminance Values (1/3)</a:t>
            </a:r>
            <a:endParaRPr lang="en-US" dirty="0"/>
          </a:p>
        </p:txBody>
      </p:sp>
      <p:sp>
        <p:nvSpPr>
          <p:cNvPr id="3" name="Inhaltsplatzhalter 2"/>
          <p:cNvSpPr>
            <a:spLocks noGrp="1"/>
          </p:cNvSpPr>
          <p:nvPr>
            <p:ph idx="1"/>
          </p:nvPr>
        </p:nvSpPr>
        <p:spPr/>
        <p:txBody>
          <a:bodyPr/>
          <a:lstStyle/>
          <a:p>
            <a:pPr marL="0" indent="0">
              <a:buNone/>
            </a:pPr>
            <a:r>
              <a:rPr lang="en-US" b="1" dirty="0"/>
              <a:t>Learning </a:t>
            </a:r>
            <a:r>
              <a:rPr lang="en-US" b="1" dirty="0" smtClean="0"/>
              <a:t>goal:</a:t>
            </a:r>
          </a:p>
          <a:p>
            <a:r>
              <a:rPr lang="en-US" dirty="0" smtClean="0"/>
              <a:t>Optimization of the signal processing algorithm</a:t>
            </a:r>
          </a:p>
          <a:p>
            <a:r>
              <a:rPr lang="en-US" dirty="0" smtClean="0"/>
              <a:t>Design verification with C-program and simulation</a:t>
            </a:r>
          </a:p>
          <a:p>
            <a:pPr marL="0" indent="0">
              <a:buNone/>
            </a:pPr>
            <a:endParaRPr lang="en-US" dirty="0" smtClean="0"/>
          </a:p>
          <a:p>
            <a:pPr marL="0" indent="0">
              <a:buNone/>
            </a:pPr>
            <a:r>
              <a:rPr lang="en-US" b="1" dirty="0"/>
              <a:t>Level </a:t>
            </a:r>
            <a:r>
              <a:rPr lang="en-US" b="1" dirty="0" smtClean="0"/>
              <a:t>of difficulty:</a:t>
            </a:r>
            <a:r>
              <a:rPr lang="en-US" dirty="0" smtClean="0"/>
              <a:t> Advanced</a:t>
            </a:r>
          </a:p>
          <a:p>
            <a:pPr marL="0" indent="0">
              <a:buNone/>
            </a:pPr>
            <a:endParaRPr lang="en-US" dirty="0" smtClean="0"/>
          </a:p>
          <a:p>
            <a:pPr marL="0" indent="0">
              <a:buNone/>
            </a:pPr>
            <a:r>
              <a:rPr lang="en-US" b="1" dirty="0" smtClean="0"/>
              <a:t>Experiment:</a:t>
            </a:r>
          </a:p>
          <a:p>
            <a:pPr marL="0" indent="0">
              <a:buNone/>
            </a:pPr>
            <a:r>
              <a:rPr lang="en-US" dirty="0" smtClean="0"/>
              <a:t>An </a:t>
            </a:r>
            <a:r>
              <a:rPr lang="en-US" dirty="0"/>
              <a:t>input pixel </a:t>
            </a:r>
            <a:r>
              <a:rPr lang="en-US" dirty="0" smtClean="0"/>
              <a:t>has three </a:t>
            </a:r>
            <a:r>
              <a:rPr lang="en-US" dirty="0"/>
              <a:t>components </a:t>
            </a:r>
            <a:r>
              <a:rPr lang="en-US" dirty="0" smtClean="0"/>
              <a:t>(red, green, blue), each with 8 bit. They are converted to 12 bit luminance values. Reduce the word width of </a:t>
            </a:r>
            <a:r>
              <a:rPr lang="en-US" dirty="0"/>
              <a:t>luminance </a:t>
            </a:r>
            <a:r>
              <a:rPr lang="en-US" dirty="0" smtClean="0"/>
              <a:t>values to save resources. </a:t>
            </a:r>
          </a:p>
          <a:p>
            <a:pPr marL="0" indent="0">
              <a:buNone/>
            </a:pPr>
            <a:r>
              <a:rPr lang="en-US" dirty="0" smtClean="0"/>
              <a:t>Reducing word width can be done by </a:t>
            </a:r>
            <a:br>
              <a:rPr lang="en-US" dirty="0" smtClean="0"/>
            </a:br>
            <a:r>
              <a:rPr lang="en-US" dirty="0" smtClean="0"/>
              <a:t>discarding the lower bits of the 12 bit </a:t>
            </a:r>
            <a:br>
              <a:rPr lang="en-US" dirty="0" smtClean="0"/>
            </a:br>
            <a:r>
              <a:rPr lang="en-US" dirty="0" smtClean="0"/>
              <a:t>luminance value after adding red, </a:t>
            </a:r>
            <a:br>
              <a:rPr lang="en-US" dirty="0" smtClean="0"/>
            </a:br>
            <a:r>
              <a:rPr lang="en-US" dirty="0" smtClean="0"/>
              <a:t>green and blues components</a:t>
            </a: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4293096"/>
            <a:ext cx="3143275" cy="1598536"/>
          </a:xfrm>
          <a:prstGeom prst="rect">
            <a:avLst/>
          </a:prstGeom>
        </p:spPr>
      </p:pic>
    </p:spTree>
    <p:extLst>
      <p:ext uri="{BB962C8B-B14F-4D97-AF65-F5344CB8AC3E}">
        <p14:creationId xmlns:p14="http://schemas.microsoft.com/office/powerpoint/2010/main" val="45170075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138" y="1505654"/>
            <a:ext cx="5606786" cy="2499410"/>
          </a:xfrm>
          <a:prstGeom prst="rect">
            <a:avLst/>
          </a:prstGeom>
        </p:spPr>
      </p:pic>
      <p:sp>
        <p:nvSpPr>
          <p:cNvPr id="2" name="Titel 1"/>
          <p:cNvSpPr>
            <a:spLocks noGrp="1"/>
          </p:cNvSpPr>
          <p:nvPr>
            <p:ph type="title"/>
          </p:nvPr>
        </p:nvSpPr>
        <p:spPr/>
        <p:txBody>
          <a:bodyPr/>
          <a:lstStyle/>
          <a:p>
            <a:r>
              <a:rPr lang="en-US" dirty="0" smtClean="0"/>
              <a:t>Reduce Word Width of Luminance Values (2/3)</a:t>
            </a:r>
            <a:endParaRPr lang="en-US" dirty="0"/>
          </a:p>
        </p:txBody>
      </p:sp>
      <p:sp>
        <p:nvSpPr>
          <p:cNvPr id="3" name="Inhaltsplatzhalter 2"/>
          <p:cNvSpPr>
            <a:spLocks noGrp="1"/>
          </p:cNvSpPr>
          <p:nvPr>
            <p:ph idx="1"/>
          </p:nvPr>
        </p:nvSpPr>
        <p:spPr/>
        <p:txBody>
          <a:bodyPr/>
          <a:lstStyle/>
          <a:p>
            <a:pPr marL="0" indent="0">
              <a:buNone/>
            </a:pPr>
            <a:r>
              <a:rPr lang="en-US" dirty="0" smtClean="0"/>
              <a:t>Please note that reducing the word width of luminance values also reduces the word width of the consecutive processing steps (see diagram for an example).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sz="900" dirty="0" smtClean="0"/>
          </a:p>
          <a:p>
            <a:pPr marL="342900" indent="-342900">
              <a:buFont typeface="+mj-lt"/>
              <a:buAutoNum type="alphaLcParenR"/>
            </a:pPr>
            <a:r>
              <a:rPr lang="en-US" dirty="0" smtClean="0"/>
              <a:t>Reduce the word width of luminance in the C code to 10 bit, 8 bit or other word width and check if the output image still has acceptable quality</a:t>
            </a:r>
          </a:p>
          <a:p>
            <a:pPr marL="342900" indent="-342900">
              <a:buFont typeface="+mj-lt"/>
              <a:buAutoNum type="alphaLcParenR"/>
            </a:pPr>
            <a:r>
              <a:rPr lang="en-US" dirty="0" smtClean="0"/>
              <a:t>Change the VHDL code accordingly and verify the changes by simulation</a:t>
            </a:r>
          </a:p>
          <a:p>
            <a:pPr marL="742950" lvl="1" indent="-342900"/>
            <a:r>
              <a:rPr lang="en-US" dirty="0" smtClean="0"/>
              <a:t>NOTE: The output of the design is not identical to the original design. Use </a:t>
            </a:r>
            <a:r>
              <a:rPr lang="en-US" dirty="0"/>
              <a:t>the </a:t>
            </a:r>
            <a:r>
              <a:rPr lang="en-US" dirty="0" smtClean="0"/>
              <a:t>modified C code to generate new expected values for the testbench.</a:t>
            </a:r>
          </a:p>
          <a:p>
            <a:pPr marL="342900" indent="-342900">
              <a:buFont typeface="+mj-lt"/>
              <a:buAutoNum type="alphaLcParenR"/>
            </a:pPr>
            <a:r>
              <a:rPr lang="en-US" dirty="0" smtClean="0"/>
              <a:t>Perform FPGA synthesis and compare resource usage to original design</a:t>
            </a:r>
          </a:p>
          <a:p>
            <a:pPr marL="342900" indent="-342900">
              <a:buFont typeface="+mj-lt"/>
              <a:buAutoNum type="alphaLcParenR"/>
            </a:pPr>
            <a:r>
              <a:rPr lang="en-US" dirty="0" smtClean="0"/>
              <a:t>Use the remote-lab to check functionality and compare power dissipation</a:t>
            </a:r>
          </a:p>
        </p:txBody>
      </p:sp>
    </p:spTree>
    <p:extLst>
      <p:ext uri="{BB962C8B-B14F-4D97-AF65-F5344CB8AC3E}">
        <p14:creationId xmlns:p14="http://schemas.microsoft.com/office/powerpoint/2010/main" val="112018107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FB03_PM">
  <a:themeElements>
    <a:clrScheme name="Benutzerdefiniert 1">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70C0"/>
      </a:hlink>
      <a:folHlink>
        <a:srgbClr val="0070C0"/>
      </a:folHlink>
    </a:clrScheme>
    <a:fontScheme name="FB03_PM">
      <a:majorFont>
        <a:latin typeface="Frutiger 45 Light"/>
        <a:ea typeface=""/>
        <a:cs typeface=""/>
      </a:majorFont>
      <a:minorFont>
        <a:latin typeface="Frutiger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lnDef>
  </a:objectDefaults>
  <a:extraClrSchemeLst>
    <a:extraClrScheme>
      <a:clrScheme name="FB03_P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B03_P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B03_P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B03_P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B03_P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B03_P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B03_P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H:\Eigene Dateien\Konstruktion 1\FB03_PM.pot</Template>
  <TotalTime>0</TotalTime>
  <Words>1810</Words>
  <Application>Microsoft Office PowerPoint</Application>
  <PresentationFormat>Bildschirmpräsentation (4:3)</PresentationFormat>
  <Paragraphs>279</Paragraphs>
  <Slides>22</Slides>
  <Notes>16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Arial</vt:lpstr>
      <vt:lpstr>Courier New</vt:lpstr>
      <vt:lpstr>Frutiger 45 Light</vt:lpstr>
      <vt:lpstr>Wingdings</vt:lpstr>
      <vt:lpstr>FB03_PM</vt:lpstr>
      <vt:lpstr> </vt:lpstr>
      <vt:lpstr>Overview</vt:lpstr>
      <vt:lpstr>Access to the Lecture</vt:lpstr>
      <vt:lpstr>Lecture Videos</vt:lpstr>
      <vt:lpstr>Set-Up of Design-Flow</vt:lpstr>
      <vt:lpstr>Optimize Position of RGB-to-Y Conversion (1/2) </vt:lpstr>
      <vt:lpstr>Optimize Position of RGB-to-Y Conversion (2/2) </vt:lpstr>
      <vt:lpstr>Reduce Word Width of Luminance Values (1/3)</vt:lpstr>
      <vt:lpstr>Reduce Word Width of Luminance Values (2/3)</vt:lpstr>
      <vt:lpstr>Reduce Word Width of Luminance Values (3/3)</vt:lpstr>
      <vt:lpstr>Power Consumption of different FPGAs</vt:lpstr>
      <vt:lpstr>Reduce Power Consumption by “Sleep Mode” (1/2)</vt:lpstr>
      <vt:lpstr>Reduce Power Consumption by “Sleep Mode” (2/2)</vt:lpstr>
      <vt:lpstr>General Image Processing Experiments</vt:lpstr>
      <vt:lpstr>Inverting the Input Image</vt:lpstr>
      <vt:lpstr>Image Enhancement with Sharpening Filter</vt:lpstr>
      <vt:lpstr>Power Consumption of Shift Register (1/2)</vt:lpstr>
      <vt:lpstr>Power Consumption of Shift Register (2/2)</vt:lpstr>
      <vt:lpstr>Brightness Adjustment</vt:lpstr>
      <vt:lpstr>Complex Image Processing Experiment</vt:lpstr>
      <vt:lpstr>Further Steps in Lane Detection (1/2)</vt:lpstr>
      <vt:lpstr>Further Steps in Lane Detection (2/2)</vt:lpstr>
    </vt:vector>
  </TitlesOfParts>
  <Company>EMT - Fachhochschule Bonn-Rhein-Sieg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dc:title>
  <dc:creator>M. Winzker</dc:creator>
  <cp:lastModifiedBy>Winzker, Marco</cp:lastModifiedBy>
  <cp:revision>696</cp:revision>
  <cp:lastPrinted>1999-04-09T12:50:46Z</cp:lastPrinted>
  <dcterms:created xsi:type="dcterms:W3CDTF">2000-10-17T13:25:48Z</dcterms:created>
  <dcterms:modified xsi:type="dcterms:W3CDTF">2018-08-23T09:02:49Z</dcterms:modified>
  <cp:category>Vorlesung</cp:category>
</cp:coreProperties>
</file>