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59" r:id="rId8"/>
    <p:sldId id="260" r:id="rId9"/>
    <p:sldId id="261" r:id="rId10"/>
    <p:sldId id="262" r:id="rId11"/>
    <p:sldId id="263" r:id="rId12"/>
    <p:sldId id="264" r:id="rId1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2C694C-5EA8-4F82-9F69-F711D7DDC8DF}" v="1" dt="2025-04-15T10:00:24.1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93" d="100"/>
          <a:sy n="93" d="100"/>
        </p:scale>
        <p:origin x="23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704088"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704088"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D1D1EADE-8E88-4C7C-8AC5-FB148DE4940E}" type="datetime1">
              <a:rPr lang="en-US" smtClean="0"/>
              <a:t>4/15/2025</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87E7843D-FF13-4365-9478-9625B70A2705}" type="slidenum">
              <a:rPr lang="en-US" smtClean="0"/>
              <a:t>‹N°›</a:t>
            </a:fld>
            <a:endParaRPr lang="en-US"/>
          </a:p>
        </p:txBody>
      </p:sp>
    </p:spTree>
    <p:extLst>
      <p:ext uri="{BB962C8B-B14F-4D97-AF65-F5344CB8AC3E}">
        <p14:creationId xmlns:p14="http://schemas.microsoft.com/office/powerpoint/2010/main" val="778756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EC3C8B9C-477D-492A-96AD-1FC2CC997A73}" type="datetime1">
              <a:rPr lang="en-US" smtClean="0"/>
              <a:t>4/15/2025</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87E7843D-FF13-4365-9478-9625B70A2705}" type="slidenum">
              <a:rPr lang="en-US" smtClean="0"/>
              <a:t>‹N°›</a:t>
            </a:fld>
            <a:endParaRPr lang="en-US"/>
          </a:p>
        </p:txBody>
      </p:sp>
    </p:spTree>
    <p:extLst>
      <p:ext uri="{BB962C8B-B14F-4D97-AF65-F5344CB8AC3E}">
        <p14:creationId xmlns:p14="http://schemas.microsoft.com/office/powerpoint/2010/main" val="2814934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768927" y="997973"/>
            <a:ext cx="8473395"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42D3AED5-E26D-4E29-B1B3-7847B6779594}" type="datetime1">
              <a:rPr lang="en-US" smtClean="0"/>
              <a:t>4/15/2025</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87E7843D-FF13-4365-9478-9625B70A2705}" type="slidenum">
              <a:rPr lang="en-US" smtClean="0"/>
              <a:t>‹N°›</a:t>
            </a:fld>
            <a:endParaRPr lang="en-US"/>
          </a:p>
        </p:txBody>
      </p:sp>
    </p:spTree>
    <p:extLst>
      <p:ext uri="{BB962C8B-B14F-4D97-AF65-F5344CB8AC3E}">
        <p14:creationId xmlns:p14="http://schemas.microsoft.com/office/powerpoint/2010/main" val="3057138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157B6794-849E-4626-908B-D15793550EFB}" type="datetime1">
              <a:rPr lang="en-US" smtClean="0"/>
              <a:t>4/15/2025</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87E7843D-FF13-4365-9478-9625B70A2705}" type="slidenum">
              <a:rPr lang="en-US" smtClean="0"/>
              <a:t>‹N°›</a:t>
            </a:fld>
            <a:endParaRPr lang="en-US"/>
          </a:p>
        </p:txBody>
      </p:sp>
    </p:spTree>
    <p:extLst>
      <p:ext uri="{BB962C8B-B14F-4D97-AF65-F5344CB8AC3E}">
        <p14:creationId xmlns:p14="http://schemas.microsoft.com/office/powerpoint/2010/main" val="2578924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63DB64E7-5594-42A3-ADBF-E95A7ACEAD64}" type="datetime1">
              <a:rPr lang="en-US" smtClean="0"/>
              <a:t>4/15/2025</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87E7843D-FF13-4365-9478-9625B70A2705}" type="slidenum">
              <a:rPr lang="en-US" smtClean="0"/>
              <a:t>‹N°›</a:t>
            </a:fld>
            <a:endParaRPr lang="en-US"/>
          </a:p>
        </p:txBody>
      </p:sp>
    </p:spTree>
    <p:extLst>
      <p:ext uri="{BB962C8B-B14F-4D97-AF65-F5344CB8AC3E}">
        <p14:creationId xmlns:p14="http://schemas.microsoft.com/office/powerpoint/2010/main" val="601496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14400"/>
            <a:ext cx="10691265" cy="130759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04088"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81344"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18462B0B-D248-4FFB-8695-AD7FA4B1284A}" type="datetime1">
              <a:rPr lang="en-US" smtClean="0"/>
              <a:t>4/15/2025</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87E7843D-FF13-4365-9478-9625B70A2705}" type="slidenum">
              <a:rPr lang="en-US" smtClean="0"/>
              <a:t>‹N°›</a:t>
            </a:fld>
            <a:endParaRPr lang="en-US"/>
          </a:p>
        </p:txBody>
      </p:sp>
    </p:spTree>
    <p:extLst>
      <p:ext uri="{BB962C8B-B14F-4D97-AF65-F5344CB8AC3E}">
        <p14:creationId xmlns:p14="http://schemas.microsoft.com/office/powerpoint/2010/main" val="2079124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704087" y="929147"/>
            <a:ext cx="10689336" cy="798451"/>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04088"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04088"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81344"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81344"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D0378EFB-9159-4510-B73F-4F0409ADE937}" type="datetime1">
              <a:rPr lang="en-US" smtClean="0"/>
              <a:t>4/15/2025</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87E7843D-FF13-4365-9478-9625B70A2705}" type="slidenum">
              <a:rPr lang="en-US" smtClean="0"/>
              <a:t>‹N°›</a:t>
            </a:fld>
            <a:endParaRPr lang="en-US"/>
          </a:p>
        </p:txBody>
      </p:sp>
    </p:spTree>
    <p:extLst>
      <p:ext uri="{BB962C8B-B14F-4D97-AF65-F5344CB8AC3E}">
        <p14:creationId xmlns:p14="http://schemas.microsoft.com/office/powerpoint/2010/main" val="2355772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89BC9412-2452-4BED-A324-9D8C115361AD}" type="datetime1">
              <a:rPr lang="en-US" smtClean="0"/>
              <a:t>4/15/2025</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87E7843D-FF13-4365-9478-9625B70A2705}" type="slidenum">
              <a:rPr lang="en-US" smtClean="0"/>
              <a:t>‹N°›</a:t>
            </a:fld>
            <a:endParaRPr lang="en-US"/>
          </a:p>
        </p:txBody>
      </p:sp>
    </p:spTree>
    <p:extLst>
      <p:ext uri="{BB962C8B-B14F-4D97-AF65-F5344CB8AC3E}">
        <p14:creationId xmlns:p14="http://schemas.microsoft.com/office/powerpoint/2010/main" val="667550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F5318F62-D251-40E8-A23C-F4CFE9FEAB41}" type="datetime1">
              <a:rPr lang="en-US" smtClean="0"/>
              <a:t>4/15/2025</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87E7843D-FF13-4365-9478-9625B70A2705}" type="slidenum">
              <a:rPr lang="en-US" smtClean="0"/>
              <a:t>‹N°›</a:t>
            </a:fld>
            <a:endParaRPr lang="en-US"/>
          </a:p>
        </p:txBody>
      </p:sp>
    </p:spTree>
    <p:extLst>
      <p:ext uri="{BB962C8B-B14F-4D97-AF65-F5344CB8AC3E}">
        <p14:creationId xmlns:p14="http://schemas.microsoft.com/office/powerpoint/2010/main" val="3226594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704088" y="1069848"/>
            <a:ext cx="4093599" cy="1316736"/>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1069848"/>
            <a:ext cx="6172200" cy="47912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704088" y="2551176"/>
            <a:ext cx="4093599" cy="33192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44F76144-149E-4874-93A5-554A0357CF82}" type="datetime1">
              <a:rPr lang="en-US" smtClean="0"/>
              <a:t>4/15/2025</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87E7843D-FF13-4365-9478-9625B70A2705}" type="slidenum">
              <a:rPr lang="en-US" smtClean="0"/>
              <a:t>‹N°›</a:t>
            </a:fld>
            <a:endParaRPr lang="en-US"/>
          </a:p>
        </p:txBody>
      </p:sp>
    </p:spTree>
    <p:extLst>
      <p:ext uri="{BB962C8B-B14F-4D97-AF65-F5344CB8AC3E}">
        <p14:creationId xmlns:p14="http://schemas.microsoft.com/office/powerpoint/2010/main" val="3229599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704088"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704088"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50BA65D8-0540-4835-AE5C-25D29DBA01BE}" type="datetime1">
              <a:rPr lang="en-US" smtClean="0"/>
              <a:t>4/15/2025</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87E7843D-FF13-4365-9478-9625B70A2705}" type="slidenum">
              <a:rPr lang="en-US" smtClean="0"/>
              <a:t>‹N°›</a:t>
            </a:fld>
            <a:endParaRPr lang="en-US"/>
          </a:p>
        </p:txBody>
      </p:sp>
    </p:spTree>
    <p:extLst>
      <p:ext uri="{BB962C8B-B14F-4D97-AF65-F5344CB8AC3E}">
        <p14:creationId xmlns:p14="http://schemas.microsoft.com/office/powerpoint/2010/main" val="2660579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14400"/>
            <a:ext cx="10691265" cy="13075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21992"/>
            <a:ext cx="10691265" cy="37398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49564" cy="365125"/>
          </a:xfrm>
          <a:prstGeom prst="rect">
            <a:avLst/>
          </a:prstGeom>
        </p:spPr>
        <p:txBody>
          <a:bodyPr vert="horz" lIns="91440" tIns="45720" rIns="91440" bIns="45720" rtlCol="0" anchor="ctr"/>
          <a:lstStyle>
            <a:lvl1pPr algn="r">
              <a:defRPr sz="1050">
                <a:solidFill>
                  <a:schemeClr val="tx1"/>
                </a:solidFill>
                <a:latin typeface="+mj-lt"/>
              </a:defRPr>
            </a:lvl1pPr>
          </a:lstStyle>
          <a:p>
            <a:fld id="{E31BA835-12AC-4E8F-955A-EA3F4DE2791F}" type="datetime1">
              <a:rPr lang="en-US" smtClean="0"/>
              <a:t>4/15/2025</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04088"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87E7843D-FF13-4365-9478-9625B70A2705}" type="slidenum">
              <a:rPr lang="en-US" smtClean="0"/>
              <a:t>‹N°›</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9796249"/>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B9AF68C8-2E7B-A3C2-C678-487C06853D0F}"/>
              </a:ext>
            </a:extLst>
          </p:cNvPr>
          <p:cNvSpPr>
            <a:spLocks noGrp="1"/>
          </p:cNvSpPr>
          <p:nvPr>
            <p:ph type="ctrTitle"/>
          </p:nvPr>
        </p:nvSpPr>
        <p:spPr>
          <a:xfrm>
            <a:off x="703400" y="908651"/>
            <a:ext cx="4937004" cy="3053746"/>
          </a:xfrm>
        </p:spPr>
        <p:txBody>
          <a:bodyPr anchor="t">
            <a:normAutofit fontScale="90000"/>
          </a:bodyPr>
          <a:lstStyle/>
          <a:p>
            <a:r>
              <a:rPr lang="fr-FR" sz="6500" dirty="0">
                <a:solidFill>
                  <a:schemeClr val="accent6">
                    <a:lumMod val="50000"/>
                  </a:schemeClr>
                </a:solidFill>
              </a:rPr>
              <a:t>Ma boîte confort connectée</a:t>
            </a:r>
          </a:p>
        </p:txBody>
      </p:sp>
      <p:sp>
        <p:nvSpPr>
          <p:cNvPr id="3" name="Sous-titre 2">
            <a:extLst>
              <a:ext uri="{FF2B5EF4-FFF2-40B4-BE49-F238E27FC236}">
                <a16:creationId xmlns:a16="http://schemas.microsoft.com/office/drawing/2014/main" id="{4111CAE9-1133-858B-919E-B6BF5921DDCA}"/>
              </a:ext>
            </a:extLst>
          </p:cNvPr>
          <p:cNvSpPr>
            <a:spLocks noGrp="1"/>
          </p:cNvSpPr>
          <p:nvPr>
            <p:ph type="subTitle" idx="1"/>
          </p:nvPr>
        </p:nvSpPr>
        <p:spPr>
          <a:xfrm>
            <a:off x="703400" y="4695826"/>
            <a:ext cx="4172757" cy="1253524"/>
          </a:xfrm>
        </p:spPr>
        <p:txBody>
          <a:bodyPr anchor="b">
            <a:normAutofit fontScale="62500" lnSpcReduction="20000"/>
          </a:bodyPr>
          <a:lstStyle/>
          <a:p>
            <a:pPr algn="ctr"/>
            <a:r>
              <a:rPr lang="fr-FR" sz="2600" b="1" dirty="0">
                <a:solidFill>
                  <a:schemeClr val="accent5">
                    <a:lumMod val="50000"/>
                  </a:schemeClr>
                </a:solidFill>
              </a:rPr>
              <a:t>Participants:</a:t>
            </a:r>
          </a:p>
          <a:p>
            <a:pPr marL="457200" indent="-457200">
              <a:buFont typeface="+mj-lt"/>
              <a:buAutoNum type="arabicPeriod"/>
            </a:pPr>
            <a:r>
              <a:rPr lang="fr-FR" b="1" dirty="0"/>
              <a:t>Et tayeb Nadia</a:t>
            </a:r>
          </a:p>
          <a:p>
            <a:pPr marL="457200" indent="-457200">
              <a:buFont typeface="+mj-lt"/>
              <a:buAutoNum type="arabicPeriod"/>
            </a:pPr>
            <a:r>
              <a:rPr lang="fr-FR" b="1" dirty="0"/>
              <a:t>Diallo Thierno Amadou Oury</a:t>
            </a:r>
          </a:p>
          <a:p>
            <a:pPr marL="457200" indent="-457200">
              <a:buFont typeface="+mj-lt"/>
              <a:buAutoNum type="arabicPeriod"/>
            </a:pPr>
            <a:r>
              <a:rPr lang="fr-FR" b="1" dirty="0"/>
              <a:t>Milioto Lorena</a:t>
            </a:r>
          </a:p>
        </p:txBody>
      </p:sp>
      <p:cxnSp>
        <p:nvCxnSpPr>
          <p:cNvPr id="16" name="Straight Connector 10">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17" name="Picture 3" descr="Une boîte ouverte éclairée avec des boîtes sombres fermées">
            <a:extLst>
              <a:ext uri="{FF2B5EF4-FFF2-40B4-BE49-F238E27FC236}">
                <a16:creationId xmlns:a16="http://schemas.microsoft.com/office/drawing/2014/main" id="{1DD33E92-28EA-D1D7-6A01-D5DD1C835EDA}"/>
              </a:ext>
            </a:extLst>
          </p:cNvPr>
          <p:cNvPicPr>
            <a:picLocks noChangeAspect="1"/>
          </p:cNvPicPr>
          <p:nvPr/>
        </p:nvPicPr>
        <p:blipFill>
          <a:blip r:embed="rId2"/>
          <a:srcRect l="25948" r="9904"/>
          <a:stretch/>
        </p:blipFill>
        <p:spPr>
          <a:xfrm>
            <a:off x="6326272" y="49438"/>
            <a:ext cx="5865727" cy="6857990"/>
          </a:xfrm>
          <a:prstGeom prst="rect">
            <a:avLst/>
          </a:prstGeom>
        </p:spPr>
      </p:pic>
      <p:sp>
        <p:nvSpPr>
          <p:cNvPr id="5" name="Sous-titre 2">
            <a:extLst>
              <a:ext uri="{FF2B5EF4-FFF2-40B4-BE49-F238E27FC236}">
                <a16:creationId xmlns:a16="http://schemas.microsoft.com/office/drawing/2014/main" id="{579DAA2C-71A9-C55C-D2AF-2653659F2B7E}"/>
              </a:ext>
            </a:extLst>
          </p:cNvPr>
          <p:cNvSpPr txBox="1">
            <a:spLocks/>
          </p:cNvSpPr>
          <p:nvPr/>
        </p:nvSpPr>
        <p:spPr>
          <a:xfrm>
            <a:off x="703400" y="3724403"/>
            <a:ext cx="4172757" cy="845487"/>
          </a:xfrm>
          <a:prstGeom prst="rect">
            <a:avLst/>
          </a:prstGeom>
        </p:spPr>
        <p:txBody>
          <a:bodyPr vert="horz" lIns="91440" tIns="45720" rIns="91440" bIns="45720" rtlCol="0" anchor="b">
            <a:normAutofit/>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fr-FR" u="sng" dirty="0">
                <a:solidFill>
                  <a:srgbClr val="FFC000"/>
                </a:solidFill>
              </a:rPr>
              <a:t>Présentation du projet de Communication sans fil</a:t>
            </a:r>
          </a:p>
        </p:txBody>
      </p:sp>
      <p:pic>
        <p:nvPicPr>
          <p:cNvPr id="4" name="Image 3">
            <a:extLst>
              <a:ext uri="{FF2B5EF4-FFF2-40B4-BE49-F238E27FC236}">
                <a16:creationId xmlns:a16="http://schemas.microsoft.com/office/drawing/2014/main" id="{07EB80D8-E30A-3AE1-C781-2FCEEF50254C}"/>
              </a:ext>
            </a:extLst>
          </p:cNvPr>
          <p:cNvPicPr>
            <a:picLocks noChangeAspect="1"/>
          </p:cNvPicPr>
          <p:nvPr/>
        </p:nvPicPr>
        <p:blipFill>
          <a:blip r:embed="rId3"/>
          <a:stretch>
            <a:fillRect/>
          </a:stretch>
        </p:blipFill>
        <p:spPr>
          <a:xfrm>
            <a:off x="5893549" y="11"/>
            <a:ext cx="6298450" cy="6907417"/>
          </a:xfrm>
          <a:prstGeom prst="rect">
            <a:avLst/>
          </a:prstGeom>
        </p:spPr>
      </p:pic>
    </p:spTree>
    <p:extLst>
      <p:ext uri="{BB962C8B-B14F-4D97-AF65-F5344CB8AC3E}">
        <p14:creationId xmlns:p14="http://schemas.microsoft.com/office/powerpoint/2010/main" val="1835909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500"/>
                                  </p:stCondLst>
                                  <p:iterate>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7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1500"/>
                                  </p:stCondLst>
                                  <p:iterate>
                                    <p:tmPct val="10000"/>
                                  </p:iterate>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700"/>
                                        <p:tgtEl>
                                          <p:spTgt spid="3">
                                            <p:txEl>
                                              <p:pRg st="3" end="3"/>
                                            </p:txEl>
                                          </p:spTgt>
                                        </p:tgtEl>
                                      </p:cBhvr>
                                    </p:animEffect>
                                  </p:childTnLst>
                                </p:cTn>
                              </p:par>
                              <p:par>
                                <p:cTn id="26" presetID="10" presetClass="entr" presetSubtype="0" fill="hold" grpId="0" nodeType="withEffect">
                                  <p:stCondLst>
                                    <p:cond delay="1500"/>
                                  </p:stCondLst>
                                  <p:iterate>
                                    <p:tmPct val="10000"/>
                                  </p:iterate>
                                  <p:childTnLst>
                                    <p:set>
                                      <p:cBhvr>
                                        <p:cTn id="27" dur="1" fill="hold">
                                          <p:stCondLst>
                                            <p:cond delay="0"/>
                                          </p:stCondLst>
                                        </p:cTn>
                                        <p:tgtEl>
                                          <p:spTgt spid="5">
                                            <p:txEl>
                                              <p:pRg st="0" end="0"/>
                                            </p:txEl>
                                          </p:spTgt>
                                        </p:tgtEl>
                                        <p:attrNameLst>
                                          <p:attrName>style.visibility</p:attrName>
                                        </p:attrNameLst>
                                      </p:cBhvr>
                                      <p:to>
                                        <p:strVal val="visible"/>
                                      </p:to>
                                    </p:set>
                                    <p:animEffect transition="in" filter="fade">
                                      <p:cBhvr>
                                        <p:cTn id="28" dur="7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221D6F6-7E40-A2BE-5DA9-787F8D335BA1}"/>
              </a:ext>
            </a:extLst>
          </p:cNvPr>
          <p:cNvSpPr>
            <a:spLocks noGrp="1"/>
          </p:cNvSpPr>
          <p:nvPr>
            <p:ph type="title"/>
          </p:nvPr>
        </p:nvSpPr>
        <p:spPr>
          <a:xfrm>
            <a:off x="700635" y="914400"/>
            <a:ext cx="10691265" cy="823865"/>
          </a:xfrm>
        </p:spPr>
        <p:txBody>
          <a:bodyPr>
            <a:normAutofit/>
          </a:bodyPr>
          <a:lstStyle/>
          <a:p>
            <a:pPr algn="ctr"/>
            <a:r>
              <a:rPr lang="fr-FR" sz="4800" b="1" dirty="0">
                <a:solidFill>
                  <a:schemeClr val="accent6">
                    <a:lumMod val="50000"/>
                  </a:schemeClr>
                </a:solidFill>
              </a:rPr>
              <a:t>SOMMAIRE</a:t>
            </a:r>
          </a:p>
        </p:txBody>
      </p:sp>
      <p:sp>
        <p:nvSpPr>
          <p:cNvPr id="3" name="Espace réservé du contenu 2">
            <a:extLst>
              <a:ext uri="{FF2B5EF4-FFF2-40B4-BE49-F238E27FC236}">
                <a16:creationId xmlns:a16="http://schemas.microsoft.com/office/drawing/2014/main" id="{9001A769-910A-94BC-F1F5-4C753F080618}"/>
              </a:ext>
            </a:extLst>
          </p:cNvPr>
          <p:cNvSpPr>
            <a:spLocks noGrp="1"/>
          </p:cNvSpPr>
          <p:nvPr>
            <p:ph idx="1"/>
          </p:nvPr>
        </p:nvSpPr>
        <p:spPr>
          <a:xfrm>
            <a:off x="700635" y="1738266"/>
            <a:ext cx="10691265" cy="4223622"/>
          </a:xfrm>
        </p:spPr>
        <p:txBody>
          <a:bodyPr>
            <a:normAutofit/>
          </a:bodyPr>
          <a:lstStyle/>
          <a:p>
            <a:pPr algn="ctr"/>
            <a:r>
              <a:rPr lang="fr-FR" sz="3200" dirty="0"/>
              <a:t>Présentation du projet</a:t>
            </a:r>
          </a:p>
          <a:p>
            <a:pPr algn="ctr"/>
            <a:r>
              <a:rPr lang="fr-FR" sz="3200" dirty="0"/>
              <a:t>Motivations, objectifs et problématiques</a:t>
            </a:r>
          </a:p>
          <a:p>
            <a:pPr algn="ctr"/>
            <a:r>
              <a:rPr lang="fr-FR" sz="3200" dirty="0"/>
              <a:t>Fonctionnalités </a:t>
            </a:r>
          </a:p>
          <a:p>
            <a:pPr algn="ctr"/>
            <a:r>
              <a:rPr lang="fr-FR" sz="3200" dirty="0"/>
              <a:t>Matériels utilisés</a:t>
            </a:r>
          </a:p>
          <a:p>
            <a:pPr algn="ctr"/>
            <a:r>
              <a:rPr lang="fr-FR" sz="3200" dirty="0"/>
              <a:t>Planning, diagramme de Gant</a:t>
            </a:r>
          </a:p>
          <a:p>
            <a:pPr algn="ctr"/>
            <a:r>
              <a:rPr lang="fr-FR" sz="3200" dirty="0"/>
              <a:t>Résultats, conclusions et perspectives</a:t>
            </a:r>
          </a:p>
        </p:txBody>
      </p:sp>
    </p:spTree>
    <p:extLst>
      <p:ext uri="{BB962C8B-B14F-4D97-AF65-F5344CB8AC3E}">
        <p14:creationId xmlns:p14="http://schemas.microsoft.com/office/powerpoint/2010/main" val="1068675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6A0061-BAAB-BBD3-B920-040E96459DE3}"/>
              </a:ext>
            </a:extLst>
          </p:cNvPr>
          <p:cNvSpPr>
            <a:spLocks noGrp="1"/>
          </p:cNvSpPr>
          <p:nvPr>
            <p:ph type="title"/>
          </p:nvPr>
        </p:nvSpPr>
        <p:spPr>
          <a:xfrm>
            <a:off x="700635" y="914400"/>
            <a:ext cx="10691265" cy="679010"/>
          </a:xfrm>
        </p:spPr>
        <p:txBody>
          <a:bodyPr>
            <a:normAutofit fontScale="90000"/>
          </a:bodyPr>
          <a:lstStyle/>
          <a:p>
            <a:pPr algn="ctr"/>
            <a:r>
              <a:rPr lang="fr-FR" b="1" dirty="0">
                <a:solidFill>
                  <a:schemeClr val="accent6">
                    <a:lumMod val="50000"/>
                  </a:schemeClr>
                </a:solidFill>
              </a:rPr>
              <a:t>Présentation du projet</a:t>
            </a:r>
          </a:p>
        </p:txBody>
      </p:sp>
      <p:sp>
        <p:nvSpPr>
          <p:cNvPr id="3" name="Espace réservé du contenu 2">
            <a:extLst>
              <a:ext uri="{FF2B5EF4-FFF2-40B4-BE49-F238E27FC236}">
                <a16:creationId xmlns:a16="http://schemas.microsoft.com/office/drawing/2014/main" id="{C7C664E8-3D06-E36D-D48B-CE5921185ED4}"/>
              </a:ext>
            </a:extLst>
          </p:cNvPr>
          <p:cNvSpPr>
            <a:spLocks noGrp="1"/>
          </p:cNvSpPr>
          <p:nvPr>
            <p:ph idx="1"/>
          </p:nvPr>
        </p:nvSpPr>
        <p:spPr>
          <a:xfrm>
            <a:off x="700635" y="1937442"/>
            <a:ext cx="10691265" cy="4024446"/>
          </a:xfrm>
        </p:spPr>
        <p:txBody>
          <a:bodyPr/>
          <a:lstStyle/>
          <a:p>
            <a:pPr marL="0" indent="0" algn="just">
              <a:buNone/>
            </a:pPr>
            <a:r>
              <a:rPr lang="fr-FR" dirty="0"/>
              <a:t>Ce projet s’inscrit dans le cadre du module de communication sans fil et vise à concevoir un organiseur de bureau intelligent imprimé en 3D. </a:t>
            </a:r>
          </a:p>
          <a:p>
            <a:pPr marL="0" indent="0" algn="just">
              <a:buNone/>
            </a:pPr>
            <a:r>
              <a:rPr lang="fr-FR" dirty="0"/>
              <a:t>L’objectif est de créer une boîte à crayons multifonctions, intégrant de l’électronique pour offrir à l’utilisateur une expérience améliorée au bureau ou en espace d’étude.</a:t>
            </a:r>
          </a:p>
          <a:p>
            <a:pPr marL="0" indent="0" algn="just">
              <a:buNone/>
            </a:pPr>
            <a:r>
              <a:rPr lang="fr-FR" dirty="0"/>
              <a:t>Intitulé Ma boite confort connectée, ce prototype a été imaginé pour offrir une solution connectée et pratique pour les espaces de travail. Le dispositif intègre: </a:t>
            </a:r>
          </a:p>
          <a:p>
            <a:pPr algn="just">
              <a:buFont typeface="Wingdings" panose="05000000000000000000" pitchFamily="2" charset="2"/>
              <a:buChar char="§"/>
            </a:pPr>
            <a:r>
              <a:rPr lang="fr-FR" dirty="0"/>
              <a:t>Un système d’éclairage automatique</a:t>
            </a:r>
          </a:p>
          <a:p>
            <a:pPr algn="just">
              <a:buFont typeface="Wingdings" panose="05000000000000000000" pitchFamily="2" charset="2"/>
              <a:buChar char="§"/>
            </a:pPr>
            <a:r>
              <a:rPr lang="fr-FR" dirty="0"/>
              <a:t>Un affichage de température et d’humidité</a:t>
            </a:r>
          </a:p>
          <a:p>
            <a:pPr algn="just">
              <a:buFont typeface="Wingdings" panose="05000000000000000000" pitchFamily="2" charset="2"/>
              <a:buChar char="§"/>
            </a:pPr>
            <a:r>
              <a:rPr lang="fr-FR" dirty="0"/>
              <a:t>Un ventilateur activable automatiquement ou manuellement</a:t>
            </a:r>
          </a:p>
        </p:txBody>
      </p:sp>
    </p:spTree>
    <p:extLst>
      <p:ext uri="{BB962C8B-B14F-4D97-AF65-F5344CB8AC3E}">
        <p14:creationId xmlns:p14="http://schemas.microsoft.com/office/powerpoint/2010/main" val="3428044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2B011C-8F4B-58AA-A568-C3EA30C01300}"/>
              </a:ext>
            </a:extLst>
          </p:cNvPr>
          <p:cNvSpPr>
            <a:spLocks noGrp="1"/>
          </p:cNvSpPr>
          <p:nvPr>
            <p:ph type="title"/>
          </p:nvPr>
        </p:nvSpPr>
        <p:spPr>
          <a:xfrm>
            <a:off x="700635" y="914400"/>
            <a:ext cx="10691265" cy="669956"/>
          </a:xfrm>
        </p:spPr>
        <p:txBody>
          <a:bodyPr>
            <a:normAutofit fontScale="90000"/>
          </a:bodyPr>
          <a:lstStyle/>
          <a:p>
            <a:pPr algn="ctr"/>
            <a:r>
              <a:rPr lang="fr-FR" b="1" dirty="0">
                <a:solidFill>
                  <a:schemeClr val="accent6">
                    <a:lumMod val="50000"/>
                  </a:schemeClr>
                </a:solidFill>
              </a:rPr>
              <a:t>Motivations, objectifs et problématiques</a:t>
            </a:r>
          </a:p>
        </p:txBody>
      </p:sp>
      <p:sp>
        <p:nvSpPr>
          <p:cNvPr id="3" name="Espace réservé du contenu 2">
            <a:extLst>
              <a:ext uri="{FF2B5EF4-FFF2-40B4-BE49-F238E27FC236}">
                <a16:creationId xmlns:a16="http://schemas.microsoft.com/office/drawing/2014/main" id="{F46A0E83-6FC4-B690-B995-57DA2BF0B4BA}"/>
              </a:ext>
            </a:extLst>
          </p:cNvPr>
          <p:cNvSpPr>
            <a:spLocks noGrp="1"/>
          </p:cNvSpPr>
          <p:nvPr>
            <p:ph idx="1"/>
          </p:nvPr>
        </p:nvSpPr>
        <p:spPr>
          <a:xfrm>
            <a:off x="700635" y="2018923"/>
            <a:ext cx="10691265" cy="3942965"/>
          </a:xfrm>
        </p:spPr>
        <p:txBody>
          <a:bodyPr/>
          <a:lstStyle/>
          <a:p>
            <a:r>
              <a:rPr lang="fr-FR" b="1" dirty="0"/>
              <a:t>Motivations: </a:t>
            </a:r>
            <a:r>
              <a:rPr lang="fr-FR" dirty="0"/>
              <a:t>Aujourd’hui, l’organisation de l’espace de travail est essentielle pour gagner en efficacité. Nous avons voulu créer un organiseur de bureau qui allie praticité et technologie, en intégrant les fonctionnalités intelligentes pour améliorer le confort de l’utilisateur.</a:t>
            </a:r>
          </a:p>
          <a:p>
            <a:r>
              <a:rPr lang="fr-FR" b="1" dirty="0"/>
              <a:t>Objectif: </a:t>
            </a:r>
            <a:r>
              <a:rPr lang="fr-FR" dirty="0"/>
              <a:t>Démontrer l’application concrète des technologies des capteurs, d’automatisation et de communication d’un objet du quotidien.</a:t>
            </a:r>
          </a:p>
          <a:p>
            <a:r>
              <a:rPr lang="fr-FR" b="1" dirty="0"/>
              <a:t>Problématiques: </a:t>
            </a:r>
            <a:r>
              <a:rPr lang="fr-FR" dirty="0"/>
              <a:t>Comment transformer un simple accessoire de bureau en un objet intelligent, capable d’interagir avec son environnement et de répondre aux besoins de l’utilisateur en temps réel?  </a:t>
            </a:r>
            <a:endParaRPr lang="fr-FR" b="1" dirty="0"/>
          </a:p>
        </p:txBody>
      </p:sp>
    </p:spTree>
    <p:extLst>
      <p:ext uri="{BB962C8B-B14F-4D97-AF65-F5344CB8AC3E}">
        <p14:creationId xmlns:p14="http://schemas.microsoft.com/office/powerpoint/2010/main" val="4012225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E02D1F-412A-389F-0C1F-830745E20839}"/>
              </a:ext>
            </a:extLst>
          </p:cNvPr>
          <p:cNvSpPr>
            <a:spLocks noGrp="1"/>
          </p:cNvSpPr>
          <p:nvPr>
            <p:ph type="title"/>
          </p:nvPr>
        </p:nvSpPr>
        <p:spPr>
          <a:xfrm>
            <a:off x="700635" y="914400"/>
            <a:ext cx="10691265" cy="679010"/>
          </a:xfrm>
        </p:spPr>
        <p:txBody>
          <a:bodyPr>
            <a:normAutofit fontScale="90000"/>
          </a:bodyPr>
          <a:lstStyle/>
          <a:p>
            <a:pPr algn="ctr"/>
            <a:r>
              <a:rPr lang="fr-FR" b="1" dirty="0">
                <a:solidFill>
                  <a:schemeClr val="accent6">
                    <a:lumMod val="50000"/>
                  </a:schemeClr>
                </a:solidFill>
              </a:rPr>
              <a:t>Fonctionnalités</a:t>
            </a:r>
          </a:p>
        </p:txBody>
      </p:sp>
      <p:sp>
        <p:nvSpPr>
          <p:cNvPr id="3" name="Espace réservé du contenu 2">
            <a:extLst>
              <a:ext uri="{FF2B5EF4-FFF2-40B4-BE49-F238E27FC236}">
                <a16:creationId xmlns:a16="http://schemas.microsoft.com/office/drawing/2014/main" id="{B266EF85-8AA1-DF55-1E75-F00866B8B643}"/>
              </a:ext>
            </a:extLst>
          </p:cNvPr>
          <p:cNvSpPr>
            <a:spLocks noGrp="1"/>
          </p:cNvSpPr>
          <p:nvPr>
            <p:ph idx="1"/>
          </p:nvPr>
        </p:nvSpPr>
        <p:spPr>
          <a:xfrm>
            <a:off x="700635" y="1837853"/>
            <a:ext cx="10691265" cy="4124035"/>
          </a:xfrm>
        </p:spPr>
        <p:txBody>
          <a:bodyPr/>
          <a:lstStyle/>
          <a:p>
            <a:r>
              <a:rPr lang="fr-FR" b="1" dirty="0"/>
              <a:t>Eclairage automatique</a:t>
            </a:r>
            <a:r>
              <a:rPr lang="fr-FR" dirty="0"/>
              <a:t>: Une LED s’allume lorsqu’une présence est détectée.</a:t>
            </a:r>
          </a:p>
          <a:p>
            <a:r>
              <a:rPr lang="fr-FR" b="1" dirty="0"/>
              <a:t>Affichage des données d’environnement</a:t>
            </a:r>
            <a:r>
              <a:rPr lang="fr-FR" dirty="0"/>
              <a:t>: Un écran affiche en temps réel la température et l’humidité.</a:t>
            </a:r>
          </a:p>
          <a:p>
            <a:r>
              <a:rPr lang="fr-FR" b="1" dirty="0"/>
              <a:t>Ventilation intelligente</a:t>
            </a:r>
            <a:r>
              <a:rPr lang="fr-FR" dirty="0"/>
              <a:t>: Un mini-ventilateur peut être déclenchée automatiquement selon la température ambiante.</a:t>
            </a:r>
          </a:p>
          <a:p>
            <a:r>
              <a:rPr lang="fr-FR" b="1" dirty="0"/>
              <a:t>Organisation fonctionnelle</a:t>
            </a:r>
            <a:r>
              <a:rPr lang="fr-FR" dirty="0"/>
              <a:t>: Boîte avec plusieurs compartiments.</a:t>
            </a:r>
          </a:p>
        </p:txBody>
      </p:sp>
    </p:spTree>
    <p:extLst>
      <p:ext uri="{BB962C8B-B14F-4D97-AF65-F5344CB8AC3E}">
        <p14:creationId xmlns:p14="http://schemas.microsoft.com/office/powerpoint/2010/main" val="178283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560B40-A2C2-893A-20E2-407C46C55613}"/>
              </a:ext>
            </a:extLst>
          </p:cNvPr>
          <p:cNvSpPr>
            <a:spLocks noGrp="1"/>
          </p:cNvSpPr>
          <p:nvPr>
            <p:ph type="title"/>
          </p:nvPr>
        </p:nvSpPr>
        <p:spPr/>
        <p:txBody>
          <a:bodyPr>
            <a:normAutofit/>
          </a:bodyPr>
          <a:lstStyle/>
          <a:p>
            <a:pPr algn="ctr"/>
            <a:r>
              <a:rPr lang="fr-FR" sz="4400" b="1" dirty="0">
                <a:solidFill>
                  <a:schemeClr val="accent6">
                    <a:lumMod val="50000"/>
                  </a:schemeClr>
                </a:solidFill>
              </a:rPr>
              <a:t>Matériel utilisé </a:t>
            </a:r>
          </a:p>
        </p:txBody>
      </p:sp>
      <p:sp>
        <p:nvSpPr>
          <p:cNvPr id="3" name="Espace réservé du contenu 2">
            <a:extLst>
              <a:ext uri="{FF2B5EF4-FFF2-40B4-BE49-F238E27FC236}">
                <a16:creationId xmlns:a16="http://schemas.microsoft.com/office/drawing/2014/main" id="{DC4EDB08-29A2-FDAA-D951-5D9A26D3A927}"/>
              </a:ext>
            </a:extLst>
          </p:cNvPr>
          <p:cNvSpPr>
            <a:spLocks noGrp="1"/>
          </p:cNvSpPr>
          <p:nvPr>
            <p:ph idx="1"/>
          </p:nvPr>
        </p:nvSpPr>
        <p:spPr/>
        <p:txBody>
          <a:bodyPr/>
          <a:lstStyle/>
          <a:p>
            <a:pPr marL="0" indent="0">
              <a:buNone/>
            </a:pPr>
            <a:r>
              <a:rPr lang="fr-FR" b="1" dirty="0"/>
              <a:t>            Carte Arduino               Capteur SCTC3                     Ecran OLED             Capteur PIR     </a:t>
            </a:r>
          </a:p>
        </p:txBody>
      </p:sp>
      <p:pic>
        <p:nvPicPr>
          <p:cNvPr id="5" name="Image 4">
            <a:extLst>
              <a:ext uri="{FF2B5EF4-FFF2-40B4-BE49-F238E27FC236}">
                <a16:creationId xmlns:a16="http://schemas.microsoft.com/office/drawing/2014/main" id="{80DE4ED8-7E74-6D0F-AC47-AE87E26532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1189830" y="3167627"/>
            <a:ext cx="2412998" cy="1356326"/>
          </a:xfrm>
          <a:prstGeom prst="rect">
            <a:avLst/>
          </a:prstGeom>
        </p:spPr>
      </p:pic>
      <p:pic>
        <p:nvPicPr>
          <p:cNvPr id="7" name="Image 6">
            <a:extLst>
              <a:ext uri="{FF2B5EF4-FFF2-40B4-BE49-F238E27FC236}">
                <a16:creationId xmlns:a16="http://schemas.microsoft.com/office/drawing/2014/main" id="{D323598A-D672-188D-A277-2B75E24528B0}"/>
              </a:ext>
            </a:extLst>
          </p:cNvPr>
          <p:cNvPicPr>
            <a:picLocks noChangeAspect="1"/>
          </p:cNvPicPr>
          <p:nvPr/>
        </p:nvPicPr>
        <p:blipFill>
          <a:blip r:embed="rId3"/>
          <a:srcRect t="3683"/>
          <a:stretch/>
        </p:blipFill>
        <p:spPr>
          <a:xfrm>
            <a:off x="6975193" y="2639291"/>
            <a:ext cx="1886151" cy="1851366"/>
          </a:xfrm>
          <a:prstGeom prst="rect">
            <a:avLst/>
          </a:prstGeom>
        </p:spPr>
      </p:pic>
      <p:pic>
        <p:nvPicPr>
          <p:cNvPr id="9" name="Image 8">
            <a:extLst>
              <a:ext uri="{FF2B5EF4-FFF2-40B4-BE49-F238E27FC236}">
                <a16:creationId xmlns:a16="http://schemas.microsoft.com/office/drawing/2014/main" id="{F78685F2-7EB1-021E-FD1F-C255635A64F7}"/>
              </a:ext>
            </a:extLst>
          </p:cNvPr>
          <p:cNvPicPr>
            <a:picLocks noChangeAspect="1"/>
          </p:cNvPicPr>
          <p:nvPr/>
        </p:nvPicPr>
        <p:blipFill>
          <a:blip r:embed="rId4"/>
          <a:stretch>
            <a:fillRect/>
          </a:stretch>
        </p:blipFill>
        <p:spPr>
          <a:xfrm>
            <a:off x="4074862" y="2726957"/>
            <a:ext cx="2117616" cy="1851366"/>
          </a:xfrm>
          <a:prstGeom prst="rect">
            <a:avLst/>
          </a:prstGeom>
        </p:spPr>
      </p:pic>
      <p:pic>
        <p:nvPicPr>
          <p:cNvPr id="11" name="Image 10">
            <a:extLst>
              <a:ext uri="{FF2B5EF4-FFF2-40B4-BE49-F238E27FC236}">
                <a16:creationId xmlns:a16="http://schemas.microsoft.com/office/drawing/2014/main" id="{9E706A3F-4B75-A755-1081-59220E29488F}"/>
              </a:ext>
            </a:extLst>
          </p:cNvPr>
          <p:cNvPicPr>
            <a:picLocks noChangeAspect="1"/>
          </p:cNvPicPr>
          <p:nvPr/>
        </p:nvPicPr>
        <p:blipFill>
          <a:blip r:embed="rId5"/>
          <a:stretch>
            <a:fillRect/>
          </a:stretch>
        </p:blipFill>
        <p:spPr>
          <a:xfrm>
            <a:off x="9310464" y="2533753"/>
            <a:ext cx="2238375" cy="1866900"/>
          </a:xfrm>
          <a:prstGeom prst="rect">
            <a:avLst/>
          </a:prstGeom>
        </p:spPr>
      </p:pic>
      <p:sp>
        <p:nvSpPr>
          <p:cNvPr id="12" name="Rectangle 11">
            <a:extLst>
              <a:ext uri="{FF2B5EF4-FFF2-40B4-BE49-F238E27FC236}">
                <a16:creationId xmlns:a16="http://schemas.microsoft.com/office/drawing/2014/main" id="{6A133E4A-852A-0E87-CA03-008565905367}"/>
              </a:ext>
            </a:extLst>
          </p:cNvPr>
          <p:cNvSpPr/>
          <p:nvPr/>
        </p:nvSpPr>
        <p:spPr>
          <a:xfrm>
            <a:off x="576649" y="6038335"/>
            <a:ext cx="10972190" cy="340852"/>
          </a:xfrm>
          <a:prstGeom prst="rect">
            <a:avLst/>
          </a:prstGeom>
          <a:solidFill>
            <a:schemeClr val="bg1"/>
          </a:solidFill>
          <a:ln w="12700"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ZoneTexte 12">
            <a:extLst>
              <a:ext uri="{FF2B5EF4-FFF2-40B4-BE49-F238E27FC236}">
                <a16:creationId xmlns:a16="http://schemas.microsoft.com/office/drawing/2014/main" id="{0AF30A4E-C514-83B6-BB67-CAD7927DC1D3}"/>
              </a:ext>
            </a:extLst>
          </p:cNvPr>
          <p:cNvSpPr txBox="1"/>
          <p:nvPr/>
        </p:nvSpPr>
        <p:spPr>
          <a:xfrm>
            <a:off x="1203143" y="5358825"/>
            <a:ext cx="2670419" cy="584775"/>
          </a:xfrm>
          <a:prstGeom prst="rect">
            <a:avLst/>
          </a:prstGeom>
          <a:noFill/>
        </p:spPr>
        <p:txBody>
          <a:bodyPr wrap="square" rtlCol="0">
            <a:spAutoFit/>
          </a:bodyPr>
          <a:lstStyle/>
          <a:p>
            <a:r>
              <a:rPr lang="fr-FR" sz="1600" u="sng" dirty="0"/>
              <a:t>Capteurs intégré, contrôle l’ensemble de circuit </a:t>
            </a:r>
          </a:p>
        </p:txBody>
      </p:sp>
      <p:sp>
        <p:nvSpPr>
          <p:cNvPr id="14" name="ZoneTexte 13">
            <a:extLst>
              <a:ext uri="{FF2B5EF4-FFF2-40B4-BE49-F238E27FC236}">
                <a16:creationId xmlns:a16="http://schemas.microsoft.com/office/drawing/2014/main" id="{9B683F54-3BAC-3EE8-1657-703E1ABCC114}"/>
              </a:ext>
            </a:extLst>
          </p:cNvPr>
          <p:cNvSpPr txBox="1"/>
          <p:nvPr/>
        </p:nvSpPr>
        <p:spPr>
          <a:xfrm>
            <a:off x="3946116" y="4790900"/>
            <a:ext cx="2457743" cy="584775"/>
          </a:xfrm>
          <a:prstGeom prst="rect">
            <a:avLst/>
          </a:prstGeom>
          <a:noFill/>
        </p:spPr>
        <p:txBody>
          <a:bodyPr wrap="square" rtlCol="0">
            <a:spAutoFit/>
          </a:bodyPr>
          <a:lstStyle/>
          <a:p>
            <a:r>
              <a:rPr lang="fr-FR" sz="1600" u="sng" dirty="0"/>
              <a:t>Mesure la température et l’humidité</a:t>
            </a:r>
          </a:p>
        </p:txBody>
      </p:sp>
      <p:sp>
        <p:nvSpPr>
          <p:cNvPr id="17" name="ZoneTexte 16">
            <a:extLst>
              <a:ext uri="{FF2B5EF4-FFF2-40B4-BE49-F238E27FC236}">
                <a16:creationId xmlns:a16="http://schemas.microsoft.com/office/drawing/2014/main" id="{5DBA68D9-DE90-930C-5AEC-F37DC5A86381}"/>
              </a:ext>
            </a:extLst>
          </p:cNvPr>
          <p:cNvSpPr txBox="1"/>
          <p:nvPr/>
        </p:nvSpPr>
        <p:spPr>
          <a:xfrm>
            <a:off x="6787978" y="4725224"/>
            <a:ext cx="2405449" cy="338554"/>
          </a:xfrm>
          <a:prstGeom prst="rect">
            <a:avLst/>
          </a:prstGeom>
          <a:noFill/>
        </p:spPr>
        <p:txBody>
          <a:bodyPr wrap="square" rtlCol="0">
            <a:spAutoFit/>
          </a:bodyPr>
          <a:lstStyle/>
          <a:p>
            <a:r>
              <a:rPr lang="fr-FR" sz="1600" u="sng" dirty="0"/>
              <a:t>Affiche les données lues</a:t>
            </a:r>
          </a:p>
        </p:txBody>
      </p:sp>
      <p:sp>
        <p:nvSpPr>
          <p:cNvPr id="18" name="ZoneTexte 17">
            <a:extLst>
              <a:ext uri="{FF2B5EF4-FFF2-40B4-BE49-F238E27FC236}">
                <a16:creationId xmlns:a16="http://schemas.microsoft.com/office/drawing/2014/main" id="{FB0F4507-0D0F-4C26-E99D-2ADA331299DC}"/>
              </a:ext>
            </a:extLst>
          </p:cNvPr>
          <p:cNvSpPr txBox="1"/>
          <p:nvPr/>
        </p:nvSpPr>
        <p:spPr>
          <a:xfrm>
            <a:off x="9170421" y="4712414"/>
            <a:ext cx="2858530" cy="1323439"/>
          </a:xfrm>
          <a:prstGeom prst="rect">
            <a:avLst/>
          </a:prstGeom>
          <a:noFill/>
        </p:spPr>
        <p:txBody>
          <a:bodyPr wrap="square" rtlCol="0">
            <a:spAutoFit/>
          </a:bodyPr>
          <a:lstStyle/>
          <a:p>
            <a:r>
              <a:rPr lang="fr-FR" sz="1600" u="sng" dirty="0"/>
              <a:t>Détecte un mouvement humain et envoie un signal numérique </a:t>
            </a:r>
          </a:p>
          <a:p>
            <a:r>
              <a:rPr lang="fr-FR" sz="1600" dirty="0"/>
              <a:t>-&gt;Active automatiquement le LED</a:t>
            </a:r>
          </a:p>
        </p:txBody>
      </p:sp>
    </p:spTree>
    <p:extLst>
      <p:ext uri="{BB962C8B-B14F-4D97-AF65-F5344CB8AC3E}">
        <p14:creationId xmlns:p14="http://schemas.microsoft.com/office/powerpoint/2010/main" val="2279539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CCB2B2-CE82-C88C-1F5E-D842086EFFFF}"/>
              </a:ext>
            </a:extLst>
          </p:cNvPr>
          <p:cNvSpPr>
            <a:spLocks noGrp="1"/>
          </p:cNvSpPr>
          <p:nvPr>
            <p:ph type="title"/>
          </p:nvPr>
        </p:nvSpPr>
        <p:spPr/>
        <p:txBody>
          <a:bodyPr/>
          <a:lstStyle/>
          <a:p>
            <a:pPr algn="ctr"/>
            <a:r>
              <a:rPr lang="fr-FR" dirty="0"/>
              <a:t>Matériel utilisé </a:t>
            </a:r>
          </a:p>
        </p:txBody>
      </p:sp>
      <p:sp>
        <p:nvSpPr>
          <p:cNvPr id="3" name="Espace réservé du contenu 2">
            <a:extLst>
              <a:ext uri="{FF2B5EF4-FFF2-40B4-BE49-F238E27FC236}">
                <a16:creationId xmlns:a16="http://schemas.microsoft.com/office/drawing/2014/main" id="{B8575D40-D2FC-6F09-6BBE-FE062EC9B2A8}"/>
              </a:ext>
            </a:extLst>
          </p:cNvPr>
          <p:cNvSpPr>
            <a:spLocks noGrp="1"/>
          </p:cNvSpPr>
          <p:nvPr>
            <p:ph idx="1"/>
          </p:nvPr>
        </p:nvSpPr>
        <p:spPr/>
        <p:txBody>
          <a:bodyPr/>
          <a:lstStyle/>
          <a:p>
            <a:pPr marL="0" indent="0">
              <a:buNone/>
            </a:pPr>
            <a:r>
              <a:rPr lang="fr-FR" dirty="0"/>
              <a:t>       </a:t>
            </a:r>
            <a:r>
              <a:rPr lang="fr-FR" b="1" dirty="0"/>
              <a:t>Servo-moteur                    Ventilateur                 Boitier imprimé 3D              Câbles </a:t>
            </a:r>
          </a:p>
        </p:txBody>
      </p:sp>
      <p:pic>
        <p:nvPicPr>
          <p:cNvPr id="5" name="Image 4">
            <a:extLst>
              <a:ext uri="{FF2B5EF4-FFF2-40B4-BE49-F238E27FC236}">
                <a16:creationId xmlns:a16="http://schemas.microsoft.com/office/drawing/2014/main" id="{36A36E13-52E9-5161-A4E4-3E793ED11365}"/>
              </a:ext>
            </a:extLst>
          </p:cNvPr>
          <p:cNvPicPr>
            <a:picLocks noChangeAspect="1"/>
          </p:cNvPicPr>
          <p:nvPr/>
        </p:nvPicPr>
        <p:blipFill>
          <a:blip r:embed="rId2"/>
          <a:stretch>
            <a:fillRect/>
          </a:stretch>
        </p:blipFill>
        <p:spPr>
          <a:xfrm>
            <a:off x="1080222" y="2637914"/>
            <a:ext cx="1855278" cy="1991157"/>
          </a:xfrm>
          <a:prstGeom prst="rect">
            <a:avLst/>
          </a:prstGeom>
        </p:spPr>
      </p:pic>
      <p:pic>
        <p:nvPicPr>
          <p:cNvPr id="7" name="Image 6">
            <a:extLst>
              <a:ext uri="{FF2B5EF4-FFF2-40B4-BE49-F238E27FC236}">
                <a16:creationId xmlns:a16="http://schemas.microsoft.com/office/drawing/2014/main" id="{C0C8537D-1599-83C2-54F1-890D1B4274E6}"/>
              </a:ext>
            </a:extLst>
          </p:cNvPr>
          <p:cNvPicPr>
            <a:picLocks noChangeAspect="1"/>
          </p:cNvPicPr>
          <p:nvPr/>
        </p:nvPicPr>
        <p:blipFill>
          <a:blip r:embed="rId3"/>
          <a:stretch>
            <a:fillRect/>
          </a:stretch>
        </p:blipFill>
        <p:spPr>
          <a:xfrm>
            <a:off x="3577935" y="2741839"/>
            <a:ext cx="1855278" cy="1783306"/>
          </a:xfrm>
          <a:prstGeom prst="rect">
            <a:avLst/>
          </a:prstGeom>
        </p:spPr>
      </p:pic>
      <p:pic>
        <p:nvPicPr>
          <p:cNvPr id="9" name="Image 8">
            <a:extLst>
              <a:ext uri="{FF2B5EF4-FFF2-40B4-BE49-F238E27FC236}">
                <a16:creationId xmlns:a16="http://schemas.microsoft.com/office/drawing/2014/main" id="{88CEFC0F-D435-1CA1-D9D8-C97B2C152379}"/>
              </a:ext>
            </a:extLst>
          </p:cNvPr>
          <p:cNvPicPr>
            <a:picLocks noChangeAspect="1"/>
          </p:cNvPicPr>
          <p:nvPr/>
        </p:nvPicPr>
        <p:blipFill>
          <a:blip r:embed="rId4"/>
          <a:stretch>
            <a:fillRect/>
          </a:stretch>
        </p:blipFill>
        <p:spPr>
          <a:xfrm>
            <a:off x="6368395" y="2637914"/>
            <a:ext cx="2042126" cy="2239569"/>
          </a:xfrm>
          <a:prstGeom prst="rect">
            <a:avLst/>
          </a:prstGeom>
        </p:spPr>
      </p:pic>
      <p:pic>
        <p:nvPicPr>
          <p:cNvPr id="11" name="Image 10">
            <a:extLst>
              <a:ext uri="{FF2B5EF4-FFF2-40B4-BE49-F238E27FC236}">
                <a16:creationId xmlns:a16="http://schemas.microsoft.com/office/drawing/2014/main" id="{FAB3DEAA-FCEF-3933-799A-94B8D099AFCA}"/>
              </a:ext>
            </a:extLst>
          </p:cNvPr>
          <p:cNvPicPr>
            <a:picLocks noChangeAspect="1"/>
          </p:cNvPicPr>
          <p:nvPr/>
        </p:nvPicPr>
        <p:blipFill>
          <a:blip r:embed="rId5"/>
          <a:stretch>
            <a:fillRect/>
          </a:stretch>
        </p:blipFill>
        <p:spPr>
          <a:xfrm>
            <a:off x="8876971" y="2683194"/>
            <a:ext cx="2514929" cy="1900595"/>
          </a:xfrm>
          <a:prstGeom prst="rect">
            <a:avLst/>
          </a:prstGeom>
        </p:spPr>
      </p:pic>
    </p:spTree>
    <p:extLst>
      <p:ext uri="{BB962C8B-B14F-4D97-AF65-F5344CB8AC3E}">
        <p14:creationId xmlns:p14="http://schemas.microsoft.com/office/powerpoint/2010/main" val="3834891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439FA1-93E6-988F-ED01-00784AC61849}"/>
              </a:ext>
            </a:extLst>
          </p:cNvPr>
          <p:cNvSpPr>
            <a:spLocks noGrp="1"/>
          </p:cNvSpPr>
          <p:nvPr>
            <p:ph type="title"/>
          </p:nvPr>
        </p:nvSpPr>
        <p:spPr/>
        <p:txBody>
          <a:bodyPr/>
          <a:lstStyle/>
          <a:p>
            <a:pPr algn="ctr"/>
            <a:r>
              <a:rPr lang="fr-FR" dirty="0"/>
              <a:t> </a:t>
            </a:r>
            <a:r>
              <a:rPr lang="fr-FR" b="1" dirty="0">
                <a:solidFill>
                  <a:schemeClr val="accent6">
                    <a:lumMod val="50000"/>
                  </a:schemeClr>
                </a:solidFill>
              </a:rPr>
              <a:t>diagramme de </a:t>
            </a:r>
            <a:r>
              <a:rPr lang="fr-FR" b="1" dirty="0" err="1">
                <a:solidFill>
                  <a:schemeClr val="accent6">
                    <a:lumMod val="50000"/>
                  </a:schemeClr>
                </a:solidFill>
              </a:rPr>
              <a:t>gantt</a:t>
            </a:r>
            <a:endParaRPr lang="fr-FR" b="1" dirty="0">
              <a:solidFill>
                <a:schemeClr val="accent6">
                  <a:lumMod val="50000"/>
                </a:schemeClr>
              </a:solidFill>
            </a:endParaRPr>
          </a:p>
        </p:txBody>
      </p:sp>
      <p:pic>
        <p:nvPicPr>
          <p:cNvPr id="5" name="Espace réservé du contenu 4">
            <a:extLst>
              <a:ext uri="{FF2B5EF4-FFF2-40B4-BE49-F238E27FC236}">
                <a16:creationId xmlns:a16="http://schemas.microsoft.com/office/drawing/2014/main" id="{38563418-A270-7009-3618-E2C6DD66230A}"/>
              </a:ext>
            </a:extLst>
          </p:cNvPr>
          <p:cNvPicPr>
            <a:picLocks noGrp="1" noChangeAspect="1"/>
          </p:cNvPicPr>
          <p:nvPr>
            <p:ph idx="1"/>
          </p:nvPr>
        </p:nvPicPr>
        <p:blipFill>
          <a:blip r:embed="rId2"/>
          <a:stretch>
            <a:fillRect/>
          </a:stretch>
        </p:blipFill>
        <p:spPr>
          <a:xfrm>
            <a:off x="1981144" y="1901536"/>
            <a:ext cx="8129699" cy="4061114"/>
          </a:xfrm>
        </p:spPr>
      </p:pic>
    </p:spTree>
    <p:extLst>
      <p:ext uri="{BB962C8B-B14F-4D97-AF65-F5344CB8AC3E}">
        <p14:creationId xmlns:p14="http://schemas.microsoft.com/office/powerpoint/2010/main" val="3028873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645C02-9A92-7685-ECDE-B0437F073583}"/>
              </a:ext>
            </a:extLst>
          </p:cNvPr>
          <p:cNvSpPr>
            <a:spLocks noGrp="1"/>
          </p:cNvSpPr>
          <p:nvPr>
            <p:ph type="title"/>
          </p:nvPr>
        </p:nvSpPr>
        <p:spPr>
          <a:xfrm>
            <a:off x="700635" y="914401"/>
            <a:ext cx="10691265" cy="848496"/>
          </a:xfrm>
        </p:spPr>
        <p:txBody>
          <a:bodyPr>
            <a:normAutofit/>
          </a:bodyPr>
          <a:lstStyle/>
          <a:p>
            <a:r>
              <a:rPr lang="fr-FR" dirty="0"/>
              <a:t>                              </a:t>
            </a:r>
            <a:r>
              <a:rPr lang="fr-FR" sz="4400" b="1" dirty="0">
                <a:solidFill>
                  <a:schemeClr val="accent6">
                    <a:lumMod val="50000"/>
                  </a:schemeClr>
                </a:solidFill>
              </a:rPr>
              <a:t>CONCLUSION</a:t>
            </a:r>
            <a:endParaRPr lang="fr-FR" b="1" dirty="0">
              <a:solidFill>
                <a:schemeClr val="accent6">
                  <a:lumMod val="50000"/>
                </a:schemeClr>
              </a:solidFill>
            </a:endParaRPr>
          </a:p>
        </p:txBody>
      </p:sp>
      <p:sp>
        <p:nvSpPr>
          <p:cNvPr id="3" name="Espace réservé du contenu 2">
            <a:extLst>
              <a:ext uri="{FF2B5EF4-FFF2-40B4-BE49-F238E27FC236}">
                <a16:creationId xmlns:a16="http://schemas.microsoft.com/office/drawing/2014/main" id="{D59D214D-8533-D4C2-8550-D503374B0F60}"/>
              </a:ext>
            </a:extLst>
          </p:cNvPr>
          <p:cNvSpPr>
            <a:spLocks noGrp="1"/>
          </p:cNvSpPr>
          <p:nvPr>
            <p:ph idx="1"/>
          </p:nvPr>
        </p:nvSpPr>
        <p:spPr/>
        <p:txBody>
          <a:bodyPr>
            <a:normAutofit fontScale="92500" lnSpcReduction="10000"/>
          </a:bodyPr>
          <a:lstStyle/>
          <a:p>
            <a:pPr marL="0" indent="0">
              <a:buNone/>
            </a:pPr>
            <a:r>
              <a:rPr lang="fr-FR" dirty="0"/>
              <a:t>Ma boite confort connectée est un prototype fonctionnel combinant:</a:t>
            </a:r>
          </a:p>
          <a:p>
            <a:pPr marL="0" indent="0">
              <a:buNone/>
            </a:pPr>
            <a:r>
              <a:rPr lang="fr-FR" dirty="0"/>
              <a:t>Domotique miniature(détection, affichage, ventilation)</a:t>
            </a:r>
          </a:p>
          <a:p>
            <a:pPr marL="0" indent="0">
              <a:buNone/>
            </a:pPr>
            <a:r>
              <a:rPr lang="fr-FR" dirty="0"/>
              <a:t>Programmation Arduino et électronique embarquée</a:t>
            </a:r>
          </a:p>
          <a:p>
            <a:pPr marL="0" indent="0">
              <a:buNone/>
            </a:pPr>
            <a:r>
              <a:rPr lang="fr-FR" dirty="0"/>
              <a:t>Conception d’une boîtière imprimée en 3D adaptée à un usage quotidien</a:t>
            </a:r>
          </a:p>
          <a:p>
            <a:pPr marL="0" indent="0">
              <a:buNone/>
            </a:pPr>
            <a:r>
              <a:rPr lang="fr-FR" dirty="0"/>
              <a:t>Ce projet va nous permettre de développer nos compétences en:</a:t>
            </a:r>
          </a:p>
          <a:p>
            <a:r>
              <a:rPr lang="fr-FR" dirty="0"/>
              <a:t>Programmation avec  Arduino</a:t>
            </a:r>
          </a:p>
          <a:p>
            <a:r>
              <a:rPr lang="fr-FR" dirty="0"/>
              <a:t>Intégration des capteurs</a:t>
            </a:r>
          </a:p>
          <a:p>
            <a:r>
              <a:rPr lang="fr-FR" dirty="0"/>
              <a:t>Travail en équipe</a:t>
            </a:r>
          </a:p>
          <a:p>
            <a:r>
              <a:rPr lang="fr-FR" dirty="0"/>
              <a:t>Et Gestion de projet</a:t>
            </a:r>
          </a:p>
          <a:p>
            <a:pPr marL="0" indent="0">
              <a:buNone/>
            </a:pPr>
            <a:endParaRPr lang="fr-FR" dirty="0"/>
          </a:p>
          <a:p>
            <a:endParaRPr lang="fr-FR" dirty="0"/>
          </a:p>
        </p:txBody>
      </p:sp>
    </p:spTree>
    <p:extLst>
      <p:ext uri="{BB962C8B-B14F-4D97-AF65-F5344CB8AC3E}">
        <p14:creationId xmlns:p14="http://schemas.microsoft.com/office/powerpoint/2010/main" val="692375795"/>
      </p:ext>
    </p:extLst>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hronicleVTI" id="{508E4D90-5116-4BF0-876B-3F422DD1F65F}" vid="{AA21DC3D-92A8-43A4-8358-ED428371CD55}"/>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8CC5D9DB587C044B812405510BA22BC" ma:contentTypeVersion="10" ma:contentTypeDescription="Crée un document." ma:contentTypeScope="" ma:versionID="4dd3e48b04d22722b1687c5dd61e6d7c">
  <xsd:schema xmlns:xsd="http://www.w3.org/2001/XMLSchema" xmlns:xs="http://www.w3.org/2001/XMLSchema" xmlns:p="http://schemas.microsoft.com/office/2006/metadata/properties" xmlns:ns3="083a9f6d-9573-43a4-a061-4354d3b8363d" targetNamespace="http://schemas.microsoft.com/office/2006/metadata/properties" ma:root="true" ma:fieldsID="982c9e9bf55f30a4cf414533588543d0" ns3:_="">
    <xsd:import namespace="083a9f6d-9573-43a4-a061-4354d3b8363d"/>
    <xsd:element name="properties">
      <xsd:complexType>
        <xsd:sequence>
          <xsd:element name="documentManagement">
            <xsd:complexType>
              <xsd:all>
                <xsd:element ref="ns3:MediaServiceDateTaken" minOccurs="0"/>
                <xsd:element ref="ns3:MediaServiceMetadata" minOccurs="0"/>
                <xsd:element ref="ns3:MediaServiceFastMetadata" minOccurs="0"/>
                <xsd:element ref="ns3:MediaServiceSearchProperties" minOccurs="0"/>
                <xsd:element ref="ns3:MediaServiceObjectDetectorVersions" minOccurs="0"/>
                <xsd:element ref="ns3:MediaServiceSystemTags" minOccurs="0"/>
                <xsd:element ref="ns3:MediaServiceLocation" minOccurs="0"/>
                <xsd:element ref="ns3:MediaServiceGenerationTime" minOccurs="0"/>
                <xsd:element ref="ns3:MediaServiceEventHashCode"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83a9f6d-9573-43a4-a061-4354d3b8363d"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SystemTags" ma:index="13" nillable="true" ma:displayName="MediaServiceSystemTags" ma:hidden="true" ma:internalName="MediaServiceSystemTags" ma:readOnly="true">
      <xsd:simpleType>
        <xsd:restriction base="dms:Note"/>
      </xsd:simpleType>
    </xsd:element>
    <xsd:element name="MediaServiceLocation" ma:index="14" nillable="true" ma:displayName="Location" ma:indexed="true" ma:internalName="MediaServiceLocatio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_activity" ma:index="17"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083a9f6d-9573-43a4-a061-4354d3b8363d" xsi:nil="true"/>
  </documentManagement>
</p:properties>
</file>

<file path=customXml/itemProps1.xml><?xml version="1.0" encoding="utf-8"?>
<ds:datastoreItem xmlns:ds="http://schemas.openxmlformats.org/officeDocument/2006/customXml" ds:itemID="{1E2B6F0D-334E-404D-A1E5-5EC26A169C27}">
  <ds:schemaRefs>
    <ds:schemaRef ds:uri="http://schemas.microsoft.com/sharepoint/v3/contenttype/forms"/>
  </ds:schemaRefs>
</ds:datastoreItem>
</file>

<file path=customXml/itemProps2.xml><?xml version="1.0" encoding="utf-8"?>
<ds:datastoreItem xmlns:ds="http://schemas.openxmlformats.org/officeDocument/2006/customXml" ds:itemID="{CEBDCBB7-CF06-4ECB-83DB-B1FF9FD601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83a9f6d-9573-43a4-a061-4354d3b8363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BC00EBD-371C-4F4C-AF7A-FDBD587ECF2E}">
  <ds:schemaRefs>
    <ds:schemaRef ds:uri="http://schemas.microsoft.com/office/2006/metadata/properties"/>
    <ds:schemaRef ds:uri="http://purl.org/dc/terms/"/>
    <ds:schemaRef ds:uri="http://schemas.microsoft.com/office/2006/documentManagement/types"/>
    <ds:schemaRef ds:uri="083a9f6d-9573-43a4-a061-4354d3b8363d"/>
    <ds:schemaRef ds:uri="http://schemas.microsoft.com/office/infopath/2007/PartnerControls"/>
    <ds:schemaRef ds:uri="http://purl.org/dc/dcmitype/"/>
    <ds:schemaRef ds:uri="http://schemas.openxmlformats.org/package/2006/metadata/core-properties"/>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0</TotalTime>
  <Words>404</Words>
  <Application>Microsoft Office PowerPoint</Application>
  <PresentationFormat>Grand écran</PresentationFormat>
  <Paragraphs>49</Paragraphs>
  <Slides>9</Slides>
  <Notes>0</Notes>
  <HiddenSlides>0</HiddenSlides>
  <MMClips>0</MMClips>
  <ScaleCrop>false</ScaleCrop>
  <HeadingPairs>
    <vt:vector size="4" baseType="variant">
      <vt:variant>
        <vt:lpstr>Thème</vt:lpstr>
      </vt:variant>
      <vt:variant>
        <vt:i4>1</vt:i4>
      </vt:variant>
      <vt:variant>
        <vt:lpstr>Titres des diapositives</vt:lpstr>
      </vt:variant>
      <vt:variant>
        <vt:i4>9</vt:i4>
      </vt:variant>
    </vt:vector>
  </HeadingPairs>
  <TitlesOfParts>
    <vt:vector size="10" baseType="lpstr">
      <vt:lpstr>ChronicleVTI</vt:lpstr>
      <vt:lpstr>Ma boîte confort connectée</vt:lpstr>
      <vt:lpstr>SOMMAIRE</vt:lpstr>
      <vt:lpstr>Présentation du projet</vt:lpstr>
      <vt:lpstr>Motivations, objectifs et problématiques</vt:lpstr>
      <vt:lpstr>Fonctionnalités</vt:lpstr>
      <vt:lpstr>Matériel utilisé </vt:lpstr>
      <vt:lpstr>Matériel utilisé </vt:lpstr>
      <vt:lpstr> diagramme de gantt</vt:lpstr>
      <vt:lpstr>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 boîte confort connectée</dc:title>
  <dc:creator>Thierno Amadou Oury Diallo</dc:creator>
  <cp:lastModifiedBy>Nadia Et tayeb</cp:lastModifiedBy>
  <cp:revision>4</cp:revision>
  <dcterms:created xsi:type="dcterms:W3CDTF">2025-04-14T12:05:00Z</dcterms:created>
  <dcterms:modified xsi:type="dcterms:W3CDTF">2025-04-15T11:30:35Z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0x01010058CC5D9DB587C044B812405510BA22BC</vt:lpwstr>
  </property>
</Properties>
</file>