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57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jp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5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4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48392" y="2621253"/>
          <a:ext cx="3490592" cy="1136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7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6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Candy</a:t>
                      </a:r>
                      <a:r>
                        <a:rPr sz="75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>Variety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Date</a:t>
                      </a:r>
                      <a:r>
                        <a:rPr sz="75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7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20" dirty="0">
                          <a:latin typeface="Arial"/>
                          <a:cs typeface="Arial"/>
                        </a:rPr>
                        <a:t>Time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spc="-25" dirty="0">
                          <a:latin typeface="Arial"/>
                          <a:cs typeface="Arial"/>
                        </a:rPr>
                        <a:t>Day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Length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Breadth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830"/>
                        </a:lnSpc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Price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279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b="1" spc="150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Chocolate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 Hearts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9-02-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2020</a:t>
                      </a:r>
                      <a:r>
                        <a:rPr sz="7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14:05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Sunday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1.0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1.0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7.5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46482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Sour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 Jelly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24-10-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2020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18:00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Saturday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3.5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2.0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7.6</a:t>
                      </a:r>
                      <a:endParaRPr sz="750" dirty="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30607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Candy</a:t>
                      </a:r>
                      <a:r>
                        <a:rPr sz="75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Canes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18-12-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2020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20:13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Friday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3.5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2.5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8.0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46482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Sour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 Jelly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25-10-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2020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10:00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Sunday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3.5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2.0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7.6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R="39370" algn="r">
                        <a:lnSpc>
                          <a:spcPts val="810"/>
                        </a:lnSpc>
                        <a:spcBef>
                          <a:spcPts val="345"/>
                        </a:spcBef>
                        <a:tabLst>
                          <a:tab pos="41148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Fruit</a:t>
                      </a:r>
                      <a:r>
                        <a:rPr sz="7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Drops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1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18-10-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2020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15:46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1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Sunday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1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8.0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1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6.0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810"/>
                        </a:lnSpc>
                        <a:spcBef>
                          <a:spcPts val="345"/>
                        </a:spcBef>
                      </a:pPr>
                      <a:r>
                        <a:rPr sz="750" spc="-20" dirty="0">
                          <a:latin typeface="Arial MT"/>
                          <a:cs typeface="Arial MT"/>
                        </a:rPr>
                        <a:t>14.0</a:t>
                      </a:r>
                      <a:endParaRPr sz="750" dirty="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8392" y="4524159"/>
          <a:ext cx="3622673" cy="1136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7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6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Candy</a:t>
                      </a:r>
                      <a:r>
                        <a:rPr sz="75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>Variety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Date</a:t>
                      </a:r>
                      <a:r>
                        <a:rPr sz="75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7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20" dirty="0">
                          <a:latin typeface="Arial"/>
                          <a:cs typeface="Arial"/>
                        </a:rPr>
                        <a:t>Time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spc="-25" dirty="0">
                          <a:latin typeface="Arial"/>
                          <a:cs typeface="Arial"/>
                        </a:rPr>
                        <a:t>Day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Length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Breadth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30"/>
                        </a:lnSpc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Price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279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b="1" spc="150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Chocolate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 Hearts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2020-02-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09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14:05:00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Sunday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1.0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1.0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096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7.5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46482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Sour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 Jelly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2020-10-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24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18:00:00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Saturday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3.5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2.0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0096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7.6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30607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Candy</a:t>
                      </a:r>
                      <a:r>
                        <a:rPr sz="75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Canes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2020-12-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20:13:00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Friday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3.5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2.5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10096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8.0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46482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Sour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 Jelly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2020-10-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25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10:00:00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Sunday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3.5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2.0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0096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7.6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R="39370" algn="r">
                        <a:lnSpc>
                          <a:spcPts val="810"/>
                        </a:lnSpc>
                        <a:spcBef>
                          <a:spcPts val="345"/>
                        </a:spcBef>
                        <a:tabLst>
                          <a:tab pos="41148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Fruit</a:t>
                      </a:r>
                      <a:r>
                        <a:rPr sz="7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Drops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1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2020-10-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15:46:00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1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Sunday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1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8.0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1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6.0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810"/>
                        </a:lnSpc>
                        <a:spcBef>
                          <a:spcPts val="345"/>
                        </a:spcBef>
                      </a:pPr>
                      <a:r>
                        <a:rPr sz="750" spc="-20" dirty="0">
                          <a:latin typeface="Arial MT"/>
                          <a:cs typeface="Arial MT"/>
                        </a:rPr>
                        <a:t>14.0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48392" y="6675906"/>
          <a:ext cx="4667248" cy="1136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7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Candy</a:t>
                      </a:r>
                      <a:r>
                        <a:rPr sz="75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>Variety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Date</a:t>
                      </a:r>
                      <a:r>
                        <a:rPr sz="75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7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20" dirty="0">
                          <a:latin typeface="Arial"/>
                          <a:cs typeface="Arial"/>
                        </a:rPr>
                        <a:t>Time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spc="-25" dirty="0">
                          <a:latin typeface="Arial"/>
                          <a:cs typeface="Arial"/>
                        </a:rPr>
                        <a:t>Day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Length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Breadth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0"/>
                        </a:lnSpc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Price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spc="-20" dirty="0">
                          <a:latin typeface="Arial"/>
                          <a:cs typeface="Arial"/>
                        </a:rPr>
                        <a:t>Date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830"/>
                        </a:lnSpc>
                      </a:pPr>
                      <a:r>
                        <a:rPr sz="750" b="1" spc="-20" dirty="0">
                          <a:latin typeface="Arial"/>
                          <a:cs typeface="Arial"/>
                        </a:rPr>
                        <a:t>Time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279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b="1" spc="150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Chocolate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 Hearts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2020-02-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09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14:05:00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Sunday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1.0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1.0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7.5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2020-02-</a:t>
                      </a:r>
                      <a:r>
                        <a:rPr sz="750" spc="-35" dirty="0">
                          <a:latin typeface="Arial MT"/>
                          <a:cs typeface="Arial MT"/>
                        </a:rPr>
                        <a:t>09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14:05:00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46482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Sour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 Jelly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2020-10-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24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18:00:00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Saturday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3.5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2.0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7.6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2020-10-</a:t>
                      </a:r>
                      <a:r>
                        <a:rPr sz="750" spc="-35" dirty="0">
                          <a:latin typeface="Arial MT"/>
                          <a:cs typeface="Arial MT"/>
                        </a:rPr>
                        <a:t>24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18:00:00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30607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Candy</a:t>
                      </a:r>
                      <a:r>
                        <a:rPr sz="75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Canes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2020-12-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20:13:00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Friday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3.5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2.5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8.0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2020-12-</a:t>
                      </a:r>
                      <a:r>
                        <a:rPr sz="750" spc="-35" dirty="0">
                          <a:latin typeface="Arial MT"/>
                          <a:cs typeface="Arial MT"/>
                        </a:rPr>
                        <a:t>18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20:13:00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46482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Sour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 Jelly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2020-10-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25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10:00:00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Sunday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3.5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2.0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7.6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2020-10-</a:t>
                      </a:r>
                      <a:r>
                        <a:rPr sz="750" spc="-35" dirty="0">
                          <a:latin typeface="Arial MT"/>
                          <a:cs typeface="Arial MT"/>
                        </a:rPr>
                        <a:t>25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10:00:00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R="39370" algn="r">
                        <a:lnSpc>
                          <a:spcPts val="810"/>
                        </a:lnSpc>
                        <a:spcBef>
                          <a:spcPts val="345"/>
                        </a:spcBef>
                        <a:tabLst>
                          <a:tab pos="41148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Fruit</a:t>
                      </a:r>
                      <a:r>
                        <a:rPr sz="7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Drops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1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2020-10-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15:46:00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1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Sunday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1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8.0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1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6.0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ts val="810"/>
                        </a:lnSpc>
                        <a:spcBef>
                          <a:spcPts val="345"/>
                        </a:spcBef>
                      </a:pPr>
                      <a:r>
                        <a:rPr sz="750" spc="-20" dirty="0">
                          <a:latin typeface="Arial MT"/>
                          <a:cs typeface="Arial MT"/>
                        </a:rPr>
                        <a:t>14.0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1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2020-10-</a:t>
                      </a:r>
                      <a:r>
                        <a:rPr sz="750" spc="-35" dirty="0">
                          <a:latin typeface="Arial MT"/>
                          <a:cs typeface="Arial MT"/>
                        </a:rPr>
                        <a:t>18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81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15:46:00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8392" y="8864248"/>
          <a:ext cx="5163818" cy="1136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7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9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Candy</a:t>
                      </a:r>
                      <a:r>
                        <a:rPr sz="75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>Variety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Date</a:t>
                      </a:r>
                      <a:r>
                        <a:rPr sz="75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7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20" dirty="0">
                          <a:latin typeface="Arial"/>
                          <a:cs typeface="Arial"/>
                        </a:rPr>
                        <a:t>Time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spc="-25" dirty="0">
                          <a:latin typeface="Arial"/>
                          <a:cs typeface="Arial"/>
                        </a:rPr>
                        <a:t>Day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830"/>
                        </a:lnSpc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Length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Breadth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0"/>
                        </a:lnSpc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Price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spc="-20" dirty="0">
                          <a:latin typeface="Arial"/>
                          <a:cs typeface="Arial"/>
                        </a:rPr>
                        <a:t>Date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spc="-20" dirty="0">
                          <a:latin typeface="Arial"/>
                          <a:cs typeface="Arial"/>
                        </a:rPr>
                        <a:t>Time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830"/>
                        </a:lnSpc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weekend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279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b="1" spc="150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Chocolate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 Hearts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2020-02-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09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14:05:00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Sunday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1.0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1.0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7.5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2020-02-</a:t>
                      </a:r>
                      <a:r>
                        <a:rPr sz="750" spc="-35" dirty="0">
                          <a:latin typeface="Arial MT"/>
                          <a:cs typeface="Arial MT"/>
                        </a:rPr>
                        <a:t>09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14:05:00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dirty="0">
                          <a:latin typeface="Arial MT"/>
                          <a:cs typeface="Arial MT"/>
                        </a:rPr>
                        <a:t>1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46482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Sour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 Jelly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2020-10-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24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18:00:00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Saturday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3.5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2.0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7.6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2020-10-</a:t>
                      </a:r>
                      <a:r>
                        <a:rPr sz="750" spc="-35" dirty="0">
                          <a:latin typeface="Arial MT"/>
                          <a:cs typeface="Arial MT"/>
                        </a:rPr>
                        <a:t>24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18:00:00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dirty="0">
                          <a:latin typeface="Arial MT"/>
                          <a:cs typeface="Arial MT"/>
                        </a:rPr>
                        <a:t>1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30607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Candy</a:t>
                      </a:r>
                      <a:r>
                        <a:rPr sz="75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Canes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2020-12-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20:13:00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Friday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3.5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2.5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8.0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2020-12-</a:t>
                      </a:r>
                      <a:r>
                        <a:rPr sz="750" spc="-35" dirty="0">
                          <a:latin typeface="Arial MT"/>
                          <a:cs typeface="Arial MT"/>
                        </a:rPr>
                        <a:t>18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20:13:00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dirty="0">
                          <a:latin typeface="Arial MT"/>
                          <a:cs typeface="Arial MT"/>
                        </a:rPr>
                        <a:t>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46482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Sour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 Jelly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2020-10-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25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10:00:00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Sunday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3.5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2.0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7.6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2020-10-</a:t>
                      </a:r>
                      <a:r>
                        <a:rPr sz="750" spc="-35" dirty="0">
                          <a:latin typeface="Arial MT"/>
                          <a:cs typeface="Arial MT"/>
                        </a:rPr>
                        <a:t>25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10:00:00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dirty="0">
                          <a:latin typeface="Arial MT"/>
                          <a:cs typeface="Arial MT"/>
                        </a:rPr>
                        <a:t>1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R="39370" algn="r">
                        <a:lnSpc>
                          <a:spcPts val="810"/>
                        </a:lnSpc>
                        <a:spcBef>
                          <a:spcPts val="345"/>
                        </a:spcBef>
                        <a:tabLst>
                          <a:tab pos="41148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Fruit</a:t>
                      </a:r>
                      <a:r>
                        <a:rPr sz="7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Drops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1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2020-10-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15:46:00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1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Sunday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1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8.0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1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6.0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ts val="810"/>
                        </a:lnSpc>
                        <a:spcBef>
                          <a:spcPts val="345"/>
                        </a:spcBef>
                      </a:pPr>
                      <a:r>
                        <a:rPr sz="750" spc="-20" dirty="0">
                          <a:latin typeface="Arial MT"/>
                          <a:cs typeface="Arial MT"/>
                        </a:rPr>
                        <a:t>14.0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1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2020-10-</a:t>
                      </a:r>
                      <a:r>
                        <a:rPr sz="750" spc="-35" dirty="0">
                          <a:latin typeface="Arial MT"/>
                          <a:cs typeface="Arial MT"/>
                        </a:rPr>
                        <a:t>18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1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15:46:00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810"/>
                        </a:lnSpc>
                        <a:spcBef>
                          <a:spcPts val="345"/>
                        </a:spcBef>
                      </a:pPr>
                      <a:r>
                        <a:rPr sz="750" dirty="0">
                          <a:latin typeface="Arial MT"/>
                          <a:cs typeface="Arial MT"/>
                        </a:rPr>
                        <a:t>1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848392" y="292158"/>
            <a:ext cx="6404610" cy="834390"/>
            <a:chOff x="848392" y="292158"/>
            <a:chExt cx="6404610" cy="834390"/>
          </a:xfrm>
        </p:grpSpPr>
        <p:sp>
          <p:nvSpPr>
            <p:cNvPr id="7" name="object 7"/>
            <p:cNvSpPr/>
            <p:nvPr/>
          </p:nvSpPr>
          <p:spPr>
            <a:xfrm>
              <a:off x="848392" y="292158"/>
              <a:ext cx="6404610" cy="834390"/>
            </a:xfrm>
            <a:custGeom>
              <a:avLst/>
              <a:gdLst/>
              <a:ahLst/>
              <a:cxnLst/>
              <a:rect l="l" t="t" r="r" b="b"/>
              <a:pathLst>
                <a:path w="6404609" h="834390">
                  <a:moveTo>
                    <a:pt x="6404010" y="834351"/>
                  </a:moveTo>
                  <a:lnTo>
                    <a:pt x="0" y="834351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834351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8385" y="292163"/>
              <a:ext cx="6404610" cy="834390"/>
            </a:xfrm>
            <a:custGeom>
              <a:avLst/>
              <a:gdLst/>
              <a:ahLst/>
              <a:cxnLst/>
              <a:rect l="l" t="t" r="r" b="b"/>
              <a:pathLst>
                <a:path w="6404609" h="83439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827036"/>
                  </a:lnTo>
                  <a:lnTo>
                    <a:pt x="0" y="827036"/>
                  </a:lnTo>
                  <a:lnTo>
                    <a:pt x="0" y="834351"/>
                  </a:lnTo>
                  <a:lnTo>
                    <a:pt x="6396698" y="834351"/>
                  </a:lnTo>
                  <a:lnTo>
                    <a:pt x="6404013" y="834351"/>
                  </a:lnTo>
                  <a:lnTo>
                    <a:pt x="6404013" y="827036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48392" y="1199698"/>
            <a:ext cx="6404610" cy="1332230"/>
            <a:chOff x="848392" y="1199698"/>
            <a:chExt cx="6404610" cy="1332230"/>
          </a:xfrm>
        </p:grpSpPr>
        <p:sp>
          <p:nvSpPr>
            <p:cNvPr id="10" name="object 10"/>
            <p:cNvSpPr/>
            <p:nvPr/>
          </p:nvSpPr>
          <p:spPr>
            <a:xfrm>
              <a:off x="848392" y="1199698"/>
              <a:ext cx="6404610" cy="1332230"/>
            </a:xfrm>
            <a:custGeom>
              <a:avLst/>
              <a:gdLst/>
              <a:ahLst/>
              <a:cxnLst/>
              <a:rect l="l" t="t" r="r" b="b"/>
              <a:pathLst>
                <a:path w="6404609" h="1332230">
                  <a:moveTo>
                    <a:pt x="6404010" y="1332034"/>
                  </a:moveTo>
                  <a:lnTo>
                    <a:pt x="0" y="1332034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133203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8385" y="1199705"/>
              <a:ext cx="6404610" cy="1332230"/>
            </a:xfrm>
            <a:custGeom>
              <a:avLst/>
              <a:gdLst/>
              <a:ahLst/>
              <a:cxnLst/>
              <a:rect l="l" t="t" r="r" b="b"/>
              <a:pathLst>
                <a:path w="6404609" h="133223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1324711"/>
                  </a:lnTo>
                  <a:lnTo>
                    <a:pt x="0" y="1324711"/>
                  </a:lnTo>
                  <a:lnTo>
                    <a:pt x="0" y="1332039"/>
                  </a:lnTo>
                  <a:lnTo>
                    <a:pt x="6396698" y="1332039"/>
                  </a:lnTo>
                  <a:lnTo>
                    <a:pt x="6404013" y="1332039"/>
                  </a:lnTo>
                  <a:lnTo>
                    <a:pt x="6404013" y="1324711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48392" y="3973550"/>
            <a:ext cx="6404610" cy="461645"/>
            <a:chOff x="848392" y="3973550"/>
            <a:chExt cx="6404610" cy="461645"/>
          </a:xfrm>
        </p:grpSpPr>
        <p:sp>
          <p:nvSpPr>
            <p:cNvPr id="13" name="object 13"/>
            <p:cNvSpPr/>
            <p:nvPr/>
          </p:nvSpPr>
          <p:spPr>
            <a:xfrm>
              <a:off x="848392" y="3973550"/>
              <a:ext cx="6404610" cy="461645"/>
            </a:xfrm>
            <a:custGeom>
              <a:avLst/>
              <a:gdLst/>
              <a:ahLst/>
              <a:cxnLst/>
              <a:rect l="l" t="t" r="r" b="b"/>
              <a:pathLst>
                <a:path w="6404609" h="461645">
                  <a:moveTo>
                    <a:pt x="6404010" y="461088"/>
                  </a:moveTo>
                  <a:lnTo>
                    <a:pt x="0" y="461088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461088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8385" y="3973550"/>
              <a:ext cx="6404610" cy="461645"/>
            </a:xfrm>
            <a:custGeom>
              <a:avLst/>
              <a:gdLst/>
              <a:ahLst/>
              <a:cxnLst/>
              <a:rect l="l" t="t" r="r" b="b"/>
              <a:pathLst>
                <a:path w="6404609" h="46164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453771"/>
                  </a:lnTo>
                  <a:lnTo>
                    <a:pt x="0" y="453771"/>
                  </a:lnTo>
                  <a:lnTo>
                    <a:pt x="0" y="461098"/>
                  </a:lnTo>
                  <a:lnTo>
                    <a:pt x="6396698" y="461098"/>
                  </a:lnTo>
                  <a:lnTo>
                    <a:pt x="6404013" y="461098"/>
                  </a:lnTo>
                  <a:lnTo>
                    <a:pt x="6404013" y="453771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48392" y="5876456"/>
            <a:ext cx="6404610" cy="709930"/>
            <a:chOff x="848392" y="5876456"/>
            <a:chExt cx="6404610" cy="709930"/>
          </a:xfrm>
        </p:grpSpPr>
        <p:sp>
          <p:nvSpPr>
            <p:cNvPr id="16" name="object 16"/>
            <p:cNvSpPr/>
            <p:nvPr/>
          </p:nvSpPr>
          <p:spPr>
            <a:xfrm>
              <a:off x="848392" y="5876456"/>
              <a:ext cx="6404610" cy="709930"/>
            </a:xfrm>
            <a:custGeom>
              <a:avLst/>
              <a:gdLst/>
              <a:ahLst/>
              <a:cxnLst/>
              <a:rect l="l" t="t" r="r" b="b"/>
              <a:pathLst>
                <a:path w="6404609" h="709929">
                  <a:moveTo>
                    <a:pt x="6404010" y="709930"/>
                  </a:moveTo>
                  <a:lnTo>
                    <a:pt x="0" y="709930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70993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8385" y="5876467"/>
              <a:ext cx="6404610" cy="709930"/>
            </a:xfrm>
            <a:custGeom>
              <a:avLst/>
              <a:gdLst/>
              <a:ahLst/>
              <a:cxnLst/>
              <a:rect l="l" t="t" r="r" b="b"/>
              <a:pathLst>
                <a:path w="6404609" h="70992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702602"/>
                  </a:lnTo>
                  <a:lnTo>
                    <a:pt x="0" y="702602"/>
                  </a:lnTo>
                  <a:lnTo>
                    <a:pt x="0" y="709930"/>
                  </a:lnTo>
                  <a:lnTo>
                    <a:pt x="6396698" y="709930"/>
                  </a:lnTo>
                  <a:lnTo>
                    <a:pt x="6404013" y="709930"/>
                  </a:lnTo>
                  <a:lnTo>
                    <a:pt x="6404013" y="702602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848392" y="8438060"/>
            <a:ext cx="6404610" cy="337185"/>
            <a:chOff x="848392" y="8438060"/>
            <a:chExt cx="6404610" cy="337185"/>
          </a:xfrm>
        </p:grpSpPr>
        <p:sp>
          <p:nvSpPr>
            <p:cNvPr id="19" name="object 19"/>
            <p:cNvSpPr/>
            <p:nvPr/>
          </p:nvSpPr>
          <p:spPr>
            <a:xfrm>
              <a:off x="848392" y="8438060"/>
              <a:ext cx="6404610" cy="337185"/>
            </a:xfrm>
            <a:custGeom>
              <a:avLst/>
              <a:gdLst/>
              <a:ahLst/>
              <a:cxnLst/>
              <a:rect l="l" t="t" r="r" b="b"/>
              <a:pathLst>
                <a:path w="6404609" h="337184">
                  <a:moveTo>
                    <a:pt x="6404010" y="336667"/>
                  </a:moveTo>
                  <a:lnTo>
                    <a:pt x="0" y="33666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33666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8385" y="8438070"/>
              <a:ext cx="6404610" cy="337185"/>
            </a:xfrm>
            <a:custGeom>
              <a:avLst/>
              <a:gdLst/>
              <a:ahLst/>
              <a:cxnLst/>
              <a:rect l="l" t="t" r="r" b="b"/>
              <a:pathLst>
                <a:path w="6404609" h="337184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329349"/>
                  </a:lnTo>
                  <a:lnTo>
                    <a:pt x="0" y="329349"/>
                  </a:lnTo>
                  <a:lnTo>
                    <a:pt x="0" y="336664"/>
                  </a:lnTo>
                  <a:lnTo>
                    <a:pt x="6396698" y="336664"/>
                  </a:lnTo>
                  <a:lnTo>
                    <a:pt x="6404013" y="336664"/>
                  </a:lnTo>
                  <a:lnTo>
                    <a:pt x="6404013" y="329349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92158" y="8028202"/>
            <a:ext cx="6960870" cy="337185"/>
            <a:chOff x="292158" y="8028202"/>
            <a:chExt cx="6960870" cy="337185"/>
          </a:xfrm>
        </p:grpSpPr>
        <p:sp>
          <p:nvSpPr>
            <p:cNvPr id="22" name="object 22"/>
            <p:cNvSpPr/>
            <p:nvPr/>
          </p:nvSpPr>
          <p:spPr>
            <a:xfrm>
              <a:off x="848393" y="8028203"/>
              <a:ext cx="6404610" cy="337185"/>
            </a:xfrm>
            <a:custGeom>
              <a:avLst/>
              <a:gdLst/>
              <a:ahLst/>
              <a:cxnLst/>
              <a:rect l="l" t="t" r="r" b="b"/>
              <a:pathLst>
                <a:path w="6404609" h="337184">
                  <a:moveTo>
                    <a:pt x="6404010" y="336667"/>
                  </a:moveTo>
                  <a:lnTo>
                    <a:pt x="0" y="33666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33666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8385" y="8028203"/>
              <a:ext cx="6404610" cy="337185"/>
            </a:xfrm>
            <a:custGeom>
              <a:avLst/>
              <a:gdLst/>
              <a:ahLst/>
              <a:cxnLst/>
              <a:rect l="l" t="t" r="r" b="b"/>
              <a:pathLst>
                <a:path w="6404609" h="337184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329349"/>
                  </a:lnTo>
                  <a:lnTo>
                    <a:pt x="0" y="329349"/>
                  </a:lnTo>
                  <a:lnTo>
                    <a:pt x="0" y="336677"/>
                  </a:lnTo>
                  <a:lnTo>
                    <a:pt x="6396698" y="336677"/>
                  </a:lnTo>
                  <a:lnTo>
                    <a:pt x="6404013" y="336677"/>
                  </a:lnTo>
                  <a:lnTo>
                    <a:pt x="6404013" y="329349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8028202"/>
              <a:ext cx="563552" cy="336668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158" y="292158"/>
            <a:ext cx="563552" cy="834351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077215" y="10350222"/>
            <a:ext cx="826769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latin typeface="Courier New"/>
                <a:cs typeface="Courier New"/>
              </a:rPr>
              <a:t>1)Imputation:</a:t>
            </a:r>
            <a:endParaRPr sz="800">
              <a:latin typeface="Courier New"/>
              <a:cs typeface="Courier New"/>
            </a:endParaRPr>
          </a:p>
        </p:txBody>
      </p: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158" y="1199698"/>
            <a:ext cx="563552" cy="1332034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848392" y="313126"/>
            <a:ext cx="6396990" cy="2177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 marR="5208270">
              <a:lnSpc>
                <a:spcPct val="108900"/>
              </a:lnSpc>
              <a:spcBef>
                <a:spcPts val="100"/>
              </a:spcBef>
            </a:pPr>
            <a:r>
              <a:rPr sz="750" b="1" dirty="0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sz="750" b="1" spc="-2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pandas</a:t>
            </a:r>
            <a:r>
              <a:rPr sz="750" spc="-2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007F00"/>
                </a:solidFill>
                <a:latin typeface="Courier New"/>
                <a:cs typeface="Courier New"/>
              </a:rPr>
              <a:t>as</a:t>
            </a:r>
            <a:r>
              <a:rPr sz="750" b="1" spc="-2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750" spc="-25" dirty="0">
                <a:solidFill>
                  <a:srgbClr val="202020"/>
                </a:solidFill>
                <a:latin typeface="Courier New"/>
                <a:cs typeface="Courier New"/>
              </a:rPr>
              <a:t>pd </a:t>
            </a:r>
            <a:r>
              <a:rPr sz="750" b="1" dirty="0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sz="750" b="1" spc="-2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numpy</a:t>
            </a:r>
            <a:r>
              <a:rPr sz="750" spc="-2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007F00"/>
                </a:solidFill>
                <a:latin typeface="Courier New"/>
                <a:cs typeface="Courier New"/>
              </a:rPr>
              <a:t>as</a:t>
            </a:r>
            <a:r>
              <a:rPr sz="750" b="1" spc="-2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750" spc="-25" dirty="0">
                <a:solidFill>
                  <a:srgbClr val="202020"/>
                </a:solidFill>
                <a:latin typeface="Courier New"/>
                <a:cs typeface="Courier New"/>
              </a:rPr>
              <a:t>np </a:t>
            </a:r>
            <a:r>
              <a:rPr sz="750" b="1" dirty="0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sz="750" b="1" spc="-2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seaborn</a:t>
            </a:r>
            <a:r>
              <a:rPr sz="750" spc="-2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007F00"/>
                </a:solidFill>
                <a:latin typeface="Courier New"/>
                <a:cs typeface="Courier New"/>
              </a:rPr>
              <a:t>as</a:t>
            </a:r>
            <a:r>
              <a:rPr sz="750" b="1" spc="-2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750" spc="-25" dirty="0">
                <a:solidFill>
                  <a:srgbClr val="202020"/>
                </a:solidFill>
                <a:latin typeface="Courier New"/>
                <a:cs typeface="Courier New"/>
              </a:rPr>
              <a:t>sb</a:t>
            </a:r>
            <a:endParaRPr sz="750" dirty="0">
              <a:latin typeface="Courier New"/>
              <a:cs typeface="Courier New"/>
            </a:endParaRPr>
          </a:p>
          <a:p>
            <a:pPr marL="36195" marR="4064635">
              <a:lnSpc>
                <a:spcPct val="108900"/>
              </a:lnSpc>
            </a:pPr>
            <a:r>
              <a:rPr sz="750" b="1" dirty="0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sz="750" b="1" spc="-4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matplotlib.pyplot</a:t>
            </a:r>
            <a:r>
              <a:rPr sz="750" spc="-4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007F00"/>
                </a:solidFill>
                <a:latin typeface="Courier New"/>
                <a:cs typeface="Courier New"/>
              </a:rPr>
              <a:t>as</a:t>
            </a:r>
            <a:r>
              <a:rPr sz="750" b="1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750" spc="-25" dirty="0">
                <a:solidFill>
                  <a:srgbClr val="202020"/>
                </a:solidFill>
                <a:latin typeface="Courier New"/>
                <a:cs typeface="Courier New"/>
              </a:rPr>
              <a:t>plt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rcParams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'figure.figsize'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3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40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sz="750" dirty="0">
                <a:solidFill>
                  <a:srgbClr val="008700"/>
                </a:solidFill>
                <a:latin typeface="Courier New"/>
                <a:cs typeface="Courier New"/>
              </a:rPr>
              <a:t>10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4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spc="-25" dirty="0">
                <a:solidFill>
                  <a:srgbClr val="008700"/>
                </a:solidFill>
                <a:latin typeface="Courier New"/>
                <a:cs typeface="Courier New"/>
              </a:rPr>
              <a:t>7</a:t>
            </a:r>
            <a:r>
              <a:rPr sz="750" spc="-25" dirty="0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style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use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'ggplot'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5"/>
              </a:spcBef>
            </a:pPr>
            <a:r>
              <a:rPr sz="750" b="1" dirty="0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sz="750" b="1" spc="-2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pandas</a:t>
            </a:r>
            <a:r>
              <a:rPr sz="750" spc="-2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007F00"/>
                </a:solidFill>
                <a:latin typeface="Courier New"/>
                <a:cs typeface="Courier New"/>
              </a:rPr>
              <a:t>as</a:t>
            </a:r>
            <a:r>
              <a:rPr sz="750" b="1" spc="-2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750" spc="-25" dirty="0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endParaRPr sz="750" dirty="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75"/>
              </a:spcBef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data</a:t>
            </a:r>
            <a:r>
              <a:rPr sz="750" spc="-6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4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{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'Candy</a:t>
            </a:r>
            <a:r>
              <a:rPr sz="750" spc="-4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Variety'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:[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'Chocolate</a:t>
            </a:r>
            <a:r>
              <a:rPr sz="750" spc="-4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Hearts'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'Sour</a:t>
            </a:r>
            <a:r>
              <a:rPr sz="750" spc="-5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Jelly'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'Candy</a:t>
            </a:r>
            <a:r>
              <a:rPr sz="750" spc="-4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Canes'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'Sour</a:t>
            </a:r>
            <a:r>
              <a:rPr sz="750" spc="-4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Jelly'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4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'Fruit</a:t>
            </a:r>
            <a:r>
              <a:rPr sz="750" spc="-4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Drops'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],</a:t>
            </a:r>
            <a:endParaRPr sz="750" dirty="0">
              <a:latin typeface="Courier New"/>
              <a:cs typeface="Courier New"/>
            </a:endParaRPr>
          </a:p>
          <a:p>
            <a:pPr marL="493395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'Date</a:t>
            </a:r>
            <a:r>
              <a:rPr sz="750" spc="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and</a:t>
            </a:r>
            <a:r>
              <a:rPr sz="750" spc="2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Time'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:[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'9-02-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2020</a:t>
            </a:r>
            <a:r>
              <a:rPr sz="750" spc="2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14:05'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'24-10-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2020</a:t>
            </a:r>
            <a:r>
              <a:rPr sz="750" spc="2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18:00'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'18-12-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2020</a:t>
            </a:r>
            <a:r>
              <a:rPr sz="750" spc="2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20:13'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'25-10-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2020</a:t>
            </a:r>
            <a:r>
              <a:rPr sz="750" spc="2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10:00'</a:t>
            </a:r>
            <a:r>
              <a:rPr sz="750" spc="2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'18-10-</a:t>
            </a:r>
            <a:r>
              <a:rPr sz="750" spc="-25" dirty="0">
                <a:solidFill>
                  <a:srgbClr val="B92020"/>
                </a:solidFill>
                <a:latin typeface="Courier New"/>
                <a:cs typeface="Courier New"/>
              </a:rPr>
              <a:t>202</a:t>
            </a:r>
            <a:endParaRPr sz="750" dirty="0">
              <a:latin typeface="Courier New"/>
              <a:cs typeface="Courier New"/>
            </a:endParaRPr>
          </a:p>
          <a:p>
            <a:pPr marL="493395" marR="2578100">
              <a:lnSpc>
                <a:spcPct val="108900"/>
              </a:lnSpc>
            </a:pP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'Day'</a:t>
            </a:r>
            <a:r>
              <a:rPr sz="750" spc="-8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:[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'Sunday'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'Saturday'</a:t>
            </a:r>
            <a:r>
              <a:rPr sz="750" spc="-7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'Friday'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'Sunday'</a:t>
            </a:r>
            <a:r>
              <a:rPr sz="750" spc="-7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'Sunday'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],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'Length'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:[</a:t>
            </a:r>
            <a:r>
              <a:rPr sz="750" dirty="0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3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008700"/>
                </a:solidFill>
                <a:latin typeface="Courier New"/>
                <a:cs typeface="Courier New"/>
              </a:rPr>
              <a:t>3.5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3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008700"/>
                </a:solidFill>
                <a:latin typeface="Courier New"/>
                <a:cs typeface="Courier New"/>
              </a:rPr>
              <a:t>3.5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3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008700"/>
                </a:solidFill>
                <a:latin typeface="Courier New"/>
                <a:cs typeface="Courier New"/>
              </a:rPr>
              <a:t>3.5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3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spc="-25" dirty="0">
                <a:solidFill>
                  <a:srgbClr val="008700"/>
                </a:solidFill>
                <a:latin typeface="Courier New"/>
                <a:cs typeface="Courier New"/>
              </a:rPr>
              <a:t>8</a:t>
            </a:r>
            <a:r>
              <a:rPr sz="750" spc="-25" dirty="0">
                <a:solidFill>
                  <a:srgbClr val="0054A9"/>
                </a:solidFill>
                <a:latin typeface="Courier New"/>
                <a:cs typeface="Courier New"/>
              </a:rPr>
              <a:t>],</a:t>
            </a:r>
            <a:endParaRPr sz="750" dirty="0">
              <a:latin typeface="Courier New"/>
              <a:cs typeface="Courier New"/>
            </a:endParaRPr>
          </a:p>
          <a:p>
            <a:pPr marL="493395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'Breadth'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:[</a:t>
            </a:r>
            <a:r>
              <a:rPr sz="750" spc="-10" dirty="0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10" dirty="0">
                <a:solidFill>
                  <a:srgbClr val="008700"/>
                </a:solidFill>
                <a:latin typeface="Courier New"/>
                <a:cs typeface="Courier New"/>
              </a:rPr>
              <a:t>2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10" dirty="0">
                <a:solidFill>
                  <a:srgbClr val="008700"/>
                </a:solidFill>
                <a:latin typeface="Courier New"/>
                <a:cs typeface="Courier New"/>
              </a:rPr>
              <a:t>2.5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10" dirty="0">
                <a:solidFill>
                  <a:srgbClr val="008700"/>
                </a:solidFill>
                <a:latin typeface="Courier New"/>
                <a:cs typeface="Courier New"/>
              </a:rPr>
              <a:t>2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10" dirty="0">
                <a:solidFill>
                  <a:srgbClr val="008700"/>
                </a:solidFill>
                <a:latin typeface="Courier New"/>
                <a:cs typeface="Courier New"/>
              </a:rPr>
              <a:t>6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],</a:t>
            </a:r>
            <a:endParaRPr sz="750" dirty="0">
              <a:latin typeface="Courier New"/>
              <a:cs typeface="Courier New"/>
            </a:endParaRPr>
          </a:p>
          <a:p>
            <a:pPr marL="493395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'Price'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:[</a:t>
            </a:r>
            <a:r>
              <a:rPr sz="750" dirty="0">
                <a:solidFill>
                  <a:srgbClr val="008700"/>
                </a:solidFill>
                <a:latin typeface="Courier New"/>
                <a:cs typeface="Courier New"/>
              </a:rPr>
              <a:t>7.5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3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008700"/>
                </a:solidFill>
                <a:latin typeface="Courier New"/>
                <a:cs typeface="Courier New"/>
              </a:rPr>
              <a:t>7.6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3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008700"/>
                </a:solidFill>
                <a:latin typeface="Courier New"/>
                <a:cs typeface="Courier New"/>
              </a:rPr>
              <a:t>8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3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008700"/>
                </a:solidFill>
                <a:latin typeface="Courier New"/>
                <a:cs typeface="Courier New"/>
              </a:rPr>
              <a:t>7.6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2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spc="-20" dirty="0">
                <a:solidFill>
                  <a:srgbClr val="008700"/>
                </a:solidFill>
                <a:latin typeface="Courier New"/>
                <a:cs typeface="Courier New"/>
              </a:rPr>
              <a:t>14</a:t>
            </a:r>
            <a:r>
              <a:rPr sz="750" spc="-20" dirty="0">
                <a:solidFill>
                  <a:srgbClr val="0054A9"/>
                </a:solidFill>
                <a:latin typeface="Courier New"/>
                <a:cs typeface="Courier New"/>
              </a:rPr>
              <a:t>]}</a:t>
            </a:r>
            <a:endParaRPr sz="7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 dirty="0">
              <a:latin typeface="Courier New"/>
              <a:cs typeface="Courier New"/>
            </a:endParaRPr>
          </a:p>
          <a:p>
            <a:pPr marL="36195" marR="4979670">
              <a:lnSpc>
                <a:spcPct val="108900"/>
              </a:lnSpc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dfa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DataFrame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data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sz="750" spc="-25" dirty="0">
                <a:solidFill>
                  <a:srgbClr val="202020"/>
                </a:solidFill>
                <a:latin typeface="Courier New"/>
                <a:cs typeface="Courier New"/>
              </a:rPr>
              <a:t>dfa</a:t>
            </a:r>
            <a:endParaRPr sz="750" dirty="0">
              <a:latin typeface="Courier New"/>
              <a:cs typeface="Courier New"/>
            </a:endParaRPr>
          </a:p>
        </p:txBody>
      </p:sp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2158" y="3973550"/>
            <a:ext cx="563552" cy="461088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2158" y="2568327"/>
            <a:ext cx="556234" cy="1332034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848392" y="3994517"/>
            <a:ext cx="6396990" cy="3987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80"/>
              </a:spcBef>
            </a:pP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##converting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time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datatime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spc="-10" dirty="0">
                <a:solidFill>
                  <a:srgbClr val="3F7F7F"/>
                </a:solidFill>
                <a:latin typeface="Courier New"/>
                <a:cs typeface="Courier New"/>
              </a:rPr>
              <a:t>format</a:t>
            </a:r>
            <a:endParaRPr sz="750">
              <a:latin typeface="Courier New"/>
              <a:cs typeface="Courier New"/>
            </a:endParaRPr>
          </a:p>
          <a:p>
            <a:pPr marL="36195" marR="1548765">
              <a:lnSpc>
                <a:spcPct val="108900"/>
              </a:lnSpc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dfa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'Date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and</a:t>
            </a:r>
            <a:r>
              <a:rPr sz="750" spc="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Time'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to_datetime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dfa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'Date</a:t>
            </a:r>
            <a:r>
              <a:rPr sz="750" spc="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and</a:t>
            </a:r>
            <a:r>
              <a:rPr sz="750" spc="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Time'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],</a:t>
            </a:r>
            <a:r>
              <a:rPr sz="750" spc="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format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"%d-%m-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%Y</a:t>
            </a:r>
            <a:r>
              <a:rPr sz="750" spc="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%H:%M"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sz="750" spc="-25" dirty="0">
                <a:solidFill>
                  <a:srgbClr val="202020"/>
                </a:solidFill>
                <a:latin typeface="Courier New"/>
                <a:cs typeface="Courier New"/>
              </a:rPr>
              <a:t>dfa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2158" y="5876455"/>
            <a:ext cx="563552" cy="70993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2158" y="4471232"/>
            <a:ext cx="556234" cy="1332034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848392" y="5897422"/>
            <a:ext cx="6396990" cy="64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 marR="3035935">
              <a:lnSpc>
                <a:spcPct val="108900"/>
              </a:lnSpc>
              <a:spcBef>
                <a:spcPts val="100"/>
              </a:spcBef>
            </a:pP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##Creating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new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feature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from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existing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feature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data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##Creating</a:t>
            </a:r>
            <a:r>
              <a:rPr sz="75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Date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Time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from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Date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Time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spc="-10" dirty="0">
                <a:solidFill>
                  <a:srgbClr val="3F7F7F"/>
                </a:solidFill>
                <a:latin typeface="Courier New"/>
                <a:cs typeface="Courier New"/>
              </a:rPr>
              <a:t>attribute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dfa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'Date'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-3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30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dfa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'Date</a:t>
            </a:r>
            <a:r>
              <a:rPr sz="750" spc="-3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and</a:t>
            </a:r>
            <a:r>
              <a:rPr sz="750" spc="-3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Time'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dt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date</a:t>
            </a:r>
            <a:endParaRPr sz="750">
              <a:latin typeface="Courier New"/>
              <a:cs typeface="Courier New"/>
            </a:endParaRPr>
          </a:p>
          <a:p>
            <a:pPr marL="36195" marR="3950335">
              <a:lnSpc>
                <a:spcPct val="108900"/>
              </a:lnSpc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dfa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'Time'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-3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30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dfa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'Date</a:t>
            </a:r>
            <a:r>
              <a:rPr sz="750" spc="-3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and</a:t>
            </a:r>
            <a:r>
              <a:rPr sz="750" spc="-3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Time'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dt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time </a:t>
            </a:r>
            <a:r>
              <a:rPr sz="750" spc="-25" dirty="0">
                <a:solidFill>
                  <a:srgbClr val="202020"/>
                </a:solidFill>
                <a:latin typeface="Courier New"/>
                <a:cs typeface="Courier New"/>
              </a:rPr>
              <a:t>dfa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35" name="object 3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2158" y="6622980"/>
            <a:ext cx="556234" cy="1332034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158" y="8438060"/>
            <a:ext cx="563552" cy="336668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848392" y="8049169"/>
            <a:ext cx="6396990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 marR="862965">
              <a:lnSpc>
                <a:spcPct val="108900"/>
              </a:lnSpc>
              <a:spcBef>
                <a:spcPts val="100"/>
              </a:spcBef>
            </a:pP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75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If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you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wanted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know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more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about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weekend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weekday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sale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trends,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particular,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you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spc="-10" dirty="0">
                <a:solidFill>
                  <a:srgbClr val="3F7F7F"/>
                </a:solidFill>
                <a:latin typeface="Courier New"/>
                <a:cs typeface="Courier New"/>
              </a:rPr>
              <a:t>could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75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categorize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days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week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a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feature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called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Weekend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with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1=True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spc="-10" dirty="0">
                <a:solidFill>
                  <a:srgbClr val="3F7F7F"/>
                </a:solidFill>
                <a:latin typeface="Courier New"/>
                <a:cs typeface="Courier New"/>
              </a:rPr>
              <a:t>0=False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Courier New"/>
              <a:cs typeface="Courier New"/>
            </a:endParaRPr>
          </a:p>
          <a:p>
            <a:pPr marL="36195" marR="2235200">
              <a:lnSpc>
                <a:spcPct val="108900"/>
              </a:lnSpc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dfa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'weekend'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-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10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np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where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dfa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'Day'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isin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([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'Saturday'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1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'Sunday'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]),</a:t>
            </a:r>
            <a:r>
              <a:rPr sz="750" spc="1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1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spc="-25" dirty="0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sz="750" spc="-25" dirty="0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sz="750" spc="-25" dirty="0">
                <a:solidFill>
                  <a:srgbClr val="202020"/>
                </a:solidFill>
                <a:latin typeface="Courier New"/>
                <a:cs typeface="Courier New"/>
              </a:rPr>
              <a:t>dfa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2158" y="8811321"/>
            <a:ext cx="556234" cy="1332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48392" y="2226034"/>
          <a:ext cx="6398894" cy="1386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7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Candy</a:t>
                      </a:r>
                      <a:r>
                        <a:rPr sz="75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>Variety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Date</a:t>
                      </a:r>
                      <a:r>
                        <a:rPr sz="75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7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20" dirty="0">
                          <a:latin typeface="Arial"/>
                          <a:cs typeface="Arial"/>
                        </a:rPr>
                        <a:t>Time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spc="-25" dirty="0">
                          <a:latin typeface="Arial"/>
                          <a:cs typeface="Arial"/>
                        </a:rPr>
                        <a:t>Day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Length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Breadth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830"/>
                        </a:lnSpc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Price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279"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b="1" spc="150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Chocolate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 Hearts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2020-02-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09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14:05:00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Sunday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1.0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1.0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7.5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46482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Sour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 Jelly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2020-10-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24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18:00:00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Saturday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3.5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2.0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7.6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30607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Candy</a:t>
                      </a:r>
                      <a:r>
                        <a:rPr sz="75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Canes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2020-12-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20:13:00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Friday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3.5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2.5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8.0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46482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Sour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 Jelly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2020-10-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25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10:00:00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Sunday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3.5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2.0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7.6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41148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Fruit</a:t>
                      </a:r>
                      <a:r>
                        <a:rPr sz="7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Drops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2020-10-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15:46:00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Sunday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8.0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6.0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0" dirty="0">
                          <a:latin typeface="Arial MT"/>
                          <a:cs typeface="Arial MT"/>
                        </a:rPr>
                        <a:t>14.0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691515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spc="-25" dirty="0">
                          <a:latin typeface="Arial MT"/>
                          <a:cs typeface="Arial MT"/>
                        </a:rPr>
                        <a:t>NaN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22-10-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2020</a:t>
                      </a:r>
                      <a:r>
                        <a:rPr sz="7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17:24:00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Thursday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3.5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2.0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NaN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8392" y="3786918"/>
          <a:ext cx="6408419" cy="26784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7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4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72819">
                <a:tc gridSpan="6">
                  <a:txBody>
                    <a:bodyPr/>
                    <a:lstStyle/>
                    <a:p>
                      <a:pPr marL="36195" marR="3175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##Filling</a:t>
                      </a:r>
                      <a:r>
                        <a:rPr sz="750" i="1" spc="-35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750" i="1" spc="-30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categorical</a:t>
                      </a:r>
                      <a:r>
                        <a:rPr sz="750" i="1" spc="-35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with</a:t>
                      </a:r>
                      <a:r>
                        <a:rPr sz="750" i="1" spc="-30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most</a:t>
                      </a:r>
                      <a:r>
                        <a:rPr sz="750" i="1" spc="-35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occuring</a:t>
                      </a:r>
                      <a:r>
                        <a:rPr sz="750" i="1" spc="-30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i="1" spc="-10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endParaRPr sz="750">
                        <a:latin typeface="Courier New"/>
                        <a:cs typeface="Courier New"/>
                      </a:endParaRPr>
                    </a:p>
                    <a:p>
                      <a:pPr marL="36195" algn="just">
                        <a:lnSpc>
                          <a:spcPct val="108900"/>
                        </a:lnSpc>
                      </a:pPr>
                      <a:r>
                        <a:rPr sz="7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dfb</a:t>
                      </a:r>
                      <a:r>
                        <a:rPr sz="750" dirty="0">
                          <a:solidFill>
                            <a:srgbClr val="0054A9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750" dirty="0">
                          <a:solidFill>
                            <a:srgbClr val="B92020"/>
                          </a:solidFill>
                          <a:latin typeface="Courier New"/>
                          <a:cs typeface="Courier New"/>
                        </a:rPr>
                        <a:t>'Candy</a:t>
                      </a:r>
                      <a:r>
                        <a:rPr sz="750" spc="-15" dirty="0">
                          <a:solidFill>
                            <a:srgbClr val="B920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dirty="0">
                          <a:solidFill>
                            <a:srgbClr val="B92020"/>
                          </a:solidFill>
                          <a:latin typeface="Courier New"/>
                          <a:cs typeface="Courier New"/>
                        </a:rPr>
                        <a:t>Variety'</a:t>
                      </a:r>
                      <a:r>
                        <a:rPr sz="750" dirty="0">
                          <a:solidFill>
                            <a:srgbClr val="0054A9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750" spc="-5" dirty="0">
                          <a:solidFill>
                            <a:srgbClr val="0054A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b="1" dirty="0">
                          <a:solidFill>
                            <a:srgbClr val="A921FF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7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dfb</a:t>
                      </a:r>
                      <a:r>
                        <a:rPr sz="750" dirty="0">
                          <a:solidFill>
                            <a:srgbClr val="0054A9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750" dirty="0">
                          <a:solidFill>
                            <a:srgbClr val="B92020"/>
                          </a:solidFill>
                          <a:latin typeface="Courier New"/>
                          <a:cs typeface="Courier New"/>
                        </a:rPr>
                        <a:t>'Candy</a:t>
                      </a:r>
                      <a:r>
                        <a:rPr sz="750" spc="-5" dirty="0">
                          <a:solidFill>
                            <a:srgbClr val="B920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spc="-10" dirty="0">
                          <a:solidFill>
                            <a:srgbClr val="B92020"/>
                          </a:solidFill>
                          <a:latin typeface="Courier New"/>
                          <a:cs typeface="Courier New"/>
                        </a:rPr>
                        <a:t>Variety'</a:t>
                      </a:r>
                      <a:r>
                        <a:rPr sz="750" spc="-10" dirty="0">
                          <a:solidFill>
                            <a:srgbClr val="0054A9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750" b="1" spc="-10" dirty="0">
                          <a:solidFill>
                            <a:srgbClr val="A921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7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fillna</a:t>
                      </a:r>
                      <a:r>
                        <a:rPr sz="750" spc="-10" dirty="0">
                          <a:solidFill>
                            <a:srgbClr val="0054A9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7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dfb</a:t>
                      </a:r>
                      <a:r>
                        <a:rPr sz="750" spc="-10" dirty="0">
                          <a:solidFill>
                            <a:srgbClr val="0054A9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750" spc="-10" dirty="0">
                          <a:solidFill>
                            <a:srgbClr val="B92020"/>
                          </a:solidFill>
                          <a:latin typeface="Courier New"/>
                          <a:cs typeface="Courier New"/>
                        </a:rPr>
                        <a:t>'Candy</a:t>
                      </a:r>
                      <a:r>
                        <a:rPr sz="750" dirty="0">
                          <a:solidFill>
                            <a:srgbClr val="B920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spc="-50" dirty="0">
                          <a:solidFill>
                            <a:srgbClr val="B92020"/>
                          </a:solidFill>
                          <a:latin typeface="Courier New"/>
                          <a:cs typeface="Courier New"/>
                        </a:rPr>
                        <a:t>V </a:t>
                      </a: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#In</a:t>
                      </a:r>
                      <a:r>
                        <a:rPr sz="750" i="1" spc="-50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dfb['Candy</a:t>
                      </a:r>
                      <a:r>
                        <a:rPr sz="750" i="1" spc="-35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Variety'].mode()</a:t>
                      </a:r>
                      <a:r>
                        <a:rPr sz="750" i="1" spc="-35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calculate</a:t>
                      </a:r>
                      <a:r>
                        <a:rPr sz="750" i="1" spc="-35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mode</a:t>
                      </a:r>
                      <a:r>
                        <a:rPr sz="750" i="1" spc="-35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with</a:t>
                      </a:r>
                      <a:r>
                        <a:rPr sz="750" i="1" spc="-35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most</a:t>
                      </a:r>
                      <a:r>
                        <a:rPr sz="750" i="1" spc="-35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i="1" spc="-10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freque </a:t>
                      </a: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#In</a:t>
                      </a:r>
                      <a:r>
                        <a:rPr sz="750" i="1" spc="-35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.mode()[0]</a:t>
                      </a:r>
                      <a:r>
                        <a:rPr sz="750" i="1" spc="-25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select</a:t>
                      </a:r>
                      <a:r>
                        <a:rPr sz="750" i="1" spc="-25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750" i="1" spc="-25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first</a:t>
                      </a:r>
                      <a:r>
                        <a:rPr sz="750" i="1" spc="-25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r>
                        <a:rPr sz="750" i="1" spc="-25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750" i="1" spc="-25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mode</a:t>
                      </a:r>
                      <a:r>
                        <a:rPr sz="750" i="1" spc="-25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result,</a:t>
                      </a:r>
                      <a:r>
                        <a:rPr sz="750" i="1" spc="-25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bcz</a:t>
                      </a:r>
                      <a:r>
                        <a:rPr sz="750" i="1" spc="-25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mod</a:t>
                      </a:r>
                      <a:endParaRPr sz="750">
                        <a:latin typeface="Courier New"/>
                        <a:cs typeface="Courier New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6195" marR="3175" algn="just">
                        <a:lnSpc>
                          <a:spcPct val="100000"/>
                        </a:lnSpc>
                      </a:pP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##Filling</a:t>
                      </a:r>
                      <a:r>
                        <a:rPr sz="750" i="1" spc="-30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750" i="1" spc="-25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numerical</a:t>
                      </a:r>
                      <a:r>
                        <a:rPr sz="750" i="1" spc="-30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r>
                        <a:rPr sz="750" i="1" spc="-25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with</a:t>
                      </a:r>
                      <a:r>
                        <a:rPr sz="750" i="1" spc="-30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750" i="1" spc="-25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i="1" spc="-20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mean</a:t>
                      </a:r>
                      <a:endParaRPr sz="750">
                        <a:latin typeface="Courier New"/>
                        <a:cs typeface="Courier New"/>
                      </a:endParaRPr>
                    </a:p>
                    <a:p>
                      <a:pPr marL="36195" marR="3175" algn="just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7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dfb</a:t>
                      </a:r>
                      <a:r>
                        <a:rPr sz="750" dirty="0">
                          <a:solidFill>
                            <a:srgbClr val="0054A9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750" dirty="0">
                          <a:solidFill>
                            <a:srgbClr val="B92020"/>
                          </a:solidFill>
                          <a:latin typeface="Courier New"/>
                          <a:cs typeface="Courier New"/>
                        </a:rPr>
                        <a:t>'Price'</a:t>
                      </a:r>
                      <a:r>
                        <a:rPr sz="750" dirty="0">
                          <a:solidFill>
                            <a:srgbClr val="0054A9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750" spc="-35" dirty="0">
                          <a:solidFill>
                            <a:srgbClr val="0054A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b="1" dirty="0">
                          <a:solidFill>
                            <a:srgbClr val="A921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750" b="1" spc="-30" dirty="0">
                          <a:solidFill>
                            <a:srgbClr val="A921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dfb</a:t>
                      </a:r>
                      <a:r>
                        <a:rPr sz="750" spc="-10" dirty="0">
                          <a:solidFill>
                            <a:srgbClr val="0054A9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750" spc="-10" dirty="0">
                          <a:solidFill>
                            <a:srgbClr val="B92020"/>
                          </a:solidFill>
                          <a:latin typeface="Courier New"/>
                          <a:cs typeface="Courier New"/>
                        </a:rPr>
                        <a:t>'Price'</a:t>
                      </a:r>
                      <a:r>
                        <a:rPr sz="750" spc="-10" dirty="0">
                          <a:solidFill>
                            <a:srgbClr val="0054A9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750" b="1" spc="-10" dirty="0">
                          <a:solidFill>
                            <a:srgbClr val="A921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7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fillna</a:t>
                      </a:r>
                      <a:r>
                        <a:rPr sz="750" spc="-10" dirty="0">
                          <a:solidFill>
                            <a:srgbClr val="0054A9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7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dfb</a:t>
                      </a:r>
                      <a:r>
                        <a:rPr sz="750" spc="-10" dirty="0">
                          <a:solidFill>
                            <a:srgbClr val="0054A9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750" spc="-10" dirty="0">
                          <a:solidFill>
                            <a:srgbClr val="B92020"/>
                          </a:solidFill>
                          <a:latin typeface="Courier New"/>
                          <a:cs typeface="Courier New"/>
                        </a:rPr>
                        <a:t>'Price'</a:t>
                      </a:r>
                      <a:r>
                        <a:rPr sz="750" spc="-10" dirty="0">
                          <a:solidFill>
                            <a:srgbClr val="0054A9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750" b="1" spc="-10" dirty="0">
                          <a:solidFill>
                            <a:srgbClr val="A921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7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mean</a:t>
                      </a:r>
                      <a:r>
                        <a:rPr sz="750" spc="-10" dirty="0">
                          <a:solidFill>
                            <a:srgbClr val="0054A9"/>
                          </a:solidFill>
                          <a:latin typeface="Courier New"/>
                          <a:cs typeface="Courier New"/>
                        </a:rPr>
                        <a:t>())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T="40005" marB="0">
                    <a:lnT w="9525">
                      <a:solidFill>
                        <a:srgbClr val="DFDFDF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0">
                        <a:lnSpc>
                          <a:spcPct val="100000"/>
                        </a:lnSpc>
                      </a:pPr>
                      <a:r>
                        <a:rPr sz="750" spc="-10" dirty="0">
                          <a:solidFill>
                            <a:srgbClr val="B92020"/>
                          </a:solidFill>
                          <a:latin typeface="Courier New"/>
                          <a:cs typeface="Courier New"/>
                        </a:rPr>
                        <a:t>ariety'</a:t>
                      </a:r>
                      <a:r>
                        <a:rPr sz="750" spc="-10" dirty="0">
                          <a:solidFill>
                            <a:srgbClr val="0054A9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750" b="1" spc="-10" dirty="0">
                          <a:solidFill>
                            <a:srgbClr val="A921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7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mode</a:t>
                      </a:r>
                      <a:r>
                        <a:rPr sz="750" spc="-10" dirty="0">
                          <a:solidFill>
                            <a:srgbClr val="0054A9"/>
                          </a:solidFill>
                          <a:latin typeface="Courier New"/>
                          <a:cs typeface="Courier New"/>
                        </a:rPr>
                        <a:t>()[</a:t>
                      </a:r>
                      <a:r>
                        <a:rPr sz="750" spc="-10" dirty="0">
                          <a:solidFill>
                            <a:srgbClr val="0087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750" spc="-10" dirty="0">
                          <a:solidFill>
                            <a:srgbClr val="0054A9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750">
                        <a:latin typeface="Courier New"/>
                        <a:cs typeface="Courier New"/>
                      </a:endParaRPr>
                    </a:p>
                    <a:p>
                      <a:pPr marL="12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nt</a:t>
                      </a:r>
                      <a:r>
                        <a:rPr sz="750" i="1" spc="-10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observation</a:t>
                      </a:r>
                      <a:endParaRPr sz="750">
                        <a:latin typeface="Courier New"/>
                        <a:cs typeface="Courier New"/>
                      </a:endParaRPr>
                    </a:p>
                    <a:p>
                      <a:pPr marL="12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750" i="1" spc="-20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r>
                        <a:rPr sz="750" i="1" spc="-20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series</a:t>
                      </a:r>
                      <a:r>
                        <a:rPr sz="750" i="1" spc="-20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i="1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750" i="1" spc="-20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50" i="1" spc="-10" dirty="0">
                          <a:solidFill>
                            <a:srgbClr val="3F7F7F"/>
                          </a:solidFill>
                          <a:latin typeface="Courier New"/>
                          <a:cs typeface="Courier New"/>
                        </a:rPr>
                        <a:t>objects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750" spc="-2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dfb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T="62229" marB="0"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FDFDF"/>
                      </a:solidFill>
                      <a:prstDash val="solid"/>
                    </a:lnR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Candy</a:t>
                      </a:r>
                      <a:r>
                        <a:rPr sz="75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>Variety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Date</a:t>
                      </a:r>
                      <a:r>
                        <a:rPr sz="75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7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20" dirty="0">
                          <a:latin typeface="Arial"/>
                          <a:cs typeface="Arial"/>
                        </a:rPr>
                        <a:t>Time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750" b="1" spc="-25" dirty="0">
                          <a:latin typeface="Arial"/>
                          <a:cs typeface="Arial"/>
                        </a:rPr>
                        <a:t>Day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Length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Breadth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Price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FDFD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279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b="1" spc="150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Chocolate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 Hearts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2020-02-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09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14:05:00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Sunday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1.0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1.0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20" dirty="0">
                          <a:latin typeface="Arial MT"/>
                          <a:cs typeface="Arial MT"/>
                        </a:rPr>
                        <a:t>7.50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512445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Sour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Jelly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2020-10-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24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18:00:00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Saturday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3.5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2.0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0" dirty="0">
                          <a:latin typeface="Arial MT"/>
                          <a:cs typeface="Arial MT"/>
                        </a:rPr>
                        <a:t>7.60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353695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Candy</a:t>
                      </a:r>
                      <a:r>
                        <a:rPr sz="7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Canes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2020-12-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20:13:00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Friday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3.5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2.5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0" dirty="0">
                          <a:latin typeface="Arial MT"/>
                          <a:cs typeface="Arial MT"/>
                        </a:rPr>
                        <a:t>8.00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512445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Sour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Jelly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2020-10-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25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10:00:00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Sunday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3.5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2.0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0" dirty="0">
                          <a:latin typeface="Arial MT"/>
                          <a:cs typeface="Arial MT"/>
                        </a:rPr>
                        <a:t>7.60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45974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Fruit</a:t>
                      </a:r>
                      <a:r>
                        <a:rPr sz="7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Drops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2020-10-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15:46:00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Sunday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8.0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6.0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14.00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512445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Sour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Jelly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22-10-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2020</a:t>
                      </a:r>
                      <a:r>
                        <a:rPr sz="7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17:24:00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Thursday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3.5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2.0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0" dirty="0">
                          <a:latin typeface="Arial MT"/>
                          <a:cs typeface="Arial MT"/>
                        </a:rPr>
                        <a:t>8.94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48392" y="8395840"/>
          <a:ext cx="4281168" cy="1386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7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27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2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Candy</a:t>
                      </a:r>
                      <a:r>
                        <a:rPr sz="75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>Variety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Date</a:t>
                      </a:r>
                      <a:r>
                        <a:rPr sz="75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7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20" dirty="0">
                          <a:latin typeface="Arial"/>
                          <a:cs typeface="Arial"/>
                        </a:rPr>
                        <a:t>Time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spc="-25" dirty="0">
                          <a:latin typeface="Arial"/>
                          <a:cs typeface="Arial"/>
                        </a:rPr>
                        <a:t>Day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Length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Breadth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Price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830"/>
                        </a:lnSpc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75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7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25" dirty="0">
                          <a:latin typeface="Arial"/>
                          <a:cs typeface="Arial"/>
                        </a:rPr>
                        <a:t>Day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279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b="1" spc="150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Chocolate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 Hearts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2020-02-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09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14:05:00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Sunday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1.0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1.0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20" dirty="0">
                          <a:latin typeface="Arial MT"/>
                          <a:cs typeface="Arial MT"/>
                        </a:rPr>
                        <a:t>7.50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Weekend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46482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Sour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 Jelly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2020-10-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24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18:00:00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Saturday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3.5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2.0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0" dirty="0">
                          <a:latin typeface="Arial MT"/>
                          <a:cs typeface="Arial MT"/>
                        </a:rPr>
                        <a:t>7.60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Weekend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30607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Candy</a:t>
                      </a:r>
                      <a:r>
                        <a:rPr sz="75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Canes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2020-12-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20:13:00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Friday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3.5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2.5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0" dirty="0">
                          <a:latin typeface="Arial MT"/>
                          <a:cs typeface="Arial MT"/>
                        </a:rPr>
                        <a:t>8.00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Weekday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46482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Sour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 Jelly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2020-10-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25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10:00:00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Sunday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3.5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2.0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0" dirty="0">
                          <a:latin typeface="Arial MT"/>
                          <a:cs typeface="Arial MT"/>
                        </a:rPr>
                        <a:t>7.60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Weekend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41148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Fruit</a:t>
                      </a:r>
                      <a:r>
                        <a:rPr sz="7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Drops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2020-10-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15:46:00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Sunday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8.0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6.0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14.00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Weekend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46482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Sour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 Jelly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22-10-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2020</a:t>
                      </a:r>
                      <a:r>
                        <a:rPr sz="7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17:24:00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Thursday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3.5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2.0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0" dirty="0">
                          <a:latin typeface="Arial MT"/>
                          <a:cs typeface="Arial MT"/>
                        </a:rPr>
                        <a:t>8.94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Weekday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48392" y="1302163"/>
            <a:ext cx="6404610" cy="834390"/>
            <a:chOff x="848392" y="1302163"/>
            <a:chExt cx="6404610" cy="834390"/>
          </a:xfrm>
        </p:grpSpPr>
        <p:sp>
          <p:nvSpPr>
            <p:cNvPr id="6" name="object 6"/>
            <p:cNvSpPr/>
            <p:nvPr/>
          </p:nvSpPr>
          <p:spPr>
            <a:xfrm>
              <a:off x="848392" y="1302163"/>
              <a:ext cx="6404610" cy="834390"/>
            </a:xfrm>
            <a:custGeom>
              <a:avLst/>
              <a:gdLst/>
              <a:ahLst/>
              <a:cxnLst/>
              <a:rect l="l" t="t" r="r" b="b"/>
              <a:pathLst>
                <a:path w="6404609" h="834389">
                  <a:moveTo>
                    <a:pt x="6404010" y="834351"/>
                  </a:moveTo>
                  <a:lnTo>
                    <a:pt x="0" y="834351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834351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8385" y="1302168"/>
              <a:ext cx="6404610" cy="834390"/>
            </a:xfrm>
            <a:custGeom>
              <a:avLst/>
              <a:gdLst/>
              <a:ahLst/>
              <a:cxnLst/>
              <a:rect l="l" t="t" r="r" b="b"/>
              <a:pathLst>
                <a:path w="6404609" h="83438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827036"/>
                  </a:lnTo>
                  <a:lnTo>
                    <a:pt x="0" y="827036"/>
                  </a:lnTo>
                  <a:lnTo>
                    <a:pt x="0" y="834351"/>
                  </a:lnTo>
                  <a:lnTo>
                    <a:pt x="6396698" y="834351"/>
                  </a:lnTo>
                  <a:lnTo>
                    <a:pt x="6404013" y="834351"/>
                  </a:lnTo>
                  <a:lnTo>
                    <a:pt x="6404013" y="827036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48392" y="7969652"/>
            <a:ext cx="6404610" cy="337185"/>
            <a:chOff x="848392" y="7969652"/>
            <a:chExt cx="6404610" cy="337185"/>
          </a:xfrm>
        </p:grpSpPr>
        <p:sp>
          <p:nvSpPr>
            <p:cNvPr id="9" name="object 9"/>
            <p:cNvSpPr/>
            <p:nvPr/>
          </p:nvSpPr>
          <p:spPr>
            <a:xfrm>
              <a:off x="848392" y="7969652"/>
              <a:ext cx="6404610" cy="337185"/>
            </a:xfrm>
            <a:custGeom>
              <a:avLst/>
              <a:gdLst/>
              <a:ahLst/>
              <a:cxnLst/>
              <a:rect l="l" t="t" r="r" b="b"/>
              <a:pathLst>
                <a:path w="6404609" h="337184">
                  <a:moveTo>
                    <a:pt x="6404010" y="336667"/>
                  </a:moveTo>
                  <a:lnTo>
                    <a:pt x="0" y="33666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33666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8385" y="7969656"/>
              <a:ext cx="6404610" cy="337185"/>
            </a:xfrm>
            <a:custGeom>
              <a:avLst/>
              <a:gdLst/>
              <a:ahLst/>
              <a:cxnLst/>
              <a:rect l="l" t="t" r="r" b="b"/>
              <a:pathLst>
                <a:path w="6404609" h="337184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329349"/>
                  </a:lnTo>
                  <a:lnTo>
                    <a:pt x="0" y="329349"/>
                  </a:lnTo>
                  <a:lnTo>
                    <a:pt x="0" y="336664"/>
                  </a:lnTo>
                  <a:lnTo>
                    <a:pt x="6396698" y="336664"/>
                  </a:lnTo>
                  <a:lnTo>
                    <a:pt x="6404013" y="336664"/>
                  </a:lnTo>
                  <a:lnTo>
                    <a:pt x="6404013" y="329349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77215" y="10077960"/>
            <a:ext cx="5018405" cy="42100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800" dirty="0">
                <a:latin typeface="Courier New"/>
                <a:cs typeface="Courier New"/>
              </a:rPr>
              <a:t>3) Categorical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Encoding</a:t>
            </a:r>
            <a:endParaRPr sz="800">
              <a:latin typeface="Courier New"/>
              <a:cs typeface="Courier New"/>
            </a:endParaRPr>
          </a:p>
          <a:p>
            <a:pPr marL="259079" marR="5080">
              <a:lnSpc>
                <a:spcPct val="108100"/>
              </a:lnSpc>
            </a:pPr>
            <a:r>
              <a:rPr sz="800" dirty="0">
                <a:latin typeface="Courier New"/>
                <a:cs typeface="Courier New"/>
              </a:rPr>
              <a:t>It is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the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technique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used to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encode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categorical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features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into numerical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values </a:t>
            </a:r>
            <a:r>
              <a:rPr sz="800" dirty="0">
                <a:latin typeface="Courier New"/>
                <a:cs typeface="Courier New"/>
              </a:rPr>
              <a:t>which are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simpler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for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algorithm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to </a:t>
            </a:r>
            <a:r>
              <a:rPr sz="800" spc="-10" dirty="0">
                <a:latin typeface="Courier New"/>
                <a:cs typeface="Courier New"/>
              </a:rPr>
              <a:t>understand</a:t>
            </a:r>
            <a:endParaRPr sz="800">
              <a:latin typeface="Courier New"/>
              <a:cs typeface="Courier New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158" y="1302162"/>
            <a:ext cx="563552" cy="83435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48392" y="95023"/>
            <a:ext cx="6396990" cy="20002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75"/>
              </a:spcBef>
            </a:pPr>
            <a:r>
              <a:rPr sz="800" spc="-10" dirty="0">
                <a:latin typeface="Courier New"/>
                <a:cs typeface="Courier New"/>
              </a:rPr>
              <a:t>---</a:t>
            </a:r>
            <a:r>
              <a:rPr sz="800" dirty="0">
                <a:latin typeface="Courier New"/>
                <a:cs typeface="Courier New"/>
              </a:rPr>
              <a:t>Dealing</a:t>
            </a:r>
            <a:r>
              <a:rPr sz="800" spc="1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with</a:t>
            </a:r>
            <a:r>
              <a:rPr sz="800" spc="1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the</a:t>
            </a:r>
            <a:r>
              <a:rPr sz="800" spc="1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missing</a:t>
            </a:r>
            <a:r>
              <a:rPr sz="800" spc="1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values</a:t>
            </a:r>
            <a:endParaRPr sz="8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75"/>
              </a:spcBef>
            </a:pPr>
            <a:r>
              <a:rPr sz="800" spc="-10" dirty="0">
                <a:latin typeface="Courier New"/>
                <a:cs typeface="Courier New"/>
              </a:rPr>
              <a:t>-----</a:t>
            </a:r>
            <a:r>
              <a:rPr sz="800" dirty="0">
                <a:latin typeface="Courier New"/>
                <a:cs typeface="Courier New"/>
              </a:rPr>
              <a:t>Either</a:t>
            </a:r>
            <a:r>
              <a:rPr sz="800" spc="1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delete</a:t>
            </a:r>
            <a:r>
              <a:rPr sz="800" spc="1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the</a:t>
            </a:r>
            <a:r>
              <a:rPr sz="800" spc="1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record</a:t>
            </a:r>
            <a:r>
              <a:rPr sz="800" spc="1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OR</a:t>
            </a:r>
            <a:r>
              <a:rPr sz="800" spc="1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fill</a:t>
            </a:r>
            <a:r>
              <a:rPr sz="800" spc="1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with</a:t>
            </a:r>
            <a:r>
              <a:rPr sz="800" spc="10" dirty="0">
                <a:latin typeface="Courier New"/>
                <a:cs typeface="Courier New"/>
              </a:rPr>
              <a:t> </a:t>
            </a:r>
            <a:r>
              <a:rPr sz="800" spc="-20" dirty="0">
                <a:latin typeface="Courier New"/>
                <a:cs typeface="Courier New"/>
              </a:rPr>
              <a:t>mean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800" spc="-10" dirty="0">
                <a:latin typeface="Courier New"/>
                <a:cs typeface="Courier New"/>
              </a:rPr>
              <a:t>Categories:</a:t>
            </a:r>
            <a:endParaRPr sz="800">
              <a:latin typeface="Courier New"/>
              <a:cs typeface="Courier New"/>
            </a:endParaRPr>
          </a:p>
          <a:p>
            <a:pPr marL="241300" marR="661035" indent="124460">
              <a:lnSpc>
                <a:spcPct val="108100"/>
              </a:lnSpc>
              <a:buSzPct val="87500"/>
              <a:buAutoNum type="arabicParenR"/>
              <a:tabLst>
                <a:tab pos="365760" algn="l"/>
              </a:tabLst>
            </a:pPr>
            <a:r>
              <a:rPr sz="800" dirty="0">
                <a:latin typeface="Courier New"/>
                <a:cs typeface="Courier New"/>
              </a:rPr>
              <a:t>Categorical Imputation: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Missing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categorical values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replaced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with most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commonly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occuring values</a:t>
            </a:r>
            <a:endParaRPr sz="800">
              <a:latin typeface="Courier New"/>
              <a:cs typeface="Courier New"/>
            </a:endParaRPr>
          </a:p>
          <a:p>
            <a:pPr marL="241300" marR="723265" indent="124460">
              <a:lnSpc>
                <a:spcPct val="108100"/>
              </a:lnSpc>
              <a:buSzPct val="87500"/>
              <a:buAutoNum type="arabicParenR"/>
              <a:tabLst>
                <a:tab pos="365760" algn="l"/>
              </a:tabLst>
            </a:pPr>
            <a:r>
              <a:rPr sz="800" dirty="0">
                <a:latin typeface="Courier New"/>
                <a:cs typeface="Courier New"/>
              </a:rPr>
              <a:t>Numerical Imputation: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Missing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numerical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values are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replaced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with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mean of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corresponding values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DataFrame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data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'Date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and</a:t>
            </a:r>
            <a:r>
              <a:rPr sz="750" spc="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Time'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to_datetime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'Date</a:t>
            </a:r>
            <a:r>
              <a:rPr sz="750" spc="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and</a:t>
            </a:r>
            <a:r>
              <a:rPr sz="750" spc="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Time'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],</a:t>
            </a:r>
            <a:r>
              <a:rPr sz="750" spc="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format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"%d-%m-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%Y</a:t>
            </a:r>
            <a:r>
              <a:rPr sz="750" spc="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%H:%M"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##Appending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new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row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with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missing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spc="-10" dirty="0">
                <a:solidFill>
                  <a:srgbClr val="3F7F7F"/>
                </a:solidFill>
                <a:latin typeface="Courier New"/>
                <a:cs typeface="Courier New"/>
              </a:rPr>
              <a:t>values</a:t>
            </a:r>
            <a:endParaRPr sz="750">
              <a:latin typeface="Courier New"/>
              <a:cs typeface="Courier New"/>
            </a:endParaRPr>
          </a:p>
          <a:p>
            <a:pPr marL="36195" marR="1548765">
              <a:lnSpc>
                <a:spcPct val="108900"/>
              </a:lnSpc>
            </a:pP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loc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len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index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)]</a:t>
            </a:r>
            <a:r>
              <a:rPr sz="750" spc="-2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np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NaN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"22-10-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2020</a:t>
            </a:r>
            <a:r>
              <a:rPr sz="750" spc="-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17:24:00"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"Thursday"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008700"/>
                </a:solidFill>
                <a:latin typeface="Courier New"/>
                <a:cs typeface="Courier New"/>
              </a:rPr>
              <a:t>3.5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008700"/>
                </a:solidFill>
                <a:latin typeface="Courier New"/>
                <a:cs typeface="Courier New"/>
              </a:rPr>
              <a:t>2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np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NaN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 </a:t>
            </a:r>
            <a:r>
              <a:rPr sz="750" spc="-25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158" y="3783259"/>
            <a:ext cx="563552" cy="120761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158" y="2173108"/>
            <a:ext cx="556234" cy="153696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2158" y="7969652"/>
            <a:ext cx="563552" cy="33666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48392" y="6762512"/>
            <a:ext cx="6396990" cy="150241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75"/>
              </a:spcBef>
            </a:pPr>
            <a:r>
              <a:rPr sz="800" dirty="0">
                <a:latin typeface="Courier New"/>
                <a:cs typeface="Courier New"/>
              </a:rPr>
              <a:t>2) </a:t>
            </a:r>
            <a:r>
              <a:rPr sz="800" spc="-10" dirty="0">
                <a:latin typeface="Courier New"/>
                <a:cs typeface="Courier New"/>
              </a:rPr>
              <a:t>Descretization</a:t>
            </a:r>
            <a:endParaRPr sz="800">
              <a:latin typeface="Courier New"/>
              <a:cs typeface="Courier New"/>
            </a:endParaRPr>
          </a:p>
          <a:p>
            <a:pPr marL="487680" marR="969644">
              <a:lnSpc>
                <a:spcPct val="108100"/>
              </a:lnSpc>
            </a:pPr>
            <a:r>
              <a:rPr sz="800" dirty="0">
                <a:latin typeface="Courier New"/>
                <a:cs typeface="Courier New"/>
              </a:rPr>
              <a:t>It involves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essentially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taking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set of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values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of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data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and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grouping sets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of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20" dirty="0">
                <a:latin typeface="Courier New"/>
                <a:cs typeface="Courier New"/>
              </a:rPr>
              <a:t>them </a:t>
            </a:r>
            <a:r>
              <a:rPr sz="800" dirty="0">
                <a:latin typeface="Courier New"/>
                <a:cs typeface="Courier New"/>
              </a:rPr>
              <a:t>together in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some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logical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fashion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into bins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(or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buckets).</a:t>
            </a:r>
            <a:endParaRPr sz="800">
              <a:latin typeface="Courier New"/>
              <a:cs typeface="Courier New"/>
            </a:endParaRPr>
          </a:p>
          <a:p>
            <a:pPr marL="426084" marR="2017395" indent="61594">
              <a:lnSpc>
                <a:spcPct val="108100"/>
              </a:lnSpc>
            </a:pPr>
            <a:r>
              <a:rPr sz="800" dirty="0">
                <a:latin typeface="Courier New"/>
                <a:cs typeface="Courier New"/>
              </a:rPr>
              <a:t>Binning can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be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applied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to numerical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value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and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categorical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value </a:t>
            </a:r>
            <a:r>
              <a:rPr sz="800" dirty="0">
                <a:latin typeface="Courier New"/>
                <a:cs typeface="Courier New"/>
              </a:rPr>
              <a:t>The grouping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data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is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as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follows:</a:t>
            </a:r>
            <a:endParaRPr sz="800">
              <a:latin typeface="Courier New"/>
              <a:cs typeface="Courier New"/>
            </a:endParaRPr>
          </a:p>
          <a:p>
            <a:pPr marL="672465" indent="-185420">
              <a:lnSpc>
                <a:spcPct val="100000"/>
              </a:lnSpc>
              <a:spcBef>
                <a:spcPts val="75"/>
              </a:spcBef>
              <a:buAutoNum type="arabicPeriod"/>
              <a:tabLst>
                <a:tab pos="673100" algn="l"/>
              </a:tabLst>
            </a:pPr>
            <a:r>
              <a:rPr sz="800" dirty="0">
                <a:latin typeface="Courier New"/>
                <a:cs typeface="Courier New"/>
              </a:rPr>
              <a:t>Group based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on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equal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intervals</a:t>
            </a:r>
            <a:endParaRPr sz="800">
              <a:latin typeface="Courier New"/>
              <a:cs typeface="Courier New"/>
            </a:endParaRPr>
          </a:p>
          <a:p>
            <a:pPr marL="672465" indent="-18542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673100" algn="l"/>
              </a:tabLst>
            </a:pPr>
            <a:r>
              <a:rPr sz="800" dirty="0">
                <a:latin typeface="Courier New"/>
                <a:cs typeface="Courier New"/>
              </a:rPr>
              <a:t>Grouping based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on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equal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frequencies</a:t>
            </a:r>
            <a:endParaRPr sz="800">
              <a:latin typeface="Courier New"/>
              <a:cs typeface="Courier New"/>
            </a:endParaRPr>
          </a:p>
          <a:p>
            <a:pPr marL="672465" indent="-185420">
              <a:lnSpc>
                <a:spcPct val="100000"/>
              </a:lnSpc>
              <a:spcBef>
                <a:spcPts val="75"/>
              </a:spcBef>
              <a:buAutoNum type="arabicPeriod"/>
              <a:tabLst>
                <a:tab pos="673100" algn="l"/>
              </a:tabLst>
            </a:pPr>
            <a:r>
              <a:rPr sz="800" dirty="0">
                <a:latin typeface="Courier New"/>
                <a:cs typeface="Courier New"/>
              </a:rPr>
              <a:t>Grouping based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on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decision tree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sorting(to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establish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relation with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target)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urier New"/>
              <a:cs typeface="Courier New"/>
            </a:endParaRPr>
          </a:p>
          <a:p>
            <a:pPr marL="36195" marR="1091565">
              <a:lnSpc>
                <a:spcPct val="108900"/>
              </a:lnSpc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'Type</a:t>
            </a:r>
            <a:r>
              <a:rPr sz="750" spc="-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of Day'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np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where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'Day'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isin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([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'Saturday'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'Sunday'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]),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'Weekend'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'Weekday'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sz="750" spc="-25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158" y="5027467"/>
            <a:ext cx="556234" cy="153696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158" y="8342914"/>
            <a:ext cx="556234" cy="1536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48392" y="1589292"/>
          <a:ext cx="5298436" cy="1386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7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27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4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Candy</a:t>
                      </a:r>
                      <a:r>
                        <a:rPr sz="75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>Variety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Date</a:t>
                      </a:r>
                      <a:r>
                        <a:rPr sz="75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7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20" dirty="0">
                          <a:latin typeface="Arial"/>
                          <a:cs typeface="Arial"/>
                        </a:rPr>
                        <a:t>Time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spc="-25" dirty="0">
                          <a:latin typeface="Arial"/>
                          <a:cs typeface="Arial"/>
                        </a:rPr>
                        <a:t>Day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Length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Breadth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Price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75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7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25" dirty="0">
                          <a:latin typeface="Arial"/>
                          <a:cs typeface="Arial"/>
                        </a:rPr>
                        <a:t>Day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Weekend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830"/>
                        </a:lnSpc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Weekday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279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b="1" spc="150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Chocolate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 Hearts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2020-02-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09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14:05:00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Sunday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1.0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1.0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20" dirty="0">
                          <a:latin typeface="Arial MT"/>
                          <a:cs typeface="Arial MT"/>
                        </a:rPr>
                        <a:t>7.50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Weekend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dirty="0">
                          <a:latin typeface="Arial MT"/>
                          <a:cs typeface="Arial MT"/>
                        </a:rPr>
                        <a:t>1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50" dirty="0">
                          <a:latin typeface="Arial MT"/>
                          <a:cs typeface="Arial MT"/>
                        </a:rPr>
                        <a:t>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46482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Sour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 Jelly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2020-10-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24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18:00:00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Saturday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3.5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2.0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0" dirty="0">
                          <a:latin typeface="Arial MT"/>
                          <a:cs typeface="Arial MT"/>
                        </a:rPr>
                        <a:t>7.60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Weekend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dirty="0">
                          <a:latin typeface="Arial MT"/>
                          <a:cs typeface="Arial MT"/>
                        </a:rPr>
                        <a:t>1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dirty="0">
                          <a:latin typeface="Arial MT"/>
                          <a:cs typeface="Arial MT"/>
                        </a:rPr>
                        <a:t>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30607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Candy</a:t>
                      </a:r>
                      <a:r>
                        <a:rPr sz="75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Canes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2020-12-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20:13:00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Friday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3.5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2.5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0" dirty="0">
                          <a:latin typeface="Arial MT"/>
                          <a:cs typeface="Arial MT"/>
                        </a:rPr>
                        <a:t>8.00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Weekday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dirty="0">
                          <a:latin typeface="Arial MT"/>
                          <a:cs typeface="Arial MT"/>
                        </a:rPr>
                        <a:t>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dirty="0">
                          <a:latin typeface="Arial MT"/>
                          <a:cs typeface="Arial MT"/>
                        </a:rPr>
                        <a:t>1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46482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Sour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 Jelly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2020-10-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25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10:00:00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Sunday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3.5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2.0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0" dirty="0">
                          <a:latin typeface="Arial MT"/>
                          <a:cs typeface="Arial MT"/>
                        </a:rPr>
                        <a:t>7.60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Weekend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dirty="0">
                          <a:latin typeface="Arial MT"/>
                          <a:cs typeface="Arial MT"/>
                        </a:rPr>
                        <a:t>1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dirty="0">
                          <a:latin typeface="Arial MT"/>
                          <a:cs typeface="Arial MT"/>
                        </a:rPr>
                        <a:t>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412115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Fruit</a:t>
                      </a:r>
                      <a:r>
                        <a:rPr sz="7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Drops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2020-10-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7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15:46:00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Sunday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8.0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6.0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14.00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Weekend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dirty="0">
                          <a:latin typeface="Arial MT"/>
                          <a:cs typeface="Arial MT"/>
                        </a:rPr>
                        <a:t>1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dirty="0">
                          <a:latin typeface="Arial MT"/>
                          <a:cs typeface="Arial MT"/>
                        </a:rPr>
                        <a:t>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46482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Sour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 Jelly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22-10-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2020</a:t>
                      </a:r>
                      <a:r>
                        <a:rPr sz="7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17:24:00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Thursday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3.5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2.0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20" dirty="0">
                          <a:latin typeface="Arial MT"/>
                          <a:cs typeface="Arial MT"/>
                        </a:rPr>
                        <a:t>8.94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Weekday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dirty="0">
                          <a:latin typeface="Arial MT"/>
                          <a:cs typeface="Arial MT"/>
                        </a:rPr>
                        <a:t>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dirty="0">
                          <a:latin typeface="Arial MT"/>
                          <a:cs typeface="Arial MT"/>
                        </a:rPr>
                        <a:t>1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848385" y="5078704"/>
            <a:ext cx="6257925" cy="314960"/>
          </a:xfrm>
          <a:custGeom>
            <a:avLst/>
            <a:gdLst/>
            <a:ahLst/>
            <a:cxnLst/>
            <a:rect l="l" t="t" r="r" b="b"/>
            <a:pathLst>
              <a:path w="6257925" h="314960">
                <a:moveTo>
                  <a:pt x="6257633" y="0"/>
                </a:moveTo>
                <a:lnTo>
                  <a:pt x="6257633" y="0"/>
                </a:lnTo>
                <a:lnTo>
                  <a:pt x="0" y="0"/>
                </a:lnTo>
                <a:lnTo>
                  <a:pt x="0" y="314718"/>
                </a:lnTo>
                <a:lnTo>
                  <a:pt x="6257633" y="314718"/>
                </a:lnTo>
                <a:lnTo>
                  <a:pt x="6257633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8385" y="5708129"/>
            <a:ext cx="6257925" cy="314960"/>
          </a:xfrm>
          <a:custGeom>
            <a:avLst/>
            <a:gdLst/>
            <a:ahLst/>
            <a:cxnLst/>
            <a:rect l="l" t="t" r="r" b="b"/>
            <a:pathLst>
              <a:path w="6257925" h="314960">
                <a:moveTo>
                  <a:pt x="6257633" y="0"/>
                </a:moveTo>
                <a:lnTo>
                  <a:pt x="6257633" y="0"/>
                </a:lnTo>
                <a:lnTo>
                  <a:pt x="0" y="0"/>
                </a:lnTo>
                <a:lnTo>
                  <a:pt x="0" y="314706"/>
                </a:lnTo>
                <a:lnTo>
                  <a:pt x="6257633" y="314706"/>
                </a:lnTo>
                <a:lnTo>
                  <a:pt x="6257633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8385" y="6337553"/>
            <a:ext cx="6257925" cy="314960"/>
          </a:xfrm>
          <a:custGeom>
            <a:avLst/>
            <a:gdLst/>
            <a:ahLst/>
            <a:cxnLst/>
            <a:rect l="l" t="t" r="r" b="b"/>
            <a:pathLst>
              <a:path w="6257925" h="314959">
                <a:moveTo>
                  <a:pt x="6257633" y="0"/>
                </a:moveTo>
                <a:lnTo>
                  <a:pt x="6257633" y="0"/>
                </a:lnTo>
                <a:lnTo>
                  <a:pt x="0" y="0"/>
                </a:lnTo>
                <a:lnTo>
                  <a:pt x="0" y="314706"/>
                </a:lnTo>
                <a:lnTo>
                  <a:pt x="6257633" y="314706"/>
                </a:lnTo>
                <a:lnTo>
                  <a:pt x="6257633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48392" y="3819854"/>
            <a:ext cx="6404610" cy="944244"/>
            <a:chOff x="848392" y="3819854"/>
            <a:chExt cx="6404610" cy="944244"/>
          </a:xfrm>
        </p:grpSpPr>
        <p:sp>
          <p:nvSpPr>
            <p:cNvPr id="7" name="object 7"/>
            <p:cNvSpPr/>
            <p:nvPr/>
          </p:nvSpPr>
          <p:spPr>
            <a:xfrm>
              <a:off x="848385" y="4756670"/>
              <a:ext cx="6257925" cy="7620"/>
            </a:xfrm>
            <a:custGeom>
              <a:avLst/>
              <a:gdLst/>
              <a:ahLst/>
              <a:cxnLst/>
              <a:rect l="l" t="t" r="r" b="b"/>
              <a:pathLst>
                <a:path w="6257925" h="7620">
                  <a:moveTo>
                    <a:pt x="6257633" y="0"/>
                  </a:moveTo>
                  <a:lnTo>
                    <a:pt x="6257633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257633" y="7327"/>
                  </a:lnTo>
                  <a:lnTo>
                    <a:pt x="6257633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8392" y="3819854"/>
              <a:ext cx="6404610" cy="586105"/>
            </a:xfrm>
            <a:custGeom>
              <a:avLst/>
              <a:gdLst/>
              <a:ahLst/>
              <a:cxnLst/>
              <a:rect l="l" t="t" r="r" b="b"/>
              <a:pathLst>
                <a:path w="6404609" h="586104">
                  <a:moveTo>
                    <a:pt x="6404010" y="585509"/>
                  </a:moveTo>
                  <a:lnTo>
                    <a:pt x="0" y="585509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585509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8385" y="3819854"/>
              <a:ext cx="6404610" cy="586105"/>
            </a:xfrm>
            <a:custGeom>
              <a:avLst/>
              <a:gdLst/>
              <a:ahLst/>
              <a:cxnLst/>
              <a:rect l="l" t="t" r="r" b="b"/>
              <a:pathLst>
                <a:path w="6404609" h="586104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578192"/>
                  </a:lnTo>
                  <a:lnTo>
                    <a:pt x="0" y="578192"/>
                  </a:lnTo>
                  <a:lnTo>
                    <a:pt x="0" y="585520"/>
                  </a:lnTo>
                  <a:lnTo>
                    <a:pt x="6396698" y="585520"/>
                  </a:lnTo>
                  <a:lnTo>
                    <a:pt x="6404013" y="585520"/>
                  </a:lnTo>
                  <a:lnTo>
                    <a:pt x="6404013" y="578192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48392" y="1038683"/>
            <a:ext cx="6404610" cy="461645"/>
            <a:chOff x="848392" y="1038683"/>
            <a:chExt cx="6404610" cy="461645"/>
          </a:xfrm>
        </p:grpSpPr>
        <p:sp>
          <p:nvSpPr>
            <p:cNvPr id="11" name="object 11"/>
            <p:cNvSpPr/>
            <p:nvPr/>
          </p:nvSpPr>
          <p:spPr>
            <a:xfrm>
              <a:off x="848392" y="1038683"/>
              <a:ext cx="6404610" cy="461645"/>
            </a:xfrm>
            <a:custGeom>
              <a:avLst/>
              <a:gdLst/>
              <a:ahLst/>
              <a:cxnLst/>
              <a:rect l="l" t="t" r="r" b="b"/>
              <a:pathLst>
                <a:path w="6404609" h="461644">
                  <a:moveTo>
                    <a:pt x="6404010" y="461088"/>
                  </a:moveTo>
                  <a:lnTo>
                    <a:pt x="0" y="461088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461088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8385" y="1038694"/>
              <a:ext cx="6404610" cy="461645"/>
            </a:xfrm>
            <a:custGeom>
              <a:avLst/>
              <a:gdLst/>
              <a:ahLst/>
              <a:cxnLst/>
              <a:rect l="l" t="t" r="r" b="b"/>
              <a:pathLst>
                <a:path w="6404609" h="461644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453771"/>
                  </a:lnTo>
                  <a:lnTo>
                    <a:pt x="0" y="453771"/>
                  </a:lnTo>
                  <a:lnTo>
                    <a:pt x="0" y="461086"/>
                  </a:lnTo>
                  <a:lnTo>
                    <a:pt x="6396698" y="461086"/>
                  </a:lnTo>
                  <a:lnTo>
                    <a:pt x="6404013" y="461086"/>
                  </a:lnTo>
                  <a:lnTo>
                    <a:pt x="6404013" y="453771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14610" y="4524402"/>
            <a:ext cx="65976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Candy</a:t>
            </a:r>
            <a:r>
              <a:rPr sz="750" b="1" spc="-25" dirty="0">
                <a:latin typeface="Arial"/>
                <a:cs typeface="Arial"/>
              </a:rPr>
              <a:t> </a:t>
            </a:r>
            <a:r>
              <a:rPr sz="750" b="1" spc="-10" dirty="0">
                <a:latin typeface="Arial"/>
                <a:cs typeface="Arial"/>
              </a:rPr>
              <a:t>Variety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53141" y="4524402"/>
            <a:ext cx="6756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Date</a:t>
            </a:r>
            <a:r>
              <a:rPr sz="750" b="1" spc="-2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and</a:t>
            </a:r>
            <a:r>
              <a:rPr sz="750" b="1" spc="-15" dirty="0">
                <a:latin typeface="Arial"/>
                <a:cs typeface="Arial"/>
              </a:rPr>
              <a:t> </a:t>
            </a:r>
            <a:r>
              <a:rPr sz="750" b="1" spc="-20" dirty="0">
                <a:latin typeface="Arial"/>
                <a:cs typeface="Arial"/>
              </a:rPr>
              <a:t>Time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19917" y="4524402"/>
            <a:ext cx="13995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Day</a:t>
            </a:r>
            <a:r>
              <a:rPr sz="750" b="1" spc="155" dirty="0">
                <a:latin typeface="Arial"/>
                <a:cs typeface="Arial"/>
              </a:rPr>
              <a:t>  </a:t>
            </a:r>
            <a:r>
              <a:rPr sz="750" b="1" dirty="0">
                <a:latin typeface="Arial"/>
                <a:cs typeface="Arial"/>
              </a:rPr>
              <a:t>Length</a:t>
            </a:r>
            <a:r>
              <a:rPr sz="750" b="1" spc="155" dirty="0">
                <a:latin typeface="Arial"/>
                <a:cs typeface="Arial"/>
              </a:rPr>
              <a:t>  </a:t>
            </a:r>
            <a:r>
              <a:rPr sz="750" b="1" dirty="0">
                <a:latin typeface="Arial"/>
                <a:cs typeface="Arial"/>
              </a:rPr>
              <a:t>Breadth</a:t>
            </a:r>
            <a:r>
              <a:rPr sz="750" b="1" spc="170" dirty="0">
                <a:latin typeface="Arial"/>
                <a:cs typeface="Arial"/>
              </a:rPr>
              <a:t>  </a:t>
            </a:r>
            <a:r>
              <a:rPr sz="750" b="1" spc="-20" dirty="0">
                <a:latin typeface="Arial"/>
                <a:cs typeface="Arial"/>
              </a:rPr>
              <a:t>Price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72495" y="4473170"/>
            <a:ext cx="363855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Type</a:t>
            </a:r>
            <a:r>
              <a:rPr sz="750" b="1" spc="-20" dirty="0">
                <a:latin typeface="Arial"/>
                <a:cs typeface="Arial"/>
              </a:rPr>
              <a:t> </a:t>
            </a:r>
            <a:r>
              <a:rPr sz="750" b="1" spc="-25" dirty="0">
                <a:latin typeface="Arial"/>
                <a:cs typeface="Arial"/>
              </a:rPr>
              <a:t>of</a:t>
            </a:r>
            <a:endParaRPr sz="750">
              <a:latin typeface="Arial"/>
              <a:cs typeface="Arial"/>
            </a:endParaRPr>
          </a:p>
          <a:p>
            <a:pPr marL="175895">
              <a:lnSpc>
                <a:spcPts val="880"/>
              </a:lnSpc>
            </a:pPr>
            <a:r>
              <a:rPr sz="750" b="1" spc="-25" dirty="0">
                <a:latin typeface="Arial"/>
                <a:cs typeface="Arial"/>
              </a:rPr>
              <a:t>Day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05680" y="4524402"/>
            <a:ext cx="44323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10" dirty="0">
                <a:latin typeface="Arial"/>
                <a:cs typeface="Arial"/>
              </a:rPr>
              <a:t>Weekend</a:t>
            </a:r>
            <a:endParaRPr sz="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18116" y="4524402"/>
            <a:ext cx="43751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10" dirty="0">
                <a:latin typeface="Arial"/>
                <a:cs typeface="Arial"/>
              </a:rPr>
              <a:t>Weekday</a:t>
            </a:r>
            <a:endParaRPr sz="7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75161" y="4524402"/>
            <a:ext cx="23177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20" dirty="0">
                <a:latin typeface="Arial"/>
                <a:cs typeface="Arial"/>
              </a:rPr>
              <a:t>Date</a:t>
            </a:r>
            <a:endParaRPr sz="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24243" y="4524402"/>
            <a:ext cx="24765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20" dirty="0">
                <a:latin typeface="Arial"/>
                <a:cs typeface="Arial"/>
              </a:rPr>
              <a:t>Time</a:t>
            </a:r>
            <a:endParaRPr sz="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3265" y="4846432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20568" y="4795200"/>
            <a:ext cx="453390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Chocolate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Hearts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16786" y="4795200"/>
            <a:ext cx="511809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2020-02-</a:t>
            </a:r>
            <a:r>
              <a:rPr sz="750" spc="-35" dirty="0">
                <a:latin typeface="Arial MT"/>
                <a:cs typeface="Arial MT"/>
              </a:rPr>
              <a:t>09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14:05:00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71939" y="4846432"/>
            <a:ext cx="34798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Sunday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74145" y="4846432"/>
            <a:ext cx="15811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latin typeface="Arial MT"/>
                <a:cs typeface="Arial MT"/>
              </a:rPr>
              <a:t>1.0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28372" y="4846432"/>
            <a:ext cx="49085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100" algn="l"/>
              </a:tabLst>
            </a:pPr>
            <a:r>
              <a:rPr sz="750" spc="-25" dirty="0">
                <a:latin typeface="Arial MT"/>
                <a:cs typeface="Arial MT"/>
              </a:rPr>
              <a:t>1.0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20" dirty="0">
                <a:latin typeface="Arial MT"/>
                <a:cs typeface="Arial MT"/>
              </a:rPr>
              <a:t>7.50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09027" y="4846432"/>
            <a:ext cx="42735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Weekend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70137" y="4846432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77312" y="4846432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00766" y="4795200"/>
            <a:ext cx="406400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r>
              <a:rPr sz="750" spc="-25" dirty="0">
                <a:latin typeface="Arial MT"/>
                <a:cs typeface="Arial MT"/>
              </a:rPr>
              <a:t>02-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25" dirty="0">
                <a:latin typeface="Arial MT"/>
                <a:cs typeface="Arial MT"/>
              </a:rPr>
              <a:t>09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76264" y="4846432"/>
            <a:ext cx="3956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14:05:00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95965" y="5161144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43903" y="5161144"/>
            <a:ext cx="42989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Sour</a:t>
            </a:r>
            <a:r>
              <a:rPr sz="750" spc="-3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Jelly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29486" y="5109912"/>
            <a:ext cx="499109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2020-10-</a:t>
            </a:r>
            <a:r>
              <a:rPr sz="750" spc="-35" dirty="0">
                <a:latin typeface="Arial MT"/>
                <a:cs typeface="Arial MT"/>
              </a:rPr>
              <a:t>24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18:00:00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26545" y="5161144"/>
            <a:ext cx="39306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Saturday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86845" y="5161144"/>
            <a:ext cx="14541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latin typeface="Arial MT"/>
                <a:cs typeface="Arial MT"/>
              </a:rPr>
              <a:t>3.5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41072" y="5161144"/>
            <a:ext cx="109537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79400" algn="l"/>
                <a:tab pos="680085" algn="l"/>
              </a:tabLst>
            </a:pPr>
            <a:r>
              <a:rPr sz="750" spc="-25" dirty="0">
                <a:latin typeface="Arial MT"/>
                <a:cs typeface="Arial MT"/>
              </a:rPr>
              <a:t>2.0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20" dirty="0">
                <a:latin typeface="Arial MT"/>
                <a:cs typeface="Arial MT"/>
              </a:rPr>
              <a:t>7.60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10" dirty="0">
                <a:latin typeface="Arial MT"/>
                <a:cs typeface="Arial MT"/>
              </a:rPr>
              <a:t>Weekend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82837" y="5161144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90012" y="5161144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13466" y="5109912"/>
            <a:ext cx="393700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r>
              <a:rPr sz="750" spc="-25" dirty="0">
                <a:latin typeface="Arial MT"/>
                <a:cs typeface="Arial MT"/>
              </a:rPr>
              <a:t>10-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25" dirty="0">
                <a:latin typeface="Arial MT"/>
                <a:cs typeface="Arial MT"/>
              </a:rPr>
              <a:t>24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88964" y="5161144"/>
            <a:ext cx="3829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18:00:00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83265" y="5475855"/>
            <a:ext cx="8909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sz="750" b="1" spc="-50" dirty="0">
                <a:latin typeface="Arial"/>
                <a:cs typeface="Arial"/>
              </a:rPr>
              <a:t>2</a:t>
            </a:r>
            <a:r>
              <a:rPr sz="750" b="1" dirty="0">
                <a:latin typeface="Arial"/>
                <a:cs typeface="Arial"/>
              </a:rPr>
              <a:t>	</a:t>
            </a:r>
            <a:r>
              <a:rPr sz="750" dirty="0">
                <a:latin typeface="Arial MT"/>
                <a:cs typeface="Arial MT"/>
              </a:rPr>
              <a:t>Candy</a:t>
            </a:r>
            <a:r>
              <a:rPr sz="750" spc="-2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Canes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16786" y="5424623"/>
            <a:ext cx="511809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2020-12-</a:t>
            </a:r>
            <a:r>
              <a:rPr sz="750" spc="-35" dirty="0">
                <a:latin typeface="Arial MT"/>
                <a:cs typeface="Arial MT"/>
              </a:rPr>
              <a:t>18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20:13:00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30147" y="5475855"/>
            <a:ext cx="28956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Friday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74145" y="5475855"/>
            <a:ext cx="15811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latin typeface="Arial MT"/>
                <a:cs typeface="Arial MT"/>
              </a:rPr>
              <a:t>3.5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928372" y="5475855"/>
            <a:ext cx="49085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100" algn="l"/>
              </a:tabLst>
            </a:pPr>
            <a:r>
              <a:rPr sz="750" spc="-25" dirty="0">
                <a:latin typeface="Arial MT"/>
                <a:cs typeface="Arial MT"/>
              </a:rPr>
              <a:t>2.5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20" dirty="0">
                <a:latin typeface="Arial MT"/>
                <a:cs typeface="Arial MT"/>
              </a:rPr>
              <a:t>8.00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14287" y="5475855"/>
            <a:ext cx="42227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Weekday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70137" y="5475855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977312" y="5475855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200766" y="5424623"/>
            <a:ext cx="406400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r>
              <a:rPr sz="750" spc="-25" dirty="0">
                <a:latin typeface="Arial MT"/>
                <a:cs typeface="Arial MT"/>
              </a:rPr>
              <a:t>12-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25" dirty="0">
                <a:latin typeface="Arial MT"/>
                <a:cs typeface="Arial MT"/>
              </a:rPr>
              <a:t>18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76264" y="5475855"/>
            <a:ext cx="3956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20:13:00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95965" y="5790567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3</a:t>
            </a:r>
            <a:endParaRPr sz="7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43903" y="5790567"/>
            <a:ext cx="42989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Sour</a:t>
            </a:r>
            <a:r>
              <a:rPr sz="750" spc="-3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Jelly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229486" y="5739334"/>
            <a:ext cx="499109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2020-10-</a:t>
            </a:r>
            <a:r>
              <a:rPr sz="750" spc="-35" dirty="0">
                <a:latin typeface="Arial MT"/>
                <a:cs typeface="Arial MT"/>
              </a:rPr>
              <a:t>25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10:00:00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84639" y="5790567"/>
            <a:ext cx="33528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Sunday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486845" y="5790567"/>
            <a:ext cx="14541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latin typeface="Arial MT"/>
                <a:cs typeface="Arial MT"/>
              </a:rPr>
              <a:t>3.5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941072" y="5790567"/>
            <a:ext cx="109537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79400" algn="l"/>
                <a:tab pos="680085" algn="l"/>
              </a:tabLst>
            </a:pPr>
            <a:r>
              <a:rPr sz="750" spc="-25" dirty="0">
                <a:latin typeface="Arial MT"/>
                <a:cs typeface="Arial MT"/>
              </a:rPr>
              <a:t>2.0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20" dirty="0">
                <a:latin typeface="Arial MT"/>
                <a:cs typeface="Arial MT"/>
              </a:rPr>
              <a:t>7.60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10" dirty="0">
                <a:latin typeface="Arial MT"/>
                <a:cs typeface="Arial MT"/>
              </a:rPr>
              <a:t>Weekend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482837" y="5790567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990012" y="5790567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213466" y="5739334"/>
            <a:ext cx="393700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r>
              <a:rPr sz="750" spc="-25" dirty="0">
                <a:latin typeface="Arial MT"/>
                <a:cs typeface="Arial MT"/>
              </a:rPr>
              <a:t>10-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25" dirty="0">
                <a:latin typeface="Arial MT"/>
                <a:cs typeface="Arial MT"/>
              </a:rPr>
              <a:t>25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688964" y="5790567"/>
            <a:ext cx="3829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10:00:00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83265" y="6105278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278370" y="6105278"/>
            <a:ext cx="495934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Fruit</a:t>
            </a:r>
            <a:r>
              <a:rPr sz="750" spc="-2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Drops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216786" y="6054046"/>
            <a:ext cx="511809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2020-10-</a:t>
            </a:r>
            <a:r>
              <a:rPr sz="750" spc="-35" dirty="0">
                <a:latin typeface="Arial MT"/>
                <a:cs typeface="Arial MT"/>
              </a:rPr>
              <a:t>18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15:46:00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871939" y="6105278"/>
            <a:ext cx="34798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Sunday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74145" y="6105278"/>
            <a:ext cx="15811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latin typeface="Arial MT"/>
                <a:cs typeface="Arial MT"/>
              </a:rPr>
              <a:t>8.0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928372" y="6105278"/>
            <a:ext cx="49085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6.0</a:t>
            </a:r>
            <a:r>
              <a:rPr sz="750" spc="160" dirty="0">
                <a:latin typeface="Arial MT"/>
                <a:cs typeface="Arial MT"/>
              </a:rPr>
              <a:t>  </a:t>
            </a:r>
            <a:r>
              <a:rPr sz="750" spc="-20" dirty="0">
                <a:latin typeface="Arial MT"/>
                <a:cs typeface="Arial MT"/>
              </a:rPr>
              <a:t>14.00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609027" y="6105278"/>
            <a:ext cx="42735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Weekend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470137" y="6105278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977312" y="6105278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200766" y="6054046"/>
            <a:ext cx="406400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r>
              <a:rPr sz="750" spc="-25" dirty="0">
                <a:latin typeface="Arial MT"/>
                <a:cs typeface="Arial MT"/>
              </a:rPr>
              <a:t>10-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25" dirty="0">
                <a:latin typeface="Arial MT"/>
                <a:cs typeface="Arial MT"/>
              </a:rPr>
              <a:t>18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676264" y="6105278"/>
            <a:ext cx="3956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15:46:00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95965" y="6419989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5</a:t>
            </a:r>
            <a:endParaRPr sz="7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343903" y="6419989"/>
            <a:ext cx="42989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Sour</a:t>
            </a:r>
            <a:r>
              <a:rPr sz="750" spc="-3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Jelly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229486" y="6368757"/>
            <a:ext cx="499109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2020-10-</a:t>
            </a:r>
            <a:r>
              <a:rPr sz="750" spc="-35" dirty="0">
                <a:latin typeface="Arial MT"/>
                <a:cs typeface="Arial MT"/>
              </a:rPr>
              <a:t>22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17:24:00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810650" y="6419989"/>
            <a:ext cx="40957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Thursday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486845" y="6419989"/>
            <a:ext cx="14541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latin typeface="Arial MT"/>
                <a:cs typeface="Arial MT"/>
              </a:rPr>
              <a:t>3.5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941072" y="6419989"/>
            <a:ext cx="109537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79400" algn="l"/>
                <a:tab pos="685800" algn="l"/>
              </a:tabLst>
            </a:pPr>
            <a:r>
              <a:rPr sz="750" spc="-25" dirty="0">
                <a:latin typeface="Arial MT"/>
                <a:cs typeface="Arial MT"/>
              </a:rPr>
              <a:t>2.0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20" dirty="0">
                <a:latin typeface="Arial MT"/>
                <a:cs typeface="Arial MT"/>
              </a:rPr>
              <a:t>8.94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10" dirty="0">
                <a:latin typeface="Arial MT"/>
                <a:cs typeface="Arial MT"/>
              </a:rPr>
              <a:t>Weekday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482837" y="6419989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990012" y="6419989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213466" y="6368757"/>
            <a:ext cx="393700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r>
              <a:rPr sz="750" spc="-25" dirty="0">
                <a:latin typeface="Arial MT"/>
                <a:cs typeface="Arial MT"/>
              </a:rPr>
              <a:t>10-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25" dirty="0">
                <a:latin typeface="Arial MT"/>
                <a:cs typeface="Arial MT"/>
              </a:rPr>
              <a:t>22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688964" y="6419989"/>
            <a:ext cx="3829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17:24:00</a:t>
            </a:r>
            <a:endParaRPr sz="750">
              <a:latin typeface="Arial MT"/>
              <a:cs typeface="Arial MT"/>
            </a:endParaRPr>
          </a:p>
        </p:txBody>
      </p:sp>
      <p:pic>
        <p:nvPicPr>
          <p:cNvPr id="83" name="object 8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158" y="1038683"/>
            <a:ext cx="563552" cy="461089"/>
          </a:xfrm>
          <a:prstGeom prst="rect">
            <a:avLst/>
          </a:prstGeom>
        </p:spPr>
      </p:pic>
      <p:sp>
        <p:nvSpPr>
          <p:cNvPr id="84" name="object 84"/>
          <p:cNvSpPr txBox="1"/>
          <p:nvPr/>
        </p:nvSpPr>
        <p:spPr>
          <a:xfrm>
            <a:off x="848392" y="235545"/>
            <a:ext cx="6396990" cy="1223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latin typeface="Courier New"/>
                <a:cs typeface="Courier New"/>
              </a:rPr>
              <a:t>-</a:t>
            </a:r>
            <a:r>
              <a:rPr sz="800" dirty="0">
                <a:latin typeface="Courier New"/>
                <a:cs typeface="Courier New"/>
              </a:rPr>
              <a:t>One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Hot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Encoding(OHE): Popular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technique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for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categorical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encoding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800" spc="-10" dirty="0">
                <a:latin typeface="Courier New"/>
                <a:cs typeface="Courier New"/>
              </a:rPr>
              <a:t>-Disadvantages:</a:t>
            </a:r>
            <a:endParaRPr sz="800">
              <a:latin typeface="Courier New"/>
              <a:cs typeface="Courier New"/>
            </a:endParaRPr>
          </a:p>
          <a:p>
            <a:pPr marL="487680">
              <a:lnSpc>
                <a:spcPct val="100000"/>
              </a:lnSpc>
              <a:spcBef>
                <a:spcPts val="75"/>
              </a:spcBef>
            </a:pPr>
            <a:r>
              <a:rPr sz="800" dirty="0">
                <a:latin typeface="Courier New"/>
                <a:cs typeface="Courier New"/>
              </a:rPr>
              <a:t>*Dramatic inrease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in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number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of </a:t>
            </a:r>
            <a:r>
              <a:rPr sz="800" spc="-10" dirty="0">
                <a:latin typeface="Courier New"/>
                <a:cs typeface="Courier New"/>
              </a:rPr>
              <a:t>features</a:t>
            </a:r>
            <a:endParaRPr sz="800">
              <a:latin typeface="Courier New"/>
              <a:cs typeface="Courier New"/>
            </a:endParaRPr>
          </a:p>
          <a:p>
            <a:pPr marL="487680">
              <a:lnSpc>
                <a:spcPct val="100000"/>
              </a:lnSpc>
              <a:spcBef>
                <a:spcPts val="80"/>
              </a:spcBef>
            </a:pPr>
            <a:r>
              <a:rPr sz="800" dirty="0">
                <a:latin typeface="Courier New"/>
                <a:cs typeface="Courier New"/>
              </a:rPr>
              <a:t>*Result in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the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creation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of highly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correlated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features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sz="750" b="1" dirty="0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sz="750" b="1" spc="-2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k</a:t>
            </a:r>
            <a:r>
              <a:rPr sz="750" spc="-1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in</a:t>
            </a:r>
            <a:r>
              <a:rPr sz="750" b="1" spc="-20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'Type</a:t>
            </a:r>
            <a:r>
              <a:rPr sz="750" spc="-1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sz="750" spc="-1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Day'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unique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():</a:t>
            </a:r>
            <a:endParaRPr sz="750">
              <a:latin typeface="Courier New"/>
              <a:cs typeface="Courier New"/>
            </a:endParaRPr>
          </a:p>
          <a:p>
            <a:pPr marL="264795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k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-4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30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np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where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'Type</a:t>
            </a:r>
            <a:r>
              <a:rPr sz="750" spc="-3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sz="750" spc="-3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Day'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==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k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3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3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spc="-25" dirty="0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sz="750" spc="-25" dirty="0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80"/>
              </a:spcBef>
            </a:pPr>
            <a:r>
              <a:rPr sz="750" spc="-25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endParaRPr sz="750">
              <a:latin typeface="Courier New"/>
              <a:cs typeface="Courier New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292158" y="8152624"/>
            <a:ext cx="6960870" cy="337185"/>
            <a:chOff x="292158" y="8152624"/>
            <a:chExt cx="6960870" cy="337185"/>
          </a:xfrm>
        </p:grpSpPr>
        <p:sp>
          <p:nvSpPr>
            <p:cNvPr id="86" name="object 86"/>
            <p:cNvSpPr/>
            <p:nvPr/>
          </p:nvSpPr>
          <p:spPr>
            <a:xfrm>
              <a:off x="848393" y="8152624"/>
              <a:ext cx="6404610" cy="337185"/>
            </a:xfrm>
            <a:custGeom>
              <a:avLst/>
              <a:gdLst/>
              <a:ahLst/>
              <a:cxnLst/>
              <a:rect l="l" t="t" r="r" b="b"/>
              <a:pathLst>
                <a:path w="6404609" h="337184">
                  <a:moveTo>
                    <a:pt x="6404010" y="336667"/>
                  </a:moveTo>
                  <a:lnTo>
                    <a:pt x="0" y="33666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33666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48385" y="8152625"/>
              <a:ext cx="6404610" cy="337185"/>
            </a:xfrm>
            <a:custGeom>
              <a:avLst/>
              <a:gdLst/>
              <a:ahLst/>
              <a:cxnLst/>
              <a:rect l="l" t="t" r="r" b="b"/>
              <a:pathLst>
                <a:path w="6404609" h="337184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329349"/>
                  </a:lnTo>
                  <a:lnTo>
                    <a:pt x="0" y="329349"/>
                  </a:lnTo>
                  <a:lnTo>
                    <a:pt x="0" y="336677"/>
                  </a:lnTo>
                  <a:lnTo>
                    <a:pt x="6396698" y="336677"/>
                  </a:lnTo>
                  <a:lnTo>
                    <a:pt x="6404013" y="336677"/>
                  </a:lnTo>
                  <a:lnTo>
                    <a:pt x="6404013" y="329349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158" y="8152624"/>
              <a:ext cx="563552" cy="336668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848392" y="6945484"/>
            <a:ext cx="6396990" cy="150241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75"/>
              </a:spcBef>
            </a:pPr>
            <a:r>
              <a:rPr sz="800" dirty="0">
                <a:latin typeface="Courier New"/>
                <a:cs typeface="Courier New"/>
              </a:rPr>
              <a:t>5) Handling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Outliers</a:t>
            </a:r>
            <a:endParaRPr sz="800">
              <a:latin typeface="Courier New"/>
              <a:cs typeface="Courier New"/>
            </a:endParaRPr>
          </a:p>
          <a:p>
            <a:pPr marL="487680" marR="599440">
              <a:lnSpc>
                <a:spcPct val="108100"/>
              </a:lnSpc>
            </a:pPr>
            <a:r>
              <a:rPr sz="800" spc="-10" dirty="0">
                <a:latin typeface="Courier New"/>
                <a:cs typeface="Courier New"/>
              </a:rPr>
              <a:t>-</a:t>
            </a:r>
            <a:r>
              <a:rPr sz="800" dirty="0">
                <a:latin typeface="Courier New"/>
                <a:cs typeface="Courier New"/>
              </a:rPr>
              <a:t>Outliers are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the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data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points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that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significantly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deviate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from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the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data.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The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can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be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25" dirty="0">
                <a:latin typeface="Courier New"/>
                <a:cs typeface="Courier New"/>
              </a:rPr>
              <a:t>the </a:t>
            </a:r>
            <a:r>
              <a:rPr sz="800" dirty="0">
                <a:latin typeface="Courier New"/>
                <a:cs typeface="Courier New"/>
              </a:rPr>
              <a:t>observations that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are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usually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high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or low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compared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to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other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values.</a:t>
            </a:r>
            <a:endParaRPr sz="800">
              <a:latin typeface="Courier New"/>
              <a:cs typeface="Courier New"/>
            </a:endParaRPr>
          </a:p>
          <a:p>
            <a:pPr marL="487680">
              <a:lnSpc>
                <a:spcPct val="100000"/>
              </a:lnSpc>
              <a:spcBef>
                <a:spcPts val="75"/>
              </a:spcBef>
            </a:pPr>
            <a:r>
              <a:rPr sz="800" spc="-10" dirty="0">
                <a:latin typeface="Courier New"/>
                <a:cs typeface="Courier New"/>
              </a:rPr>
              <a:t>-</a:t>
            </a:r>
            <a:r>
              <a:rPr sz="800" dirty="0">
                <a:latin typeface="Courier New"/>
                <a:cs typeface="Courier New"/>
              </a:rPr>
              <a:t>They can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adversely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affect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our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prediction,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so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they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should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be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handled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properly.</a:t>
            </a:r>
            <a:endParaRPr sz="800">
              <a:latin typeface="Courier New"/>
              <a:cs typeface="Courier New"/>
            </a:endParaRPr>
          </a:p>
          <a:p>
            <a:pPr marL="672465" indent="-185420">
              <a:lnSpc>
                <a:spcPct val="100000"/>
              </a:lnSpc>
              <a:spcBef>
                <a:spcPts val="80"/>
              </a:spcBef>
              <a:buAutoNum type="arabicParenR"/>
              <a:tabLst>
                <a:tab pos="673100" algn="l"/>
              </a:tabLst>
            </a:pPr>
            <a:r>
              <a:rPr sz="800" spc="-10" dirty="0">
                <a:latin typeface="Courier New"/>
                <a:cs typeface="Courier New"/>
              </a:rPr>
              <a:t>Removal</a:t>
            </a:r>
            <a:endParaRPr sz="800">
              <a:latin typeface="Courier New"/>
              <a:cs typeface="Courier New"/>
            </a:endParaRPr>
          </a:p>
          <a:p>
            <a:pPr marL="672465" indent="-185420">
              <a:lnSpc>
                <a:spcPct val="100000"/>
              </a:lnSpc>
              <a:spcBef>
                <a:spcPts val="75"/>
              </a:spcBef>
              <a:buAutoNum type="arabicParenR"/>
              <a:tabLst>
                <a:tab pos="673100" algn="l"/>
              </a:tabLst>
            </a:pPr>
            <a:r>
              <a:rPr sz="800" dirty="0">
                <a:latin typeface="Courier New"/>
                <a:cs typeface="Courier New"/>
              </a:rPr>
              <a:t>Replacing </a:t>
            </a:r>
            <a:r>
              <a:rPr sz="800" spc="-10" dirty="0">
                <a:latin typeface="Courier New"/>
                <a:cs typeface="Courier New"/>
              </a:rPr>
              <a:t>values</a:t>
            </a:r>
            <a:endParaRPr sz="800">
              <a:latin typeface="Courier New"/>
              <a:cs typeface="Courier New"/>
            </a:endParaRPr>
          </a:p>
          <a:p>
            <a:pPr marL="672465" indent="-185420">
              <a:lnSpc>
                <a:spcPct val="100000"/>
              </a:lnSpc>
              <a:spcBef>
                <a:spcPts val="80"/>
              </a:spcBef>
              <a:buAutoNum type="arabicParenR"/>
              <a:tabLst>
                <a:tab pos="673100" algn="l"/>
              </a:tabLst>
            </a:pPr>
            <a:r>
              <a:rPr sz="800" dirty="0">
                <a:latin typeface="Courier New"/>
                <a:cs typeface="Courier New"/>
              </a:rPr>
              <a:t>Capping: replace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the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min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and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max vals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with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arbitrary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values</a:t>
            </a:r>
            <a:endParaRPr sz="800">
              <a:latin typeface="Courier New"/>
              <a:cs typeface="Courier New"/>
            </a:endParaRPr>
          </a:p>
          <a:p>
            <a:pPr marL="672465" indent="-185420">
              <a:lnSpc>
                <a:spcPct val="100000"/>
              </a:lnSpc>
              <a:spcBef>
                <a:spcPts val="75"/>
              </a:spcBef>
              <a:buAutoNum type="arabicParenR"/>
              <a:tabLst>
                <a:tab pos="673100" algn="l"/>
              </a:tabLst>
            </a:pPr>
            <a:r>
              <a:rPr sz="800" spc="-10" dirty="0">
                <a:latin typeface="Courier New"/>
                <a:cs typeface="Courier New"/>
              </a:rPr>
              <a:t>Descritization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urier New"/>
              <a:cs typeface="Courier New"/>
            </a:endParaRPr>
          </a:p>
          <a:p>
            <a:pPr marL="36195" marR="3378835">
              <a:lnSpc>
                <a:spcPct val="108900"/>
              </a:lnSpc>
            </a:pP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sb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boxplot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data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[[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'Length'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5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'Breadth'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5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'Price'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]])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90" name="object 9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158" y="3819853"/>
            <a:ext cx="563552" cy="585509"/>
          </a:xfrm>
          <a:prstGeom prst="rect">
            <a:avLst/>
          </a:prstGeom>
        </p:spPr>
      </p:pic>
      <p:sp>
        <p:nvSpPr>
          <p:cNvPr id="91" name="object 91"/>
          <p:cNvSpPr txBox="1"/>
          <p:nvPr/>
        </p:nvSpPr>
        <p:spPr>
          <a:xfrm>
            <a:off x="848392" y="3271413"/>
            <a:ext cx="6396990" cy="109283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75"/>
              </a:spcBef>
            </a:pPr>
            <a:r>
              <a:rPr sz="800" dirty="0">
                <a:latin typeface="Courier New"/>
                <a:cs typeface="Courier New"/>
              </a:rPr>
              <a:t>4) Feature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Splitting</a:t>
            </a:r>
            <a:endParaRPr sz="800">
              <a:latin typeface="Courier New"/>
              <a:cs typeface="Courier New"/>
            </a:endParaRPr>
          </a:p>
          <a:p>
            <a:pPr marL="487680" marR="846455">
              <a:lnSpc>
                <a:spcPct val="108100"/>
              </a:lnSpc>
            </a:pPr>
            <a:r>
              <a:rPr sz="800" dirty="0">
                <a:latin typeface="Courier New"/>
                <a:cs typeface="Courier New"/>
              </a:rPr>
              <a:t>Splitting features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into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parts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can sometimes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increase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the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value of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features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towards target.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urier New"/>
              <a:cs typeface="Courier New"/>
            </a:endParaRPr>
          </a:p>
          <a:p>
            <a:pPr marL="36195" marR="2978785">
              <a:lnSpc>
                <a:spcPct val="108900"/>
              </a:lnSpc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'Date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and Time'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to_datetime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'Date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 and</a:t>
            </a:r>
            <a:r>
              <a:rPr sz="750" spc="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Time'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])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'Date'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-3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30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'Date</a:t>
            </a:r>
            <a:r>
              <a:rPr sz="750" spc="-3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and</a:t>
            </a:r>
            <a:r>
              <a:rPr sz="750" spc="-3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Time'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dt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date</a:t>
            </a:r>
            <a:endParaRPr sz="750">
              <a:latin typeface="Courier New"/>
              <a:cs typeface="Courier New"/>
            </a:endParaRPr>
          </a:p>
          <a:p>
            <a:pPr marL="36195" marR="3950335">
              <a:lnSpc>
                <a:spcPct val="108900"/>
              </a:lnSpc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'Time'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-3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30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'Date</a:t>
            </a:r>
            <a:r>
              <a:rPr sz="750" spc="-3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and</a:t>
            </a:r>
            <a:r>
              <a:rPr sz="750" spc="-3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Time'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dt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time </a:t>
            </a:r>
            <a:r>
              <a:rPr sz="750" spc="-25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92" name="object 9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2158" y="1536366"/>
            <a:ext cx="556234" cy="1536962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2158" y="4441957"/>
            <a:ext cx="556234" cy="230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48392" y="4816913"/>
          <a:ext cx="6260461" cy="897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513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5430"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330"/>
                        </a:spcBef>
                        <a:tabLst>
                          <a:tab pos="1253490" algn="l"/>
                          <a:tab pos="2146300" algn="l"/>
                        </a:tabLst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Candy</a:t>
                      </a:r>
                      <a:r>
                        <a:rPr sz="75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>Variety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Date</a:t>
                      </a:r>
                      <a:r>
                        <a:rPr sz="75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7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20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b="1" spc="-25" dirty="0">
                          <a:latin typeface="Arial"/>
                          <a:cs typeface="Arial"/>
                        </a:rPr>
                        <a:t>Day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Length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Breadth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Price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ts val="810"/>
                        </a:lnSpc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75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25" dirty="0">
                          <a:latin typeface="Arial"/>
                          <a:cs typeface="Arial"/>
                        </a:rPr>
                        <a:t>of</a:t>
                      </a:r>
                      <a:endParaRPr sz="750">
                        <a:latin typeface="Arial"/>
                        <a:cs typeface="Arial"/>
                      </a:endParaRPr>
                    </a:p>
                    <a:p>
                      <a:pPr marL="342265">
                        <a:lnSpc>
                          <a:spcPts val="880"/>
                        </a:lnSpc>
                      </a:pPr>
                      <a:r>
                        <a:rPr sz="750" b="1" spc="-25" dirty="0">
                          <a:latin typeface="Arial"/>
                          <a:cs typeface="Arial"/>
                        </a:rPr>
                        <a:t>Day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Weekend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30"/>
                        </a:spcBef>
                        <a:tabLst>
                          <a:tab pos="831850" algn="l"/>
                          <a:tab pos="1280795" algn="l"/>
                        </a:tabLst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Weekday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b="1" spc="-20" dirty="0">
                          <a:latin typeface="Arial"/>
                          <a:cs typeface="Arial"/>
                        </a:rPr>
                        <a:t>Date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b="1" spc="-20" dirty="0">
                          <a:latin typeface="Arial"/>
                          <a:cs typeface="Arial"/>
                        </a:rPr>
                        <a:t>Time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marL="46990">
                        <a:lnSpc>
                          <a:spcPts val="880"/>
                        </a:lnSpc>
                        <a:spcBef>
                          <a:spcPts val="370"/>
                        </a:spcBef>
                        <a:tabLst>
                          <a:tab pos="499745" algn="l"/>
                          <a:tab pos="1417320" algn="l"/>
                        </a:tabLst>
                      </a:pPr>
                      <a:r>
                        <a:rPr sz="1125" b="1" spc="-75" baseline="-29629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25" b="1" baseline="-29629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Chocolate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2020-02-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09</a:t>
                      </a:r>
                      <a:r>
                        <a:rPr sz="750" spc="180" dirty="0">
                          <a:latin typeface="Arial MT"/>
                          <a:cs typeface="Arial MT"/>
                        </a:rPr>
                        <a:t>  </a:t>
                      </a:r>
                      <a:r>
                        <a:rPr sz="1125" spc="-15" baseline="-29629" dirty="0">
                          <a:latin typeface="Arial MT"/>
                          <a:cs typeface="Arial MT"/>
                        </a:rPr>
                        <a:t>Sunday</a:t>
                      </a:r>
                      <a:endParaRPr sz="1125" baseline="-29629">
                        <a:latin typeface="Arial MT"/>
                        <a:cs typeface="Arial MT"/>
                      </a:endParaRPr>
                    </a:p>
                    <a:p>
                      <a:pPr marL="647700">
                        <a:lnSpc>
                          <a:spcPts val="880"/>
                        </a:lnSpc>
                        <a:tabLst>
                          <a:tab pos="1533525" algn="l"/>
                        </a:tabLst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Hearts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14:05:00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3937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1.0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6350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1.0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107314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7.5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3937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Weekend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3937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latin typeface="Arial MT"/>
                          <a:cs typeface="Arial MT"/>
                        </a:rPr>
                        <a:t>1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ts val="680"/>
                        </a:lnSpc>
                        <a:spcBef>
                          <a:spcPts val="775"/>
                        </a:spcBef>
                        <a:tabLst>
                          <a:tab pos="657225" algn="l"/>
                        </a:tabLst>
                      </a:pPr>
                      <a:r>
                        <a:rPr sz="750" spc="-5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125" spc="-15" baseline="29629" dirty="0">
                          <a:latin typeface="Arial MT"/>
                          <a:cs typeface="Arial MT"/>
                        </a:rPr>
                        <a:t>2020-</a:t>
                      </a:r>
                      <a:r>
                        <a:rPr sz="1125" baseline="29629" dirty="0">
                          <a:latin typeface="Arial MT"/>
                          <a:cs typeface="Arial MT"/>
                        </a:rPr>
                        <a:t>02-</a:t>
                      </a:r>
                      <a:r>
                        <a:rPr sz="1125" spc="254" baseline="29629" dirty="0">
                          <a:latin typeface="Arial MT"/>
                          <a:cs typeface="Arial MT"/>
                        </a:rPr>
                        <a:t> 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14:05:00</a:t>
                      </a:r>
                      <a:endParaRPr sz="750">
                        <a:latin typeface="Arial MT"/>
                        <a:cs typeface="Arial MT"/>
                      </a:endParaRPr>
                    </a:p>
                    <a:p>
                      <a:pPr marL="932180">
                        <a:lnSpc>
                          <a:spcPts val="680"/>
                        </a:lnSpc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09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9842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46990">
                        <a:lnSpc>
                          <a:spcPts val="680"/>
                        </a:lnSpc>
                        <a:spcBef>
                          <a:spcPts val="745"/>
                        </a:spcBef>
                        <a:tabLst>
                          <a:tab pos="457834" algn="l"/>
                          <a:tab pos="141732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Fruit</a:t>
                      </a:r>
                      <a:r>
                        <a:rPr sz="7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Drops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125" spc="-15" baseline="29629" dirty="0">
                          <a:latin typeface="Arial MT"/>
                          <a:cs typeface="Arial MT"/>
                        </a:rPr>
                        <a:t>2020-10-</a:t>
                      </a:r>
                      <a:r>
                        <a:rPr sz="1125" baseline="29629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1125" spc="270" baseline="29629" dirty="0">
                          <a:latin typeface="Arial MT"/>
                          <a:cs typeface="Arial MT"/>
                        </a:rPr>
                        <a:t> 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Sunday</a:t>
                      </a:r>
                      <a:endParaRPr sz="750">
                        <a:latin typeface="Arial MT"/>
                        <a:cs typeface="Arial MT"/>
                      </a:endParaRPr>
                    </a:p>
                    <a:p>
                      <a:pPr marL="1533525">
                        <a:lnSpc>
                          <a:spcPts val="680"/>
                        </a:lnSpc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15:46:00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946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39370" algn="r">
                        <a:lnSpc>
                          <a:spcPct val="100000"/>
                        </a:lnSpc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8.0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63500" algn="r">
                        <a:lnSpc>
                          <a:spcPct val="100000"/>
                        </a:lnSpc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6.0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107314" algn="r">
                        <a:lnSpc>
                          <a:spcPct val="100000"/>
                        </a:lnSpc>
                      </a:pPr>
                      <a:r>
                        <a:rPr sz="750" spc="-20" dirty="0">
                          <a:latin typeface="Arial MT"/>
                          <a:cs typeface="Arial MT"/>
                        </a:rPr>
                        <a:t>14.0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39370" algn="r">
                        <a:lnSpc>
                          <a:spcPct val="100000"/>
                        </a:lnSpc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Weekend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39370" algn="r">
                        <a:lnSpc>
                          <a:spcPct val="100000"/>
                        </a:lnSpc>
                      </a:pPr>
                      <a:r>
                        <a:rPr sz="750" dirty="0">
                          <a:latin typeface="Arial MT"/>
                          <a:cs typeface="Arial MT"/>
                        </a:rPr>
                        <a:t>1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ts val="680"/>
                        </a:lnSpc>
                        <a:spcBef>
                          <a:spcPts val="745"/>
                        </a:spcBef>
                        <a:tabLst>
                          <a:tab pos="657225" algn="l"/>
                        </a:tabLst>
                      </a:pPr>
                      <a:r>
                        <a:rPr sz="750" spc="-5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125" spc="-15" baseline="29629" dirty="0">
                          <a:latin typeface="Arial MT"/>
                          <a:cs typeface="Arial MT"/>
                        </a:rPr>
                        <a:t>2020-</a:t>
                      </a:r>
                      <a:r>
                        <a:rPr sz="1125" baseline="29629" dirty="0">
                          <a:latin typeface="Arial MT"/>
                          <a:cs typeface="Arial MT"/>
                        </a:rPr>
                        <a:t>10-</a:t>
                      </a:r>
                      <a:r>
                        <a:rPr sz="1125" spc="254" baseline="29629" dirty="0">
                          <a:latin typeface="Arial MT"/>
                          <a:cs typeface="Arial MT"/>
                        </a:rPr>
                        <a:t> 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15:46:00</a:t>
                      </a:r>
                      <a:endParaRPr sz="750">
                        <a:latin typeface="Arial MT"/>
                        <a:cs typeface="Arial MT"/>
                      </a:endParaRPr>
                    </a:p>
                    <a:p>
                      <a:pPr marL="932180">
                        <a:lnSpc>
                          <a:spcPts val="680"/>
                        </a:lnSpc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18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94615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117" y="123825"/>
            <a:ext cx="4274219" cy="298609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48392" y="3234344"/>
            <a:ext cx="6404610" cy="1083310"/>
            <a:chOff x="848392" y="3234344"/>
            <a:chExt cx="6404610" cy="1083310"/>
          </a:xfrm>
        </p:grpSpPr>
        <p:sp>
          <p:nvSpPr>
            <p:cNvPr id="5" name="object 5"/>
            <p:cNvSpPr/>
            <p:nvPr/>
          </p:nvSpPr>
          <p:spPr>
            <a:xfrm>
              <a:off x="848392" y="3234344"/>
              <a:ext cx="6404610" cy="1083310"/>
            </a:xfrm>
            <a:custGeom>
              <a:avLst/>
              <a:gdLst/>
              <a:ahLst/>
              <a:cxnLst/>
              <a:rect l="l" t="t" r="r" b="b"/>
              <a:pathLst>
                <a:path w="6404609" h="1083310">
                  <a:moveTo>
                    <a:pt x="6404010" y="1083192"/>
                  </a:moveTo>
                  <a:lnTo>
                    <a:pt x="0" y="1083192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108319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8385" y="3234346"/>
              <a:ext cx="6404610" cy="1083310"/>
            </a:xfrm>
            <a:custGeom>
              <a:avLst/>
              <a:gdLst/>
              <a:ahLst/>
              <a:cxnLst/>
              <a:rect l="l" t="t" r="r" b="b"/>
              <a:pathLst>
                <a:path w="6404609" h="108331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1075880"/>
                  </a:lnTo>
                  <a:lnTo>
                    <a:pt x="0" y="1075880"/>
                  </a:lnTo>
                  <a:lnTo>
                    <a:pt x="0" y="1083195"/>
                  </a:lnTo>
                  <a:lnTo>
                    <a:pt x="6396698" y="1083195"/>
                  </a:lnTo>
                  <a:lnTo>
                    <a:pt x="6404013" y="1083195"/>
                  </a:lnTo>
                  <a:lnTo>
                    <a:pt x="6404013" y="1075880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48392" y="4390725"/>
            <a:ext cx="6404610" cy="337185"/>
            <a:chOff x="848392" y="4390725"/>
            <a:chExt cx="6404610" cy="337185"/>
          </a:xfrm>
        </p:grpSpPr>
        <p:sp>
          <p:nvSpPr>
            <p:cNvPr id="8" name="object 8"/>
            <p:cNvSpPr/>
            <p:nvPr/>
          </p:nvSpPr>
          <p:spPr>
            <a:xfrm>
              <a:off x="848392" y="4390725"/>
              <a:ext cx="6404610" cy="337185"/>
            </a:xfrm>
            <a:custGeom>
              <a:avLst/>
              <a:gdLst/>
              <a:ahLst/>
              <a:cxnLst/>
              <a:rect l="l" t="t" r="r" b="b"/>
              <a:pathLst>
                <a:path w="6404609" h="337185">
                  <a:moveTo>
                    <a:pt x="6404010" y="336667"/>
                  </a:moveTo>
                  <a:lnTo>
                    <a:pt x="0" y="33666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33666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8385" y="4390732"/>
              <a:ext cx="6404610" cy="337185"/>
            </a:xfrm>
            <a:custGeom>
              <a:avLst/>
              <a:gdLst/>
              <a:ahLst/>
              <a:cxnLst/>
              <a:rect l="l" t="t" r="r" b="b"/>
              <a:pathLst>
                <a:path w="6404609" h="33718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329349"/>
                  </a:lnTo>
                  <a:lnTo>
                    <a:pt x="0" y="329349"/>
                  </a:lnTo>
                  <a:lnTo>
                    <a:pt x="0" y="336664"/>
                  </a:lnTo>
                  <a:lnTo>
                    <a:pt x="6396698" y="336664"/>
                  </a:lnTo>
                  <a:lnTo>
                    <a:pt x="6404013" y="336664"/>
                  </a:lnTo>
                  <a:lnTo>
                    <a:pt x="6404013" y="329349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92158" y="5883774"/>
            <a:ext cx="4801235" cy="3608704"/>
            <a:chOff x="292158" y="5883774"/>
            <a:chExt cx="4801235" cy="3608704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117" y="6505878"/>
              <a:ext cx="4274219" cy="298609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158" y="5883774"/>
              <a:ext cx="556234" cy="58550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292158" y="9616397"/>
            <a:ext cx="6960870" cy="944244"/>
            <a:chOff x="292158" y="9616397"/>
            <a:chExt cx="6960870" cy="944244"/>
          </a:xfrm>
        </p:grpSpPr>
        <p:sp>
          <p:nvSpPr>
            <p:cNvPr id="14" name="object 14"/>
            <p:cNvSpPr/>
            <p:nvPr/>
          </p:nvSpPr>
          <p:spPr>
            <a:xfrm>
              <a:off x="848393" y="9616397"/>
              <a:ext cx="6404610" cy="944244"/>
            </a:xfrm>
            <a:custGeom>
              <a:avLst/>
              <a:gdLst/>
              <a:ahLst/>
              <a:cxnLst/>
              <a:rect l="l" t="t" r="r" b="b"/>
              <a:pathLst>
                <a:path w="6404609" h="944245">
                  <a:moveTo>
                    <a:pt x="0" y="0"/>
                  </a:moveTo>
                  <a:lnTo>
                    <a:pt x="6404009" y="0"/>
                  </a:lnTo>
                  <a:lnTo>
                    <a:pt x="6404009" y="944132"/>
                  </a:lnTo>
                  <a:lnTo>
                    <a:pt x="0" y="944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8385" y="9616401"/>
              <a:ext cx="6404610" cy="944244"/>
            </a:xfrm>
            <a:custGeom>
              <a:avLst/>
              <a:gdLst/>
              <a:ahLst/>
              <a:cxnLst/>
              <a:rect l="l" t="t" r="r" b="b"/>
              <a:pathLst>
                <a:path w="6404609" h="94424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944130"/>
                  </a:lnTo>
                  <a:lnTo>
                    <a:pt x="6404013" y="944130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158" y="9616397"/>
              <a:ext cx="563552" cy="94413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2158" y="3234344"/>
            <a:ext cx="563552" cy="108319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2158" y="4390725"/>
            <a:ext cx="563552" cy="33666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848392" y="3255310"/>
            <a:ext cx="6396990" cy="14306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80"/>
              </a:spcBef>
            </a:pP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##Handling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outliers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spc="-10" dirty="0">
                <a:solidFill>
                  <a:srgbClr val="3F7F7F"/>
                </a:solidFill>
                <a:latin typeface="Courier New"/>
                <a:cs typeface="Courier New"/>
              </a:rPr>
              <a:t>Length</a:t>
            </a:r>
            <a:endParaRPr sz="750">
              <a:latin typeface="Courier New"/>
              <a:cs typeface="Courier New"/>
            </a:endParaRPr>
          </a:p>
          <a:p>
            <a:pPr marL="36195" marR="4465320">
              <a:lnSpc>
                <a:spcPct val="108900"/>
              </a:lnSpc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Q1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'Length'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quantile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sz="750" spc="-10" dirty="0">
                <a:solidFill>
                  <a:srgbClr val="008700"/>
                </a:solidFill>
                <a:latin typeface="Courier New"/>
                <a:cs typeface="Courier New"/>
              </a:rPr>
              <a:t>0.25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Q3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'Length'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quantile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sz="750" spc="-10" dirty="0">
                <a:solidFill>
                  <a:srgbClr val="008700"/>
                </a:solidFill>
                <a:latin typeface="Courier New"/>
                <a:cs typeface="Courier New"/>
              </a:rPr>
              <a:t>0.75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5"/>
              </a:spcBef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IQR</a:t>
            </a:r>
            <a:r>
              <a:rPr sz="750" spc="-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Q3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-</a:t>
            </a:r>
            <a:r>
              <a:rPr sz="750" spc="-25" dirty="0">
                <a:solidFill>
                  <a:srgbClr val="202020"/>
                </a:solidFill>
                <a:latin typeface="Courier New"/>
                <a:cs typeface="Courier New"/>
              </a:rPr>
              <a:t>Q1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Courier New"/>
              <a:cs typeface="Courier New"/>
            </a:endParaRPr>
          </a:p>
          <a:p>
            <a:pPr marL="36195" marR="4865370">
              <a:lnSpc>
                <a:spcPct val="108900"/>
              </a:lnSpc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lower_extreme</a:t>
            </a:r>
            <a:r>
              <a:rPr sz="750" spc="-3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2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Q1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-</a:t>
            </a:r>
            <a:r>
              <a:rPr sz="750" spc="-10" dirty="0">
                <a:solidFill>
                  <a:srgbClr val="008700"/>
                </a:solidFill>
                <a:latin typeface="Courier New"/>
                <a:cs typeface="Courier New"/>
              </a:rPr>
              <a:t>1.5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*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IQR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upper_extreme</a:t>
            </a:r>
            <a:r>
              <a:rPr sz="750" spc="-3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3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Q3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+</a:t>
            </a:r>
            <a:r>
              <a:rPr sz="750" spc="-10" dirty="0">
                <a:solidFill>
                  <a:srgbClr val="008700"/>
                </a:solidFill>
                <a:latin typeface="Courier New"/>
                <a:cs typeface="Courier New"/>
              </a:rPr>
              <a:t>1.5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*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IQR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Courier New"/>
              <a:cs typeface="Courier New"/>
            </a:endParaRPr>
          </a:p>
          <a:p>
            <a:pPr marL="36195" marR="1720850">
              <a:lnSpc>
                <a:spcPct val="108900"/>
              </a:lnSpc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outliers</a:t>
            </a:r>
            <a:r>
              <a:rPr sz="750" spc="-5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3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[(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'Length'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-3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&lt;</a:t>
            </a:r>
            <a:r>
              <a:rPr sz="750" b="1" spc="-3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lower_extreme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r>
              <a:rPr sz="750" spc="-4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|</a:t>
            </a:r>
            <a:r>
              <a:rPr sz="750" b="1" spc="-3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'Length'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-3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&gt;</a:t>
            </a:r>
            <a:r>
              <a:rPr sz="750" b="1" spc="-3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upper_extreme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)]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outliers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2158" y="4763987"/>
            <a:ext cx="556234" cy="104659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52052" y="5887434"/>
            <a:ext cx="6396990" cy="578485"/>
          </a:xfrm>
          <a:prstGeom prst="rect">
            <a:avLst/>
          </a:prstGeom>
          <a:solidFill>
            <a:srgbClr val="F4F4F4"/>
          </a:solidFill>
          <a:ln w="7318">
            <a:solidFill>
              <a:srgbClr val="DFDFDF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32384" marR="2296160" algn="just">
              <a:lnSpc>
                <a:spcPct val="108900"/>
              </a:lnSpc>
              <a:spcBef>
                <a:spcPts val="235"/>
              </a:spcBef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loc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'Length'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-6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&lt;</a:t>
            </a:r>
            <a:r>
              <a:rPr sz="750" b="1" spc="-4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lower_extreme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4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'Length'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-4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4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'Length'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mean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()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loc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'Length'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-6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&gt;</a:t>
            </a:r>
            <a:r>
              <a:rPr sz="750" b="1" spc="-4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upper_extreme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4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'Length'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-4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4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'Length'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mean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()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sb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boxplot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data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[[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'Length'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5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'Breadth'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5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'Price'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]])</a:t>
            </a:r>
            <a:endParaRPr sz="750">
              <a:latin typeface="Courier New"/>
              <a:cs typeface="Courier New"/>
            </a:endParaRPr>
          </a:p>
          <a:p>
            <a:pPr marL="32384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8392" y="9637364"/>
            <a:ext cx="6396990" cy="89661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80"/>
              </a:spcBef>
            </a:pP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##Handling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outliers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spc="-10" dirty="0">
                <a:solidFill>
                  <a:srgbClr val="3F7F7F"/>
                </a:solidFill>
                <a:latin typeface="Courier New"/>
                <a:cs typeface="Courier New"/>
              </a:rPr>
              <a:t>Breadth</a:t>
            </a:r>
            <a:endParaRPr sz="750">
              <a:latin typeface="Courier New"/>
              <a:cs typeface="Courier New"/>
            </a:endParaRPr>
          </a:p>
          <a:p>
            <a:pPr marL="36195" marR="4408170">
              <a:lnSpc>
                <a:spcPct val="108900"/>
              </a:lnSpc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q1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'Breadth'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quantile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sz="750" spc="-10" dirty="0">
                <a:solidFill>
                  <a:srgbClr val="008700"/>
                </a:solidFill>
                <a:latin typeface="Courier New"/>
                <a:cs typeface="Courier New"/>
              </a:rPr>
              <a:t>0.25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q3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'Breadth'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quantile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sz="750" spc="-10" dirty="0">
                <a:solidFill>
                  <a:srgbClr val="008700"/>
                </a:solidFill>
                <a:latin typeface="Courier New"/>
                <a:cs typeface="Courier New"/>
              </a:rPr>
              <a:t>0.75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5"/>
              </a:spcBef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IQR</a:t>
            </a:r>
            <a:r>
              <a:rPr sz="750" spc="-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q3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-</a:t>
            </a:r>
            <a:r>
              <a:rPr sz="750" spc="-25" dirty="0">
                <a:solidFill>
                  <a:srgbClr val="202020"/>
                </a:solidFill>
                <a:latin typeface="Courier New"/>
                <a:cs typeface="Courier New"/>
              </a:rPr>
              <a:t>q1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5"/>
              </a:spcBef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lower_extreme</a:t>
            </a:r>
            <a:r>
              <a:rPr sz="750" spc="-3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2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q1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-</a:t>
            </a:r>
            <a:r>
              <a:rPr sz="750" spc="-10" dirty="0">
                <a:solidFill>
                  <a:srgbClr val="008700"/>
                </a:solidFill>
                <a:latin typeface="Courier New"/>
                <a:cs typeface="Courier New"/>
              </a:rPr>
              <a:t>1.5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*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IQR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48392" y="915956"/>
          <a:ext cx="6260460" cy="897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3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5430"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330"/>
                        </a:spcBef>
                        <a:tabLst>
                          <a:tab pos="1217295" algn="l"/>
                          <a:tab pos="2110105" algn="l"/>
                        </a:tabLst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Candy</a:t>
                      </a:r>
                      <a:r>
                        <a:rPr sz="75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>Variety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Date</a:t>
                      </a:r>
                      <a:r>
                        <a:rPr sz="75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7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20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b="1" spc="-25" dirty="0">
                          <a:latin typeface="Arial"/>
                          <a:cs typeface="Arial"/>
                        </a:rPr>
                        <a:t>Day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Length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Breadth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Price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810"/>
                        </a:lnSpc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75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25" dirty="0">
                          <a:latin typeface="Arial"/>
                          <a:cs typeface="Arial"/>
                        </a:rPr>
                        <a:t>of</a:t>
                      </a:r>
                      <a:endParaRPr sz="750">
                        <a:latin typeface="Arial"/>
                        <a:cs typeface="Arial"/>
                      </a:endParaRPr>
                    </a:p>
                    <a:p>
                      <a:pPr marL="334645">
                        <a:lnSpc>
                          <a:spcPts val="880"/>
                        </a:lnSpc>
                      </a:pPr>
                      <a:r>
                        <a:rPr sz="750" b="1" spc="-25" dirty="0">
                          <a:latin typeface="Arial"/>
                          <a:cs typeface="Arial"/>
                        </a:rPr>
                        <a:t>Day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Weekend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30"/>
                        </a:spcBef>
                        <a:tabLst>
                          <a:tab pos="803910" algn="l"/>
                          <a:tab pos="1253490" algn="l"/>
                        </a:tabLst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Weekday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b="1" spc="-20" dirty="0">
                          <a:latin typeface="Arial"/>
                          <a:cs typeface="Arial"/>
                        </a:rPr>
                        <a:t>Date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b="1" spc="-20" dirty="0">
                          <a:latin typeface="Arial"/>
                          <a:cs typeface="Arial"/>
                        </a:rPr>
                        <a:t>Time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marL="46990">
                        <a:lnSpc>
                          <a:spcPts val="880"/>
                        </a:lnSpc>
                        <a:spcBef>
                          <a:spcPts val="370"/>
                        </a:spcBef>
                        <a:tabLst>
                          <a:tab pos="484505" algn="l"/>
                          <a:tab pos="1380490" algn="l"/>
                        </a:tabLst>
                      </a:pPr>
                      <a:r>
                        <a:rPr sz="1125" b="1" spc="-75" baseline="-29629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25" b="1" baseline="-29629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Chocolate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2020-02-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09</a:t>
                      </a:r>
                      <a:r>
                        <a:rPr sz="750" spc="180" dirty="0">
                          <a:latin typeface="Arial MT"/>
                          <a:cs typeface="Arial MT"/>
                        </a:rPr>
                        <a:t>  </a:t>
                      </a:r>
                      <a:r>
                        <a:rPr sz="1125" spc="-15" baseline="-29629" dirty="0">
                          <a:latin typeface="Arial MT"/>
                          <a:cs typeface="Arial MT"/>
                        </a:rPr>
                        <a:t>Sunday</a:t>
                      </a:r>
                      <a:endParaRPr sz="1125" baseline="-29629">
                        <a:latin typeface="Arial MT"/>
                        <a:cs typeface="Arial MT"/>
                      </a:endParaRPr>
                    </a:p>
                    <a:p>
                      <a:pPr marL="632460">
                        <a:lnSpc>
                          <a:spcPts val="880"/>
                        </a:lnSpc>
                        <a:tabLst>
                          <a:tab pos="1496695" algn="l"/>
                        </a:tabLst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Hearts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14:05:00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3937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4.305556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6350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1.0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9969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7.5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3937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Weekend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3937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latin typeface="Arial MT"/>
                          <a:cs typeface="Arial MT"/>
                        </a:rPr>
                        <a:t>1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ts val="680"/>
                        </a:lnSpc>
                        <a:spcBef>
                          <a:spcPts val="775"/>
                        </a:spcBef>
                        <a:tabLst>
                          <a:tab pos="629920" algn="l"/>
                        </a:tabLst>
                      </a:pPr>
                      <a:r>
                        <a:rPr sz="750" spc="-5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125" spc="-15" baseline="29629" dirty="0">
                          <a:latin typeface="Arial MT"/>
                          <a:cs typeface="Arial MT"/>
                        </a:rPr>
                        <a:t>2020-</a:t>
                      </a:r>
                      <a:r>
                        <a:rPr sz="1125" baseline="29629" dirty="0">
                          <a:latin typeface="Arial MT"/>
                          <a:cs typeface="Arial MT"/>
                        </a:rPr>
                        <a:t>02-</a:t>
                      </a:r>
                      <a:r>
                        <a:rPr sz="1125" spc="254" baseline="29629" dirty="0">
                          <a:latin typeface="Arial MT"/>
                          <a:cs typeface="Arial MT"/>
                        </a:rPr>
                        <a:t> 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14:05:00</a:t>
                      </a:r>
                      <a:endParaRPr sz="750">
                        <a:latin typeface="Arial MT"/>
                        <a:cs typeface="Arial MT"/>
                      </a:endParaRPr>
                    </a:p>
                    <a:p>
                      <a:pPr marL="392430" algn="ctr">
                        <a:lnSpc>
                          <a:spcPts val="680"/>
                        </a:lnSpc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09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9842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46990">
                        <a:lnSpc>
                          <a:spcPts val="680"/>
                        </a:lnSpc>
                        <a:spcBef>
                          <a:spcPts val="745"/>
                        </a:spcBef>
                        <a:tabLst>
                          <a:tab pos="442595" algn="l"/>
                          <a:tab pos="138049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Fruit</a:t>
                      </a:r>
                      <a:r>
                        <a:rPr sz="7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Drops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125" spc="-15" baseline="29629" dirty="0">
                          <a:latin typeface="Arial MT"/>
                          <a:cs typeface="Arial MT"/>
                        </a:rPr>
                        <a:t>2020-10-</a:t>
                      </a:r>
                      <a:r>
                        <a:rPr sz="1125" baseline="29629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1125" spc="270" baseline="29629" dirty="0">
                          <a:latin typeface="Arial MT"/>
                          <a:cs typeface="Arial MT"/>
                        </a:rPr>
                        <a:t> 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Sunday</a:t>
                      </a:r>
                      <a:endParaRPr sz="750">
                        <a:latin typeface="Arial MT"/>
                        <a:cs typeface="Arial MT"/>
                      </a:endParaRPr>
                    </a:p>
                    <a:p>
                      <a:pPr marL="1496695">
                        <a:lnSpc>
                          <a:spcPts val="680"/>
                        </a:lnSpc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15:46:00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946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39370" algn="r">
                        <a:lnSpc>
                          <a:spcPct val="100000"/>
                        </a:lnSpc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4.305556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63500" algn="r">
                        <a:lnSpc>
                          <a:spcPct val="100000"/>
                        </a:lnSpc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6.0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99695" algn="r">
                        <a:lnSpc>
                          <a:spcPct val="100000"/>
                        </a:lnSpc>
                      </a:pPr>
                      <a:r>
                        <a:rPr sz="750" spc="-20" dirty="0">
                          <a:latin typeface="Arial MT"/>
                          <a:cs typeface="Arial MT"/>
                        </a:rPr>
                        <a:t>14.0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39370" algn="r">
                        <a:lnSpc>
                          <a:spcPct val="100000"/>
                        </a:lnSpc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Weekend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39370" algn="r">
                        <a:lnSpc>
                          <a:spcPct val="100000"/>
                        </a:lnSpc>
                      </a:pPr>
                      <a:r>
                        <a:rPr sz="750" dirty="0">
                          <a:latin typeface="Arial MT"/>
                          <a:cs typeface="Arial MT"/>
                        </a:rPr>
                        <a:t>1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ts val="680"/>
                        </a:lnSpc>
                        <a:spcBef>
                          <a:spcPts val="745"/>
                        </a:spcBef>
                        <a:tabLst>
                          <a:tab pos="629920" algn="l"/>
                        </a:tabLst>
                      </a:pPr>
                      <a:r>
                        <a:rPr sz="750" spc="-5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125" spc="-15" baseline="29629" dirty="0">
                          <a:latin typeface="Arial MT"/>
                          <a:cs typeface="Arial MT"/>
                        </a:rPr>
                        <a:t>2020-</a:t>
                      </a:r>
                      <a:r>
                        <a:rPr sz="1125" baseline="29629" dirty="0">
                          <a:latin typeface="Arial MT"/>
                          <a:cs typeface="Arial MT"/>
                        </a:rPr>
                        <a:t>10-</a:t>
                      </a:r>
                      <a:r>
                        <a:rPr sz="1125" spc="254" baseline="29629" dirty="0">
                          <a:latin typeface="Arial MT"/>
                          <a:cs typeface="Arial MT"/>
                        </a:rPr>
                        <a:t> 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15:46:00</a:t>
                      </a:r>
                      <a:endParaRPr sz="750">
                        <a:latin typeface="Arial MT"/>
                        <a:cs typeface="Arial MT"/>
                      </a:endParaRPr>
                    </a:p>
                    <a:p>
                      <a:pPr marL="392430" algn="ctr">
                        <a:lnSpc>
                          <a:spcPts val="680"/>
                        </a:lnSpc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18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94615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848385" y="7808645"/>
            <a:ext cx="6257925" cy="7620"/>
          </a:xfrm>
          <a:custGeom>
            <a:avLst/>
            <a:gdLst/>
            <a:ahLst/>
            <a:cxnLst/>
            <a:rect l="l" t="t" r="r" b="b"/>
            <a:pathLst>
              <a:path w="6257925" h="7620">
                <a:moveTo>
                  <a:pt x="6257633" y="0"/>
                </a:moveTo>
                <a:lnTo>
                  <a:pt x="6257633" y="0"/>
                </a:lnTo>
                <a:lnTo>
                  <a:pt x="0" y="0"/>
                </a:lnTo>
                <a:lnTo>
                  <a:pt x="0" y="7315"/>
                </a:lnTo>
                <a:lnTo>
                  <a:pt x="6257633" y="7315"/>
                </a:lnTo>
                <a:lnTo>
                  <a:pt x="6257633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48392" y="123826"/>
            <a:ext cx="6404610" cy="168910"/>
            <a:chOff x="848392" y="123826"/>
            <a:chExt cx="6404610" cy="168910"/>
          </a:xfrm>
        </p:grpSpPr>
        <p:sp>
          <p:nvSpPr>
            <p:cNvPr id="5" name="object 5"/>
            <p:cNvSpPr/>
            <p:nvPr/>
          </p:nvSpPr>
          <p:spPr>
            <a:xfrm>
              <a:off x="848392" y="123826"/>
              <a:ext cx="6404610" cy="168910"/>
            </a:xfrm>
            <a:custGeom>
              <a:avLst/>
              <a:gdLst/>
              <a:ahLst/>
              <a:cxnLst/>
              <a:rect l="l" t="t" r="r" b="b"/>
              <a:pathLst>
                <a:path w="6404609" h="168910">
                  <a:moveTo>
                    <a:pt x="6404009" y="168332"/>
                  </a:moveTo>
                  <a:lnTo>
                    <a:pt x="0" y="168332"/>
                  </a:lnTo>
                  <a:lnTo>
                    <a:pt x="0" y="0"/>
                  </a:lnTo>
                  <a:lnTo>
                    <a:pt x="6404009" y="0"/>
                  </a:lnTo>
                  <a:lnTo>
                    <a:pt x="6404009" y="16833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8385" y="123837"/>
              <a:ext cx="6404610" cy="168910"/>
            </a:xfrm>
            <a:custGeom>
              <a:avLst/>
              <a:gdLst/>
              <a:ahLst/>
              <a:cxnLst/>
              <a:rect l="l" t="t" r="r" b="b"/>
              <a:pathLst>
                <a:path w="6404609" h="168910">
                  <a:moveTo>
                    <a:pt x="6404013" y="0"/>
                  </a:moveTo>
                  <a:lnTo>
                    <a:pt x="6396698" y="0"/>
                  </a:lnTo>
                  <a:lnTo>
                    <a:pt x="6396698" y="161010"/>
                  </a:lnTo>
                  <a:lnTo>
                    <a:pt x="7315" y="161010"/>
                  </a:lnTo>
                  <a:lnTo>
                    <a:pt x="7315" y="0"/>
                  </a:lnTo>
                  <a:lnTo>
                    <a:pt x="0" y="0"/>
                  </a:lnTo>
                  <a:lnTo>
                    <a:pt x="0" y="161010"/>
                  </a:lnTo>
                  <a:lnTo>
                    <a:pt x="0" y="168325"/>
                  </a:lnTo>
                  <a:lnTo>
                    <a:pt x="7315" y="168325"/>
                  </a:lnTo>
                  <a:lnTo>
                    <a:pt x="6396698" y="168325"/>
                  </a:lnTo>
                  <a:lnTo>
                    <a:pt x="6404013" y="168325"/>
                  </a:lnTo>
                  <a:lnTo>
                    <a:pt x="6404013" y="161010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48392" y="365348"/>
            <a:ext cx="6404610" cy="461645"/>
            <a:chOff x="848392" y="365348"/>
            <a:chExt cx="6404610" cy="461645"/>
          </a:xfrm>
        </p:grpSpPr>
        <p:sp>
          <p:nvSpPr>
            <p:cNvPr id="8" name="object 8"/>
            <p:cNvSpPr/>
            <p:nvPr/>
          </p:nvSpPr>
          <p:spPr>
            <a:xfrm>
              <a:off x="848392" y="365348"/>
              <a:ext cx="6404610" cy="461645"/>
            </a:xfrm>
            <a:custGeom>
              <a:avLst/>
              <a:gdLst/>
              <a:ahLst/>
              <a:cxnLst/>
              <a:rect l="l" t="t" r="r" b="b"/>
              <a:pathLst>
                <a:path w="6404609" h="461644">
                  <a:moveTo>
                    <a:pt x="6404010" y="461088"/>
                  </a:moveTo>
                  <a:lnTo>
                    <a:pt x="0" y="461088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461088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8385" y="365353"/>
              <a:ext cx="6404610" cy="461645"/>
            </a:xfrm>
            <a:custGeom>
              <a:avLst/>
              <a:gdLst/>
              <a:ahLst/>
              <a:cxnLst/>
              <a:rect l="l" t="t" r="r" b="b"/>
              <a:pathLst>
                <a:path w="6404609" h="461644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453771"/>
                  </a:lnTo>
                  <a:lnTo>
                    <a:pt x="0" y="453771"/>
                  </a:lnTo>
                  <a:lnTo>
                    <a:pt x="0" y="461086"/>
                  </a:lnTo>
                  <a:lnTo>
                    <a:pt x="6396698" y="461086"/>
                  </a:lnTo>
                  <a:lnTo>
                    <a:pt x="6404013" y="461086"/>
                  </a:lnTo>
                  <a:lnTo>
                    <a:pt x="6404013" y="453771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92158" y="1982817"/>
            <a:ext cx="4801235" cy="3733165"/>
            <a:chOff x="292158" y="1982817"/>
            <a:chExt cx="4801235" cy="373316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117" y="2729342"/>
              <a:ext cx="4274219" cy="298609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158" y="1982817"/>
              <a:ext cx="556234" cy="70993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292158" y="5839861"/>
            <a:ext cx="6960870" cy="1083310"/>
            <a:chOff x="292158" y="5839861"/>
            <a:chExt cx="6960870" cy="1083310"/>
          </a:xfrm>
        </p:grpSpPr>
        <p:sp>
          <p:nvSpPr>
            <p:cNvPr id="14" name="object 14"/>
            <p:cNvSpPr/>
            <p:nvPr/>
          </p:nvSpPr>
          <p:spPr>
            <a:xfrm>
              <a:off x="848393" y="5839862"/>
              <a:ext cx="6404610" cy="1083310"/>
            </a:xfrm>
            <a:custGeom>
              <a:avLst/>
              <a:gdLst/>
              <a:ahLst/>
              <a:cxnLst/>
              <a:rect l="l" t="t" r="r" b="b"/>
              <a:pathLst>
                <a:path w="6404609" h="1083309">
                  <a:moveTo>
                    <a:pt x="6404010" y="1083192"/>
                  </a:moveTo>
                  <a:lnTo>
                    <a:pt x="0" y="1083192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108319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8385" y="5839866"/>
              <a:ext cx="6404610" cy="1083310"/>
            </a:xfrm>
            <a:custGeom>
              <a:avLst/>
              <a:gdLst/>
              <a:ahLst/>
              <a:cxnLst/>
              <a:rect l="l" t="t" r="r" b="b"/>
              <a:pathLst>
                <a:path w="6404609" h="108330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1075880"/>
                  </a:lnTo>
                  <a:lnTo>
                    <a:pt x="0" y="1075880"/>
                  </a:lnTo>
                  <a:lnTo>
                    <a:pt x="0" y="1083195"/>
                  </a:lnTo>
                  <a:lnTo>
                    <a:pt x="6396698" y="1083195"/>
                  </a:lnTo>
                  <a:lnTo>
                    <a:pt x="6404013" y="1083195"/>
                  </a:lnTo>
                  <a:lnTo>
                    <a:pt x="6404013" y="1075880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158" y="5839861"/>
              <a:ext cx="563552" cy="1083193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48392" y="6996243"/>
            <a:ext cx="6404610" cy="461645"/>
            <a:chOff x="848392" y="6996243"/>
            <a:chExt cx="6404610" cy="461645"/>
          </a:xfrm>
        </p:grpSpPr>
        <p:sp>
          <p:nvSpPr>
            <p:cNvPr id="18" name="object 18"/>
            <p:cNvSpPr/>
            <p:nvPr/>
          </p:nvSpPr>
          <p:spPr>
            <a:xfrm>
              <a:off x="848392" y="6996243"/>
              <a:ext cx="6404610" cy="461645"/>
            </a:xfrm>
            <a:custGeom>
              <a:avLst/>
              <a:gdLst/>
              <a:ahLst/>
              <a:cxnLst/>
              <a:rect l="l" t="t" r="r" b="b"/>
              <a:pathLst>
                <a:path w="6404609" h="461645">
                  <a:moveTo>
                    <a:pt x="6404010" y="461088"/>
                  </a:moveTo>
                  <a:lnTo>
                    <a:pt x="0" y="461088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461088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8385" y="6996252"/>
              <a:ext cx="6404610" cy="461645"/>
            </a:xfrm>
            <a:custGeom>
              <a:avLst/>
              <a:gdLst/>
              <a:ahLst/>
              <a:cxnLst/>
              <a:rect l="l" t="t" r="r" b="b"/>
              <a:pathLst>
                <a:path w="6404609" h="46164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453771"/>
                  </a:lnTo>
                  <a:lnTo>
                    <a:pt x="0" y="453771"/>
                  </a:lnTo>
                  <a:lnTo>
                    <a:pt x="0" y="461086"/>
                  </a:lnTo>
                  <a:lnTo>
                    <a:pt x="6396698" y="461086"/>
                  </a:lnTo>
                  <a:lnTo>
                    <a:pt x="6404013" y="461086"/>
                  </a:lnTo>
                  <a:lnTo>
                    <a:pt x="6404013" y="453771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43782" y="7525139"/>
            <a:ext cx="342900" cy="24955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26034">
              <a:lnSpc>
                <a:spcPts val="860"/>
              </a:lnSpc>
              <a:spcBef>
                <a:spcPts val="160"/>
              </a:spcBef>
            </a:pPr>
            <a:r>
              <a:rPr sz="750" b="1" spc="-20" dirty="0">
                <a:latin typeface="Arial"/>
                <a:cs typeface="Arial"/>
              </a:rPr>
              <a:t>Candy</a:t>
            </a:r>
            <a:r>
              <a:rPr sz="750" b="1" spc="500" dirty="0">
                <a:latin typeface="Arial"/>
                <a:cs typeface="Arial"/>
              </a:rPr>
              <a:t> </a:t>
            </a:r>
            <a:r>
              <a:rPr sz="750" b="1" spc="-10" dirty="0">
                <a:latin typeface="Arial"/>
                <a:cs typeface="Arial"/>
              </a:rPr>
              <a:t>Variety</a:t>
            </a:r>
            <a:endParaRPr sz="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82125" y="7576370"/>
            <a:ext cx="6756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Date</a:t>
            </a:r>
            <a:r>
              <a:rPr sz="750" b="1" spc="-2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and</a:t>
            </a:r>
            <a:r>
              <a:rPr sz="750" b="1" spc="-15" dirty="0">
                <a:latin typeface="Arial"/>
                <a:cs typeface="Arial"/>
              </a:rPr>
              <a:t> </a:t>
            </a:r>
            <a:r>
              <a:rPr sz="750" b="1" spc="-20" dirty="0">
                <a:latin typeface="Arial"/>
                <a:cs typeface="Arial"/>
              </a:rPr>
              <a:t>Time</a:t>
            </a:r>
            <a:endParaRPr sz="7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74912" y="7576370"/>
            <a:ext cx="69151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1315" algn="l"/>
              </a:tabLst>
            </a:pPr>
            <a:r>
              <a:rPr sz="750" b="1" spc="-25" dirty="0">
                <a:latin typeface="Arial"/>
                <a:cs typeface="Arial"/>
              </a:rPr>
              <a:t>Day</a:t>
            </a:r>
            <a:r>
              <a:rPr sz="750" b="1" dirty="0">
                <a:latin typeface="Arial"/>
                <a:cs typeface="Arial"/>
              </a:rPr>
              <a:t>	</a:t>
            </a:r>
            <a:r>
              <a:rPr sz="750" b="1" spc="-10" dirty="0">
                <a:latin typeface="Arial"/>
                <a:cs typeface="Arial"/>
              </a:rPr>
              <a:t>Length</a:t>
            </a:r>
            <a:endParaRPr sz="7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72898" y="7576370"/>
            <a:ext cx="38481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10" dirty="0">
                <a:latin typeface="Arial"/>
                <a:cs typeface="Arial"/>
              </a:rPr>
              <a:t>Breadth</a:t>
            </a:r>
            <a:endParaRPr sz="7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27125" y="7576370"/>
            <a:ext cx="25844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10" dirty="0">
                <a:latin typeface="Arial"/>
                <a:cs typeface="Arial"/>
              </a:rPr>
              <a:t>Price</a:t>
            </a:r>
            <a:endParaRPr sz="7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50653" y="7525139"/>
            <a:ext cx="363855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Type</a:t>
            </a:r>
            <a:r>
              <a:rPr sz="750" b="1" spc="-20" dirty="0">
                <a:latin typeface="Arial"/>
                <a:cs typeface="Arial"/>
              </a:rPr>
              <a:t> </a:t>
            </a:r>
            <a:r>
              <a:rPr sz="750" b="1" spc="-25" dirty="0">
                <a:latin typeface="Arial"/>
                <a:cs typeface="Arial"/>
              </a:rPr>
              <a:t>of</a:t>
            </a:r>
            <a:endParaRPr sz="750">
              <a:latin typeface="Arial"/>
              <a:cs typeface="Arial"/>
            </a:endParaRPr>
          </a:p>
          <a:p>
            <a:pPr marL="175895">
              <a:lnSpc>
                <a:spcPts val="880"/>
              </a:lnSpc>
            </a:pPr>
            <a:r>
              <a:rPr sz="750" b="1" spc="-25" dirty="0">
                <a:latin typeface="Arial"/>
                <a:cs typeface="Arial"/>
              </a:rPr>
              <a:t>Day</a:t>
            </a:r>
            <a:endParaRPr sz="7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83838" y="7576370"/>
            <a:ext cx="44323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10" dirty="0">
                <a:latin typeface="Arial"/>
                <a:cs typeface="Arial"/>
              </a:rPr>
              <a:t>Weekend</a:t>
            </a:r>
            <a:endParaRPr sz="7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96273" y="7576370"/>
            <a:ext cx="43751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10" dirty="0">
                <a:latin typeface="Arial"/>
                <a:cs typeface="Arial"/>
              </a:rPr>
              <a:t>Weekday</a:t>
            </a:r>
            <a:endParaRPr sz="7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75047" y="7576370"/>
            <a:ext cx="69659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1645" algn="l"/>
              </a:tabLst>
            </a:pPr>
            <a:r>
              <a:rPr sz="750" b="1" spc="-20" dirty="0">
                <a:latin typeface="Arial"/>
                <a:cs typeface="Arial"/>
              </a:rPr>
              <a:t>Date</a:t>
            </a:r>
            <a:r>
              <a:rPr sz="750" b="1" dirty="0">
                <a:latin typeface="Arial"/>
                <a:cs typeface="Arial"/>
              </a:rPr>
              <a:t>	</a:t>
            </a:r>
            <a:r>
              <a:rPr sz="750" b="1" spc="-20" dirty="0">
                <a:latin typeface="Arial"/>
                <a:cs typeface="Arial"/>
              </a:rPr>
              <a:t>Time</a:t>
            </a:r>
            <a:endParaRPr sz="7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83265" y="7898401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90658" y="7898401"/>
            <a:ext cx="495934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Fruit</a:t>
            </a:r>
            <a:r>
              <a:rPr sz="750" spc="-2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Drops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45770" y="7847169"/>
            <a:ext cx="511809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2020-10-</a:t>
            </a:r>
            <a:r>
              <a:rPr sz="750" spc="-35" dirty="0">
                <a:latin typeface="Arial MT"/>
                <a:cs typeface="Arial MT"/>
              </a:rPr>
              <a:t>18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15:46:00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26934" y="7898401"/>
            <a:ext cx="34798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Sunday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44338" y="7898401"/>
            <a:ext cx="124079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2669" algn="l"/>
              </a:tabLst>
            </a:pPr>
            <a:r>
              <a:rPr sz="750" dirty="0">
                <a:latin typeface="Arial MT"/>
                <a:cs typeface="Arial MT"/>
              </a:rPr>
              <a:t>4.305556</a:t>
            </a:r>
            <a:r>
              <a:rPr sz="750" spc="14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2.847222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20" dirty="0">
                <a:latin typeface="Arial MT"/>
                <a:cs typeface="Arial MT"/>
              </a:rPr>
              <a:t>14.0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87185" y="7898401"/>
            <a:ext cx="42735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Weekend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48295" y="7898401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55470" y="7898401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00652" y="7847169"/>
            <a:ext cx="406400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r>
              <a:rPr sz="750" spc="-25" dirty="0">
                <a:latin typeface="Arial MT"/>
                <a:cs typeface="Arial MT"/>
              </a:rPr>
              <a:t>10-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25" dirty="0">
                <a:latin typeface="Arial MT"/>
                <a:cs typeface="Arial MT"/>
              </a:rPr>
              <a:t>18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76149" y="7898401"/>
            <a:ext cx="3956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15:46:00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92158" y="8299001"/>
            <a:ext cx="6960870" cy="709930"/>
            <a:chOff x="292158" y="8299001"/>
            <a:chExt cx="6960870" cy="709930"/>
          </a:xfrm>
        </p:grpSpPr>
        <p:sp>
          <p:nvSpPr>
            <p:cNvPr id="40" name="object 40"/>
            <p:cNvSpPr/>
            <p:nvPr/>
          </p:nvSpPr>
          <p:spPr>
            <a:xfrm>
              <a:off x="848393" y="8299001"/>
              <a:ext cx="6404610" cy="709930"/>
            </a:xfrm>
            <a:custGeom>
              <a:avLst/>
              <a:gdLst/>
              <a:ahLst/>
              <a:cxnLst/>
              <a:rect l="l" t="t" r="r" b="b"/>
              <a:pathLst>
                <a:path w="6404609" h="709929">
                  <a:moveTo>
                    <a:pt x="6404010" y="709930"/>
                  </a:moveTo>
                  <a:lnTo>
                    <a:pt x="0" y="709930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70993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48385" y="8299005"/>
              <a:ext cx="6404610" cy="709930"/>
            </a:xfrm>
            <a:custGeom>
              <a:avLst/>
              <a:gdLst/>
              <a:ahLst/>
              <a:cxnLst/>
              <a:rect l="l" t="t" r="r" b="b"/>
              <a:pathLst>
                <a:path w="6404609" h="70992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702614"/>
                  </a:lnTo>
                  <a:lnTo>
                    <a:pt x="0" y="702614"/>
                  </a:lnTo>
                  <a:lnTo>
                    <a:pt x="0" y="709930"/>
                  </a:lnTo>
                  <a:lnTo>
                    <a:pt x="6396698" y="709930"/>
                  </a:lnTo>
                  <a:lnTo>
                    <a:pt x="6404013" y="709930"/>
                  </a:lnTo>
                  <a:lnTo>
                    <a:pt x="6404013" y="702614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158" y="8299001"/>
              <a:ext cx="563552" cy="709930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2158" y="365347"/>
            <a:ext cx="563552" cy="461089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848392" y="111125"/>
            <a:ext cx="6396990" cy="67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upper_extreme</a:t>
            </a:r>
            <a:r>
              <a:rPr sz="750" spc="-3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3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q3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+</a:t>
            </a:r>
            <a:r>
              <a:rPr sz="750" spc="-10" dirty="0">
                <a:solidFill>
                  <a:srgbClr val="008700"/>
                </a:solidFill>
                <a:latin typeface="Courier New"/>
                <a:cs typeface="Courier New"/>
              </a:rPr>
              <a:t>1.5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*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IQR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##Defining</a:t>
            </a:r>
            <a:r>
              <a:rPr sz="75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spc="-10" dirty="0">
                <a:solidFill>
                  <a:srgbClr val="3F7F7F"/>
                </a:solidFill>
                <a:latin typeface="Courier New"/>
                <a:cs typeface="Courier New"/>
              </a:rPr>
              <a:t>outliers</a:t>
            </a:r>
            <a:endParaRPr sz="750">
              <a:latin typeface="Courier New"/>
              <a:cs typeface="Courier New"/>
            </a:endParaRPr>
          </a:p>
          <a:p>
            <a:pPr marL="36195" marR="1607185">
              <a:lnSpc>
                <a:spcPct val="108900"/>
              </a:lnSpc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outliers</a:t>
            </a:r>
            <a:r>
              <a:rPr sz="750" spc="-5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3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[(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'Breadth'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-4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&lt;</a:t>
            </a:r>
            <a:r>
              <a:rPr sz="750" b="1" spc="-3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lower_extreme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r>
              <a:rPr sz="750" spc="-4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|</a:t>
            </a:r>
            <a:r>
              <a:rPr sz="750" b="1" spc="-3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'Breadth'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-4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&gt;</a:t>
            </a:r>
            <a:r>
              <a:rPr sz="750" b="1" spc="-3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upper_extreme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)]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outliers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45" name="object 4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2158" y="863030"/>
            <a:ext cx="556234" cy="1046598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852052" y="1986477"/>
            <a:ext cx="6396990" cy="702945"/>
          </a:xfrm>
          <a:prstGeom prst="rect">
            <a:avLst/>
          </a:prstGeom>
          <a:solidFill>
            <a:srgbClr val="F4F4F4"/>
          </a:solidFill>
          <a:ln w="7318">
            <a:solidFill>
              <a:srgbClr val="DFDFD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2384" algn="just">
              <a:lnSpc>
                <a:spcPct val="100000"/>
              </a:lnSpc>
              <a:spcBef>
                <a:spcPts val="315"/>
              </a:spcBef>
            </a:pP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##Replacing</a:t>
            </a:r>
            <a:r>
              <a:rPr sz="75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outlier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with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spc="-10" dirty="0">
                <a:solidFill>
                  <a:srgbClr val="3F7F7F"/>
                </a:solidFill>
                <a:latin typeface="Courier New"/>
                <a:cs typeface="Courier New"/>
              </a:rPr>
              <a:t>mean()</a:t>
            </a:r>
            <a:endParaRPr sz="750">
              <a:latin typeface="Courier New"/>
              <a:cs typeface="Courier New"/>
            </a:endParaRPr>
          </a:p>
          <a:p>
            <a:pPr marL="32384" marR="2124710" algn="just">
              <a:lnSpc>
                <a:spcPct val="108900"/>
              </a:lnSpc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loc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'Breadth'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-6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&lt;</a:t>
            </a:r>
            <a:r>
              <a:rPr sz="750" b="1" spc="-50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lower_extreme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4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'Breadth'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-5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4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'Breadth'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mean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()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loc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'Breadth'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-6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&gt;</a:t>
            </a:r>
            <a:r>
              <a:rPr sz="750" b="1" spc="-50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upper_extreme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4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'Breadth'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-5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4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'Breadth'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mean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()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sb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boxplot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data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[[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'Length'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5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'Breadth'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5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'Price'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]])</a:t>
            </a:r>
            <a:endParaRPr sz="750">
              <a:latin typeface="Courier New"/>
              <a:cs typeface="Courier New"/>
            </a:endParaRPr>
          </a:p>
          <a:p>
            <a:pPr marL="32384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47" name="object 4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2158" y="6996242"/>
            <a:ext cx="563552" cy="461089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848392" y="5860828"/>
            <a:ext cx="6396990" cy="155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 marR="4351020">
              <a:lnSpc>
                <a:spcPct val="108900"/>
              </a:lnSpc>
              <a:spcBef>
                <a:spcPts val="100"/>
              </a:spcBef>
            </a:pP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##Handling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outlier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spc="-10" dirty="0">
                <a:solidFill>
                  <a:srgbClr val="3F7F7F"/>
                </a:solidFill>
                <a:latin typeface="Courier New"/>
                <a:cs typeface="Courier New"/>
              </a:rPr>
              <a:t>Price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q1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'Price'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quantile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sz="750" spc="-10" dirty="0">
                <a:solidFill>
                  <a:srgbClr val="008700"/>
                </a:solidFill>
                <a:latin typeface="Courier New"/>
                <a:cs typeface="Courier New"/>
              </a:rPr>
              <a:t>0.25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r>
              <a:rPr sz="750" spc="500" dirty="0">
                <a:solidFill>
                  <a:srgbClr val="0054A9"/>
                </a:solidFill>
                <a:latin typeface="Courier New"/>
                <a:cs typeface="Courier New"/>
              </a:rPr>
              <a:t> 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q3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'Price'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quantile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sz="750" spc="-10" dirty="0">
                <a:solidFill>
                  <a:srgbClr val="008700"/>
                </a:solidFill>
                <a:latin typeface="Courier New"/>
                <a:cs typeface="Courier New"/>
              </a:rPr>
              <a:t>0.75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5"/>
              </a:spcBef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IQR</a:t>
            </a:r>
            <a:r>
              <a:rPr sz="750" spc="-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q3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-</a:t>
            </a:r>
            <a:r>
              <a:rPr sz="750" spc="-25" dirty="0">
                <a:solidFill>
                  <a:srgbClr val="202020"/>
                </a:solidFill>
                <a:latin typeface="Courier New"/>
                <a:cs typeface="Courier New"/>
              </a:rPr>
              <a:t>q1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Courier New"/>
              <a:cs typeface="Courier New"/>
            </a:endParaRPr>
          </a:p>
          <a:p>
            <a:pPr marL="36195" marR="4865370">
              <a:lnSpc>
                <a:spcPct val="108900"/>
              </a:lnSpc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lower_extreme</a:t>
            </a:r>
            <a:r>
              <a:rPr sz="750" spc="-3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2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q1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-</a:t>
            </a:r>
            <a:r>
              <a:rPr sz="750" spc="-10" dirty="0">
                <a:solidFill>
                  <a:srgbClr val="008700"/>
                </a:solidFill>
                <a:latin typeface="Courier New"/>
                <a:cs typeface="Courier New"/>
              </a:rPr>
              <a:t>1.5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*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IQR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upper_extreme</a:t>
            </a:r>
            <a:r>
              <a:rPr sz="750" spc="-3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3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q3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+</a:t>
            </a:r>
            <a:r>
              <a:rPr sz="750" spc="-10" dirty="0">
                <a:solidFill>
                  <a:srgbClr val="008700"/>
                </a:solidFill>
                <a:latin typeface="Courier New"/>
                <a:cs typeface="Courier New"/>
              </a:rPr>
              <a:t>1.5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*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IQR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##Defining</a:t>
            </a:r>
            <a:r>
              <a:rPr sz="75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spc="-10" dirty="0">
                <a:solidFill>
                  <a:srgbClr val="3F7F7F"/>
                </a:solidFill>
                <a:latin typeface="Courier New"/>
                <a:cs typeface="Courier New"/>
              </a:rPr>
              <a:t>outliers</a:t>
            </a:r>
            <a:endParaRPr sz="750">
              <a:latin typeface="Courier New"/>
              <a:cs typeface="Courier New"/>
            </a:endParaRPr>
          </a:p>
          <a:p>
            <a:pPr marL="36195" marR="1835150">
              <a:lnSpc>
                <a:spcPct val="108900"/>
              </a:lnSpc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outliers</a:t>
            </a:r>
            <a:r>
              <a:rPr sz="750" spc="-4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3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[(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'Price'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-3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&lt;</a:t>
            </a:r>
            <a:r>
              <a:rPr sz="750" b="1" spc="-3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lower_extreme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r>
              <a:rPr sz="750" spc="-3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|</a:t>
            </a:r>
            <a:r>
              <a:rPr sz="750" b="1" spc="-3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'Price'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-3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&gt;</a:t>
            </a:r>
            <a:r>
              <a:rPr sz="750" b="1" spc="-3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upper_extreme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)]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outliers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49" name="object 4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2158" y="7493925"/>
            <a:ext cx="556234" cy="731886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848392" y="8319968"/>
            <a:ext cx="6396990" cy="6477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6195" algn="just">
              <a:lnSpc>
                <a:spcPct val="100000"/>
              </a:lnSpc>
              <a:spcBef>
                <a:spcPts val="180"/>
              </a:spcBef>
            </a:pP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##Replacing</a:t>
            </a:r>
            <a:r>
              <a:rPr sz="75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outlier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with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spc="-10" dirty="0">
                <a:solidFill>
                  <a:srgbClr val="3F7F7F"/>
                </a:solidFill>
                <a:latin typeface="Courier New"/>
                <a:cs typeface="Courier New"/>
              </a:rPr>
              <a:t>mean()</a:t>
            </a:r>
            <a:endParaRPr sz="750">
              <a:latin typeface="Courier New"/>
              <a:cs typeface="Courier New"/>
            </a:endParaRPr>
          </a:p>
          <a:p>
            <a:pPr marL="36195" marR="2463800" algn="just">
              <a:lnSpc>
                <a:spcPct val="108900"/>
              </a:lnSpc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loc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'Price'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-5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&lt;</a:t>
            </a:r>
            <a:r>
              <a:rPr sz="750" b="1" spc="-4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lower_extreme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4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'Price'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-4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40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'Price'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mean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()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loc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'Price'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-5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&gt;</a:t>
            </a:r>
            <a:r>
              <a:rPr sz="750" b="1" spc="-4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upper_extreme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4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'Price'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-4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40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'Price'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mean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()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sb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boxplot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data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[[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'Length'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5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'Breadth'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5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'Price'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]])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8385" y="4654206"/>
            <a:ext cx="6257925" cy="314960"/>
          </a:xfrm>
          <a:custGeom>
            <a:avLst/>
            <a:gdLst/>
            <a:ahLst/>
            <a:cxnLst/>
            <a:rect l="l" t="t" r="r" b="b"/>
            <a:pathLst>
              <a:path w="6257925" h="314960">
                <a:moveTo>
                  <a:pt x="6257633" y="0"/>
                </a:moveTo>
                <a:lnTo>
                  <a:pt x="6257633" y="0"/>
                </a:lnTo>
                <a:lnTo>
                  <a:pt x="0" y="0"/>
                </a:lnTo>
                <a:lnTo>
                  <a:pt x="0" y="314718"/>
                </a:lnTo>
                <a:lnTo>
                  <a:pt x="6257633" y="314718"/>
                </a:lnTo>
                <a:lnTo>
                  <a:pt x="6257633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8385" y="5283631"/>
            <a:ext cx="6257925" cy="314960"/>
          </a:xfrm>
          <a:custGeom>
            <a:avLst/>
            <a:gdLst/>
            <a:ahLst/>
            <a:cxnLst/>
            <a:rect l="l" t="t" r="r" b="b"/>
            <a:pathLst>
              <a:path w="6257925" h="314960">
                <a:moveTo>
                  <a:pt x="6257633" y="0"/>
                </a:moveTo>
                <a:lnTo>
                  <a:pt x="6257633" y="0"/>
                </a:lnTo>
                <a:lnTo>
                  <a:pt x="0" y="0"/>
                </a:lnTo>
                <a:lnTo>
                  <a:pt x="0" y="314718"/>
                </a:lnTo>
                <a:lnTo>
                  <a:pt x="6257633" y="314718"/>
                </a:lnTo>
                <a:lnTo>
                  <a:pt x="6257633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8385" y="5913056"/>
            <a:ext cx="6257925" cy="314960"/>
          </a:xfrm>
          <a:custGeom>
            <a:avLst/>
            <a:gdLst/>
            <a:ahLst/>
            <a:cxnLst/>
            <a:rect l="l" t="t" r="r" b="b"/>
            <a:pathLst>
              <a:path w="6257925" h="314960">
                <a:moveTo>
                  <a:pt x="6257633" y="0"/>
                </a:moveTo>
                <a:lnTo>
                  <a:pt x="6257633" y="0"/>
                </a:lnTo>
                <a:lnTo>
                  <a:pt x="0" y="0"/>
                </a:lnTo>
                <a:lnTo>
                  <a:pt x="0" y="314706"/>
                </a:lnTo>
                <a:lnTo>
                  <a:pt x="6257633" y="314706"/>
                </a:lnTo>
                <a:lnTo>
                  <a:pt x="6257633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8385" y="4332185"/>
            <a:ext cx="6257925" cy="7620"/>
          </a:xfrm>
          <a:custGeom>
            <a:avLst/>
            <a:gdLst/>
            <a:ahLst/>
            <a:cxnLst/>
            <a:rect l="l" t="t" r="r" b="b"/>
            <a:pathLst>
              <a:path w="6257925" h="7620">
                <a:moveTo>
                  <a:pt x="6257633" y="0"/>
                </a:moveTo>
                <a:lnTo>
                  <a:pt x="6257633" y="0"/>
                </a:lnTo>
                <a:lnTo>
                  <a:pt x="0" y="0"/>
                </a:lnTo>
                <a:lnTo>
                  <a:pt x="0" y="7315"/>
                </a:lnTo>
                <a:lnTo>
                  <a:pt x="6257633" y="7315"/>
                </a:lnTo>
                <a:lnTo>
                  <a:pt x="6257633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8385" y="7625676"/>
            <a:ext cx="6257925" cy="424815"/>
          </a:xfrm>
          <a:custGeom>
            <a:avLst/>
            <a:gdLst/>
            <a:ahLst/>
            <a:cxnLst/>
            <a:rect l="l" t="t" r="r" b="b"/>
            <a:pathLst>
              <a:path w="6257925" h="424815">
                <a:moveTo>
                  <a:pt x="6257633" y="0"/>
                </a:moveTo>
                <a:lnTo>
                  <a:pt x="6257633" y="0"/>
                </a:lnTo>
                <a:lnTo>
                  <a:pt x="0" y="0"/>
                </a:lnTo>
                <a:lnTo>
                  <a:pt x="0" y="424484"/>
                </a:lnTo>
                <a:lnTo>
                  <a:pt x="6257633" y="424484"/>
                </a:lnTo>
                <a:lnTo>
                  <a:pt x="6257633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8385" y="8474659"/>
            <a:ext cx="6257925" cy="424815"/>
          </a:xfrm>
          <a:custGeom>
            <a:avLst/>
            <a:gdLst/>
            <a:ahLst/>
            <a:cxnLst/>
            <a:rect l="l" t="t" r="r" b="b"/>
            <a:pathLst>
              <a:path w="6257925" h="424815">
                <a:moveTo>
                  <a:pt x="6257633" y="0"/>
                </a:moveTo>
                <a:lnTo>
                  <a:pt x="6257633" y="0"/>
                </a:lnTo>
                <a:lnTo>
                  <a:pt x="0" y="0"/>
                </a:lnTo>
                <a:lnTo>
                  <a:pt x="0" y="424497"/>
                </a:lnTo>
                <a:lnTo>
                  <a:pt x="6257633" y="424497"/>
                </a:lnTo>
                <a:lnTo>
                  <a:pt x="6257633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8385" y="9323654"/>
            <a:ext cx="6257925" cy="424815"/>
          </a:xfrm>
          <a:custGeom>
            <a:avLst/>
            <a:gdLst/>
            <a:ahLst/>
            <a:cxnLst/>
            <a:rect l="l" t="t" r="r" b="b"/>
            <a:pathLst>
              <a:path w="6257925" h="424815">
                <a:moveTo>
                  <a:pt x="6257633" y="0"/>
                </a:moveTo>
                <a:lnTo>
                  <a:pt x="6257633" y="0"/>
                </a:lnTo>
                <a:lnTo>
                  <a:pt x="0" y="0"/>
                </a:lnTo>
                <a:lnTo>
                  <a:pt x="0" y="424484"/>
                </a:lnTo>
                <a:lnTo>
                  <a:pt x="6257633" y="424484"/>
                </a:lnTo>
                <a:lnTo>
                  <a:pt x="6257633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385" y="7193863"/>
            <a:ext cx="6257925" cy="7620"/>
          </a:xfrm>
          <a:custGeom>
            <a:avLst/>
            <a:gdLst/>
            <a:ahLst/>
            <a:cxnLst/>
            <a:rect l="l" t="t" r="r" b="b"/>
            <a:pathLst>
              <a:path w="6257925" h="7620">
                <a:moveTo>
                  <a:pt x="6257633" y="0"/>
                </a:moveTo>
                <a:lnTo>
                  <a:pt x="6257633" y="0"/>
                </a:lnTo>
                <a:lnTo>
                  <a:pt x="0" y="0"/>
                </a:lnTo>
                <a:lnTo>
                  <a:pt x="0" y="7315"/>
                </a:lnTo>
                <a:lnTo>
                  <a:pt x="6257633" y="7315"/>
                </a:lnTo>
                <a:lnTo>
                  <a:pt x="6257633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117" y="123825"/>
            <a:ext cx="4215668" cy="2986098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848392" y="3644201"/>
            <a:ext cx="6404610" cy="337185"/>
            <a:chOff x="848392" y="3644201"/>
            <a:chExt cx="6404610" cy="337185"/>
          </a:xfrm>
        </p:grpSpPr>
        <p:sp>
          <p:nvSpPr>
            <p:cNvPr id="12" name="object 12"/>
            <p:cNvSpPr/>
            <p:nvPr/>
          </p:nvSpPr>
          <p:spPr>
            <a:xfrm>
              <a:off x="848392" y="3644201"/>
              <a:ext cx="6404610" cy="337185"/>
            </a:xfrm>
            <a:custGeom>
              <a:avLst/>
              <a:gdLst/>
              <a:ahLst/>
              <a:cxnLst/>
              <a:rect l="l" t="t" r="r" b="b"/>
              <a:pathLst>
                <a:path w="6404609" h="337185">
                  <a:moveTo>
                    <a:pt x="6404010" y="336667"/>
                  </a:moveTo>
                  <a:lnTo>
                    <a:pt x="0" y="33666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33666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8385" y="3644213"/>
              <a:ext cx="6404610" cy="337185"/>
            </a:xfrm>
            <a:custGeom>
              <a:avLst/>
              <a:gdLst/>
              <a:ahLst/>
              <a:cxnLst/>
              <a:rect l="l" t="t" r="r" b="b"/>
              <a:pathLst>
                <a:path w="6404609" h="33718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329349"/>
                  </a:lnTo>
                  <a:lnTo>
                    <a:pt x="0" y="329349"/>
                  </a:lnTo>
                  <a:lnTo>
                    <a:pt x="0" y="336664"/>
                  </a:lnTo>
                  <a:lnTo>
                    <a:pt x="6396698" y="336664"/>
                  </a:lnTo>
                  <a:lnTo>
                    <a:pt x="6404013" y="336664"/>
                  </a:lnTo>
                  <a:lnTo>
                    <a:pt x="6404013" y="329349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76540" y="4048676"/>
            <a:ext cx="342900" cy="24955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26034">
              <a:lnSpc>
                <a:spcPts val="860"/>
              </a:lnSpc>
              <a:spcBef>
                <a:spcPts val="160"/>
              </a:spcBef>
            </a:pPr>
            <a:r>
              <a:rPr sz="750" b="1" spc="-20" dirty="0">
                <a:latin typeface="Arial"/>
                <a:cs typeface="Arial"/>
              </a:rPr>
              <a:t>Candy</a:t>
            </a:r>
            <a:r>
              <a:rPr sz="750" b="1" spc="500" dirty="0">
                <a:latin typeface="Arial"/>
                <a:cs typeface="Arial"/>
              </a:rPr>
              <a:t> </a:t>
            </a:r>
            <a:r>
              <a:rPr sz="750" b="1" spc="-10" dirty="0">
                <a:latin typeface="Arial"/>
                <a:cs typeface="Arial"/>
              </a:rPr>
              <a:t>Variety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9279" y="4048676"/>
            <a:ext cx="427355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Date</a:t>
            </a:r>
            <a:r>
              <a:rPr sz="750" b="1" spc="-20" dirty="0">
                <a:latin typeface="Arial"/>
                <a:cs typeface="Arial"/>
              </a:rPr>
              <a:t> </a:t>
            </a:r>
            <a:r>
              <a:rPr sz="750" b="1" spc="-25" dirty="0">
                <a:latin typeface="Arial"/>
                <a:cs typeface="Arial"/>
              </a:rPr>
              <a:t>and</a:t>
            </a:r>
            <a:endParaRPr sz="750">
              <a:latin typeface="Arial"/>
              <a:cs typeface="Arial"/>
            </a:endParaRPr>
          </a:p>
          <a:p>
            <a:pPr marR="5080" algn="r">
              <a:lnSpc>
                <a:spcPts val="880"/>
              </a:lnSpc>
            </a:pPr>
            <a:r>
              <a:rPr sz="750" b="1" spc="-20" dirty="0">
                <a:latin typeface="Arial"/>
                <a:cs typeface="Arial"/>
              </a:rPr>
              <a:t>Time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27786" y="4099908"/>
            <a:ext cx="69151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1315" algn="l"/>
              </a:tabLst>
            </a:pPr>
            <a:r>
              <a:rPr sz="750" b="1" spc="-25" dirty="0">
                <a:latin typeface="Arial"/>
                <a:cs typeface="Arial"/>
              </a:rPr>
              <a:t>Day</a:t>
            </a:r>
            <a:r>
              <a:rPr sz="750" b="1" dirty="0">
                <a:latin typeface="Arial"/>
                <a:cs typeface="Arial"/>
              </a:rPr>
              <a:t>	</a:t>
            </a:r>
            <a:r>
              <a:rPr sz="750" b="1" spc="-10" dirty="0">
                <a:latin typeface="Arial"/>
                <a:cs typeface="Arial"/>
              </a:rPr>
              <a:t>Length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25771" y="4099908"/>
            <a:ext cx="38481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10" dirty="0">
                <a:latin typeface="Arial"/>
                <a:cs typeface="Arial"/>
              </a:rPr>
              <a:t>Breadth</a:t>
            </a:r>
            <a:endParaRPr sz="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79999" y="4099908"/>
            <a:ext cx="25844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10" dirty="0">
                <a:latin typeface="Arial"/>
                <a:cs typeface="Arial"/>
              </a:rPr>
              <a:t>Price</a:t>
            </a:r>
            <a:endParaRPr sz="7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89855" y="4048676"/>
            <a:ext cx="363855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Type</a:t>
            </a:r>
            <a:r>
              <a:rPr sz="750" b="1" spc="-20" dirty="0">
                <a:latin typeface="Arial"/>
                <a:cs typeface="Arial"/>
              </a:rPr>
              <a:t> </a:t>
            </a:r>
            <a:r>
              <a:rPr sz="750" b="1" spc="-25" dirty="0">
                <a:latin typeface="Arial"/>
                <a:cs typeface="Arial"/>
              </a:rPr>
              <a:t>of</a:t>
            </a:r>
            <a:endParaRPr sz="750">
              <a:latin typeface="Arial"/>
              <a:cs typeface="Arial"/>
            </a:endParaRPr>
          </a:p>
          <a:p>
            <a:pPr marL="175895">
              <a:lnSpc>
                <a:spcPts val="880"/>
              </a:lnSpc>
            </a:pPr>
            <a:r>
              <a:rPr sz="750" b="1" spc="-25" dirty="0">
                <a:latin typeface="Arial"/>
                <a:cs typeface="Arial"/>
              </a:rPr>
              <a:t>Day</a:t>
            </a:r>
            <a:endParaRPr sz="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23041" y="4099908"/>
            <a:ext cx="44323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10" dirty="0">
                <a:latin typeface="Arial"/>
                <a:cs typeface="Arial"/>
              </a:rPr>
              <a:t>Weekend</a:t>
            </a:r>
            <a:endParaRPr sz="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35476" y="4099908"/>
            <a:ext cx="43751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10" dirty="0">
                <a:latin typeface="Arial"/>
                <a:cs typeface="Arial"/>
              </a:rPr>
              <a:t>Weekday</a:t>
            </a:r>
            <a:endParaRPr sz="7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30820" y="4099908"/>
            <a:ext cx="23177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20" dirty="0">
                <a:latin typeface="Arial"/>
                <a:cs typeface="Arial"/>
              </a:rPr>
              <a:t>Date</a:t>
            </a:r>
            <a:endParaRPr sz="7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79901" y="4099908"/>
            <a:ext cx="24765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20" dirty="0">
                <a:latin typeface="Arial"/>
                <a:cs typeface="Arial"/>
              </a:rPr>
              <a:t>Time</a:t>
            </a:r>
            <a:endParaRPr sz="7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34763" y="4099908"/>
            <a:ext cx="236854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20" dirty="0">
                <a:latin typeface="Arial"/>
                <a:cs typeface="Arial"/>
              </a:rPr>
              <a:t>Area</a:t>
            </a:r>
            <a:endParaRPr sz="7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3265" y="4421938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65613" y="4370706"/>
            <a:ext cx="453390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Chocolate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Hearts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24655" y="4370706"/>
            <a:ext cx="511809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2020-02-</a:t>
            </a:r>
            <a:r>
              <a:rPr sz="750" spc="-35" dirty="0">
                <a:latin typeface="Arial MT"/>
                <a:cs typeface="Arial MT"/>
              </a:rPr>
              <a:t>09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14:05:00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79808" y="4421938"/>
            <a:ext cx="34798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Sunday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97212" y="4421938"/>
            <a:ext cx="175641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2669" algn="l"/>
              </a:tabLst>
            </a:pPr>
            <a:r>
              <a:rPr sz="750" dirty="0">
                <a:latin typeface="Arial MT"/>
                <a:cs typeface="Arial MT"/>
              </a:rPr>
              <a:t>4.305556</a:t>
            </a:r>
            <a:r>
              <a:rPr sz="750" spc="14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2.583333</a:t>
            </a:r>
            <a:r>
              <a:rPr sz="750" dirty="0">
                <a:latin typeface="Arial MT"/>
                <a:cs typeface="Arial MT"/>
              </a:rPr>
              <a:t>	7.50</a:t>
            </a:r>
            <a:r>
              <a:rPr sz="750" spc="229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Weekend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87498" y="4421938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94672" y="4421938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93769" y="4370706"/>
            <a:ext cx="268605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 marL="12700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02-</a:t>
            </a:r>
            <a:r>
              <a:rPr sz="750" spc="-25" dirty="0">
                <a:latin typeface="Arial MT"/>
                <a:cs typeface="Arial MT"/>
              </a:rPr>
              <a:t>09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31923" y="4421938"/>
            <a:ext cx="3956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14:05:00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96900" y="4421938"/>
            <a:ext cx="47498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11.122685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95965" y="4736650"/>
            <a:ext cx="72326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92735" algn="l"/>
              </a:tabLst>
            </a:pPr>
            <a:r>
              <a:rPr sz="750" b="1" spc="-50" dirty="0">
                <a:latin typeface="Arial"/>
                <a:cs typeface="Arial"/>
              </a:rPr>
              <a:t>1</a:t>
            </a:r>
            <a:r>
              <a:rPr sz="750" b="1" dirty="0">
                <a:latin typeface="Arial"/>
                <a:cs typeface="Arial"/>
              </a:rPr>
              <a:t>	</a:t>
            </a:r>
            <a:r>
              <a:rPr sz="750" dirty="0">
                <a:latin typeface="Arial MT"/>
                <a:cs typeface="Arial MT"/>
              </a:rPr>
              <a:t>Sour</a:t>
            </a:r>
            <a:r>
              <a:rPr sz="750" spc="-3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Jelly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37355" y="4685417"/>
            <a:ext cx="499109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2020-10-</a:t>
            </a:r>
            <a:r>
              <a:rPr sz="750" spc="-35" dirty="0">
                <a:latin typeface="Arial MT"/>
                <a:cs typeface="Arial MT"/>
              </a:rPr>
              <a:t>24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18:00:00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34414" y="4736650"/>
            <a:ext cx="221932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505585" algn="l"/>
              </a:tabLst>
            </a:pPr>
            <a:r>
              <a:rPr sz="750" dirty="0">
                <a:latin typeface="Arial MT"/>
                <a:cs typeface="Arial MT"/>
              </a:rPr>
              <a:t>Saturday</a:t>
            </a:r>
            <a:r>
              <a:rPr sz="750" spc="145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3.500000</a:t>
            </a:r>
            <a:r>
              <a:rPr sz="750" spc="150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2.000000</a:t>
            </a:r>
            <a:r>
              <a:rPr sz="750" dirty="0">
                <a:latin typeface="Arial MT"/>
                <a:cs typeface="Arial MT"/>
              </a:rPr>
              <a:t>	7.60</a:t>
            </a:r>
            <a:r>
              <a:rPr sz="750" spc="229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Weekend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00198" y="4736650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07372" y="4736650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06469" y="4685417"/>
            <a:ext cx="255904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10-</a:t>
            </a:r>
            <a:r>
              <a:rPr sz="750" spc="-25" dirty="0">
                <a:latin typeface="Arial MT"/>
                <a:cs typeface="Arial MT"/>
              </a:rPr>
              <a:t>24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44623" y="4736650"/>
            <a:ext cx="92710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17525" algn="l"/>
              </a:tabLst>
            </a:pPr>
            <a:r>
              <a:rPr sz="750" spc="-10" dirty="0">
                <a:latin typeface="Arial MT"/>
                <a:cs typeface="Arial MT"/>
              </a:rPr>
              <a:t>18:00:00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10" dirty="0">
                <a:latin typeface="Arial MT"/>
                <a:cs typeface="Arial MT"/>
              </a:rPr>
              <a:t>7.000000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83265" y="5051361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18738" y="5000129"/>
            <a:ext cx="300355" cy="24955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160"/>
              </a:spcBef>
            </a:pPr>
            <a:r>
              <a:rPr sz="750" spc="-10" dirty="0">
                <a:latin typeface="Arial MT"/>
                <a:cs typeface="Arial MT"/>
              </a:rPr>
              <a:t>Candy</a:t>
            </a:r>
            <a:r>
              <a:rPr sz="750" spc="50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Canes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24655" y="5000129"/>
            <a:ext cx="511809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2020-12-</a:t>
            </a:r>
            <a:r>
              <a:rPr sz="750" spc="-35" dirty="0">
                <a:latin typeface="Arial MT"/>
                <a:cs typeface="Arial MT"/>
              </a:rPr>
              <a:t>18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20:13:00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38016" y="5051361"/>
            <a:ext cx="28956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Friday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97212" y="5051361"/>
            <a:ext cx="175641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2669" algn="l"/>
              </a:tabLst>
            </a:pPr>
            <a:r>
              <a:rPr sz="750" dirty="0">
                <a:latin typeface="Arial MT"/>
                <a:cs typeface="Arial MT"/>
              </a:rPr>
              <a:t>3.500000</a:t>
            </a:r>
            <a:r>
              <a:rPr sz="750" spc="14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2.500000</a:t>
            </a:r>
            <a:r>
              <a:rPr sz="750" dirty="0">
                <a:latin typeface="Arial MT"/>
                <a:cs typeface="Arial MT"/>
              </a:rPr>
              <a:t>	8.00</a:t>
            </a:r>
            <a:r>
              <a:rPr sz="750" spc="250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Weekday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87498" y="5051361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594672" y="5051361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793769" y="5000129"/>
            <a:ext cx="268605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 marL="12700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12-</a:t>
            </a:r>
            <a:r>
              <a:rPr sz="750" spc="-25" dirty="0">
                <a:latin typeface="Arial MT"/>
                <a:cs typeface="Arial MT"/>
              </a:rPr>
              <a:t>18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131923" y="5051361"/>
            <a:ext cx="3956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20:13:00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49733" y="5051361"/>
            <a:ext cx="42227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8.750000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95965" y="5366072"/>
            <a:ext cx="72326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92735" algn="l"/>
              </a:tabLst>
            </a:pPr>
            <a:r>
              <a:rPr sz="750" b="1" spc="-50" dirty="0">
                <a:latin typeface="Arial"/>
                <a:cs typeface="Arial"/>
              </a:rPr>
              <a:t>3</a:t>
            </a:r>
            <a:r>
              <a:rPr sz="750" b="1" dirty="0">
                <a:latin typeface="Arial"/>
                <a:cs typeface="Arial"/>
              </a:rPr>
              <a:t>	</a:t>
            </a:r>
            <a:r>
              <a:rPr sz="750" dirty="0">
                <a:latin typeface="Arial MT"/>
                <a:cs typeface="Arial MT"/>
              </a:rPr>
              <a:t>Sour</a:t>
            </a:r>
            <a:r>
              <a:rPr sz="750" spc="-3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Jelly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837355" y="5314840"/>
            <a:ext cx="499109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2020-10-</a:t>
            </a:r>
            <a:r>
              <a:rPr sz="750" spc="-35" dirty="0">
                <a:latin typeface="Arial MT"/>
                <a:cs typeface="Arial MT"/>
              </a:rPr>
              <a:t>25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10:00:00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492508" y="5366072"/>
            <a:ext cx="21609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447165" algn="l"/>
              </a:tabLst>
            </a:pPr>
            <a:r>
              <a:rPr sz="750" dirty="0">
                <a:latin typeface="Arial MT"/>
                <a:cs typeface="Arial MT"/>
              </a:rPr>
              <a:t>Sunday</a:t>
            </a:r>
            <a:r>
              <a:rPr sz="750" spc="150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3.500000</a:t>
            </a:r>
            <a:r>
              <a:rPr sz="750" spc="150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2.000000</a:t>
            </a:r>
            <a:r>
              <a:rPr sz="750" dirty="0">
                <a:latin typeface="Arial MT"/>
                <a:cs typeface="Arial MT"/>
              </a:rPr>
              <a:t>	7.60</a:t>
            </a:r>
            <a:r>
              <a:rPr sz="750" spc="229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Weekend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100198" y="5366072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607372" y="5366072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806469" y="5314840"/>
            <a:ext cx="255904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10-</a:t>
            </a:r>
            <a:r>
              <a:rPr sz="750" spc="-25" dirty="0">
                <a:latin typeface="Arial MT"/>
                <a:cs typeface="Arial MT"/>
              </a:rPr>
              <a:t>25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144623" y="5366072"/>
            <a:ext cx="92710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17525" algn="l"/>
              </a:tabLst>
            </a:pPr>
            <a:r>
              <a:rPr sz="750" spc="-10" dirty="0">
                <a:latin typeface="Arial MT"/>
                <a:cs typeface="Arial MT"/>
              </a:rPr>
              <a:t>10:00:00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10" dirty="0">
                <a:latin typeface="Arial MT"/>
                <a:cs typeface="Arial MT"/>
              </a:rPr>
              <a:t>7.000000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83265" y="5680783"/>
            <a:ext cx="73596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729" algn="l"/>
              </a:tabLst>
            </a:pPr>
            <a:r>
              <a:rPr sz="750" b="1" spc="-50" dirty="0">
                <a:latin typeface="Arial"/>
                <a:cs typeface="Arial"/>
              </a:rPr>
              <a:t>4</a:t>
            </a:r>
            <a:r>
              <a:rPr sz="750" b="1" dirty="0">
                <a:latin typeface="Arial"/>
                <a:cs typeface="Arial"/>
              </a:rPr>
              <a:t>	</a:t>
            </a:r>
            <a:r>
              <a:rPr sz="750" dirty="0">
                <a:latin typeface="Arial MT"/>
                <a:cs typeface="Arial MT"/>
              </a:rPr>
              <a:t>Fruit</a:t>
            </a:r>
            <a:r>
              <a:rPr sz="750" spc="-3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Drops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824655" y="5629552"/>
            <a:ext cx="511809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2020-10-</a:t>
            </a:r>
            <a:r>
              <a:rPr sz="750" spc="-35" dirty="0">
                <a:latin typeface="Arial MT"/>
                <a:cs typeface="Arial MT"/>
              </a:rPr>
              <a:t>18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15:46:00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479808" y="5680783"/>
            <a:ext cx="34798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Sunday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897212" y="5680783"/>
            <a:ext cx="175641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2669" algn="l"/>
              </a:tabLst>
            </a:pPr>
            <a:r>
              <a:rPr sz="750" dirty="0">
                <a:latin typeface="Arial MT"/>
                <a:cs typeface="Arial MT"/>
              </a:rPr>
              <a:t>4.305556</a:t>
            </a:r>
            <a:r>
              <a:rPr sz="750" spc="14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2.847222</a:t>
            </a:r>
            <a:r>
              <a:rPr sz="750" dirty="0">
                <a:latin typeface="Arial MT"/>
                <a:cs typeface="Arial MT"/>
              </a:rPr>
              <a:t>	8.94</a:t>
            </a:r>
            <a:r>
              <a:rPr sz="750" spc="229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Weekend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087498" y="5680783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594672" y="5680783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793769" y="5629552"/>
            <a:ext cx="268605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 marL="12700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10-</a:t>
            </a:r>
            <a:r>
              <a:rPr sz="750" spc="-25" dirty="0">
                <a:latin typeface="Arial MT"/>
                <a:cs typeface="Arial MT"/>
              </a:rPr>
              <a:t>18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131923" y="5680783"/>
            <a:ext cx="3956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15:46:00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596900" y="5680783"/>
            <a:ext cx="47498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12.258873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95965" y="5995495"/>
            <a:ext cx="72326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92735" algn="l"/>
              </a:tabLst>
            </a:pPr>
            <a:r>
              <a:rPr sz="750" b="1" spc="-50" dirty="0">
                <a:latin typeface="Arial"/>
                <a:cs typeface="Arial"/>
              </a:rPr>
              <a:t>5</a:t>
            </a:r>
            <a:r>
              <a:rPr sz="750" b="1" dirty="0">
                <a:latin typeface="Arial"/>
                <a:cs typeface="Arial"/>
              </a:rPr>
              <a:t>	</a:t>
            </a:r>
            <a:r>
              <a:rPr sz="750" dirty="0">
                <a:latin typeface="Arial MT"/>
                <a:cs typeface="Arial MT"/>
              </a:rPr>
              <a:t>Sour</a:t>
            </a:r>
            <a:r>
              <a:rPr sz="750" spc="-3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Jelly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837355" y="5944263"/>
            <a:ext cx="499109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2020-10-</a:t>
            </a:r>
            <a:r>
              <a:rPr sz="750" spc="-35" dirty="0">
                <a:latin typeface="Arial MT"/>
                <a:cs typeface="Arial MT"/>
              </a:rPr>
              <a:t>22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17:24:00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418519" y="5995495"/>
            <a:ext cx="223520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521460" algn="l"/>
              </a:tabLst>
            </a:pPr>
            <a:r>
              <a:rPr sz="750" dirty="0">
                <a:latin typeface="Arial MT"/>
                <a:cs typeface="Arial MT"/>
              </a:rPr>
              <a:t>Thursday</a:t>
            </a:r>
            <a:r>
              <a:rPr sz="750" spc="145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3.500000</a:t>
            </a:r>
            <a:r>
              <a:rPr sz="750" spc="150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2.000000</a:t>
            </a:r>
            <a:r>
              <a:rPr sz="750" dirty="0">
                <a:latin typeface="Arial MT"/>
                <a:cs typeface="Arial MT"/>
              </a:rPr>
              <a:t>	8.94</a:t>
            </a:r>
            <a:r>
              <a:rPr sz="750" spc="250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Weekday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100198" y="5995495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607372" y="5995495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806469" y="5944263"/>
            <a:ext cx="255904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10-</a:t>
            </a:r>
            <a:r>
              <a:rPr sz="750" spc="-25" dirty="0">
                <a:latin typeface="Arial MT"/>
                <a:cs typeface="Arial MT"/>
              </a:rPr>
              <a:t>22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144623" y="5995495"/>
            <a:ext cx="92710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17525" algn="l"/>
              </a:tabLst>
            </a:pPr>
            <a:r>
              <a:rPr sz="750" spc="-10" dirty="0">
                <a:latin typeface="Arial MT"/>
                <a:cs typeface="Arial MT"/>
              </a:rPr>
              <a:t>17:24:00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10" dirty="0">
                <a:latin typeface="Arial MT"/>
                <a:cs typeface="Arial MT"/>
              </a:rPr>
              <a:t>7.000000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848392" y="6396096"/>
            <a:ext cx="6404610" cy="337185"/>
            <a:chOff x="848392" y="6396096"/>
            <a:chExt cx="6404610" cy="337185"/>
          </a:xfrm>
        </p:grpSpPr>
        <p:sp>
          <p:nvSpPr>
            <p:cNvPr id="76" name="object 76"/>
            <p:cNvSpPr/>
            <p:nvPr/>
          </p:nvSpPr>
          <p:spPr>
            <a:xfrm>
              <a:off x="848392" y="6396096"/>
              <a:ext cx="6404610" cy="337185"/>
            </a:xfrm>
            <a:custGeom>
              <a:avLst/>
              <a:gdLst/>
              <a:ahLst/>
              <a:cxnLst/>
              <a:rect l="l" t="t" r="r" b="b"/>
              <a:pathLst>
                <a:path w="6404609" h="337184">
                  <a:moveTo>
                    <a:pt x="6404010" y="336667"/>
                  </a:moveTo>
                  <a:lnTo>
                    <a:pt x="0" y="33666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33666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48385" y="6396100"/>
              <a:ext cx="6404610" cy="337185"/>
            </a:xfrm>
            <a:custGeom>
              <a:avLst/>
              <a:gdLst/>
              <a:ahLst/>
              <a:cxnLst/>
              <a:rect l="l" t="t" r="r" b="b"/>
              <a:pathLst>
                <a:path w="6404609" h="337184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329349"/>
                  </a:lnTo>
                  <a:lnTo>
                    <a:pt x="0" y="329349"/>
                  </a:lnTo>
                  <a:lnTo>
                    <a:pt x="0" y="336664"/>
                  </a:lnTo>
                  <a:lnTo>
                    <a:pt x="6396698" y="336664"/>
                  </a:lnTo>
                  <a:lnTo>
                    <a:pt x="6404013" y="336664"/>
                  </a:lnTo>
                  <a:lnTo>
                    <a:pt x="6404013" y="329349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1187456" y="6851803"/>
            <a:ext cx="342900" cy="24955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26034">
              <a:lnSpc>
                <a:spcPts val="860"/>
              </a:lnSpc>
              <a:spcBef>
                <a:spcPts val="160"/>
              </a:spcBef>
            </a:pPr>
            <a:r>
              <a:rPr sz="750" b="1" spc="-20" dirty="0">
                <a:latin typeface="Arial"/>
                <a:cs typeface="Arial"/>
              </a:rPr>
              <a:t>Candy</a:t>
            </a:r>
            <a:r>
              <a:rPr sz="750" b="1" spc="500" dirty="0">
                <a:latin typeface="Arial"/>
                <a:cs typeface="Arial"/>
              </a:rPr>
              <a:t> </a:t>
            </a:r>
            <a:r>
              <a:rPr sz="750" b="1" spc="-10" dirty="0">
                <a:latin typeface="Arial"/>
                <a:cs typeface="Arial"/>
              </a:rPr>
              <a:t>Variety</a:t>
            </a:r>
            <a:endParaRPr sz="7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666384" y="6851803"/>
            <a:ext cx="427355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Date</a:t>
            </a:r>
            <a:r>
              <a:rPr sz="750" b="1" spc="-20" dirty="0">
                <a:latin typeface="Arial"/>
                <a:cs typeface="Arial"/>
              </a:rPr>
              <a:t> </a:t>
            </a:r>
            <a:r>
              <a:rPr sz="750" b="1" spc="-25" dirty="0">
                <a:latin typeface="Arial"/>
                <a:cs typeface="Arial"/>
              </a:rPr>
              <a:t>and</a:t>
            </a:r>
            <a:endParaRPr sz="750">
              <a:latin typeface="Arial"/>
              <a:cs typeface="Arial"/>
            </a:endParaRPr>
          </a:p>
          <a:p>
            <a:pPr marR="5080" algn="r">
              <a:lnSpc>
                <a:spcPts val="880"/>
              </a:lnSpc>
            </a:pPr>
            <a:r>
              <a:rPr sz="750" b="1" spc="-20" dirty="0">
                <a:latin typeface="Arial"/>
                <a:cs typeface="Arial"/>
              </a:rPr>
              <a:t>Time</a:t>
            </a:r>
            <a:endParaRPr sz="7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384891" y="6910354"/>
            <a:ext cx="69151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1315" algn="l"/>
              </a:tabLst>
            </a:pPr>
            <a:r>
              <a:rPr sz="750" b="1" spc="-25" dirty="0">
                <a:latin typeface="Arial"/>
                <a:cs typeface="Arial"/>
              </a:rPr>
              <a:t>Day</a:t>
            </a:r>
            <a:r>
              <a:rPr sz="750" b="1" dirty="0">
                <a:latin typeface="Arial"/>
                <a:cs typeface="Arial"/>
              </a:rPr>
              <a:t>	</a:t>
            </a:r>
            <a:r>
              <a:rPr sz="750" b="1" spc="-10" dirty="0">
                <a:latin typeface="Arial"/>
                <a:cs typeface="Arial"/>
              </a:rPr>
              <a:t>Length</a:t>
            </a:r>
            <a:endParaRPr sz="7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182877" y="6910354"/>
            <a:ext cx="38481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10" dirty="0">
                <a:latin typeface="Arial"/>
                <a:cs typeface="Arial"/>
              </a:rPr>
              <a:t>Breadth</a:t>
            </a:r>
            <a:endParaRPr sz="7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637104" y="6910354"/>
            <a:ext cx="25844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10" dirty="0">
                <a:latin typeface="Arial"/>
                <a:cs typeface="Arial"/>
              </a:rPr>
              <a:t>Price</a:t>
            </a:r>
            <a:endParaRPr sz="7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028092" y="6851803"/>
            <a:ext cx="363855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Type</a:t>
            </a:r>
            <a:r>
              <a:rPr sz="750" b="1" spc="-20" dirty="0">
                <a:latin typeface="Arial"/>
                <a:cs typeface="Arial"/>
              </a:rPr>
              <a:t> </a:t>
            </a:r>
            <a:r>
              <a:rPr sz="750" b="1" spc="-25" dirty="0">
                <a:latin typeface="Arial"/>
                <a:cs typeface="Arial"/>
              </a:rPr>
              <a:t>of</a:t>
            </a:r>
            <a:endParaRPr sz="750">
              <a:latin typeface="Arial"/>
              <a:cs typeface="Arial"/>
            </a:endParaRPr>
          </a:p>
          <a:p>
            <a:pPr marL="175895">
              <a:lnSpc>
                <a:spcPts val="880"/>
              </a:lnSpc>
            </a:pPr>
            <a:r>
              <a:rPr sz="750" b="1" spc="-25" dirty="0">
                <a:latin typeface="Arial"/>
                <a:cs typeface="Arial"/>
              </a:rPr>
              <a:t>Day</a:t>
            </a:r>
            <a:endParaRPr sz="7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461277" y="6910354"/>
            <a:ext cx="44323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10" dirty="0">
                <a:latin typeface="Arial"/>
                <a:cs typeface="Arial"/>
              </a:rPr>
              <a:t>Weekend</a:t>
            </a:r>
            <a:endParaRPr sz="7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973712" y="6910354"/>
            <a:ext cx="43751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10" dirty="0">
                <a:latin typeface="Arial"/>
                <a:cs typeface="Arial"/>
              </a:rPr>
              <a:t>Weekday</a:t>
            </a:r>
            <a:endParaRPr sz="7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519082" y="6910354"/>
            <a:ext cx="23177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20" dirty="0">
                <a:latin typeface="Arial"/>
                <a:cs typeface="Arial"/>
              </a:rPr>
              <a:t>Date</a:t>
            </a:r>
            <a:endParaRPr sz="7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968164" y="6910354"/>
            <a:ext cx="24765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20" dirty="0">
                <a:latin typeface="Arial"/>
                <a:cs typeface="Arial"/>
              </a:rPr>
              <a:t>Time</a:t>
            </a:r>
            <a:endParaRPr sz="7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523025" y="6800570"/>
            <a:ext cx="548640" cy="3594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43230" algn="r">
              <a:lnSpc>
                <a:spcPts val="860"/>
              </a:lnSpc>
              <a:spcBef>
                <a:spcPts val="160"/>
              </a:spcBef>
            </a:pPr>
            <a:r>
              <a:rPr sz="750" b="1" spc="-25" dirty="0">
                <a:latin typeface="Arial"/>
                <a:cs typeface="Arial"/>
              </a:rPr>
              <a:t>Is</a:t>
            </a:r>
            <a:r>
              <a:rPr sz="750" b="1" dirty="0">
                <a:latin typeface="Arial"/>
                <a:cs typeface="Arial"/>
              </a:rPr>
              <a:t> Area</a:t>
            </a:r>
            <a:r>
              <a:rPr sz="750" b="1" spc="155" dirty="0">
                <a:latin typeface="Arial"/>
                <a:cs typeface="Arial"/>
              </a:rPr>
              <a:t>  </a:t>
            </a:r>
            <a:r>
              <a:rPr sz="750" b="1" spc="-20" dirty="0">
                <a:latin typeface="Arial"/>
                <a:cs typeface="Arial"/>
              </a:rPr>
              <a:t>Sour</a:t>
            </a:r>
            <a:endParaRPr sz="750">
              <a:latin typeface="Arial"/>
              <a:cs typeface="Arial"/>
            </a:endParaRPr>
          </a:p>
          <a:p>
            <a:pPr marR="5080" algn="r">
              <a:lnSpc>
                <a:spcPts val="844"/>
              </a:lnSpc>
            </a:pPr>
            <a:r>
              <a:rPr sz="750" b="1" spc="-10" dirty="0">
                <a:latin typeface="Arial"/>
                <a:cs typeface="Arial"/>
              </a:rPr>
              <a:t>Jelly</a:t>
            </a:r>
            <a:endParaRPr sz="7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83265" y="7342167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076529" y="7283616"/>
            <a:ext cx="453390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Chocolate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Hearts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687426" y="7232384"/>
            <a:ext cx="897255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r>
              <a:rPr sz="750" spc="-25" dirty="0">
                <a:latin typeface="Arial MT"/>
                <a:cs typeface="Arial MT"/>
              </a:rPr>
              <a:t>02-</a:t>
            </a:r>
            <a:endParaRPr sz="750">
              <a:latin typeface="Arial MT"/>
              <a:cs typeface="Arial MT"/>
            </a:endParaRPr>
          </a:p>
          <a:p>
            <a:pPr marL="287020">
              <a:lnSpc>
                <a:spcPts val="865"/>
              </a:lnSpc>
              <a:tabLst>
                <a:tab pos="561975" algn="l"/>
              </a:tabLst>
            </a:pPr>
            <a:r>
              <a:rPr sz="750" spc="-25" dirty="0">
                <a:latin typeface="Arial MT"/>
                <a:cs typeface="Arial MT"/>
              </a:rPr>
              <a:t>09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10" dirty="0">
                <a:latin typeface="Arial MT"/>
                <a:cs typeface="Arial MT"/>
              </a:rPr>
              <a:t>Sunday</a:t>
            </a:r>
            <a:endParaRPr sz="750">
              <a:latin typeface="Arial MT"/>
              <a:cs typeface="Arial MT"/>
            </a:endParaRPr>
          </a:p>
          <a:p>
            <a:pPr marL="22860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14:05:00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654317" y="7342167"/>
            <a:ext cx="173736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2669" algn="l"/>
              </a:tabLst>
            </a:pPr>
            <a:r>
              <a:rPr sz="750" dirty="0">
                <a:latin typeface="Arial MT"/>
                <a:cs typeface="Arial MT"/>
              </a:rPr>
              <a:t>4.305556</a:t>
            </a:r>
            <a:r>
              <a:rPr sz="750" spc="14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2.583333</a:t>
            </a:r>
            <a:r>
              <a:rPr sz="750" dirty="0">
                <a:latin typeface="Arial MT"/>
                <a:cs typeface="Arial MT"/>
              </a:rPr>
              <a:t>	7.50</a:t>
            </a:r>
            <a:r>
              <a:rPr sz="750" spc="15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Weekend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825734" y="7342167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332908" y="7342167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482030" y="7283616"/>
            <a:ext cx="268605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 marL="12700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02-</a:t>
            </a:r>
            <a:r>
              <a:rPr sz="750" spc="-25" dirty="0">
                <a:latin typeface="Arial MT"/>
                <a:cs typeface="Arial MT"/>
              </a:rPr>
              <a:t>09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820185" y="7342167"/>
            <a:ext cx="3956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14:05:00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285162" y="7342167"/>
            <a:ext cx="47498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11.122685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993034" y="7342167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895965" y="7766661"/>
            <a:ext cx="63436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03835" algn="l"/>
              </a:tabLst>
            </a:pPr>
            <a:r>
              <a:rPr sz="750" b="1" spc="-50" dirty="0">
                <a:latin typeface="Arial"/>
                <a:cs typeface="Arial"/>
              </a:rPr>
              <a:t>1</a:t>
            </a:r>
            <a:r>
              <a:rPr sz="750" b="1" dirty="0">
                <a:latin typeface="Arial"/>
                <a:cs typeface="Arial"/>
              </a:rPr>
              <a:t>	</a:t>
            </a:r>
            <a:r>
              <a:rPr sz="750" dirty="0">
                <a:latin typeface="Arial MT"/>
                <a:cs typeface="Arial MT"/>
              </a:rPr>
              <a:t>Sour</a:t>
            </a:r>
            <a:r>
              <a:rPr sz="750" spc="-3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Jelly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700126" y="7656878"/>
            <a:ext cx="2691765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r>
              <a:rPr sz="750" spc="-25" dirty="0">
                <a:latin typeface="Arial MT"/>
                <a:cs typeface="Arial MT"/>
              </a:rPr>
              <a:t>10-</a:t>
            </a:r>
            <a:endParaRPr sz="750">
              <a:latin typeface="Arial MT"/>
              <a:cs typeface="Arial MT"/>
            </a:endParaRPr>
          </a:p>
          <a:p>
            <a:pPr marL="274320">
              <a:lnSpc>
                <a:spcPts val="865"/>
              </a:lnSpc>
              <a:tabLst>
                <a:tab pos="1997075" algn="l"/>
              </a:tabLst>
            </a:pPr>
            <a:r>
              <a:rPr sz="750" dirty="0">
                <a:latin typeface="Arial MT"/>
                <a:cs typeface="Arial MT"/>
              </a:rPr>
              <a:t>24</a:t>
            </a:r>
            <a:r>
              <a:rPr sz="750" spc="210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Saturday</a:t>
            </a:r>
            <a:r>
              <a:rPr sz="750" spc="155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3.500000</a:t>
            </a:r>
            <a:r>
              <a:rPr sz="750" spc="15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2.000000</a:t>
            </a:r>
            <a:r>
              <a:rPr sz="750" dirty="0">
                <a:latin typeface="Arial MT"/>
                <a:cs typeface="Arial MT"/>
              </a:rPr>
              <a:t>	7.60</a:t>
            </a:r>
            <a:r>
              <a:rPr sz="750" spc="15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Weekend</a:t>
            </a:r>
            <a:endParaRPr sz="750">
              <a:latin typeface="Arial MT"/>
              <a:cs typeface="Arial MT"/>
            </a:endParaRPr>
          </a:p>
          <a:p>
            <a:pPr marL="10160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18:00:00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838434" y="7766661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345608" y="7766661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494730" y="7708110"/>
            <a:ext cx="255904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10-</a:t>
            </a:r>
            <a:r>
              <a:rPr sz="750" spc="-25" dirty="0">
                <a:latin typeface="Arial MT"/>
                <a:cs typeface="Arial MT"/>
              </a:rPr>
              <a:t>24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832885" y="7766661"/>
            <a:ext cx="92710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17525" algn="l"/>
              </a:tabLst>
            </a:pPr>
            <a:r>
              <a:rPr sz="750" spc="-10" dirty="0">
                <a:latin typeface="Arial MT"/>
                <a:cs typeface="Arial MT"/>
              </a:rPr>
              <a:t>18:00:00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10" dirty="0">
                <a:latin typeface="Arial MT"/>
                <a:cs typeface="Arial MT"/>
              </a:rPr>
              <a:t>7.000000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005734" y="7766661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883265" y="8191155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229654" y="8132605"/>
            <a:ext cx="300355" cy="24955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160"/>
              </a:spcBef>
            </a:pPr>
            <a:r>
              <a:rPr sz="750" spc="-10" dirty="0">
                <a:latin typeface="Arial MT"/>
                <a:cs typeface="Arial MT"/>
              </a:rPr>
              <a:t>Candy</a:t>
            </a:r>
            <a:r>
              <a:rPr sz="750" spc="50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Canes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687426" y="8081373"/>
            <a:ext cx="406400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r>
              <a:rPr sz="750" spc="-25" dirty="0">
                <a:latin typeface="Arial MT"/>
                <a:cs typeface="Arial MT"/>
              </a:rPr>
              <a:t>12-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65"/>
              </a:lnSpc>
            </a:pPr>
            <a:r>
              <a:rPr sz="750" spc="-25" dirty="0">
                <a:latin typeface="Arial MT"/>
                <a:cs typeface="Arial MT"/>
              </a:rPr>
              <a:t>18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20:13:00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295121" y="8191155"/>
            <a:ext cx="28956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Friday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654317" y="8191155"/>
            <a:ext cx="173736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2669" algn="l"/>
              </a:tabLst>
            </a:pPr>
            <a:r>
              <a:rPr sz="750" dirty="0">
                <a:latin typeface="Arial MT"/>
                <a:cs typeface="Arial MT"/>
              </a:rPr>
              <a:t>3.500000</a:t>
            </a:r>
            <a:r>
              <a:rPr sz="750" spc="14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2.500000</a:t>
            </a:r>
            <a:r>
              <a:rPr sz="750" dirty="0">
                <a:latin typeface="Arial MT"/>
                <a:cs typeface="Arial MT"/>
              </a:rPr>
              <a:t>	8.00</a:t>
            </a:r>
            <a:r>
              <a:rPr sz="750" spc="17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Weekday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825734" y="8191155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332908" y="8191155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482030" y="8132605"/>
            <a:ext cx="268605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 marL="12700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12-</a:t>
            </a:r>
            <a:r>
              <a:rPr sz="750" spc="-25" dirty="0">
                <a:latin typeface="Arial MT"/>
                <a:cs typeface="Arial MT"/>
              </a:rPr>
              <a:t>18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820185" y="8191155"/>
            <a:ext cx="3956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20:13:00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6337995" y="8191155"/>
            <a:ext cx="42227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8.750000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6993034" y="8191155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895965" y="8615650"/>
            <a:ext cx="63436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03835" algn="l"/>
              </a:tabLst>
            </a:pPr>
            <a:r>
              <a:rPr sz="750" b="1" spc="-50" dirty="0">
                <a:latin typeface="Arial"/>
                <a:cs typeface="Arial"/>
              </a:rPr>
              <a:t>3</a:t>
            </a:r>
            <a:r>
              <a:rPr sz="750" b="1" dirty="0">
                <a:latin typeface="Arial"/>
                <a:cs typeface="Arial"/>
              </a:rPr>
              <a:t>	</a:t>
            </a:r>
            <a:r>
              <a:rPr sz="750" dirty="0">
                <a:latin typeface="Arial MT"/>
                <a:cs typeface="Arial MT"/>
              </a:rPr>
              <a:t>Sour</a:t>
            </a:r>
            <a:r>
              <a:rPr sz="750" spc="-3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Jelly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700126" y="8505867"/>
            <a:ext cx="2691765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r>
              <a:rPr sz="750" spc="-25" dirty="0">
                <a:latin typeface="Arial MT"/>
                <a:cs typeface="Arial MT"/>
              </a:rPr>
              <a:t>10-</a:t>
            </a:r>
            <a:endParaRPr sz="750">
              <a:latin typeface="Arial MT"/>
              <a:cs typeface="Arial MT"/>
            </a:endParaRPr>
          </a:p>
          <a:p>
            <a:pPr marL="274320">
              <a:lnSpc>
                <a:spcPts val="865"/>
              </a:lnSpc>
              <a:tabLst>
                <a:tab pos="549275" algn="l"/>
                <a:tab pos="1997075" algn="l"/>
              </a:tabLst>
            </a:pPr>
            <a:r>
              <a:rPr sz="750" spc="-25" dirty="0">
                <a:latin typeface="Arial MT"/>
                <a:cs typeface="Arial MT"/>
              </a:rPr>
              <a:t>25</a:t>
            </a:r>
            <a:r>
              <a:rPr sz="750" dirty="0">
                <a:latin typeface="Arial MT"/>
                <a:cs typeface="Arial MT"/>
              </a:rPr>
              <a:t>	Sunday</a:t>
            </a:r>
            <a:r>
              <a:rPr sz="750" spc="150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3.500000</a:t>
            </a:r>
            <a:r>
              <a:rPr sz="750" spc="150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2.000000</a:t>
            </a:r>
            <a:r>
              <a:rPr sz="750" dirty="0">
                <a:latin typeface="Arial MT"/>
                <a:cs typeface="Arial MT"/>
              </a:rPr>
              <a:t>	7.60</a:t>
            </a:r>
            <a:r>
              <a:rPr sz="750" spc="15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Weekend</a:t>
            </a:r>
            <a:endParaRPr sz="750">
              <a:latin typeface="Arial MT"/>
              <a:cs typeface="Arial MT"/>
            </a:endParaRPr>
          </a:p>
          <a:p>
            <a:pPr marL="10160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10:00:00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838434" y="8615650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345608" y="8615650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494730" y="8557099"/>
            <a:ext cx="255904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10-</a:t>
            </a:r>
            <a:r>
              <a:rPr sz="750" spc="-25" dirty="0">
                <a:latin typeface="Arial MT"/>
                <a:cs typeface="Arial MT"/>
              </a:rPr>
              <a:t>25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5832885" y="8615650"/>
            <a:ext cx="92710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17525" algn="l"/>
              </a:tabLst>
            </a:pPr>
            <a:r>
              <a:rPr sz="750" spc="-10" dirty="0">
                <a:latin typeface="Arial MT"/>
                <a:cs typeface="Arial MT"/>
              </a:rPr>
              <a:t>10:00:00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10" dirty="0">
                <a:latin typeface="Arial MT"/>
                <a:cs typeface="Arial MT"/>
              </a:rPr>
              <a:t>7.000000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7005734" y="8615650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883265" y="9040145"/>
            <a:ext cx="64706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4</a:t>
            </a:r>
            <a:r>
              <a:rPr sz="750" b="1" spc="165" dirty="0">
                <a:latin typeface="Arial"/>
                <a:cs typeface="Arial"/>
              </a:rPr>
              <a:t>  </a:t>
            </a:r>
            <a:r>
              <a:rPr sz="750" dirty="0">
                <a:latin typeface="Arial MT"/>
                <a:cs typeface="Arial MT"/>
              </a:rPr>
              <a:t>Fruit</a:t>
            </a:r>
            <a:r>
              <a:rPr sz="750" spc="-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Drops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1687426" y="8930361"/>
            <a:ext cx="897255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r>
              <a:rPr sz="750" spc="-25" dirty="0">
                <a:latin typeface="Arial MT"/>
                <a:cs typeface="Arial MT"/>
              </a:rPr>
              <a:t>10-</a:t>
            </a:r>
            <a:endParaRPr sz="750">
              <a:latin typeface="Arial MT"/>
              <a:cs typeface="Arial MT"/>
            </a:endParaRPr>
          </a:p>
          <a:p>
            <a:pPr marL="287020">
              <a:lnSpc>
                <a:spcPts val="865"/>
              </a:lnSpc>
              <a:tabLst>
                <a:tab pos="561975" algn="l"/>
              </a:tabLst>
            </a:pPr>
            <a:r>
              <a:rPr sz="750" spc="-25" dirty="0">
                <a:latin typeface="Arial MT"/>
                <a:cs typeface="Arial MT"/>
              </a:rPr>
              <a:t>18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10" dirty="0">
                <a:latin typeface="Arial MT"/>
                <a:cs typeface="Arial MT"/>
              </a:rPr>
              <a:t>Sunday</a:t>
            </a:r>
            <a:endParaRPr sz="750">
              <a:latin typeface="Arial MT"/>
              <a:cs typeface="Arial MT"/>
            </a:endParaRPr>
          </a:p>
          <a:p>
            <a:pPr marL="22860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15:46:00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654317" y="9040145"/>
            <a:ext cx="173736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2669" algn="l"/>
              </a:tabLst>
            </a:pPr>
            <a:r>
              <a:rPr sz="750" dirty="0">
                <a:latin typeface="Arial MT"/>
                <a:cs typeface="Arial MT"/>
              </a:rPr>
              <a:t>4.305556</a:t>
            </a:r>
            <a:r>
              <a:rPr sz="750" spc="14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2.847222</a:t>
            </a:r>
            <a:r>
              <a:rPr sz="750" dirty="0">
                <a:latin typeface="Arial MT"/>
                <a:cs typeface="Arial MT"/>
              </a:rPr>
              <a:t>	8.94</a:t>
            </a:r>
            <a:r>
              <a:rPr sz="750" spc="15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Weekend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4825734" y="9040145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5332908" y="9040145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5482030" y="8981593"/>
            <a:ext cx="268605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 marL="12700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10-</a:t>
            </a:r>
            <a:r>
              <a:rPr sz="750" spc="-25" dirty="0">
                <a:latin typeface="Arial MT"/>
                <a:cs typeface="Arial MT"/>
              </a:rPr>
              <a:t>18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5820185" y="9040145"/>
            <a:ext cx="3956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15:46:00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6285162" y="9040145"/>
            <a:ext cx="47498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12.258873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6993034" y="9040145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895965" y="9464639"/>
            <a:ext cx="63436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03835" algn="l"/>
              </a:tabLst>
            </a:pPr>
            <a:r>
              <a:rPr sz="750" b="1" spc="-50" dirty="0">
                <a:latin typeface="Arial"/>
                <a:cs typeface="Arial"/>
              </a:rPr>
              <a:t>5</a:t>
            </a:r>
            <a:r>
              <a:rPr sz="750" b="1" dirty="0">
                <a:latin typeface="Arial"/>
                <a:cs typeface="Arial"/>
              </a:rPr>
              <a:t>	</a:t>
            </a:r>
            <a:r>
              <a:rPr sz="750" dirty="0">
                <a:latin typeface="Arial MT"/>
                <a:cs typeface="Arial MT"/>
              </a:rPr>
              <a:t>Sour</a:t>
            </a:r>
            <a:r>
              <a:rPr sz="750" spc="-3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Jelly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700126" y="9354856"/>
            <a:ext cx="2691765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r>
              <a:rPr sz="750" spc="-25" dirty="0">
                <a:latin typeface="Arial MT"/>
                <a:cs typeface="Arial MT"/>
              </a:rPr>
              <a:t>10-</a:t>
            </a:r>
            <a:endParaRPr sz="750">
              <a:latin typeface="Arial MT"/>
              <a:cs typeface="Arial MT"/>
            </a:endParaRPr>
          </a:p>
          <a:p>
            <a:pPr marL="274320">
              <a:lnSpc>
                <a:spcPts val="865"/>
              </a:lnSpc>
              <a:tabLst>
                <a:tab pos="1997075" algn="l"/>
              </a:tabLst>
            </a:pPr>
            <a:r>
              <a:rPr sz="750" dirty="0">
                <a:latin typeface="Arial MT"/>
                <a:cs typeface="Arial MT"/>
              </a:rPr>
              <a:t>22</a:t>
            </a:r>
            <a:r>
              <a:rPr sz="750" spc="150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Thursday</a:t>
            </a:r>
            <a:r>
              <a:rPr sz="750" spc="155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3.500000</a:t>
            </a:r>
            <a:r>
              <a:rPr sz="750" spc="15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2.000000</a:t>
            </a:r>
            <a:r>
              <a:rPr sz="750" dirty="0">
                <a:latin typeface="Arial MT"/>
                <a:cs typeface="Arial MT"/>
              </a:rPr>
              <a:t>	8.94</a:t>
            </a:r>
            <a:r>
              <a:rPr sz="750" spc="17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Weekday</a:t>
            </a:r>
            <a:endParaRPr sz="750">
              <a:latin typeface="Arial MT"/>
              <a:cs typeface="Arial MT"/>
            </a:endParaRPr>
          </a:p>
          <a:p>
            <a:pPr marL="10160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17:24:00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4838434" y="9464639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345608" y="9464639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494730" y="9406087"/>
            <a:ext cx="255904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10-</a:t>
            </a:r>
            <a:r>
              <a:rPr sz="750" spc="-25" dirty="0">
                <a:latin typeface="Arial MT"/>
                <a:cs typeface="Arial MT"/>
              </a:rPr>
              <a:t>22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832885" y="9464639"/>
            <a:ext cx="92710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17525" algn="l"/>
              </a:tabLst>
            </a:pPr>
            <a:r>
              <a:rPr sz="750" spc="-10" dirty="0">
                <a:latin typeface="Arial MT"/>
                <a:cs typeface="Arial MT"/>
              </a:rPr>
              <a:t>17:24:00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10" dirty="0">
                <a:latin typeface="Arial MT"/>
                <a:cs typeface="Arial MT"/>
              </a:rPr>
              <a:t>7.000000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7005734" y="9464639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1077215" y="10041366"/>
            <a:ext cx="5511800" cy="42100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800" dirty="0">
                <a:latin typeface="Courier New"/>
                <a:cs typeface="Courier New"/>
              </a:rPr>
              <a:t>7) </a:t>
            </a:r>
            <a:r>
              <a:rPr sz="800" spc="-10" dirty="0">
                <a:latin typeface="Courier New"/>
                <a:cs typeface="Courier New"/>
              </a:rPr>
              <a:t>Scalling</a:t>
            </a:r>
            <a:endParaRPr sz="800">
              <a:latin typeface="Courier New"/>
              <a:cs typeface="Courier New"/>
            </a:endParaRPr>
          </a:p>
          <a:p>
            <a:pPr marL="259079">
              <a:lnSpc>
                <a:spcPct val="100000"/>
              </a:lnSpc>
              <a:spcBef>
                <a:spcPts val="75"/>
              </a:spcBef>
            </a:pPr>
            <a:r>
              <a:rPr sz="800" dirty="0">
                <a:latin typeface="Courier New"/>
                <a:cs typeface="Courier New"/>
              </a:rPr>
              <a:t>Transforming the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values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in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dataset to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specific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range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or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distribution</a:t>
            </a:r>
            <a:endParaRPr sz="800">
              <a:latin typeface="Courier New"/>
              <a:cs typeface="Courier New"/>
            </a:endParaRPr>
          </a:p>
          <a:p>
            <a:pPr marL="74295">
              <a:lnSpc>
                <a:spcPct val="100000"/>
              </a:lnSpc>
              <a:spcBef>
                <a:spcPts val="80"/>
              </a:spcBef>
            </a:pPr>
            <a:r>
              <a:rPr sz="800" spc="-10" dirty="0">
                <a:latin typeface="Courier New"/>
                <a:cs typeface="Courier New"/>
              </a:rPr>
              <a:t>-</a:t>
            </a:r>
            <a:r>
              <a:rPr sz="800" dirty="0">
                <a:latin typeface="Courier New"/>
                <a:cs typeface="Courier New"/>
              </a:rPr>
              <a:t>) Scalling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is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needed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when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variables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have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different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units,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it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can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affect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the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performance</a:t>
            </a:r>
            <a:endParaRPr sz="800">
              <a:latin typeface="Courier New"/>
              <a:cs typeface="Courier New"/>
            </a:endParaRPr>
          </a:p>
        </p:txBody>
      </p:sp>
      <p:pic>
        <p:nvPicPr>
          <p:cNvPr id="141" name="object 1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158" y="3644200"/>
            <a:ext cx="563552" cy="336668"/>
          </a:xfrm>
          <a:prstGeom prst="rect">
            <a:avLst/>
          </a:prstGeom>
        </p:spPr>
      </p:pic>
      <p:sp>
        <p:nvSpPr>
          <p:cNvPr id="142" name="object 142"/>
          <p:cNvSpPr txBox="1"/>
          <p:nvPr/>
        </p:nvSpPr>
        <p:spPr>
          <a:xfrm>
            <a:off x="848392" y="3368021"/>
            <a:ext cx="6396990" cy="571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ourier New"/>
                <a:cs typeface="Courier New"/>
              </a:rPr>
              <a:t>6) Variable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Transformation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urier New"/>
              <a:cs typeface="Courier New"/>
            </a:endParaRPr>
          </a:p>
          <a:p>
            <a:pPr marL="36195" marR="3836035">
              <a:lnSpc>
                <a:spcPct val="108900"/>
              </a:lnSpc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'Area'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-3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30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'Length'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-3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*</a:t>
            </a:r>
            <a:r>
              <a:rPr sz="750" b="1" spc="-30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'Breadth'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 </a:t>
            </a:r>
            <a:r>
              <a:rPr sz="750" spc="-25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143" name="object 1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158" y="6396095"/>
            <a:ext cx="563552" cy="336668"/>
          </a:xfrm>
          <a:prstGeom prst="rect">
            <a:avLst/>
          </a:prstGeom>
        </p:spPr>
      </p:pic>
      <p:pic>
        <p:nvPicPr>
          <p:cNvPr id="144" name="object 14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2158" y="4017463"/>
            <a:ext cx="556234" cy="2305443"/>
          </a:xfrm>
          <a:prstGeom prst="rect">
            <a:avLst/>
          </a:prstGeom>
        </p:spPr>
      </p:pic>
      <p:sp>
        <p:nvSpPr>
          <p:cNvPr id="145" name="object 145"/>
          <p:cNvSpPr txBox="1"/>
          <p:nvPr/>
        </p:nvSpPr>
        <p:spPr>
          <a:xfrm>
            <a:off x="848392" y="6417061"/>
            <a:ext cx="6396990" cy="27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 marR="1377315">
              <a:lnSpc>
                <a:spcPct val="108900"/>
              </a:lnSpc>
              <a:spcBef>
                <a:spcPts val="100"/>
              </a:spcBef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'Is</a:t>
            </a:r>
            <a:r>
              <a:rPr sz="750" spc="-4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Sour</a:t>
            </a:r>
            <a:r>
              <a:rPr sz="750" spc="-3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Jelly'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-3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30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'Candy</a:t>
            </a:r>
            <a:r>
              <a:rPr sz="750" spc="-3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Variety'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apply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sz="750" b="1" dirty="0">
                <a:solidFill>
                  <a:srgbClr val="007F00"/>
                </a:solidFill>
                <a:latin typeface="Courier New"/>
                <a:cs typeface="Courier New"/>
              </a:rPr>
              <a:t>lambda</a:t>
            </a:r>
            <a:r>
              <a:rPr sz="750" b="1" spc="-3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x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:</a:t>
            </a:r>
            <a:r>
              <a:rPr sz="750" dirty="0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sz="750" spc="-35" dirty="0">
                <a:solidFill>
                  <a:srgbClr val="00870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007F00"/>
                </a:solidFill>
                <a:latin typeface="Courier New"/>
                <a:cs typeface="Courier New"/>
              </a:rPr>
              <a:t>if</a:t>
            </a:r>
            <a:r>
              <a:rPr sz="750" b="1" spc="-3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x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==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"Sour</a:t>
            </a:r>
            <a:r>
              <a:rPr sz="750" spc="-3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Jelly"</a:t>
            </a:r>
            <a:r>
              <a:rPr sz="750" spc="-3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007F00"/>
                </a:solidFill>
                <a:latin typeface="Courier New"/>
                <a:cs typeface="Courier New"/>
              </a:rPr>
              <a:t>else</a:t>
            </a:r>
            <a:r>
              <a:rPr sz="750" b="1" spc="-3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750" spc="-25" dirty="0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sz="750" spc="-25" dirty="0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sz="750" spc="-25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146" name="object 14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2158" y="6769358"/>
            <a:ext cx="556234" cy="3073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8385" y="3812539"/>
            <a:ext cx="6257925" cy="424815"/>
          </a:xfrm>
          <a:custGeom>
            <a:avLst/>
            <a:gdLst/>
            <a:ahLst/>
            <a:cxnLst/>
            <a:rect l="l" t="t" r="r" b="b"/>
            <a:pathLst>
              <a:path w="6257925" h="424814">
                <a:moveTo>
                  <a:pt x="6257633" y="0"/>
                </a:moveTo>
                <a:lnTo>
                  <a:pt x="6257633" y="0"/>
                </a:lnTo>
                <a:lnTo>
                  <a:pt x="0" y="0"/>
                </a:lnTo>
                <a:lnTo>
                  <a:pt x="0" y="424497"/>
                </a:lnTo>
                <a:lnTo>
                  <a:pt x="6257633" y="424497"/>
                </a:lnTo>
                <a:lnTo>
                  <a:pt x="6257633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8385" y="4661534"/>
            <a:ext cx="6257925" cy="424815"/>
          </a:xfrm>
          <a:custGeom>
            <a:avLst/>
            <a:gdLst/>
            <a:ahLst/>
            <a:cxnLst/>
            <a:rect l="l" t="t" r="r" b="b"/>
            <a:pathLst>
              <a:path w="6257925" h="424814">
                <a:moveTo>
                  <a:pt x="6257633" y="0"/>
                </a:moveTo>
                <a:lnTo>
                  <a:pt x="6257633" y="0"/>
                </a:lnTo>
                <a:lnTo>
                  <a:pt x="0" y="0"/>
                </a:lnTo>
                <a:lnTo>
                  <a:pt x="0" y="424484"/>
                </a:lnTo>
                <a:lnTo>
                  <a:pt x="6257633" y="424484"/>
                </a:lnTo>
                <a:lnTo>
                  <a:pt x="6257633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8385" y="5510517"/>
            <a:ext cx="6257925" cy="424815"/>
          </a:xfrm>
          <a:custGeom>
            <a:avLst/>
            <a:gdLst/>
            <a:ahLst/>
            <a:cxnLst/>
            <a:rect l="l" t="t" r="r" b="b"/>
            <a:pathLst>
              <a:path w="6257925" h="424814">
                <a:moveTo>
                  <a:pt x="6257633" y="0"/>
                </a:moveTo>
                <a:lnTo>
                  <a:pt x="6257633" y="0"/>
                </a:lnTo>
                <a:lnTo>
                  <a:pt x="0" y="0"/>
                </a:lnTo>
                <a:lnTo>
                  <a:pt x="0" y="424497"/>
                </a:lnTo>
                <a:lnTo>
                  <a:pt x="6257633" y="424497"/>
                </a:lnTo>
                <a:lnTo>
                  <a:pt x="6257633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48392" y="1960861"/>
            <a:ext cx="6404610" cy="1427480"/>
            <a:chOff x="848392" y="1960861"/>
            <a:chExt cx="6404610" cy="1427480"/>
          </a:xfrm>
        </p:grpSpPr>
        <p:sp>
          <p:nvSpPr>
            <p:cNvPr id="6" name="object 6"/>
            <p:cNvSpPr/>
            <p:nvPr/>
          </p:nvSpPr>
          <p:spPr>
            <a:xfrm>
              <a:off x="848385" y="3380726"/>
              <a:ext cx="6257925" cy="7620"/>
            </a:xfrm>
            <a:custGeom>
              <a:avLst/>
              <a:gdLst/>
              <a:ahLst/>
              <a:cxnLst/>
              <a:rect l="l" t="t" r="r" b="b"/>
              <a:pathLst>
                <a:path w="6257925" h="7620">
                  <a:moveTo>
                    <a:pt x="6257633" y="0"/>
                  </a:moveTo>
                  <a:lnTo>
                    <a:pt x="6257633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257633" y="7315"/>
                  </a:lnTo>
                  <a:lnTo>
                    <a:pt x="6257633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8392" y="1960861"/>
              <a:ext cx="6404610" cy="958850"/>
            </a:xfrm>
            <a:custGeom>
              <a:avLst/>
              <a:gdLst/>
              <a:ahLst/>
              <a:cxnLst/>
              <a:rect l="l" t="t" r="r" b="b"/>
              <a:pathLst>
                <a:path w="6404609" h="958850">
                  <a:moveTo>
                    <a:pt x="6404010" y="958771"/>
                  </a:moveTo>
                  <a:lnTo>
                    <a:pt x="0" y="958771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958771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8385" y="1960866"/>
              <a:ext cx="6404610" cy="958850"/>
            </a:xfrm>
            <a:custGeom>
              <a:avLst/>
              <a:gdLst/>
              <a:ahLst/>
              <a:cxnLst/>
              <a:rect l="l" t="t" r="r" b="b"/>
              <a:pathLst>
                <a:path w="6404609" h="95885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951458"/>
                  </a:lnTo>
                  <a:lnTo>
                    <a:pt x="0" y="951458"/>
                  </a:lnTo>
                  <a:lnTo>
                    <a:pt x="0" y="958773"/>
                  </a:lnTo>
                  <a:lnTo>
                    <a:pt x="6396698" y="958773"/>
                  </a:lnTo>
                  <a:lnTo>
                    <a:pt x="6404013" y="958773"/>
                  </a:lnTo>
                  <a:lnTo>
                    <a:pt x="6404013" y="951458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77621" y="3038672"/>
            <a:ext cx="342900" cy="24955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26034">
              <a:lnSpc>
                <a:spcPts val="860"/>
              </a:lnSpc>
              <a:spcBef>
                <a:spcPts val="160"/>
              </a:spcBef>
            </a:pPr>
            <a:r>
              <a:rPr sz="750" b="1" spc="-20" dirty="0">
                <a:latin typeface="Arial"/>
                <a:cs typeface="Arial"/>
              </a:rPr>
              <a:t>Candy</a:t>
            </a:r>
            <a:r>
              <a:rPr sz="750" b="1" spc="500" dirty="0">
                <a:latin typeface="Arial"/>
                <a:cs typeface="Arial"/>
              </a:rPr>
              <a:t> </a:t>
            </a:r>
            <a:r>
              <a:rPr sz="750" b="1" spc="-10" dirty="0">
                <a:latin typeface="Arial"/>
                <a:cs typeface="Arial"/>
              </a:rPr>
              <a:t>Variety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5851" y="3038672"/>
            <a:ext cx="427355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Date</a:t>
            </a:r>
            <a:r>
              <a:rPr sz="750" b="1" spc="-20" dirty="0">
                <a:latin typeface="Arial"/>
                <a:cs typeface="Arial"/>
              </a:rPr>
              <a:t> </a:t>
            </a:r>
            <a:r>
              <a:rPr sz="750" b="1" spc="-25" dirty="0">
                <a:latin typeface="Arial"/>
                <a:cs typeface="Arial"/>
              </a:rPr>
              <a:t>and</a:t>
            </a:r>
            <a:endParaRPr sz="750">
              <a:latin typeface="Arial"/>
              <a:cs typeface="Arial"/>
            </a:endParaRPr>
          </a:p>
          <a:p>
            <a:pPr marR="5080" algn="r">
              <a:lnSpc>
                <a:spcPts val="880"/>
              </a:lnSpc>
            </a:pPr>
            <a:r>
              <a:rPr sz="750" b="1" spc="-20" dirty="0">
                <a:latin typeface="Arial"/>
                <a:cs typeface="Arial"/>
              </a:rPr>
              <a:t>Time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54358" y="3097223"/>
            <a:ext cx="6121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Day</a:t>
            </a:r>
            <a:r>
              <a:rPr sz="750" b="1" spc="160" dirty="0">
                <a:latin typeface="Arial"/>
                <a:cs typeface="Arial"/>
              </a:rPr>
              <a:t>  </a:t>
            </a:r>
            <a:r>
              <a:rPr sz="750" b="1" spc="-10" dirty="0">
                <a:latin typeface="Arial"/>
                <a:cs typeface="Arial"/>
              </a:rPr>
              <a:t>Length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2979" y="3097223"/>
            <a:ext cx="38481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10" dirty="0">
                <a:latin typeface="Arial"/>
                <a:cs typeface="Arial"/>
              </a:rPr>
              <a:t>Breadth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91080" y="3097223"/>
            <a:ext cx="25844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10" dirty="0">
                <a:latin typeface="Arial"/>
                <a:cs typeface="Arial"/>
              </a:rPr>
              <a:t>Price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82068" y="3038672"/>
            <a:ext cx="363855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Type</a:t>
            </a:r>
            <a:r>
              <a:rPr sz="750" b="1" spc="-20" dirty="0">
                <a:latin typeface="Arial"/>
                <a:cs typeface="Arial"/>
              </a:rPr>
              <a:t> </a:t>
            </a:r>
            <a:r>
              <a:rPr sz="750" b="1" spc="-25" dirty="0">
                <a:latin typeface="Arial"/>
                <a:cs typeface="Arial"/>
              </a:rPr>
              <a:t>of</a:t>
            </a:r>
            <a:endParaRPr sz="750">
              <a:latin typeface="Arial"/>
              <a:cs typeface="Arial"/>
            </a:endParaRPr>
          </a:p>
          <a:p>
            <a:pPr marL="175895">
              <a:lnSpc>
                <a:spcPts val="880"/>
              </a:lnSpc>
            </a:pPr>
            <a:r>
              <a:rPr sz="750" b="1" spc="-25" dirty="0">
                <a:latin typeface="Arial"/>
                <a:cs typeface="Arial"/>
              </a:rPr>
              <a:t>Day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15254" y="3097223"/>
            <a:ext cx="44323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10" dirty="0">
                <a:latin typeface="Arial"/>
                <a:cs typeface="Arial"/>
              </a:rPr>
              <a:t>Weekend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27689" y="3097223"/>
            <a:ext cx="43751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10" dirty="0">
                <a:latin typeface="Arial"/>
                <a:cs typeface="Arial"/>
              </a:rPr>
              <a:t>Weekday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71915" y="3097223"/>
            <a:ext cx="23177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20" dirty="0">
                <a:latin typeface="Arial"/>
                <a:cs typeface="Arial"/>
              </a:rPr>
              <a:t>Date</a:t>
            </a:r>
            <a:endParaRPr sz="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20997" y="3097223"/>
            <a:ext cx="24765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20" dirty="0">
                <a:latin typeface="Arial"/>
                <a:cs typeface="Arial"/>
              </a:rPr>
              <a:t>Time</a:t>
            </a:r>
            <a:endParaRPr sz="7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23025" y="2987440"/>
            <a:ext cx="548640" cy="3594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43230" algn="r">
              <a:lnSpc>
                <a:spcPts val="860"/>
              </a:lnSpc>
              <a:spcBef>
                <a:spcPts val="160"/>
              </a:spcBef>
            </a:pPr>
            <a:r>
              <a:rPr sz="750" b="1" spc="-25" dirty="0">
                <a:latin typeface="Arial"/>
                <a:cs typeface="Arial"/>
              </a:rPr>
              <a:t>Is</a:t>
            </a:r>
            <a:r>
              <a:rPr sz="750" b="1" dirty="0">
                <a:latin typeface="Arial"/>
                <a:cs typeface="Arial"/>
              </a:rPr>
              <a:t> Area</a:t>
            </a:r>
            <a:r>
              <a:rPr sz="750" b="1" spc="155" dirty="0">
                <a:latin typeface="Arial"/>
                <a:cs typeface="Arial"/>
              </a:rPr>
              <a:t>  </a:t>
            </a:r>
            <a:r>
              <a:rPr sz="750" b="1" spc="-20" dirty="0">
                <a:latin typeface="Arial"/>
                <a:cs typeface="Arial"/>
              </a:rPr>
              <a:t>Sour</a:t>
            </a:r>
            <a:endParaRPr sz="750">
              <a:latin typeface="Arial"/>
              <a:cs typeface="Arial"/>
            </a:endParaRPr>
          </a:p>
          <a:p>
            <a:pPr marR="5080" algn="r">
              <a:lnSpc>
                <a:spcPts val="844"/>
              </a:lnSpc>
            </a:pPr>
            <a:r>
              <a:rPr sz="750" b="1" spc="-10" dirty="0">
                <a:latin typeface="Arial"/>
                <a:cs typeface="Arial"/>
              </a:rPr>
              <a:t>Jelly</a:t>
            </a:r>
            <a:endParaRPr sz="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3265" y="3529036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66694" y="3470485"/>
            <a:ext cx="453390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Chocolate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Hearts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56892" y="3419253"/>
            <a:ext cx="897255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r>
              <a:rPr sz="750" spc="-25" dirty="0">
                <a:latin typeface="Arial MT"/>
                <a:cs typeface="Arial MT"/>
              </a:rPr>
              <a:t>02-</a:t>
            </a:r>
            <a:endParaRPr sz="750">
              <a:latin typeface="Arial MT"/>
              <a:cs typeface="Arial MT"/>
            </a:endParaRPr>
          </a:p>
          <a:p>
            <a:pPr marL="287020">
              <a:lnSpc>
                <a:spcPts val="865"/>
              </a:lnSpc>
              <a:tabLst>
                <a:tab pos="561975" algn="l"/>
              </a:tabLst>
            </a:pPr>
            <a:r>
              <a:rPr sz="750" spc="-25" dirty="0">
                <a:latin typeface="Arial MT"/>
                <a:cs typeface="Arial MT"/>
              </a:rPr>
              <a:t>09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10" dirty="0">
                <a:latin typeface="Arial MT"/>
                <a:cs typeface="Arial MT"/>
              </a:rPr>
              <a:t>Sunday</a:t>
            </a:r>
            <a:endParaRPr sz="750">
              <a:latin typeface="Arial MT"/>
              <a:cs typeface="Arial MT"/>
            </a:endParaRPr>
          </a:p>
          <a:p>
            <a:pPr marL="22860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14:05:00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8585" y="3529036"/>
            <a:ext cx="163703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1.0</a:t>
            </a:r>
            <a:r>
              <a:rPr sz="750" spc="150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0.688525</a:t>
            </a:r>
            <a:r>
              <a:rPr sz="750" spc="155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0.000000</a:t>
            </a:r>
            <a:r>
              <a:rPr sz="750" spc="150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Weekend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79711" y="3529036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86885" y="3529036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34864" y="3470485"/>
            <a:ext cx="268605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 marL="12700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02-</a:t>
            </a:r>
            <a:r>
              <a:rPr sz="750" spc="-25" dirty="0">
                <a:latin typeface="Arial MT"/>
                <a:cs typeface="Arial MT"/>
              </a:rPr>
              <a:t>09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73018" y="3529036"/>
            <a:ext cx="3956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14:05:00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37995" y="3529036"/>
            <a:ext cx="42227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0.783948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93034" y="3529036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95965" y="3953530"/>
            <a:ext cx="6242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93675" algn="l"/>
              </a:tabLst>
            </a:pPr>
            <a:r>
              <a:rPr sz="750" b="1" spc="-50" dirty="0">
                <a:latin typeface="Arial"/>
                <a:cs typeface="Arial"/>
              </a:rPr>
              <a:t>1</a:t>
            </a:r>
            <a:r>
              <a:rPr sz="750" b="1" dirty="0">
                <a:latin typeface="Arial"/>
                <a:cs typeface="Arial"/>
              </a:rPr>
              <a:t>	</a:t>
            </a:r>
            <a:r>
              <a:rPr sz="750" dirty="0">
                <a:latin typeface="Arial MT"/>
                <a:cs typeface="Arial MT"/>
              </a:rPr>
              <a:t>Sour</a:t>
            </a:r>
            <a:r>
              <a:rPr sz="750" spc="-3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Jelly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69592" y="3843748"/>
            <a:ext cx="884555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r>
              <a:rPr sz="750" spc="-25" dirty="0">
                <a:latin typeface="Arial MT"/>
                <a:cs typeface="Arial MT"/>
              </a:rPr>
              <a:t>10-</a:t>
            </a:r>
            <a:endParaRPr sz="750">
              <a:latin typeface="Arial MT"/>
              <a:cs typeface="Arial MT"/>
            </a:endParaRPr>
          </a:p>
          <a:p>
            <a:pPr marL="274320">
              <a:lnSpc>
                <a:spcPts val="865"/>
              </a:lnSpc>
            </a:pPr>
            <a:r>
              <a:rPr sz="750" dirty="0">
                <a:latin typeface="Arial MT"/>
                <a:cs typeface="Arial MT"/>
              </a:rPr>
              <a:t>24</a:t>
            </a:r>
            <a:r>
              <a:rPr sz="750" spc="22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Saturday</a:t>
            </a:r>
            <a:endParaRPr sz="750">
              <a:latin typeface="Arial MT"/>
              <a:cs typeface="Arial MT"/>
            </a:endParaRPr>
          </a:p>
          <a:p>
            <a:pPr marL="10160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18:00:00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21285" y="3953530"/>
            <a:ext cx="162433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0.0</a:t>
            </a:r>
            <a:r>
              <a:rPr sz="750" spc="150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0.000000</a:t>
            </a:r>
            <a:r>
              <a:rPr sz="750" spc="155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0.069444</a:t>
            </a:r>
            <a:r>
              <a:rPr sz="750" spc="150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Weekend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92411" y="3953530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99585" y="3953530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47564" y="3894980"/>
            <a:ext cx="255904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10-</a:t>
            </a:r>
            <a:r>
              <a:rPr sz="750" spc="-25" dirty="0">
                <a:latin typeface="Arial MT"/>
                <a:cs typeface="Arial MT"/>
              </a:rPr>
              <a:t>24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85718" y="3953530"/>
            <a:ext cx="874394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18:00:00</a:t>
            </a:r>
            <a:r>
              <a:rPr sz="750" spc="14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0.000000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5734" y="3953530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83265" y="4378025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19819" y="4319474"/>
            <a:ext cx="300355" cy="24955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160"/>
              </a:spcBef>
            </a:pPr>
            <a:r>
              <a:rPr sz="750" spc="-10" dirty="0">
                <a:latin typeface="Arial MT"/>
                <a:cs typeface="Arial MT"/>
              </a:rPr>
              <a:t>Candy</a:t>
            </a:r>
            <a:r>
              <a:rPr sz="750" spc="50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Canes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656892" y="4268242"/>
            <a:ext cx="406400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r>
              <a:rPr sz="750" spc="-25" dirty="0">
                <a:latin typeface="Arial MT"/>
                <a:cs typeface="Arial MT"/>
              </a:rPr>
              <a:t>12-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65"/>
              </a:lnSpc>
            </a:pPr>
            <a:r>
              <a:rPr sz="750" spc="-25" dirty="0">
                <a:latin typeface="Arial MT"/>
                <a:cs typeface="Arial MT"/>
              </a:rPr>
              <a:t>18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20:13:00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64587" y="4378025"/>
            <a:ext cx="28956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Friday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08585" y="4378025"/>
            <a:ext cx="163703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0.0</a:t>
            </a:r>
            <a:r>
              <a:rPr sz="750" spc="150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0.590164</a:t>
            </a:r>
            <a:r>
              <a:rPr sz="750" spc="155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0.347222</a:t>
            </a:r>
            <a:r>
              <a:rPr sz="750" spc="170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Weekday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79711" y="4378025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86885" y="4378025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34864" y="4319474"/>
            <a:ext cx="268605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 marL="12700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12-</a:t>
            </a:r>
            <a:r>
              <a:rPr sz="750" spc="-25" dirty="0">
                <a:latin typeface="Arial MT"/>
                <a:cs typeface="Arial MT"/>
              </a:rPr>
              <a:t>18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873018" y="4378025"/>
            <a:ext cx="3956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20:13:00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337995" y="4378025"/>
            <a:ext cx="42227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0.332771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993034" y="4378025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95965" y="4802519"/>
            <a:ext cx="6242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93675" algn="l"/>
              </a:tabLst>
            </a:pPr>
            <a:r>
              <a:rPr sz="750" b="1" spc="-50" dirty="0">
                <a:latin typeface="Arial"/>
                <a:cs typeface="Arial"/>
              </a:rPr>
              <a:t>3</a:t>
            </a:r>
            <a:r>
              <a:rPr sz="750" b="1" dirty="0">
                <a:latin typeface="Arial"/>
                <a:cs typeface="Arial"/>
              </a:rPr>
              <a:t>	</a:t>
            </a:r>
            <a:r>
              <a:rPr sz="750" dirty="0">
                <a:latin typeface="Arial MT"/>
                <a:cs typeface="Arial MT"/>
              </a:rPr>
              <a:t>Sour</a:t>
            </a:r>
            <a:r>
              <a:rPr sz="750" spc="-3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Jelly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669592" y="4692736"/>
            <a:ext cx="884555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r>
              <a:rPr sz="750" spc="-25" dirty="0">
                <a:latin typeface="Arial MT"/>
                <a:cs typeface="Arial MT"/>
              </a:rPr>
              <a:t>10-</a:t>
            </a:r>
            <a:endParaRPr sz="750">
              <a:latin typeface="Arial MT"/>
              <a:cs typeface="Arial MT"/>
            </a:endParaRPr>
          </a:p>
          <a:p>
            <a:pPr marL="274320">
              <a:lnSpc>
                <a:spcPts val="865"/>
              </a:lnSpc>
              <a:tabLst>
                <a:tab pos="549275" algn="l"/>
              </a:tabLst>
            </a:pPr>
            <a:r>
              <a:rPr sz="750" spc="-25" dirty="0">
                <a:latin typeface="Arial MT"/>
                <a:cs typeface="Arial MT"/>
              </a:rPr>
              <a:t>25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10" dirty="0">
                <a:latin typeface="Arial MT"/>
                <a:cs typeface="Arial MT"/>
              </a:rPr>
              <a:t>Sunday</a:t>
            </a:r>
            <a:endParaRPr sz="750">
              <a:latin typeface="Arial MT"/>
              <a:cs typeface="Arial MT"/>
            </a:endParaRPr>
          </a:p>
          <a:p>
            <a:pPr marL="10160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10:00:00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821285" y="4802519"/>
            <a:ext cx="162433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0.0</a:t>
            </a:r>
            <a:r>
              <a:rPr sz="750" spc="150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0.000000</a:t>
            </a:r>
            <a:r>
              <a:rPr sz="750" spc="155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0.069444</a:t>
            </a:r>
            <a:r>
              <a:rPr sz="750" spc="150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Weekend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92411" y="4802519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99585" y="4802519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47564" y="4743968"/>
            <a:ext cx="255904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10-</a:t>
            </a:r>
            <a:r>
              <a:rPr sz="750" spc="-25" dirty="0">
                <a:latin typeface="Arial MT"/>
                <a:cs typeface="Arial MT"/>
              </a:rPr>
              <a:t>25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885718" y="4802519"/>
            <a:ext cx="874394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10:00:00</a:t>
            </a:r>
            <a:r>
              <a:rPr sz="750" spc="14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0.000000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005734" y="4802519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83265" y="5227014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240975" y="5168463"/>
            <a:ext cx="279400" cy="24955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62865">
              <a:lnSpc>
                <a:spcPts val="860"/>
              </a:lnSpc>
              <a:spcBef>
                <a:spcPts val="160"/>
              </a:spcBef>
            </a:pPr>
            <a:r>
              <a:rPr sz="750" spc="-10" dirty="0">
                <a:latin typeface="Arial MT"/>
                <a:cs typeface="Arial MT"/>
              </a:rPr>
              <a:t>Fruit</a:t>
            </a:r>
            <a:r>
              <a:rPr sz="750" spc="50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Drops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656892" y="5117231"/>
            <a:ext cx="897255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r>
              <a:rPr sz="750" spc="-25" dirty="0">
                <a:latin typeface="Arial MT"/>
                <a:cs typeface="Arial MT"/>
              </a:rPr>
              <a:t>10-</a:t>
            </a:r>
            <a:endParaRPr sz="750">
              <a:latin typeface="Arial MT"/>
              <a:cs typeface="Arial MT"/>
            </a:endParaRPr>
          </a:p>
          <a:p>
            <a:pPr marL="287020">
              <a:lnSpc>
                <a:spcPts val="865"/>
              </a:lnSpc>
              <a:tabLst>
                <a:tab pos="561975" algn="l"/>
              </a:tabLst>
            </a:pPr>
            <a:r>
              <a:rPr sz="750" spc="-25" dirty="0">
                <a:latin typeface="Arial MT"/>
                <a:cs typeface="Arial MT"/>
              </a:rPr>
              <a:t>18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10" dirty="0">
                <a:latin typeface="Arial MT"/>
                <a:cs typeface="Arial MT"/>
              </a:rPr>
              <a:t>Sunday</a:t>
            </a:r>
            <a:endParaRPr sz="750">
              <a:latin typeface="Arial MT"/>
              <a:cs typeface="Arial MT"/>
            </a:endParaRPr>
          </a:p>
          <a:p>
            <a:pPr marL="22860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15:46:00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808585" y="5227014"/>
            <a:ext cx="163703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1.0</a:t>
            </a:r>
            <a:r>
              <a:rPr sz="750" spc="150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1.000000</a:t>
            </a:r>
            <a:r>
              <a:rPr sz="750" spc="155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1.000000</a:t>
            </a:r>
            <a:r>
              <a:rPr sz="750" spc="150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Weekend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879711" y="5227014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86885" y="5227014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534864" y="5168463"/>
            <a:ext cx="268605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 marL="12700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10-</a:t>
            </a:r>
            <a:r>
              <a:rPr sz="750" spc="-25" dirty="0">
                <a:latin typeface="Arial MT"/>
                <a:cs typeface="Arial MT"/>
              </a:rPr>
              <a:t>18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873018" y="5227014"/>
            <a:ext cx="3956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15:46:00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337995" y="5227014"/>
            <a:ext cx="42227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1.000000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993034" y="5227014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95965" y="5651508"/>
            <a:ext cx="6242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93675" algn="l"/>
              </a:tabLst>
            </a:pPr>
            <a:r>
              <a:rPr sz="750" b="1" spc="-50" dirty="0">
                <a:latin typeface="Arial"/>
                <a:cs typeface="Arial"/>
              </a:rPr>
              <a:t>5</a:t>
            </a:r>
            <a:r>
              <a:rPr sz="750" b="1" dirty="0">
                <a:latin typeface="Arial"/>
                <a:cs typeface="Arial"/>
              </a:rPr>
              <a:t>	</a:t>
            </a:r>
            <a:r>
              <a:rPr sz="750" dirty="0">
                <a:latin typeface="Arial MT"/>
                <a:cs typeface="Arial MT"/>
              </a:rPr>
              <a:t>Sour</a:t>
            </a:r>
            <a:r>
              <a:rPr sz="750" spc="-3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Jelly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669592" y="5541725"/>
            <a:ext cx="884555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r>
              <a:rPr sz="750" spc="-25" dirty="0">
                <a:latin typeface="Arial MT"/>
                <a:cs typeface="Arial MT"/>
              </a:rPr>
              <a:t>10-</a:t>
            </a:r>
            <a:endParaRPr sz="750">
              <a:latin typeface="Arial MT"/>
              <a:cs typeface="Arial MT"/>
            </a:endParaRPr>
          </a:p>
          <a:p>
            <a:pPr marL="274320">
              <a:lnSpc>
                <a:spcPts val="865"/>
              </a:lnSpc>
            </a:pPr>
            <a:r>
              <a:rPr sz="750" dirty="0">
                <a:latin typeface="Arial MT"/>
                <a:cs typeface="Arial MT"/>
              </a:rPr>
              <a:t>22</a:t>
            </a:r>
            <a:r>
              <a:rPr sz="750" spc="160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Thursday</a:t>
            </a:r>
            <a:endParaRPr sz="750">
              <a:latin typeface="Arial MT"/>
              <a:cs typeface="Arial MT"/>
            </a:endParaRPr>
          </a:p>
          <a:p>
            <a:pPr marL="10160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17:24:00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821285" y="5651508"/>
            <a:ext cx="162433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0.0</a:t>
            </a:r>
            <a:r>
              <a:rPr sz="750" spc="150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0.000000</a:t>
            </a:r>
            <a:r>
              <a:rPr sz="750" spc="155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1.000000</a:t>
            </a:r>
            <a:r>
              <a:rPr sz="750" spc="170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Weekday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892411" y="5651508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399585" y="5651508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547564" y="5592957"/>
            <a:ext cx="255904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10-</a:t>
            </a:r>
            <a:r>
              <a:rPr sz="750" spc="-25" dirty="0">
                <a:latin typeface="Arial MT"/>
                <a:cs typeface="Arial MT"/>
              </a:rPr>
              <a:t>22</a:t>
            </a:r>
            <a:endParaRPr sz="750">
              <a:latin typeface="Arial MT"/>
              <a:cs typeface="Arial MT"/>
            </a:endParaRPr>
          </a:p>
        </p:txBody>
      </p:sp>
      <p:pic>
        <p:nvPicPr>
          <p:cNvPr id="73" name="object 7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158" y="1960861"/>
            <a:ext cx="563552" cy="958772"/>
          </a:xfrm>
          <a:prstGeom prst="rect">
            <a:avLst/>
          </a:prstGeom>
        </p:spPr>
      </p:pic>
      <p:sp>
        <p:nvSpPr>
          <p:cNvPr id="74" name="object 74"/>
          <p:cNvSpPr txBox="1"/>
          <p:nvPr/>
        </p:nvSpPr>
        <p:spPr>
          <a:xfrm>
            <a:off x="5885718" y="5651508"/>
            <a:ext cx="874394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17:24:00</a:t>
            </a:r>
            <a:r>
              <a:rPr sz="750" spc="14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0.000000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005734" y="5651508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48392" y="95023"/>
            <a:ext cx="6396990" cy="278320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175"/>
              </a:spcBef>
            </a:pPr>
            <a:r>
              <a:rPr sz="800" dirty="0">
                <a:latin typeface="Courier New"/>
                <a:cs typeface="Courier New"/>
              </a:rPr>
              <a:t>of certain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algorithms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and statistical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analysis.</a:t>
            </a:r>
            <a:endParaRPr sz="800">
              <a:latin typeface="Courier New"/>
              <a:cs typeface="Courier New"/>
            </a:endParaRPr>
          </a:p>
          <a:p>
            <a:pPr marL="487680" marR="661035" indent="-185420">
              <a:lnSpc>
                <a:spcPct val="108100"/>
              </a:lnSpc>
            </a:pPr>
            <a:r>
              <a:rPr sz="800" spc="-10" dirty="0">
                <a:latin typeface="Courier New"/>
                <a:cs typeface="Courier New"/>
              </a:rPr>
              <a:t>-</a:t>
            </a:r>
            <a:r>
              <a:rPr sz="800" dirty="0">
                <a:latin typeface="Courier New"/>
                <a:cs typeface="Courier New"/>
              </a:rPr>
              <a:t>) It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is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common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step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to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ensure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that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variables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are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comparible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and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don't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ensure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the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20" dirty="0">
                <a:latin typeface="Courier New"/>
                <a:cs typeface="Courier New"/>
              </a:rPr>
              <a:t>bias </a:t>
            </a:r>
            <a:r>
              <a:rPr sz="800" dirty="0">
                <a:latin typeface="Courier New"/>
                <a:cs typeface="Courier New"/>
              </a:rPr>
              <a:t>ans distortion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in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the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analysis.</a:t>
            </a:r>
            <a:endParaRPr sz="8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75"/>
              </a:spcBef>
            </a:pPr>
            <a:r>
              <a:rPr sz="800" spc="-10" dirty="0">
                <a:latin typeface="Courier New"/>
                <a:cs typeface="Courier New"/>
              </a:rPr>
              <a:t>TYPES:</a:t>
            </a:r>
            <a:endParaRPr sz="800">
              <a:latin typeface="Courier New"/>
              <a:cs typeface="Courier New"/>
            </a:endParaRPr>
          </a:p>
          <a:p>
            <a:pPr marL="672465" indent="-185420">
              <a:lnSpc>
                <a:spcPct val="100000"/>
              </a:lnSpc>
              <a:spcBef>
                <a:spcPts val="80"/>
              </a:spcBef>
              <a:buAutoNum type="arabicParenR"/>
              <a:tabLst>
                <a:tab pos="673100" algn="l"/>
              </a:tabLst>
            </a:pPr>
            <a:r>
              <a:rPr sz="800" spc="-10" dirty="0">
                <a:latin typeface="Courier New"/>
                <a:cs typeface="Courier New"/>
              </a:rPr>
              <a:t>Min-</a:t>
            </a:r>
            <a:r>
              <a:rPr sz="800" dirty="0">
                <a:latin typeface="Courier New"/>
                <a:cs typeface="Courier New"/>
              </a:rPr>
              <a:t>max</a:t>
            </a:r>
            <a:r>
              <a:rPr sz="800" spc="40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scalling:</a:t>
            </a:r>
            <a:endParaRPr sz="800">
              <a:latin typeface="Courier New"/>
              <a:cs typeface="Courier New"/>
            </a:endParaRPr>
          </a:p>
          <a:p>
            <a:pPr marL="734060" marR="537845">
              <a:lnSpc>
                <a:spcPct val="108100"/>
              </a:lnSpc>
            </a:pPr>
            <a:r>
              <a:rPr sz="800" dirty="0">
                <a:latin typeface="Courier New"/>
                <a:cs typeface="Courier New"/>
              </a:rPr>
              <a:t>This process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involves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the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rescaling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of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all values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in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feature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in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the range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0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to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25" dirty="0">
                <a:latin typeface="Courier New"/>
                <a:cs typeface="Courier New"/>
              </a:rPr>
              <a:t>1. </a:t>
            </a:r>
            <a:r>
              <a:rPr sz="800" dirty="0">
                <a:latin typeface="Courier New"/>
                <a:cs typeface="Courier New"/>
              </a:rPr>
              <a:t>In other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words,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the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minimum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value in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the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original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range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will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take the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value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25" dirty="0">
                <a:latin typeface="Courier New"/>
                <a:cs typeface="Courier New"/>
              </a:rPr>
              <a:t>0,</a:t>
            </a:r>
            <a:endParaRPr sz="800">
              <a:latin typeface="Courier New"/>
              <a:cs typeface="Courier New"/>
            </a:endParaRPr>
          </a:p>
          <a:p>
            <a:pPr marL="734060" marR="1031240">
              <a:lnSpc>
                <a:spcPct val="108100"/>
              </a:lnSpc>
            </a:pPr>
            <a:r>
              <a:rPr sz="800" dirty="0">
                <a:latin typeface="Courier New"/>
                <a:cs typeface="Courier New"/>
              </a:rPr>
              <a:t>the maximum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value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will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take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1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and the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rest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of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the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values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in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between the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25" dirty="0">
                <a:latin typeface="Courier New"/>
                <a:cs typeface="Courier New"/>
              </a:rPr>
              <a:t>two </a:t>
            </a:r>
            <a:r>
              <a:rPr sz="800" dirty="0">
                <a:latin typeface="Courier New"/>
                <a:cs typeface="Courier New"/>
              </a:rPr>
              <a:t>extremes will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be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appropriately </a:t>
            </a:r>
            <a:r>
              <a:rPr sz="800" spc="-10" dirty="0">
                <a:latin typeface="Courier New"/>
                <a:cs typeface="Courier New"/>
              </a:rPr>
              <a:t>scaled.</a:t>
            </a:r>
            <a:endParaRPr sz="800">
              <a:latin typeface="Courier New"/>
              <a:cs typeface="Courier New"/>
            </a:endParaRPr>
          </a:p>
          <a:p>
            <a:pPr marL="672465" indent="-185420">
              <a:lnSpc>
                <a:spcPct val="100000"/>
              </a:lnSpc>
              <a:spcBef>
                <a:spcPts val="75"/>
              </a:spcBef>
              <a:buAutoNum type="arabicParenR" startAt="2"/>
              <a:tabLst>
                <a:tab pos="673100" algn="l"/>
              </a:tabLst>
            </a:pPr>
            <a:r>
              <a:rPr sz="800" dirty="0">
                <a:latin typeface="Courier New"/>
                <a:cs typeface="Courier New"/>
              </a:rPr>
              <a:t>Standardization/variance</a:t>
            </a:r>
            <a:r>
              <a:rPr sz="800" spc="5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Scalling/Z-</a:t>
            </a:r>
            <a:r>
              <a:rPr sz="800" dirty="0">
                <a:latin typeface="Courier New"/>
                <a:cs typeface="Courier New"/>
              </a:rPr>
              <a:t>score</a:t>
            </a:r>
            <a:r>
              <a:rPr sz="800" spc="5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normalization:</a:t>
            </a:r>
            <a:endParaRPr sz="800">
              <a:latin typeface="Courier New"/>
              <a:cs typeface="Courier New"/>
            </a:endParaRPr>
          </a:p>
          <a:p>
            <a:pPr marL="734060" marR="784860">
              <a:lnSpc>
                <a:spcPct val="108100"/>
              </a:lnSpc>
            </a:pPr>
            <a:r>
              <a:rPr sz="800" dirty="0">
                <a:latin typeface="Courier New"/>
                <a:cs typeface="Courier New"/>
              </a:rPr>
              <a:t>All the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datapoints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are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subtracted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by their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means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and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the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result is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divided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25" dirty="0">
                <a:latin typeface="Courier New"/>
                <a:cs typeface="Courier New"/>
              </a:rPr>
              <a:t>by </a:t>
            </a:r>
            <a:r>
              <a:rPr sz="800" dirty="0">
                <a:latin typeface="Courier New"/>
                <a:cs typeface="Courier New"/>
              </a:rPr>
              <a:t>distribution's variance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or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standard deviation,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to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arrive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at a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distribution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20" dirty="0">
                <a:latin typeface="Courier New"/>
                <a:cs typeface="Courier New"/>
              </a:rPr>
              <a:t>with </a:t>
            </a:r>
            <a:r>
              <a:rPr sz="800" dirty="0">
                <a:latin typeface="Courier New"/>
                <a:cs typeface="Courier New"/>
              </a:rPr>
              <a:t>a 0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mean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and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1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variance.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##</a:t>
            </a:r>
            <a:r>
              <a:rPr sz="750" i="1" spc="-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spc="-10" dirty="0">
                <a:solidFill>
                  <a:srgbClr val="3F7F7F"/>
                </a:solidFill>
                <a:latin typeface="Courier New"/>
                <a:cs typeface="Courier New"/>
              </a:rPr>
              <a:t>Min-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Max </a:t>
            </a:r>
            <a:r>
              <a:rPr sz="750" i="1" spc="-10" dirty="0">
                <a:solidFill>
                  <a:srgbClr val="3F7F7F"/>
                </a:solidFill>
                <a:latin typeface="Courier New"/>
                <a:cs typeface="Courier New"/>
              </a:rPr>
              <a:t>Scalling</a:t>
            </a:r>
            <a:endParaRPr sz="750">
              <a:latin typeface="Courier New"/>
              <a:cs typeface="Courier New"/>
            </a:endParaRPr>
          </a:p>
          <a:p>
            <a:pPr marL="36195" marR="3721735">
              <a:lnSpc>
                <a:spcPct val="108900"/>
              </a:lnSpc>
            </a:pPr>
            <a:r>
              <a:rPr sz="750" b="1" dirty="0">
                <a:solidFill>
                  <a:srgbClr val="007F00"/>
                </a:solidFill>
                <a:latin typeface="Courier New"/>
                <a:cs typeface="Courier New"/>
              </a:rPr>
              <a:t>from</a:t>
            </a:r>
            <a:r>
              <a:rPr sz="750" b="1" spc="-5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sklearn.preprocessing</a:t>
            </a:r>
            <a:r>
              <a:rPr sz="750" spc="-5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sz="750" b="1" spc="-5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MinMaxScaler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dfmm</a:t>
            </a:r>
            <a:r>
              <a:rPr sz="750" spc="-1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copy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scaler</a:t>
            </a:r>
            <a:r>
              <a:rPr sz="750" spc="-2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1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MinMaxScaler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endParaRPr sz="750">
              <a:latin typeface="Courier New"/>
              <a:cs typeface="Courier New"/>
            </a:endParaRPr>
          </a:p>
          <a:p>
            <a:pPr marL="36195" marR="2292350">
              <a:lnSpc>
                <a:spcPct val="108900"/>
              </a:lnSpc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numerical_columns</a:t>
            </a:r>
            <a:r>
              <a:rPr sz="750" spc="-6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4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"Length"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4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"Breadth"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4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"Price"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4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"Area"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dfmm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numerical_columns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4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5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scaler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fit_transform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dfmm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numerical_columns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]) </a:t>
            </a:r>
            <a:r>
              <a:rPr sz="750" spc="-20" dirty="0">
                <a:solidFill>
                  <a:srgbClr val="202020"/>
                </a:solidFill>
                <a:latin typeface="Courier New"/>
                <a:cs typeface="Courier New"/>
              </a:rPr>
              <a:t>dfmm</a:t>
            </a:r>
            <a:endParaRPr sz="750">
              <a:latin typeface="Courier New"/>
              <a:cs typeface="Courier New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292158" y="6103340"/>
            <a:ext cx="6960870" cy="1581150"/>
            <a:chOff x="292158" y="6103340"/>
            <a:chExt cx="6960870" cy="1581150"/>
          </a:xfrm>
        </p:grpSpPr>
        <p:sp>
          <p:nvSpPr>
            <p:cNvPr id="78" name="object 78"/>
            <p:cNvSpPr/>
            <p:nvPr/>
          </p:nvSpPr>
          <p:spPr>
            <a:xfrm>
              <a:off x="848393" y="6103341"/>
              <a:ext cx="6404610" cy="1581150"/>
            </a:xfrm>
            <a:custGeom>
              <a:avLst/>
              <a:gdLst/>
              <a:ahLst/>
              <a:cxnLst/>
              <a:rect l="l" t="t" r="r" b="b"/>
              <a:pathLst>
                <a:path w="6404609" h="1581150">
                  <a:moveTo>
                    <a:pt x="6404010" y="1580875"/>
                  </a:moveTo>
                  <a:lnTo>
                    <a:pt x="0" y="1580875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1580875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48385" y="6103353"/>
              <a:ext cx="6404610" cy="1581150"/>
            </a:xfrm>
            <a:custGeom>
              <a:avLst/>
              <a:gdLst/>
              <a:ahLst/>
              <a:cxnLst/>
              <a:rect l="l" t="t" r="r" b="b"/>
              <a:pathLst>
                <a:path w="6404609" h="158115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1573555"/>
                  </a:lnTo>
                  <a:lnTo>
                    <a:pt x="0" y="1573555"/>
                  </a:lnTo>
                  <a:lnTo>
                    <a:pt x="0" y="1580870"/>
                  </a:lnTo>
                  <a:lnTo>
                    <a:pt x="6396698" y="1580870"/>
                  </a:lnTo>
                  <a:lnTo>
                    <a:pt x="6404013" y="1580870"/>
                  </a:lnTo>
                  <a:lnTo>
                    <a:pt x="6404013" y="1573555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158" y="6103340"/>
              <a:ext cx="563552" cy="1580876"/>
            </a:xfrm>
            <a:prstGeom prst="rect">
              <a:avLst/>
            </a:prstGeom>
          </p:spPr>
        </p:pic>
      </p:grpSp>
      <p:pic>
        <p:nvPicPr>
          <p:cNvPr id="81" name="object 8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158" y="2956227"/>
            <a:ext cx="556234" cy="3073924"/>
          </a:xfrm>
          <a:prstGeom prst="rect">
            <a:avLst/>
          </a:prstGeom>
        </p:spPr>
      </p:pic>
      <p:sp>
        <p:nvSpPr>
          <p:cNvPr id="82" name="object 82"/>
          <p:cNvSpPr txBox="1"/>
          <p:nvPr/>
        </p:nvSpPr>
        <p:spPr>
          <a:xfrm>
            <a:off x="848392" y="6124307"/>
            <a:ext cx="6396990" cy="15189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80"/>
              </a:spcBef>
            </a:pP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##</a:t>
            </a:r>
            <a:r>
              <a:rPr sz="750" i="1" spc="1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spc="-10" dirty="0">
                <a:solidFill>
                  <a:srgbClr val="3F7F7F"/>
                </a:solidFill>
                <a:latin typeface="Courier New"/>
                <a:cs typeface="Courier New"/>
              </a:rPr>
              <a:t>Standard(Z-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Score</a:t>
            </a:r>
            <a:r>
              <a:rPr sz="750" i="1" spc="1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spc="-10" dirty="0">
                <a:solidFill>
                  <a:srgbClr val="3F7F7F"/>
                </a:solidFill>
                <a:latin typeface="Courier New"/>
                <a:cs typeface="Courier New"/>
              </a:rPr>
              <a:t>Scalling)</a:t>
            </a:r>
            <a:endParaRPr sz="750">
              <a:latin typeface="Courier New"/>
              <a:cs typeface="Courier New"/>
            </a:endParaRPr>
          </a:p>
          <a:p>
            <a:pPr marL="36195" marR="3607435">
              <a:lnSpc>
                <a:spcPct val="108900"/>
              </a:lnSpc>
            </a:pPr>
            <a:r>
              <a:rPr sz="750" b="1" dirty="0">
                <a:solidFill>
                  <a:srgbClr val="007F00"/>
                </a:solidFill>
                <a:latin typeface="Courier New"/>
                <a:cs typeface="Courier New"/>
              </a:rPr>
              <a:t>from</a:t>
            </a:r>
            <a:r>
              <a:rPr sz="750" b="1" spc="-5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sklearn.preprocessing</a:t>
            </a:r>
            <a:r>
              <a:rPr sz="750" spc="-5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sz="750" b="1" spc="-5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StandardScaler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dfsz</a:t>
            </a:r>
            <a:r>
              <a:rPr sz="750" spc="-1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copy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numerical_columns</a:t>
            </a:r>
            <a:r>
              <a:rPr sz="750" spc="-6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4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"Length"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4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"Breadth"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4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"Price"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4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"Area"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##Initializing</a:t>
            </a:r>
            <a:r>
              <a:rPr sz="75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75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scalar</a:t>
            </a:r>
            <a:r>
              <a:rPr sz="75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spc="-10" dirty="0">
                <a:solidFill>
                  <a:srgbClr val="3F7F7F"/>
                </a:solidFill>
                <a:latin typeface="Courier New"/>
                <a:cs typeface="Courier New"/>
              </a:rPr>
              <a:t>object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80"/>
              </a:spcBef>
            </a:pP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##The</a:t>
            </a:r>
            <a:r>
              <a:rPr sz="75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StandardScaler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scales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subtracting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mean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dividing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std.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scaler</a:t>
            </a:r>
            <a:r>
              <a:rPr sz="750" spc="-2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1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StandardScaler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##Apply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scalling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numerical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spc="-10" dirty="0">
                <a:solidFill>
                  <a:srgbClr val="3F7F7F"/>
                </a:solidFill>
                <a:latin typeface="Courier New"/>
                <a:cs typeface="Courier New"/>
              </a:rPr>
              <a:t>columns</a:t>
            </a:r>
            <a:endParaRPr sz="750">
              <a:latin typeface="Courier New"/>
              <a:cs typeface="Courier New"/>
            </a:endParaRPr>
          </a:p>
          <a:p>
            <a:pPr marL="36195" marR="2292350">
              <a:lnSpc>
                <a:spcPct val="108900"/>
              </a:lnSpc>
            </a:pP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dfsz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numerical_columns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4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5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scaler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fit_transform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dfsz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numerical_columns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]) </a:t>
            </a:r>
            <a:r>
              <a:rPr sz="750" spc="-20" dirty="0">
                <a:solidFill>
                  <a:srgbClr val="202020"/>
                </a:solidFill>
                <a:latin typeface="Courier New"/>
                <a:cs typeface="Courier New"/>
              </a:rPr>
              <a:t>dfsz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8385" y="980134"/>
            <a:ext cx="6353175" cy="424815"/>
          </a:xfrm>
          <a:custGeom>
            <a:avLst/>
            <a:gdLst/>
            <a:ahLst/>
            <a:cxnLst/>
            <a:rect l="l" t="t" r="r" b="b"/>
            <a:pathLst>
              <a:path w="6353175" h="424815">
                <a:moveTo>
                  <a:pt x="6352781" y="0"/>
                </a:moveTo>
                <a:lnTo>
                  <a:pt x="6352781" y="0"/>
                </a:lnTo>
                <a:lnTo>
                  <a:pt x="0" y="0"/>
                </a:lnTo>
                <a:lnTo>
                  <a:pt x="0" y="424497"/>
                </a:lnTo>
                <a:lnTo>
                  <a:pt x="6352781" y="424497"/>
                </a:lnTo>
                <a:lnTo>
                  <a:pt x="6352781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8385" y="1829129"/>
            <a:ext cx="6353175" cy="424815"/>
          </a:xfrm>
          <a:custGeom>
            <a:avLst/>
            <a:gdLst/>
            <a:ahLst/>
            <a:cxnLst/>
            <a:rect l="l" t="t" r="r" b="b"/>
            <a:pathLst>
              <a:path w="6353175" h="424814">
                <a:moveTo>
                  <a:pt x="6352781" y="0"/>
                </a:moveTo>
                <a:lnTo>
                  <a:pt x="6352781" y="0"/>
                </a:lnTo>
                <a:lnTo>
                  <a:pt x="0" y="0"/>
                </a:lnTo>
                <a:lnTo>
                  <a:pt x="0" y="424497"/>
                </a:lnTo>
                <a:lnTo>
                  <a:pt x="6352781" y="424497"/>
                </a:lnTo>
                <a:lnTo>
                  <a:pt x="6352781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8385" y="2678112"/>
            <a:ext cx="6353175" cy="424815"/>
          </a:xfrm>
          <a:custGeom>
            <a:avLst/>
            <a:gdLst/>
            <a:ahLst/>
            <a:cxnLst/>
            <a:rect l="l" t="t" r="r" b="b"/>
            <a:pathLst>
              <a:path w="6353175" h="424814">
                <a:moveTo>
                  <a:pt x="6352781" y="0"/>
                </a:moveTo>
                <a:lnTo>
                  <a:pt x="6352781" y="0"/>
                </a:lnTo>
                <a:lnTo>
                  <a:pt x="0" y="0"/>
                </a:lnTo>
                <a:lnTo>
                  <a:pt x="0" y="424497"/>
                </a:lnTo>
                <a:lnTo>
                  <a:pt x="6352781" y="424497"/>
                </a:lnTo>
                <a:lnTo>
                  <a:pt x="6352781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8385" y="548322"/>
            <a:ext cx="6353175" cy="7620"/>
          </a:xfrm>
          <a:custGeom>
            <a:avLst/>
            <a:gdLst/>
            <a:ahLst/>
            <a:cxnLst/>
            <a:rect l="l" t="t" r="r" b="b"/>
            <a:pathLst>
              <a:path w="6353175" h="7620">
                <a:moveTo>
                  <a:pt x="6352781" y="0"/>
                </a:moveTo>
                <a:lnTo>
                  <a:pt x="6352781" y="0"/>
                </a:lnTo>
                <a:lnTo>
                  <a:pt x="0" y="0"/>
                </a:lnTo>
                <a:lnTo>
                  <a:pt x="0" y="7327"/>
                </a:lnTo>
                <a:lnTo>
                  <a:pt x="6352781" y="7327"/>
                </a:lnTo>
                <a:lnTo>
                  <a:pt x="6352781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92158" y="3197225"/>
            <a:ext cx="6960870" cy="103505"/>
            <a:chOff x="292158" y="3197225"/>
            <a:chExt cx="6960870" cy="10350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3197749"/>
              <a:ext cx="6960244" cy="10246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92158" y="3197749"/>
              <a:ext cx="6957059" cy="3810"/>
            </a:xfrm>
            <a:custGeom>
              <a:avLst/>
              <a:gdLst/>
              <a:ahLst/>
              <a:cxnLst/>
              <a:rect l="l" t="t" r="r" b="b"/>
              <a:pathLst>
                <a:path w="6957059" h="3810">
                  <a:moveTo>
                    <a:pt x="0" y="0"/>
                  </a:moveTo>
                  <a:lnTo>
                    <a:pt x="6956584" y="0"/>
                  </a:lnTo>
                  <a:lnTo>
                    <a:pt x="6956584" y="3659"/>
                  </a:lnTo>
                  <a:lnTo>
                    <a:pt x="0" y="3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AAA">
                <a:alpha val="7058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929" y="3197224"/>
              <a:ext cx="6741159" cy="81280"/>
            </a:xfrm>
            <a:custGeom>
              <a:avLst/>
              <a:gdLst/>
              <a:ahLst/>
              <a:cxnLst/>
              <a:rect l="l" t="t" r="r" b="b"/>
              <a:pathLst>
                <a:path w="6741159" h="81279">
                  <a:moveTo>
                    <a:pt x="6740690" y="0"/>
                  </a:moveTo>
                  <a:lnTo>
                    <a:pt x="6737020" y="0"/>
                  </a:lnTo>
                  <a:lnTo>
                    <a:pt x="6737020" y="533"/>
                  </a:lnTo>
                  <a:lnTo>
                    <a:pt x="3670" y="533"/>
                  </a:lnTo>
                  <a:lnTo>
                    <a:pt x="3670" y="0"/>
                  </a:lnTo>
                  <a:lnTo>
                    <a:pt x="0" y="0"/>
                  </a:lnTo>
                  <a:lnTo>
                    <a:pt x="0" y="81280"/>
                  </a:lnTo>
                  <a:lnTo>
                    <a:pt x="3670" y="81280"/>
                  </a:lnTo>
                  <a:lnTo>
                    <a:pt x="3670" y="4191"/>
                  </a:lnTo>
                  <a:lnTo>
                    <a:pt x="6737020" y="4191"/>
                  </a:lnTo>
                  <a:lnTo>
                    <a:pt x="6737020" y="81280"/>
                  </a:lnTo>
                  <a:lnTo>
                    <a:pt x="6740690" y="81280"/>
                  </a:lnTo>
                  <a:lnTo>
                    <a:pt x="6740690" y="4191"/>
                  </a:lnTo>
                  <a:lnTo>
                    <a:pt x="6740690" y="3810"/>
                  </a:lnTo>
                  <a:lnTo>
                    <a:pt x="6740690" y="533"/>
                  </a:lnTo>
                  <a:lnTo>
                    <a:pt x="6740690" y="0"/>
                  </a:lnTo>
                  <a:close/>
                </a:path>
              </a:pathLst>
            </a:custGeom>
            <a:solidFill>
              <a:srgbClr val="AAAAAA">
                <a:alpha val="1568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304" y="3197749"/>
              <a:ext cx="6645532" cy="10246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83641" y="3197224"/>
              <a:ext cx="6652895" cy="102870"/>
            </a:xfrm>
            <a:custGeom>
              <a:avLst/>
              <a:gdLst/>
              <a:ahLst/>
              <a:cxnLst/>
              <a:rect l="l" t="t" r="r" b="b"/>
              <a:pathLst>
                <a:path w="6652895" h="102870">
                  <a:moveTo>
                    <a:pt x="6652844" y="533"/>
                  </a:moveTo>
                  <a:lnTo>
                    <a:pt x="6649186" y="533"/>
                  </a:lnTo>
                  <a:lnTo>
                    <a:pt x="6649186" y="0"/>
                  </a:lnTo>
                  <a:lnTo>
                    <a:pt x="6645529" y="0"/>
                  </a:lnTo>
                  <a:lnTo>
                    <a:pt x="6645529" y="533"/>
                  </a:lnTo>
                  <a:lnTo>
                    <a:pt x="7315" y="533"/>
                  </a:lnTo>
                  <a:lnTo>
                    <a:pt x="3657" y="533"/>
                  </a:lnTo>
                  <a:lnTo>
                    <a:pt x="3657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102870"/>
                  </a:lnTo>
                  <a:lnTo>
                    <a:pt x="7315" y="102870"/>
                  </a:lnTo>
                  <a:lnTo>
                    <a:pt x="7315" y="4191"/>
                  </a:lnTo>
                  <a:lnTo>
                    <a:pt x="6645529" y="4191"/>
                  </a:lnTo>
                  <a:lnTo>
                    <a:pt x="6645529" y="102870"/>
                  </a:lnTo>
                  <a:lnTo>
                    <a:pt x="6652844" y="102870"/>
                  </a:lnTo>
                  <a:lnTo>
                    <a:pt x="6652844" y="4191"/>
                  </a:lnTo>
                  <a:lnTo>
                    <a:pt x="6652844" y="3810"/>
                  </a:lnTo>
                  <a:lnTo>
                    <a:pt x="6652844" y="533"/>
                  </a:lnTo>
                  <a:close/>
                </a:path>
              </a:pathLst>
            </a:custGeom>
            <a:solidFill>
              <a:srgbClr val="AAAAAA">
                <a:alpha val="7058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4623" y="3205068"/>
              <a:ext cx="6630895" cy="8782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90963" y="3201409"/>
              <a:ext cx="6638290" cy="95250"/>
            </a:xfrm>
            <a:custGeom>
              <a:avLst/>
              <a:gdLst/>
              <a:ahLst/>
              <a:cxnLst/>
              <a:rect l="l" t="t" r="r" b="b"/>
              <a:pathLst>
                <a:path w="6638290" h="95250">
                  <a:moveTo>
                    <a:pt x="6634554" y="95145"/>
                  </a:moveTo>
                  <a:lnTo>
                    <a:pt x="3659" y="95145"/>
                  </a:lnTo>
                  <a:lnTo>
                    <a:pt x="0" y="91485"/>
                  </a:lnTo>
                  <a:lnTo>
                    <a:pt x="0" y="3659"/>
                  </a:lnTo>
                  <a:lnTo>
                    <a:pt x="3659" y="0"/>
                  </a:lnTo>
                  <a:lnTo>
                    <a:pt x="6634554" y="0"/>
                  </a:lnTo>
                  <a:lnTo>
                    <a:pt x="6638214" y="3659"/>
                  </a:lnTo>
                  <a:lnTo>
                    <a:pt x="3659" y="3659"/>
                  </a:lnTo>
                  <a:lnTo>
                    <a:pt x="3659" y="7318"/>
                  </a:lnTo>
                  <a:lnTo>
                    <a:pt x="7318" y="7318"/>
                  </a:lnTo>
                  <a:lnTo>
                    <a:pt x="7318" y="87826"/>
                  </a:lnTo>
                  <a:lnTo>
                    <a:pt x="3659" y="87826"/>
                  </a:lnTo>
                  <a:lnTo>
                    <a:pt x="3659" y="91485"/>
                  </a:lnTo>
                  <a:lnTo>
                    <a:pt x="6638214" y="91485"/>
                  </a:lnTo>
                  <a:lnTo>
                    <a:pt x="6634554" y="95145"/>
                  </a:lnTo>
                  <a:close/>
                </a:path>
                <a:path w="6638290" h="95250">
                  <a:moveTo>
                    <a:pt x="7318" y="7318"/>
                  </a:moveTo>
                  <a:lnTo>
                    <a:pt x="3659" y="7318"/>
                  </a:lnTo>
                  <a:lnTo>
                    <a:pt x="3659" y="3659"/>
                  </a:lnTo>
                  <a:lnTo>
                    <a:pt x="7318" y="3659"/>
                  </a:lnTo>
                  <a:lnTo>
                    <a:pt x="7318" y="7318"/>
                  </a:lnTo>
                  <a:close/>
                </a:path>
                <a:path w="6638290" h="95250">
                  <a:moveTo>
                    <a:pt x="6630895" y="7318"/>
                  </a:moveTo>
                  <a:lnTo>
                    <a:pt x="7318" y="7318"/>
                  </a:lnTo>
                  <a:lnTo>
                    <a:pt x="7318" y="3659"/>
                  </a:lnTo>
                  <a:lnTo>
                    <a:pt x="6630895" y="3659"/>
                  </a:lnTo>
                  <a:lnTo>
                    <a:pt x="6630895" y="7318"/>
                  </a:lnTo>
                  <a:close/>
                </a:path>
                <a:path w="6638290" h="95250">
                  <a:moveTo>
                    <a:pt x="6634554" y="91485"/>
                  </a:moveTo>
                  <a:lnTo>
                    <a:pt x="6630895" y="91485"/>
                  </a:lnTo>
                  <a:lnTo>
                    <a:pt x="6630895" y="3659"/>
                  </a:lnTo>
                  <a:lnTo>
                    <a:pt x="6634554" y="3659"/>
                  </a:lnTo>
                  <a:lnTo>
                    <a:pt x="6634554" y="7318"/>
                  </a:lnTo>
                  <a:lnTo>
                    <a:pt x="6638214" y="7318"/>
                  </a:lnTo>
                  <a:lnTo>
                    <a:pt x="6638214" y="87826"/>
                  </a:lnTo>
                  <a:lnTo>
                    <a:pt x="6634554" y="87826"/>
                  </a:lnTo>
                  <a:lnTo>
                    <a:pt x="6634554" y="91485"/>
                  </a:lnTo>
                  <a:close/>
                </a:path>
                <a:path w="6638290" h="95250">
                  <a:moveTo>
                    <a:pt x="6638214" y="7318"/>
                  </a:moveTo>
                  <a:lnTo>
                    <a:pt x="6634554" y="7318"/>
                  </a:lnTo>
                  <a:lnTo>
                    <a:pt x="6634554" y="3659"/>
                  </a:lnTo>
                  <a:lnTo>
                    <a:pt x="6638214" y="3659"/>
                  </a:lnTo>
                  <a:lnTo>
                    <a:pt x="6638214" y="7318"/>
                  </a:lnTo>
                  <a:close/>
                </a:path>
                <a:path w="6638290" h="95250">
                  <a:moveTo>
                    <a:pt x="7318" y="91485"/>
                  </a:moveTo>
                  <a:lnTo>
                    <a:pt x="3659" y="91485"/>
                  </a:lnTo>
                  <a:lnTo>
                    <a:pt x="3659" y="87826"/>
                  </a:lnTo>
                  <a:lnTo>
                    <a:pt x="7318" y="87826"/>
                  </a:lnTo>
                  <a:lnTo>
                    <a:pt x="7318" y="91485"/>
                  </a:lnTo>
                  <a:close/>
                </a:path>
                <a:path w="6638290" h="95250">
                  <a:moveTo>
                    <a:pt x="6630895" y="91485"/>
                  </a:moveTo>
                  <a:lnTo>
                    <a:pt x="7318" y="91485"/>
                  </a:lnTo>
                  <a:lnTo>
                    <a:pt x="7318" y="87826"/>
                  </a:lnTo>
                  <a:lnTo>
                    <a:pt x="6630895" y="87826"/>
                  </a:lnTo>
                  <a:lnTo>
                    <a:pt x="6630895" y="91485"/>
                  </a:lnTo>
                  <a:close/>
                </a:path>
                <a:path w="6638290" h="95250">
                  <a:moveTo>
                    <a:pt x="6638214" y="91485"/>
                  </a:moveTo>
                  <a:lnTo>
                    <a:pt x="6634554" y="91485"/>
                  </a:lnTo>
                  <a:lnTo>
                    <a:pt x="6634554" y="87826"/>
                  </a:lnTo>
                  <a:lnTo>
                    <a:pt x="6638214" y="87826"/>
                  </a:lnTo>
                  <a:lnTo>
                    <a:pt x="6638214" y="91485"/>
                  </a:lnTo>
                  <a:close/>
                </a:path>
              </a:pathLst>
            </a:custGeom>
            <a:solidFill>
              <a:srgbClr val="FFFFFF">
                <a:alpha val="1176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158" y="3197749"/>
              <a:ext cx="102464" cy="1024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46279" y="3197749"/>
              <a:ext cx="106123" cy="102464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848385" y="5137251"/>
            <a:ext cx="6404610" cy="424815"/>
          </a:xfrm>
          <a:custGeom>
            <a:avLst/>
            <a:gdLst/>
            <a:ahLst/>
            <a:cxnLst/>
            <a:rect l="l" t="t" r="r" b="b"/>
            <a:pathLst>
              <a:path w="6404609" h="424814">
                <a:moveTo>
                  <a:pt x="6404013" y="0"/>
                </a:moveTo>
                <a:lnTo>
                  <a:pt x="6404013" y="0"/>
                </a:lnTo>
                <a:lnTo>
                  <a:pt x="0" y="0"/>
                </a:lnTo>
                <a:lnTo>
                  <a:pt x="0" y="424497"/>
                </a:lnTo>
                <a:lnTo>
                  <a:pt x="6404013" y="424497"/>
                </a:lnTo>
                <a:lnTo>
                  <a:pt x="6404013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8385" y="5986246"/>
            <a:ext cx="6404610" cy="424815"/>
          </a:xfrm>
          <a:custGeom>
            <a:avLst/>
            <a:gdLst/>
            <a:ahLst/>
            <a:cxnLst/>
            <a:rect l="l" t="t" r="r" b="b"/>
            <a:pathLst>
              <a:path w="6404609" h="424814">
                <a:moveTo>
                  <a:pt x="6404013" y="0"/>
                </a:moveTo>
                <a:lnTo>
                  <a:pt x="6404013" y="0"/>
                </a:lnTo>
                <a:lnTo>
                  <a:pt x="0" y="0"/>
                </a:lnTo>
                <a:lnTo>
                  <a:pt x="0" y="424497"/>
                </a:lnTo>
                <a:lnTo>
                  <a:pt x="6404013" y="424497"/>
                </a:lnTo>
                <a:lnTo>
                  <a:pt x="6404013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8385" y="6835228"/>
            <a:ext cx="6404610" cy="424815"/>
          </a:xfrm>
          <a:custGeom>
            <a:avLst/>
            <a:gdLst/>
            <a:ahLst/>
            <a:cxnLst/>
            <a:rect l="l" t="t" r="r" b="b"/>
            <a:pathLst>
              <a:path w="6404609" h="424815">
                <a:moveTo>
                  <a:pt x="6404013" y="0"/>
                </a:moveTo>
                <a:lnTo>
                  <a:pt x="6404013" y="0"/>
                </a:lnTo>
                <a:lnTo>
                  <a:pt x="0" y="0"/>
                </a:lnTo>
                <a:lnTo>
                  <a:pt x="0" y="424497"/>
                </a:lnTo>
                <a:lnTo>
                  <a:pt x="6404013" y="424497"/>
                </a:lnTo>
                <a:lnTo>
                  <a:pt x="6404013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8385" y="4705438"/>
            <a:ext cx="6404610" cy="7620"/>
          </a:xfrm>
          <a:custGeom>
            <a:avLst/>
            <a:gdLst/>
            <a:ahLst/>
            <a:cxnLst/>
            <a:rect l="l" t="t" r="r" b="b"/>
            <a:pathLst>
              <a:path w="6404609" h="7620">
                <a:moveTo>
                  <a:pt x="6404013" y="0"/>
                </a:moveTo>
                <a:lnTo>
                  <a:pt x="6404013" y="0"/>
                </a:lnTo>
                <a:lnTo>
                  <a:pt x="0" y="0"/>
                </a:lnTo>
                <a:lnTo>
                  <a:pt x="0" y="7327"/>
                </a:lnTo>
                <a:lnTo>
                  <a:pt x="6404013" y="7327"/>
                </a:lnTo>
                <a:lnTo>
                  <a:pt x="6404013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292158" y="3783260"/>
            <a:ext cx="6960870" cy="3674110"/>
            <a:chOff x="292158" y="3783260"/>
            <a:chExt cx="6960870" cy="367411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7354866"/>
              <a:ext cx="6960244" cy="10246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92150" y="7354874"/>
              <a:ext cx="6957059" cy="3810"/>
            </a:xfrm>
            <a:custGeom>
              <a:avLst/>
              <a:gdLst/>
              <a:ahLst/>
              <a:cxnLst/>
              <a:rect l="l" t="t" r="r" b="b"/>
              <a:pathLst>
                <a:path w="6957059" h="3809">
                  <a:moveTo>
                    <a:pt x="95148" y="0"/>
                  </a:moveTo>
                  <a:lnTo>
                    <a:pt x="0" y="0"/>
                  </a:lnTo>
                  <a:lnTo>
                    <a:pt x="0" y="3657"/>
                  </a:lnTo>
                  <a:lnTo>
                    <a:pt x="95148" y="3657"/>
                  </a:lnTo>
                  <a:lnTo>
                    <a:pt x="95148" y="0"/>
                  </a:lnTo>
                  <a:close/>
                </a:path>
                <a:path w="6957059" h="3809">
                  <a:moveTo>
                    <a:pt x="6956590" y="0"/>
                  </a:moveTo>
                  <a:lnTo>
                    <a:pt x="5899010" y="0"/>
                  </a:lnTo>
                  <a:lnTo>
                    <a:pt x="5899010" y="3657"/>
                  </a:lnTo>
                  <a:lnTo>
                    <a:pt x="6956590" y="3657"/>
                  </a:lnTo>
                  <a:lnTo>
                    <a:pt x="6956590" y="0"/>
                  </a:lnTo>
                  <a:close/>
                </a:path>
              </a:pathLst>
            </a:custGeom>
            <a:solidFill>
              <a:srgbClr val="AAAAAA">
                <a:alpha val="7058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91161" y="7354874"/>
              <a:ext cx="951865" cy="80645"/>
            </a:xfrm>
            <a:custGeom>
              <a:avLst/>
              <a:gdLst/>
              <a:ahLst/>
              <a:cxnLst/>
              <a:rect l="l" t="t" r="r" b="b"/>
              <a:pathLst>
                <a:path w="951865" h="80645">
                  <a:moveTo>
                    <a:pt x="951458" y="330"/>
                  </a:moveTo>
                  <a:lnTo>
                    <a:pt x="947788" y="330"/>
                  </a:lnTo>
                  <a:lnTo>
                    <a:pt x="947788" y="0"/>
                  </a:lnTo>
                  <a:lnTo>
                    <a:pt x="0" y="0"/>
                  </a:lnTo>
                  <a:lnTo>
                    <a:pt x="0" y="3657"/>
                  </a:lnTo>
                  <a:lnTo>
                    <a:pt x="947788" y="3657"/>
                  </a:lnTo>
                  <a:lnTo>
                    <a:pt x="947788" y="4140"/>
                  </a:lnTo>
                  <a:lnTo>
                    <a:pt x="947788" y="80340"/>
                  </a:lnTo>
                  <a:lnTo>
                    <a:pt x="951458" y="80340"/>
                  </a:lnTo>
                  <a:lnTo>
                    <a:pt x="951458" y="4140"/>
                  </a:lnTo>
                  <a:lnTo>
                    <a:pt x="951458" y="3657"/>
                  </a:lnTo>
                  <a:lnTo>
                    <a:pt x="951458" y="330"/>
                  </a:lnTo>
                  <a:close/>
                </a:path>
              </a:pathLst>
            </a:custGeom>
            <a:solidFill>
              <a:srgbClr val="AAAAAA">
                <a:alpha val="1568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7304" y="7354867"/>
              <a:ext cx="5803863" cy="10246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83641" y="7354874"/>
              <a:ext cx="5811520" cy="102235"/>
            </a:xfrm>
            <a:custGeom>
              <a:avLst/>
              <a:gdLst/>
              <a:ahLst/>
              <a:cxnLst/>
              <a:rect l="l" t="t" r="r" b="b"/>
              <a:pathLst>
                <a:path w="5811520" h="102234">
                  <a:moveTo>
                    <a:pt x="7315" y="4152"/>
                  </a:moveTo>
                  <a:lnTo>
                    <a:pt x="0" y="4152"/>
                  </a:lnTo>
                  <a:lnTo>
                    <a:pt x="0" y="7315"/>
                  </a:lnTo>
                  <a:lnTo>
                    <a:pt x="7315" y="7315"/>
                  </a:lnTo>
                  <a:lnTo>
                    <a:pt x="7315" y="4152"/>
                  </a:lnTo>
                  <a:close/>
                </a:path>
                <a:path w="5811520" h="102234">
                  <a:moveTo>
                    <a:pt x="5811177" y="0"/>
                  </a:moveTo>
                  <a:lnTo>
                    <a:pt x="5807519" y="0"/>
                  </a:lnTo>
                  <a:lnTo>
                    <a:pt x="5807519" y="330"/>
                  </a:lnTo>
                  <a:lnTo>
                    <a:pt x="5803862" y="330"/>
                  </a:lnTo>
                  <a:lnTo>
                    <a:pt x="5803862" y="0"/>
                  </a:lnTo>
                  <a:lnTo>
                    <a:pt x="7315" y="0"/>
                  </a:lnTo>
                  <a:lnTo>
                    <a:pt x="3657" y="0"/>
                  </a:lnTo>
                  <a:lnTo>
                    <a:pt x="3657" y="330"/>
                  </a:lnTo>
                  <a:lnTo>
                    <a:pt x="0" y="330"/>
                  </a:lnTo>
                  <a:lnTo>
                    <a:pt x="0" y="4140"/>
                  </a:lnTo>
                  <a:lnTo>
                    <a:pt x="3657" y="4140"/>
                  </a:lnTo>
                  <a:lnTo>
                    <a:pt x="3657" y="3657"/>
                  </a:lnTo>
                  <a:lnTo>
                    <a:pt x="7315" y="3657"/>
                  </a:lnTo>
                  <a:lnTo>
                    <a:pt x="5803862" y="3657"/>
                  </a:lnTo>
                  <a:lnTo>
                    <a:pt x="5803862" y="4140"/>
                  </a:lnTo>
                  <a:lnTo>
                    <a:pt x="5803862" y="101930"/>
                  </a:lnTo>
                  <a:lnTo>
                    <a:pt x="5811177" y="101930"/>
                  </a:lnTo>
                  <a:lnTo>
                    <a:pt x="5811177" y="4140"/>
                  </a:lnTo>
                  <a:lnTo>
                    <a:pt x="5807519" y="4140"/>
                  </a:lnTo>
                  <a:lnTo>
                    <a:pt x="5807519" y="3657"/>
                  </a:lnTo>
                  <a:lnTo>
                    <a:pt x="5811177" y="3657"/>
                  </a:lnTo>
                  <a:lnTo>
                    <a:pt x="5811177" y="0"/>
                  </a:lnTo>
                  <a:close/>
                </a:path>
              </a:pathLst>
            </a:custGeom>
            <a:solidFill>
              <a:srgbClr val="AAAAAA">
                <a:alpha val="7058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4623" y="7362185"/>
              <a:ext cx="5789225" cy="8782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90963" y="7358526"/>
              <a:ext cx="5796915" cy="95250"/>
            </a:xfrm>
            <a:custGeom>
              <a:avLst/>
              <a:gdLst/>
              <a:ahLst/>
              <a:cxnLst/>
              <a:rect l="l" t="t" r="r" b="b"/>
              <a:pathLst>
                <a:path w="5796915" h="95250">
                  <a:moveTo>
                    <a:pt x="5792884" y="95145"/>
                  </a:moveTo>
                  <a:lnTo>
                    <a:pt x="3659" y="95145"/>
                  </a:lnTo>
                  <a:lnTo>
                    <a:pt x="0" y="91485"/>
                  </a:lnTo>
                  <a:lnTo>
                    <a:pt x="0" y="3659"/>
                  </a:lnTo>
                  <a:lnTo>
                    <a:pt x="3659" y="0"/>
                  </a:lnTo>
                  <a:lnTo>
                    <a:pt x="5792884" y="0"/>
                  </a:lnTo>
                  <a:lnTo>
                    <a:pt x="5796544" y="3659"/>
                  </a:lnTo>
                  <a:lnTo>
                    <a:pt x="3659" y="3659"/>
                  </a:lnTo>
                  <a:lnTo>
                    <a:pt x="3659" y="7318"/>
                  </a:lnTo>
                  <a:lnTo>
                    <a:pt x="7318" y="7318"/>
                  </a:lnTo>
                  <a:lnTo>
                    <a:pt x="7318" y="87826"/>
                  </a:lnTo>
                  <a:lnTo>
                    <a:pt x="3659" y="87826"/>
                  </a:lnTo>
                  <a:lnTo>
                    <a:pt x="3659" y="91485"/>
                  </a:lnTo>
                  <a:lnTo>
                    <a:pt x="5796544" y="91485"/>
                  </a:lnTo>
                  <a:lnTo>
                    <a:pt x="5792884" y="95145"/>
                  </a:lnTo>
                  <a:close/>
                </a:path>
                <a:path w="5796915" h="95250">
                  <a:moveTo>
                    <a:pt x="7318" y="7318"/>
                  </a:moveTo>
                  <a:lnTo>
                    <a:pt x="3659" y="7318"/>
                  </a:lnTo>
                  <a:lnTo>
                    <a:pt x="3659" y="3659"/>
                  </a:lnTo>
                  <a:lnTo>
                    <a:pt x="7318" y="3659"/>
                  </a:lnTo>
                  <a:lnTo>
                    <a:pt x="7318" y="7318"/>
                  </a:lnTo>
                  <a:close/>
                </a:path>
                <a:path w="5796915" h="95250">
                  <a:moveTo>
                    <a:pt x="5789225" y="7318"/>
                  </a:moveTo>
                  <a:lnTo>
                    <a:pt x="7318" y="7318"/>
                  </a:lnTo>
                  <a:lnTo>
                    <a:pt x="7318" y="3659"/>
                  </a:lnTo>
                  <a:lnTo>
                    <a:pt x="5789225" y="3659"/>
                  </a:lnTo>
                  <a:lnTo>
                    <a:pt x="5789225" y="7318"/>
                  </a:lnTo>
                  <a:close/>
                </a:path>
                <a:path w="5796915" h="95250">
                  <a:moveTo>
                    <a:pt x="5792884" y="91485"/>
                  </a:moveTo>
                  <a:lnTo>
                    <a:pt x="5789225" y="91485"/>
                  </a:lnTo>
                  <a:lnTo>
                    <a:pt x="5789225" y="3659"/>
                  </a:lnTo>
                  <a:lnTo>
                    <a:pt x="5792884" y="3659"/>
                  </a:lnTo>
                  <a:lnTo>
                    <a:pt x="5792884" y="7318"/>
                  </a:lnTo>
                  <a:lnTo>
                    <a:pt x="5796544" y="7318"/>
                  </a:lnTo>
                  <a:lnTo>
                    <a:pt x="5796544" y="87826"/>
                  </a:lnTo>
                  <a:lnTo>
                    <a:pt x="5792884" y="87826"/>
                  </a:lnTo>
                  <a:lnTo>
                    <a:pt x="5792884" y="91485"/>
                  </a:lnTo>
                  <a:close/>
                </a:path>
                <a:path w="5796915" h="95250">
                  <a:moveTo>
                    <a:pt x="5796544" y="7318"/>
                  </a:moveTo>
                  <a:lnTo>
                    <a:pt x="5792884" y="7318"/>
                  </a:lnTo>
                  <a:lnTo>
                    <a:pt x="5792884" y="3659"/>
                  </a:lnTo>
                  <a:lnTo>
                    <a:pt x="5796544" y="3659"/>
                  </a:lnTo>
                  <a:lnTo>
                    <a:pt x="5796544" y="7318"/>
                  </a:lnTo>
                  <a:close/>
                </a:path>
                <a:path w="5796915" h="95250">
                  <a:moveTo>
                    <a:pt x="7318" y="91485"/>
                  </a:moveTo>
                  <a:lnTo>
                    <a:pt x="3659" y="91485"/>
                  </a:lnTo>
                  <a:lnTo>
                    <a:pt x="3659" y="87826"/>
                  </a:lnTo>
                  <a:lnTo>
                    <a:pt x="7318" y="87826"/>
                  </a:lnTo>
                  <a:lnTo>
                    <a:pt x="7318" y="91485"/>
                  </a:lnTo>
                  <a:close/>
                </a:path>
                <a:path w="5796915" h="95250">
                  <a:moveTo>
                    <a:pt x="5789225" y="91485"/>
                  </a:moveTo>
                  <a:lnTo>
                    <a:pt x="7318" y="91485"/>
                  </a:lnTo>
                  <a:lnTo>
                    <a:pt x="7318" y="87826"/>
                  </a:lnTo>
                  <a:lnTo>
                    <a:pt x="5789225" y="87826"/>
                  </a:lnTo>
                  <a:lnTo>
                    <a:pt x="5789225" y="91485"/>
                  </a:lnTo>
                  <a:close/>
                </a:path>
                <a:path w="5796915" h="95250">
                  <a:moveTo>
                    <a:pt x="5796544" y="91485"/>
                  </a:moveTo>
                  <a:lnTo>
                    <a:pt x="5792884" y="91485"/>
                  </a:lnTo>
                  <a:lnTo>
                    <a:pt x="5792884" y="87826"/>
                  </a:lnTo>
                  <a:lnTo>
                    <a:pt x="5796544" y="87826"/>
                  </a:lnTo>
                  <a:lnTo>
                    <a:pt x="5796544" y="91485"/>
                  </a:lnTo>
                  <a:close/>
                </a:path>
              </a:pathLst>
            </a:custGeom>
            <a:solidFill>
              <a:srgbClr val="FFFFFF">
                <a:alpha val="1176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2158" y="7354867"/>
              <a:ext cx="102464" cy="10246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46279" y="7354867"/>
              <a:ext cx="106123" cy="10246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48393" y="3783260"/>
              <a:ext cx="6404610" cy="461645"/>
            </a:xfrm>
            <a:custGeom>
              <a:avLst/>
              <a:gdLst/>
              <a:ahLst/>
              <a:cxnLst/>
              <a:rect l="l" t="t" r="r" b="b"/>
              <a:pathLst>
                <a:path w="6404609" h="461645">
                  <a:moveTo>
                    <a:pt x="6404010" y="461088"/>
                  </a:moveTo>
                  <a:lnTo>
                    <a:pt x="0" y="461088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461088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48385" y="3783266"/>
              <a:ext cx="6404610" cy="461645"/>
            </a:xfrm>
            <a:custGeom>
              <a:avLst/>
              <a:gdLst/>
              <a:ahLst/>
              <a:cxnLst/>
              <a:rect l="l" t="t" r="r" b="b"/>
              <a:pathLst>
                <a:path w="6404609" h="46164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453771"/>
                  </a:lnTo>
                  <a:lnTo>
                    <a:pt x="0" y="453771"/>
                  </a:lnTo>
                  <a:lnTo>
                    <a:pt x="0" y="461086"/>
                  </a:lnTo>
                  <a:lnTo>
                    <a:pt x="6396698" y="461086"/>
                  </a:lnTo>
                  <a:lnTo>
                    <a:pt x="6404013" y="461086"/>
                  </a:lnTo>
                  <a:lnTo>
                    <a:pt x="6404013" y="453771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142170" y="206270"/>
            <a:ext cx="342900" cy="24955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26034">
              <a:lnSpc>
                <a:spcPts val="860"/>
              </a:lnSpc>
              <a:spcBef>
                <a:spcPts val="160"/>
              </a:spcBef>
            </a:pPr>
            <a:r>
              <a:rPr sz="750" b="1" spc="-20" dirty="0">
                <a:latin typeface="Arial"/>
                <a:cs typeface="Arial"/>
              </a:rPr>
              <a:t>Candy</a:t>
            </a:r>
            <a:r>
              <a:rPr sz="750" b="1" spc="500" dirty="0">
                <a:latin typeface="Arial"/>
                <a:cs typeface="Arial"/>
              </a:rPr>
              <a:t> </a:t>
            </a:r>
            <a:r>
              <a:rPr sz="750" b="1" spc="-10" dirty="0">
                <a:latin typeface="Arial"/>
                <a:cs typeface="Arial"/>
              </a:rPr>
              <a:t>Variety</a:t>
            </a:r>
            <a:endParaRPr sz="7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02178" y="155037"/>
            <a:ext cx="247650" cy="3594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15875" algn="just">
              <a:lnSpc>
                <a:spcPts val="860"/>
              </a:lnSpc>
              <a:spcBef>
                <a:spcPts val="160"/>
              </a:spcBef>
            </a:pPr>
            <a:r>
              <a:rPr sz="750" b="1" spc="-20" dirty="0">
                <a:latin typeface="Arial"/>
                <a:cs typeface="Arial"/>
              </a:rPr>
              <a:t>Date</a:t>
            </a:r>
            <a:r>
              <a:rPr sz="750" b="1" spc="500" dirty="0">
                <a:latin typeface="Arial"/>
                <a:cs typeface="Arial"/>
              </a:rPr>
              <a:t> </a:t>
            </a:r>
            <a:r>
              <a:rPr sz="750" b="1" spc="-25" dirty="0">
                <a:latin typeface="Arial"/>
                <a:cs typeface="Arial"/>
              </a:rPr>
              <a:t>and</a:t>
            </a:r>
            <a:r>
              <a:rPr sz="750" b="1" spc="500" dirty="0">
                <a:latin typeface="Arial"/>
                <a:cs typeface="Arial"/>
              </a:rPr>
              <a:t> </a:t>
            </a:r>
            <a:r>
              <a:rPr sz="750" b="1" spc="-20" dirty="0">
                <a:latin typeface="Arial"/>
                <a:cs typeface="Arial"/>
              </a:rPr>
              <a:t>Time</a:t>
            </a:r>
            <a:endParaRPr sz="7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41144" y="264821"/>
            <a:ext cx="20002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25" dirty="0">
                <a:latin typeface="Arial"/>
                <a:cs typeface="Arial"/>
              </a:rPr>
              <a:t>Day</a:t>
            </a:r>
            <a:endParaRPr sz="7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21611" y="264821"/>
            <a:ext cx="34290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10" dirty="0">
                <a:latin typeface="Arial"/>
                <a:cs typeface="Arial"/>
              </a:rPr>
              <a:t>Length</a:t>
            </a:r>
            <a:endParaRPr sz="7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02483" y="264821"/>
            <a:ext cx="38481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10" dirty="0">
                <a:latin typeface="Arial"/>
                <a:cs typeface="Arial"/>
              </a:rPr>
              <a:t>Breadth</a:t>
            </a:r>
            <a:endParaRPr sz="7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52262" y="264821"/>
            <a:ext cx="25844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10" dirty="0">
                <a:latin typeface="Arial"/>
                <a:cs typeface="Arial"/>
              </a:rPr>
              <a:t>Price</a:t>
            </a:r>
            <a:endParaRPr sz="7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43249" y="206270"/>
            <a:ext cx="363855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Type</a:t>
            </a:r>
            <a:r>
              <a:rPr sz="750" b="1" spc="-20" dirty="0">
                <a:latin typeface="Arial"/>
                <a:cs typeface="Arial"/>
              </a:rPr>
              <a:t> </a:t>
            </a:r>
            <a:r>
              <a:rPr sz="750" b="1" spc="-25" dirty="0">
                <a:latin typeface="Arial"/>
                <a:cs typeface="Arial"/>
              </a:rPr>
              <a:t>of</a:t>
            </a:r>
            <a:endParaRPr sz="750">
              <a:latin typeface="Arial"/>
              <a:cs typeface="Arial"/>
            </a:endParaRPr>
          </a:p>
          <a:p>
            <a:pPr marL="175895">
              <a:lnSpc>
                <a:spcPts val="880"/>
              </a:lnSpc>
            </a:pPr>
            <a:r>
              <a:rPr sz="750" b="1" spc="-25" dirty="0">
                <a:latin typeface="Arial"/>
                <a:cs typeface="Arial"/>
              </a:rPr>
              <a:t>Day</a:t>
            </a:r>
            <a:endParaRPr sz="7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76435" y="264821"/>
            <a:ext cx="44323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10" dirty="0">
                <a:latin typeface="Arial"/>
                <a:cs typeface="Arial"/>
              </a:rPr>
              <a:t>Weekend</a:t>
            </a:r>
            <a:endParaRPr sz="7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88870" y="264821"/>
            <a:ext cx="43751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10" dirty="0">
                <a:latin typeface="Arial"/>
                <a:cs typeface="Arial"/>
              </a:rPr>
              <a:t>Weekday</a:t>
            </a:r>
            <a:endParaRPr sz="7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33096" y="264821"/>
            <a:ext cx="23177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20" dirty="0">
                <a:latin typeface="Arial"/>
                <a:cs typeface="Arial"/>
              </a:rPr>
              <a:t>Date</a:t>
            </a:r>
            <a:endParaRPr sz="7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082178" y="264821"/>
            <a:ext cx="24765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20" dirty="0">
                <a:latin typeface="Arial"/>
                <a:cs typeface="Arial"/>
              </a:rPr>
              <a:t>Time</a:t>
            </a:r>
            <a:endParaRPr sz="7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615883" y="155037"/>
            <a:ext cx="548640" cy="3594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43230" algn="r">
              <a:lnSpc>
                <a:spcPts val="860"/>
              </a:lnSpc>
              <a:spcBef>
                <a:spcPts val="160"/>
              </a:spcBef>
            </a:pPr>
            <a:r>
              <a:rPr sz="750" b="1" spc="-25" dirty="0">
                <a:latin typeface="Arial"/>
                <a:cs typeface="Arial"/>
              </a:rPr>
              <a:t>Is</a:t>
            </a:r>
            <a:r>
              <a:rPr sz="750" b="1" dirty="0">
                <a:latin typeface="Arial"/>
                <a:cs typeface="Arial"/>
              </a:rPr>
              <a:t> Area</a:t>
            </a:r>
            <a:r>
              <a:rPr sz="750" b="1" spc="155" dirty="0">
                <a:latin typeface="Arial"/>
                <a:cs typeface="Arial"/>
              </a:rPr>
              <a:t>  </a:t>
            </a:r>
            <a:r>
              <a:rPr sz="750" b="1" spc="-20" dirty="0">
                <a:latin typeface="Arial"/>
                <a:cs typeface="Arial"/>
              </a:rPr>
              <a:t>Sour</a:t>
            </a:r>
            <a:endParaRPr sz="750">
              <a:latin typeface="Arial"/>
              <a:cs typeface="Arial"/>
            </a:endParaRPr>
          </a:p>
          <a:p>
            <a:pPr marR="5080" algn="r">
              <a:lnSpc>
                <a:spcPts val="844"/>
              </a:lnSpc>
            </a:pPr>
            <a:r>
              <a:rPr sz="750" b="1" spc="-10" dirty="0">
                <a:latin typeface="Arial"/>
                <a:cs typeface="Arial"/>
              </a:rPr>
              <a:t>Jelly</a:t>
            </a:r>
            <a:endParaRPr sz="7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83265" y="696634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31244" y="638083"/>
            <a:ext cx="453390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Chocolate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Hearts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54200" y="586851"/>
            <a:ext cx="395605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65"/>
              </a:lnSpc>
            </a:pPr>
            <a:r>
              <a:rPr sz="750" spc="-10" dirty="0">
                <a:latin typeface="Arial MT"/>
                <a:cs typeface="Arial MT"/>
              </a:rPr>
              <a:t>02-</a:t>
            </a:r>
            <a:r>
              <a:rPr sz="750" spc="-25" dirty="0">
                <a:latin typeface="Arial MT"/>
                <a:cs typeface="Arial MT"/>
              </a:rPr>
              <a:t>09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14:05:00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93166" y="696634"/>
            <a:ext cx="241363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Sunday</a:t>
            </a:r>
            <a:r>
              <a:rPr sz="750" spc="270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1.414214</a:t>
            </a:r>
            <a:r>
              <a:rPr sz="750" spc="270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0.773085</a:t>
            </a:r>
            <a:r>
              <a:rPr sz="750" spc="150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-</a:t>
            </a:r>
            <a:r>
              <a:rPr sz="750" dirty="0">
                <a:latin typeface="Arial MT"/>
                <a:cs typeface="Arial MT"/>
              </a:rPr>
              <a:t>0.967681</a:t>
            </a:r>
            <a:r>
              <a:rPr sz="750" spc="15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Weekend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940892" y="696634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448067" y="696634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96045" y="638083"/>
            <a:ext cx="268605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 marL="12700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02-</a:t>
            </a:r>
            <a:r>
              <a:rPr sz="750" spc="-25" dirty="0">
                <a:latin typeface="Arial MT"/>
                <a:cs typeface="Arial MT"/>
              </a:rPr>
              <a:t>09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934199" y="696634"/>
            <a:ext cx="3956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14:05:00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430853" y="696634"/>
            <a:ext cx="42227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1.067633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085892" y="696634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95965" y="1011346"/>
            <a:ext cx="3611245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7560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>
              <a:lnSpc>
                <a:spcPts val="865"/>
              </a:lnSpc>
              <a:tabLst>
                <a:tab pos="797560" algn="l"/>
              </a:tabLst>
            </a:pPr>
            <a:r>
              <a:rPr sz="750" b="1" dirty="0">
                <a:latin typeface="Arial"/>
                <a:cs typeface="Arial"/>
              </a:rPr>
              <a:t>1</a:t>
            </a:r>
            <a:r>
              <a:rPr sz="750" b="1" spc="195" dirty="0">
                <a:latin typeface="Arial"/>
                <a:cs typeface="Arial"/>
              </a:rPr>
              <a:t>  </a:t>
            </a:r>
            <a:r>
              <a:rPr sz="750" dirty="0">
                <a:latin typeface="Arial MT"/>
                <a:cs typeface="Arial MT"/>
              </a:rPr>
              <a:t>Sour </a:t>
            </a:r>
            <a:r>
              <a:rPr sz="750" spc="-10" dirty="0">
                <a:latin typeface="Arial MT"/>
                <a:cs typeface="Arial MT"/>
              </a:rPr>
              <a:t>Jelly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10" dirty="0">
                <a:latin typeface="Arial MT"/>
                <a:cs typeface="Arial MT"/>
              </a:rPr>
              <a:t>10-</a:t>
            </a:r>
            <a:r>
              <a:rPr sz="750" dirty="0">
                <a:latin typeface="Arial MT"/>
                <a:cs typeface="Arial MT"/>
              </a:rPr>
              <a:t>24</a:t>
            </a:r>
            <a:r>
              <a:rPr sz="750" spc="215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Saturday</a:t>
            </a:r>
            <a:r>
              <a:rPr sz="750" spc="15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-</a:t>
            </a:r>
            <a:r>
              <a:rPr sz="750" dirty="0">
                <a:latin typeface="Arial MT"/>
                <a:cs typeface="Arial MT"/>
              </a:rPr>
              <a:t>0.707107</a:t>
            </a:r>
            <a:r>
              <a:rPr sz="750" spc="150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-</a:t>
            </a:r>
            <a:r>
              <a:rPr sz="750" dirty="0">
                <a:latin typeface="Arial MT"/>
                <a:cs typeface="Arial MT"/>
              </a:rPr>
              <a:t>0.950962</a:t>
            </a:r>
            <a:r>
              <a:rPr sz="750" spc="15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-</a:t>
            </a:r>
            <a:r>
              <a:rPr sz="750" dirty="0">
                <a:latin typeface="Arial MT"/>
                <a:cs typeface="Arial MT"/>
              </a:rPr>
              <a:t>0.805500</a:t>
            </a:r>
            <a:r>
              <a:rPr sz="750" spc="15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Weekend</a:t>
            </a:r>
            <a:endParaRPr sz="750">
              <a:latin typeface="Arial MT"/>
              <a:cs typeface="Arial MT"/>
            </a:endParaRPr>
          </a:p>
          <a:p>
            <a:pPr marL="670560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18:00:00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953592" y="1121128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460767" y="1121128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608745" y="1062577"/>
            <a:ext cx="255904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10-</a:t>
            </a:r>
            <a:r>
              <a:rPr sz="750" spc="-25" dirty="0">
                <a:latin typeface="Arial MT"/>
                <a:cs typeface="Arial MT"/>
              </a:rPr>
              <a:t>24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946899" y="1121128"/>
            <a:ext cx="906144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18:00:00</a:t>
            </a:r>
            <a:r>
              <a:rPr sz="750" spc="150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-0.873562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098592" y="1121128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83265" y="1545623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184368" y="1487072"/>
            <a:ext cx="300355" cy="24955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160"/>
              </a:spcBef>
            </a:pPr>
            <a:r>
              <a:rPr sz="750" spc="-10" dirty="0">
                <a:latin typeface="Arial MT"/>
                <a:cs typeface="Arial MT"/>
              </a:rPr>
              <a:t>Candy</a:t>
            </a:r>
            <a:r>
              <a:rPr sz="750" spc="50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Canes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554200" y="1435840"/>
            <a:ext cx="395605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65"/>
              </a:lnSpc>
            </a:pPr>
            <a:r>
              <a:rPr sz="750" spc="-10" dirty="0">
                <a:latin typeface="Arial MT"/>
                <a:cs typeface="Arial MT"/>
              </a:rPr>
              <a:t>12-</a:t>
            </a:r>
            <a:r>
              <a:rPr sz="750" spc="-25" dirty="0">
                <a:latin typeface="Arial MT"/>
                <a:cs typeface="Arial MT"/>
              </a:rPr>
              <a:t>18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20:13:00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151373" y="1545623"/>
            <a:ext cx="28956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Friday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510570" y="1545623"/>
            <a:ext cx="45402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-0.707107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065317" y="1545623"/>
            <a:ext cx="144145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0.526792</a:t>
            </a:r>
            <a:r>
              <a:rPr sz="750" spc="150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-</a:t>
            </a:r>
            <a:r>
              <a:rPr sz="750" dirty="0">
                <a:latin typeface="Arial MT"/>
                <a:cs typeface="Arial MT"/>
              </a:rPr>
              <a:t>0.156775</a:t>
            </a:r>
            <a:r>
              <a:rPr sz="750" spc="16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Weekday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940892" y="1545623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448067" y="1545623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596045" y="1487072"/>
            <a:ext cx="268605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 marL="12700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12-</a:t>
            </a:r>
            <a:r>
              <a:rPr sz="750" spc="-25" dirty="0">
                <a:latin typeface="Arial MT"/>
                <a:cs typeface="Arial MT"/>
              </a:rPr>
              <a:t>18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934199" y="1545623"/>
            <a:ext cx="3956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20:13:00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399176" y="1545623"/>
            <a:ext cx="45402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-0.049562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085892" y="1545623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95965" y="1860334"/>
            <a:ext cx="1054100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65"/>
              </a:lnSpc>
              <a:tabLst>
                <a:tab pos="797560" algn="l"/>
              </a:tabLst>
            </a:pPr>
            <a:r>
              <a:rPr sz="750" b="1" dirty="0">
                <a:latin typeface="Arial"/>
                <a:cs typeface="Arial"/>
              </a:rPr>
              <a:t>3</a:t>
            </a:r>
            <a:r>
              <a:rPr sz="750" b="1" spc="195" dirty="0">
                <a:latin typeface="Arial"/>
                <a:cs typeface="Arial"/>
              </a:rPr>
              <a:t>  </a:t>
            </a:r>
            <a:r>
              <a:rPr sz="750" dirty="0">
                <a:latin typeface="Arial MT"/>
                <a:cs typeface="Arial MT"/>
              </a:rPr>
              <a:t>Sour </a:t>
            </a:r>
            <a:r>
              <a:rPr sz="750" spc="-10" dirty="0">
                <a:latin typeface="Arial MT"/>
                <a:cs typeface="Arial MT"/>
              </a:rPr>
              <a:t>Jelly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10" dirty="0">
                <a:latin typeface="Arial MT"/>
                <a:cs typeface="Arial MT"/>
              </a:rPr>
              <a:t>10-</a:t>
            </a:r>
            <a:r>
              <a:rPr sz="750" spc="-25" dirty="0">
                <a:latin typeface="Arial MT"/>
                <a:cs typeface="Arial MT"/>
              </a:rPr>
              <a:t>25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10:00:00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105866" y="1970117"/>
            <a:ext cx="240093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Sunday</a:t>
            </a:r>
            <a:r>
              <a:rPr sz="750" spc="150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-</a:t>
            </a:r>
            <a:r>
              <a:rPr sz="750" dirty="0">
                <a:latin typeface="Arial MT"/>
                <a:cs typeface="Arial MT"/>
              </a:rPr>
              <a:t>0.707107</a:t>
            </a:r>
            <a:r>
              <a:rPr sz="750" spc="150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-</a:t>
            </a:r>
            <a:r>
              <a:rPr sz="750" dirty="0">
                <a:latin typeface="Arial MT"/>
                <a:cs typeface="Arial MT"/>
              </a:rPr>
              <a:t>0.950962</a:t>
            </a:r>
            <a:r>
              <a:rPr sz="750" spc="150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-</a:t>
            </a:r>
            <a:r>
              <a:rPr sz="750" dirty="0">
                <a:latin typeface="Arial MT"/>
                <a:cs typeface="Arial MT"/>
              </a:rPr>
              <a:t>0.805500</a:t>
            </a:r>
            <a:r>
              <a:rPr sz="750" spc="15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Weekend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953592" y="1970117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460767" y="1970117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608745" y="1911566"/>
            <a:ext cx="255904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10-</a:t>
            </a:r>
            <a:r>
              <a:rPr sz="750" spc="-25" dirty="0">
                <a:latin typeface="Arial MT"/>
                <a:cs typeface="Arial MT"/>
              </a:rPr>
              <a:t>25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946899" y="1970117"/>
            <a:ext cx="906144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10:00:00</a:t>
            </a:r>
            <a:r>
              <a:rPr sz="750" spc="150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-0.873562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098592" y="1970117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83265" y="2394611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205524" y="2336061"/>
            <a:ext cx="279400" cy="24955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62865">
              <a:lnSpc>
                <a:spcPts val="860"/>
              </a:lnSpc>
              <a:spcBef>
                <a:spcPts val="160"/>
              </a:spcBef>
            </a:pPr>
            <a:r>
              <a:rPr sz="750" spc="-10" dirty="0">
                <a:latin typeface="Arial MT"/>
                <a:cs typeface="Arial MT"/>
              </a:rPr>
              <a:t>Fruit</a:t>
            </a:r>
            <a:r>
              <a:rPr sz="750" spc="50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Drops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554200" y="2284828"/>
            <a:ext cx="395605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65"/>
              </a:lnSpc>
            </a:pPr>
            <a:r>
              <a:rPr sz="750" spc="-10" dirty="0">
                <a:latin typeface="Arial MT"/>
                <a:cs typeface="Arial MT"/>
              </a:rPr>
              <a:t>10-</a:t>
            </a:r>
            <a:r>
              <a:rPr sz="750" spc="-25" dirty="0">
                <a:latin typeface="Arial MT"/>
                <a:cs typeface="Arial MT"/>
              </a:rPr>
              <a:t>18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15:46:00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093166" y="2394611"/>
            <a:ext cx="241363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Sunday</a:t>
            </a:r>
            <a:r>
              <a:rPr sz="750" spc="270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1.414214</a:t>
            </a:r>
            <a:r>
              <a:rPr sz="750" spc="270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1.553011</a:t>
            </a:r>
            <a:r>
              <a:rPr sz="750" spc="270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1.367727</a:t>
            </a:r>
            <a:r>
              <a:rPr sz="750" spc="15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Weekend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940892" y="2394611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448067" y="2394611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596045" y="2336061"/>
            <a:ext cx="268605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 marL="12700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10-</a:t>
            </a:r>
            <a:r>
              <a:rPr sz="750" spc="-25" dirty="0">
                <a:latin typeface="Arial MT"/>
                <a:cs typeface="Arial MT"/>
              </a:rPr>
              <a:t>18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934199" y="2394611"/>
            <a:ext cx="3956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15:46:00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430853" y="2394611"/>
            <a:ext cx="42227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1.602615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085892" y="2394611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95965" y="2709322"/>
            <a:ext cx="3611245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7560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>
              <a:lnSpc>
                <a:spcPts val="865"/>
              </a:lnSpc>
              <a:tabLst>
                <a:tab pos="797560" algn="l"/>
              </a:tabLst>
            </a:pPr>
            <a:r>
              <a:rPr sz="750" b="1" dirty="0">
                <a:latin typeface="Arial"/>
                <a:cs typeface="Arial"/>
              </a:rPr>
              <a:t>5</a:t>
            </a:r>
            <a:r>
              <a:rPr sz="750" b="1" spc="195" dirty="0">
                <a:latin typeface="Arial"/>
                <a:cs typeface="Arial"/>
              </a:rPr>
              <a:t>  </a:t>
            </a:r>
            <a:r>
              <a:rPr sz="750" dirty="0">
                <a:latin typeface="Arial MT"/>
                <a:cs typeface="Arial MT"/>
              </a:rPr>
              <a:t>Sour </a:t>
            </a:r>
            <a:r>
              <a:rPr sz="750" spc="-10" dirty="0">
                <a:latin typeface="Arial MT"/>
                <a:cs typeface="Arial MT"/>
              </a:rPr>
              <a:t>Jelly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10" dirty="0">
                <a:latin typeface="Arial MT"/>
                <a:cs typeface="Arial MT"/>
              </a:rPr>
              <a:t>10-</a:t>
            </a:r>
            <a:r>
              <a:rPr sz="750" dirty="0">
                <a:latin typeface="Arial MT"/>
                <a:cs typeface="Arial MT"/>
              </a:rPr>
              <a:t>22</a:t>
            </a:r>
            <a:r>
              <a:rPr sz="750" spc="155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Thursday</a:t>
            </a:r>
            <a:r>
              <a:rPr sz="750" spc="15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-</a:t>
            </a:r>
            <a:r>
              <a:rPr sz="750" dirty="0">
                <a:latin typeface="Arial MT"/>
                <a:cs typeface="Arial MT"/>
              </a:rPr>
              <a:t>0.707107</a:t>
            </a:r>
            <a:r>
              <a:rPr sz="750" spc="15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-</a:t>
            </a:r>
            <a:r>
              <a:rPr sz="750" dirty="0">
                <a:latin typeface="Arial MT"/>
                <a:cs typeface="Arial MT"/>
              </a:rPr>
              <a:t>0.950962</a:t>
            </a:r>
            <a:r>
              <a:rPr sz="750" spc="270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1.367727</a:t>
            </a:r>
            <a:r>
              <a:rPr sz="750" spc="17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Weekday</a:t>
            </a:r>
            <a:endParaRPr sz="750">
              <a:latin typeface="Arial MT"/>
              <a:cs typeface="Arial MT"/>
            </a:endParaRPr>
          </a:p>
          <a:p>
            <a:pPr marL="670560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17:24:00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953592" y="2819106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460767" y="2819106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608745" y="2760555"/>
            <a:ext cx="255904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10-</a:t>
            </a:r>
            <a:r>
              <a:rPr sz="750" spc="-25" dirty="0">
                <a:latin typeface="Arial MT"/>
                <a:cs typeface="Arial MT"/>
              </a:rPr>
              <a:t>22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946899" y="2819106"/>
            <a:ext cx="906144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17:24:00</a:t>
            </a:r>
            <a:r>
              <a:rPr sz="750" spc="150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-0.873562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098592" y="2819106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142170" y="4363387"/>
            <a:ext cx="342900" cy="24955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26034">
              <a:lnSpc>
                <a:spcPts val="860"/>
              </a:lnSpc>
              <a:spcBef>
                <a:spcPts val="160"/>
              </a:spcBef>
            </a:pPr>
            <a:r>
              <a:rPr sz="750" b="1" spc="-20" dirty="0">
                <a:latin typeface="Arial"/>
                <a:cs typeface="Arial"/>
              </a:rPr>
              <a:t>Candy</a:t>
            </a:r>
            <a:r>
              <a:rPr sz="750" b="1" spc="500" dirty="0">
                <a:latin typeface="Arial"/>
                <a:cs typeface="Arial"/>
              </a:rPr>
              <a:t> </a:t>
            </a:r>
            <a:r>
              <a:rPr sz="750" b="1" spc="-10" dirty="0">
                <a:latin typeface="Arial"/>
                <a:cs typeface="Arial"/>
              </a:rPr>
              <a:t>Variety</a:t>
            </a:r>
            <a:endParaRPr sz="75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702178" y="4312155"/>
            <a:ext cx="247650" cy="3594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15875" algn="just">
              <a:lnSpc>
                <a:spcPts val="860"/>
              </a:lnSpc>
              <a:spcBef>
                <a:spcPts val="160"/>
              </a:spcBef>
            </a:pPr>
            <a:r>
              <a:rPr sz="750" b="1" spc="-20" dirty="0">
                <a:latin typeface="Arial"/>
                <a:cs typeface="Arial"/>
              </a:rPr>
              <a:t>Date</a:t>
            </a:r>
            <a:r>
              <a:rPr sz="750" b="1" spc="500" dirty="0">
                <a:latin typeface="Arial"/>
                <a:cs typeface="Arial"/>
              </a:rPr>
              <a:t> </a:t>
            </a:r>
            <a:r>
              <a:rPr sz="750" b="1" spc="-25" dirty="0">
                <a:latin typeface="Arial"/>
                <a:cs typeface="Arial"/>
              </a:rPr>
              <a:t>and</a:t>
            </a:r>
            <a:r>
              <a:rPr sz="750" b="1" spc="500" dirty="0">
                <a:latin typeface="Arial"/>
                <a:cs typeface="Arial"/>
              </a:rPr>
              <a:t> </a:t>
            </a:r>
            <a:r>
              <a:rPr sz="750" b="1" spc="-20" dirty="0">
                <a:latin typeface="Arial"/>
                <a:cs typeface="Arial"/>
              </a:rPr>
              <a:t>Time</a:t>
            </a:r>
            <a:endParaRPr sz="75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241144" y="4421938"/>
            <a:ext cx="69151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1315" algn="l"/>
              </a:tabLst>
            </a:pPr>
            <a:r>
              <a:rPr sz="750" b="1" spc="-25" dirty="0">
                <a:latin typeface="Arial"/>
                <a:cs typeface="Arial"/>
              </a:rPr>
              <a:t>Day</a:t>
            </a:r>
            <a:r>
              <a:rPr sz="750" b="1" dirty="0">
                <a:latin typeface="Arial"/>
                <a:cs typeface="Arial"/>
              </a:rPr>
              <a:t>	</a:t>
            </a:r>
            <a:r>
              <a:rPr sz="750" b="1" spc="-10" dirty="0">
                <a:latin typeface="Arial"/>
                <a:cs typeface="Arial"/>
              </a:rPr>
              <a:t>Length</a:t>
            </a:r>
            <a:endParaRPr sz="7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039129" y="4421938"/>
            <a:ext cx="38481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10" dirty="0">
                <a:latin typeface="Arial"/>
                <a:cs typeface="Arial"/>
              </a:rPr>
              <a:t>Breadth</a:t>
            </a:r>
            <a:endParaRPr sz="75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493357" y="4421938"/>
            <a:ext cx="25844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10" dirty="0">
                <a:latin typeface="Arial"/>
                <a:cs typeface="Arial"/>
              </a:rPr>
              <a:t>Price</a:t>
            </a:r>
            <a:endParaRPr sz="75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884344" y="4363387"/>
            <a:ext cx="363855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Type</a:t>
            </a:r>
            <a:r>
              <a:rPr sz="750" b="1" spc="-20" dirty="0">
                <a:latin typeface="Arial"/>
                <a:cs typeface="Arial"/>
              </a:rPr>
              <a:t> </a:t>
            </a:r>
            <a:r>
              <a:rPr sz="750" b="1" spc="-25" dirty="0">
                <a:latin typeface="Arial"/>
                <a:cs typeface="Arial"/>
              </a:rPr>
              <a:t>of</a:t>
            </a:r>
            <a:endParaRPr sz="750">
              <a:latin typeface="Arial"/>
              <a:cs typeface="Arial"/>
            </a:endParaRPr>
          </a:p>
          <a:p>
            <a:pPr marL="175895">
              <a:lnSpc>
                <a:spcPts val="880"/>
              </a:lnSpc>
            </a:pPr>
            <a:r>
              <a:rPr sz="750" b="1" spc="-25" dirty="0">
                <a:latin typeface="Arial"/>
                <a:cs typeface="Arial"/>
              </a:rPr>
              <a:t>Day</a:t>
            </a:r>
            <a:endParaRPr sz="75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317530" y="4421938"/>
            <a:ext cx="44323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10" dirty="0">
                <a:latin typeface="Arial"/>
                <a:cs typeface="Arial"/>
              </a:rPr>
              <a:t>Weekend</a:t>
            </a:r>
            <a:endParaRPr sz="75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829965" y="4421938"/>
            <a:ext cx="43751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10" dirty="0">
                <a:latin typeface="Arial"/>
                <a:cs typeface="Arial"/>
              </a:rPr>
              <a:t>Weekday</a:t>
            </a:r>
            <a:endParaRPr sz="75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374192" y="4421938"/>
            <a:ext cx="23177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20" dirty="0">
                <a:latin typeface="Arial"/>
                <a:cs typeface="Arial"/>
              </a:rPr>
              <a:t>Date</a:t>
            </a:r>
            <a:endParaRPr sz="7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823273" y="4421938"/>
            <a:ext cx="24765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20" dirty="0">
                <a:latin typeface="Arial"/>
                <a:cs typeface="Arial"/>
              </a:rPr>
              <a:t>Time</a:t>
            </a:r>
            <a:endParaRPr sz="7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378135" y="4312155"/>
            <a:ext cx="548640" cy="3594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43230" algn="r">
              <a:lnSpc>
                <a:spcPts val="860"/>
              </a:lnSpc>
              <a:spcBef>
                <a:spcPts val="160"/>
              </a:spcBef>
            </a:pPr>
            <a:r>
              <a:rPr sz="750" b="1" spc="-25" dirty="0">
                <a:latin typeface="Arial"/>
                <a:cs typeface="Arial"/>
              </a:rPr>
              <a:t>Is</a:t>
            </a:r>
            <a:r>
              <a:rPr sz="750" b="1" dirty="0">
                <a:latin typeface="Arial"/>
                <a:cs typeface="Arial"/>
              </a:rPr>
              <a:t> Area</a:t>
            </a:r>
            <a:r>
              <a:rPr sz="750" b="1" spc="155" dirty="0">
                <a:latin typeface="Arial"/>
                <a:cs typeface="Arial"/>
              </a:rPr>
              <a:t>  </a:t>
            </a:r>
            <a:r>
              <a:rPr sz="750" b="1" spc="-20" dirty="0">
                <a:latin typeface="Arial"/>
                <a:cs typeface="Arial"/>
              </a:rPr>
              <a:t>Sour</a:t>
            </a:r>
            <a:endParaRPr sz="750">
              <a:latin typeface="Arial"/>
              <a:cs typeface="Arial"/>
            </a:endParaRPr>
          </a:p>
          <a:p>
            <a:pPr marR="5080" algn="r">
              <a:lnSpc>
                <a:spcPts val="844"/>
              </a:lnSpc>
            </a:pPr>
            <a:r>
              <a:rPr sz="750" b="1" spc="-10" dirty="0">
                <a:latin typeface="Arial"/>
                <a:cs typeface="Arial"/>
              </a:rPr>
              <a:t>Jelly</a:t>
            </a:r>
            <a:endParaRPr sz="75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996121" y="4473170"/>
            <a:ext cx="252729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20" dirty="0">
                <a:latin typeface="Arial"/>
                <a:cs typeface="Arial"/>
              </a:rPr>
              <a:t>Expe</a:t>
            </a:r>
            <a:endParaRPr sz="75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883265" y="4853751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031244" y="4795200"/>
            <a:ext cx="453390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Chocolate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Hearts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554200" y="4743968"/>
            <a:ext cx="395605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65"/>
              </a:lnSpc>
            </a:pPr>
            <a:r>
              <a:rPr sz="750" spc="-10" dirty="0">
                <a:latin typeface="Arial MT"/>
                <a:cs typeface="Arial MT"/>
              </a:rPr>
              <a:t>02-</a:t>
            </a:r>
            <a:r>
              <a:rPr sz="750" spc="-25" dirty="0">
                <a:latin typeface="Arial MT"/>
                <a:cs typeface="Arial MT"/>
              </a:rPr>
              <a:t>09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14:05:00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093166" y="4853751"/>
            <a:ext cx="34798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Sunday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510570" y="4853751"/>
            <a:ext cx="173736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2669" algn="l"/>
              </a:tabLst>
            </a:pPr>
            <a:r>
              <a:rPr sz="750" dirty="0">
                <a:latin typeface="Arial MT"/>
                <a:cs typeface="Arial MT"/>
              </a:rPr>
              <a:t>4.305556</a:t>
            </a:r>
            <a:r>
              <a:rPr sz="750" spc="14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2.583333</a:t>
            </a:r>
            <a:r>
              <a:rPr sz="750" dirty="0">
                <a:latin typeface="Arial MT"/>
                <a:cs typeface="Arial MT"/>
              </a:rPr>
              <a:t>	7.50</a:t>
            </a:r>
            <a:r>
              <a:rPr sz="750" spc="15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Weekend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681987" y="4853751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189161" y="4853751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337140" y="4795200"/>
            <a:ext cx="268605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 marL="12700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02-</a:t>
            </a:r>
            <a:r>
              <a:rPr sz="750" spc="-25" dirty="0">
                <a:latin typeface="Arial MT"/>
                <a:cs typeface="Arial MT"/>
              </a:rPr>
              <a:t>09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675295" y="4853751"/>
            <a:ext cx="3956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14:05:00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6140271" y="4853751"/>
            <a:ext cx="47498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11.122685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848143" y="4853751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895965" y="5168463"/>
            <a:ext cx="3352165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7560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>
              <a:lnSpc>
                <a:spcPts val="865"/>
              </a:lnSpc>
              <a:tabLst>
                <a:tab pos="797560" algn="l"/>
                <a:tab pos="2657475" algn="l"/>
              </a:tabLst>
            </a:pPr>
            <a:r>
              <a:rPr sz="750" b="1" dirty="0">
                <a:latin typeface="Arial"/>
                <a:cs typeface="Arial"/>
              </a:rPr>
              <a:t>1</a:t>
            </a:r>
            <a:r>
              <a:rPr sz="750" b="1" spc="195" dirty="0">
                <a:latin typeface="Arial"/>
                <a:cs typeface="Arial"/>
              </a:rPr>
              <a:t>  </a:t>
            </a:r>
            <a:r>
              <a:rPr sz="750" dirty="0">
                <a:latin typeface="Arial MT"/>
                <a:cs typeface="Arial MT"/>
              </a:rPr>
              <a:t>Sour </a:t>
            </a:r>
            <a:r>
              <a:rPr sz="750" spc="-10" dirty="0">
                <a:latin typeface="Arial MT"/>
                <a:cs typeface="Arial MT"/>
              </a:rPr>
              <a:t>Jelly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10" dirty="0">
                <a:latin typeface="Arial MT"/>
                <a:cs typeface="Arial MT"/>
              </a:rPr>
              <a:t>10-</a:t>
            </a:r>
            <a:r>
              <a:rPr sz="750" dirty="0">
                <a:latin typeface="Arial MT"/>
                <a:cs typeface="Arial MT"/>
              </a:rPr>
              <a:t>24</a:t>
            </a:r>
            <a:r>
              <a:rPr sz="750" spc="215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Saturday</a:t>
            </a:r>
            <a:r>
              <a:rPr sz="750" spc="155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3.500000</a:t>
            </a:r>
            <a:r>
              <a:rPr sz="750" spc="15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2.000000</a:t>
            </a:r>
            <a:r>
              <a:rPr sz="750" dirty="0">
                <a:latin typeface="Arial MT"/>
                <a:cs typeface="Arial MT"/>
              </a:rPr>
              <a:t>	7.60</a:t>
            </a:r>
            <a:r>
              <a:rPr sz="750" spc="15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Weekend</a:t>
            </a:r>
            <a:endParaRPr sz="750">
              <a:latin typeface="Arial MT"/>
              <a:cs typeface="Arial MT"/>
            </a:endParaRPr>
          </a:p>
          <a:p>
            <a:pPr marL="670560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18:00:00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694687" y="5278246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201861" y="5278246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349840" y="5219695"/>
            <a:ext cx="255904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10-</a:t>
            </a:r>
            <a:r>
              <a:rPr sz="750" spc="-25" dirty="0">
                <a:latin typeface="Arial MT"/>
                <a:cs typeface="Arial MT"/>
              </a:rPr>
              <a:t>24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5687995" y="5278246"/>
            <a:ext cx="92710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17525" algn="l"/>
              </a:tabLst>
            </a:pPr>
            <a:r>
              <a:rPr sz="750" spc="-10" dirty="0">
                <a:latin typeface="Arial MT"/>
                <a:cs typeface="Arial MT"/>
              </a:rPr>
              <a:t>18:00:00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10" dirty="0">
                <a:latin typeface="Arial MT"/>
                <a:cs typeface="Arial MT"/>
              </a:rPr>
              <a:t>7.000000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860843" y="5278246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883265" y="5702740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1184368" y="5644189"/>
            <a:ext cx="300355" cy="24955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160"/>
              </a:spcBef>
            </a:pPr>
            <a:r>
              <a:rPr sz="750" spc="-10" dirty="0">
                <a:latin typeface="Arial MT"/>
                <a:cs typeface="Arial MT"/>
              </a:rPr>
              <a:t>Candy</a:t>
            </a:r>
            <a:r>
              <a:rPr sz="750" spc="50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Canes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1554200" y="5592957"/>
            <a:ext cx="395605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65"/>
              </a:lnSpc>
            </a:pPr>
            <a:r>
              <a:rPr sz="750" spc="-10" dirty="0">
                <a:latin typeface="Arial MT"/>
                <a:cs typeface="Arial MT"/>
              </a:rPr>
              <a:t>12-</a:t>
            </a:r>
            <a:r>
              <a:rPr sz="750" spc="-25" dirty="0">
                <a:latin typeface="Arial MT"/>
                <a:cs typeface="Arial MT"/>
              </a:rPr>
              <a:t>18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20:13:00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2151373" y="5702740"/>
            <a:ext cx="28956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Friday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2510570" y="5702740"/>
            <a:ext cx="173736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2669" algn="l"/>
              </a:tabLst>
            </a:pPr>
            <a:r>
              <a:rPr sz="750" dirty="0">
                <a:latin typeface="Arial MT"/>
                <a:cs typeface="Arial MT"/>
              </a:rPr>
              <a:t>3.500000</a:t>
            </a:r>
            <a:r>
              <a:rPr sz="750" spc="14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2.500000</a:t>
            </a:r>
            <a:r>
              <a:rPr sz="750" dirty="0">
                <a:latin typeface="Arial MT"/>
                <a:cs typeface="Arial MT"/>
              </a:rPr>
              <a:t>	8.00</a:t>
            </a:r>
            <a:r>
              <a:rPr sz="750" spc="17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Weekday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681987" y="5702740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5189161" y="5702740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337140" y="5644189"/>
            <a:ext cx="268605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 marL="12700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12-</a:t>
            </a:r>
            <a:r>
              <a:rPr sz="750" spc="-25" dirty="0">
                <a:latin typeface="Arial MT"/>
                <a:cs typeface="Arial MT"/>
              </a:rPr>
              <a:t>18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5675295" y="5702740"/>
            <a:ext cx="3956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20:13:00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193104" y="5702740"/>
            <a:ext cx="42227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8.750000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6848143" y="5702740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895965" y="6017452"/>
            <a:ext cx="1054100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65"/>
              </a:lnSpc>
              <a:tabLst>
                <a:tab pos="797560" algn="l"/>
              </a:tabLst>
            </a:pPr>
            <a:r>
              <a:rPr sz="750" b="1" dirty="0">
                <a:latin typeface="Arial"/>
                <a:cs typeface="Arial"/>
              </a:rPr>
              <a:t>3</a:t>
            </a:r>
            <a:r>
              <a:rPr sz="750" b="1" spc="195" dirty="0">
                <a:latin typeface="Arial"/>
                <a:cs typeface="Arial"/>
              </a:rPr>
              <a:t>  </a:t>
            </a:r>
            <a:r>
              <a:rPr sz="750" dirty="0">
                <a:latin typeface="Arial MT"/>
                <a:cs typeface="Arial MT"/>
              </a:rPr>
              <a:t>Sour </a:t>
            </a:r>
            <a:r>
              <a:rPr sz="750" spc="-10" dirty="0">
                <a:latin typeface="Arial MT"/>
                <a:cs typeface="Arial MT"/>
              </a:rPr>
              <a:t>Jelly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10" dirty="0">
                <a:latin typeface="Arial MT"/>
                <a:cs typeface="Arial MT"/>
              </a:rPr>
              <a:t>10-</a:t>
            </a:r>
            <a:r>
              <a:rPr sz="750" spc="-25" dirty="0">
                <a:latin typeface="Arial MT"/>
                <a:cs typeface="Arial MT"/>
              </a:rPr>
              <a:t>25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10:00:00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2105866" y="6127234"/>
            <a:ext cx="214249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447165" algn="l"/>
              </a:tabLst>
            </a:pPr>
            <a:r>
              <a:rPr sz="750" dirty="0">
                <a:latin typeface="Arial MT"/>
                <a:cs typeface="Arial MT"/>
              </a:rPr>
              <a:t>Sunday</a:t>
            </a:r>
            <a:r>
              <a:rPr sz="750" spc="150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3.500000</a:t>
            </a:r>
            <a:r>
              <a:rPr sz="750" spc="150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2.000000</a:t>
            </a:r>
            <a:r>
              <a:rPr sz="750" dirty="0">
                <a:latin typeface="Arial MT"/>
                <a:cs typeface="Arial MT"/>
              </a:rPr>
              <a:t>	7.60</a:t>
            </a:r>
            <a:r>
              <a:rPr sz="750" spc="15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Weekend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4694687" y="6127234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201861" y="6127234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5349840" y="6068683"/>
            <a:ext cx="255904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10-</a:t>
            </a:r>
            <a:r>
              <a:rPr sz="750" spc="-25" dirty="0">
                <a:latin typeface="Arial MT"/>
                <a:cs typeface="Arial MT"/>
              </a:rPr>
              <a:t>25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5687995" y="6127234"/>
            <a:ext cx="92710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17525" algn="l"/>
              </a:tabLst>
            </a:pPr>
            <a:r>
              <a:rPr sz="750" spc="-10" dirty="0">
                <a:latin typeface="Arial MT"/>
                <a:cs typeface="Arial MT"/>
              </a:rPr>
              <a:t>10:00:00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10" dirty="0">
                <a:latin typeface="Arial MT"/>
                <a:cs typeface="Arial MT"/>
              </a:rPr>
              <a:t>7.000000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6860843" y="6127234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883265" y="6551729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1205524" y="6493178"/>
            <a:ext cx="279400" cy="24955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62865">
              <a:lnSpc>
                <a:spcPts val="860"/>
              </a:lnSpc>
              <a:spcBef>
                <a:spcPts val="160"/>
              </a:spcBef>
            </a:pPr>
            <a:r>
              <a:rPr sz="750" spc="-10" dirty="0">
                <a:latin typeface="Arial MT"/>
                <a:cs typeface="Arial MT"/>
              </a:rPr>
              <a:t>Fruit</a:t>
            </a:r>
            <a:r>
              <a:rPr sz="750" spc="50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Drops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1554200" y="6441946"/>
            <a:ext cx="395605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65"/>
              </a:lnSpc>
            </a:pPr>
            <a:r>
              <a:rPr sz="750" spc="-10" dirty="0">
                <a:latin typeface="Arial MT"/>
                <a:cs typeface="Arial MT"/>
              </a:rPr>
              <a:t>10-</a:t>
            </a:r>
            <a:r>
              <a:rPr sz="750" spc="-25" dirty="0">
                <a:latin typeface="Arial MT"/>
                <a:cs typeface="Arial MT"/>
              </a:rPr>
              <a:t>18</a:t>
            </a:r>
            <a:endParaRPr sz="750">
              <a:latin typeface="Arial MT"/>
              <a:cs typeface="Arial MT"/>
            </a:endParaRPr>
          </a:p>
          <a:p>
            <a:pPr marR="5080" algn="r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15:46:00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2093166" y="6551729"/>
            <a:ext cx="34798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Sunday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2510570" y="6551729"/>
            <a:ext cx="173736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2669" algn="l"/>
              </a:tabLst>
            </a:pPr>
            <a:r>
              <a:rPr sz="750" dirty="0">
                <a:latin typeface="Arial MT"/>
                <a:cs typeface="Arial MT"/>
              </a:rPr>
              <a:t>4.305556</a:t>
            </a:r>
            <a:r>
              <a:rPr sz="750" spc="14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2.847222</a:t>
            </a:r>
            <a:r>
              <a:rPr sz="750" dirty="0">
                <a:latin typeface="Arial MT"/>
                <a:cs typeface="Arial MT"/>
              </a:rPr>
              <a:t>	8.94</a:t>
            </a:r>
            <a:r>
              <a:rPr sz="750" spc="15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Weekend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4681987" y="6551729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5189161" y="6551729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5337140" y="6493178"/>
            <a:ext cx="268605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 marL="12700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10-</a:t>
            </a:r>
            <a:r>
              <a:rPr sz="750" spc="-25" dirty="0">
                <a:latin typeface="Arial MT"/>
                <a:cs typeface="Arial MT"/>
              </a:rPr>
              <a:t>18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5675295" y="6551729"/>
            <a:ext cx="3956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15:46:00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6140271" y="6551729"/>
            <a:ext cx="47498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12.258873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6848143" y="6551729"/>
            <a:ext cx="787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895965" y="6866440"/>
            <a:ext cx="3352165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7560"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>
              <a:lnSpc>
                <a:spcPts val="865"/>
              </a:lnSpc>
              <a:tabLst>
                <a:tab pos="797560" algn="l"/>
                <a:tab pos="2657475" algn="l"/>
              </a:tabLst>
            </a:pPr>
            <a:r>
              <a:rPr sz="750" b="1" dirty="0">
                <a:latin typeface="Arial"/>
                <a:cs typeface="Arial"/>
              </a:rPr>
              <a:t>5</a:t>
            </a:r>
            <a:r>
              <a:rPr sz="750" b="1" spc="195" dirty="0">
                <a:latin typeface="Arial"/>
                <a:cs typeface="Arial"/>
              </a:rPr>
              <a:t>  </a:t>
            </a:r>
            <a:r>
              <a:rPr sz="750" dirty="0">
                <a:latin typeface="Arial MT"/>
                <a:cs typeface="Arial MT"/>
              </a:rPr>
              <a:t>Sour </a:t>
            </a:r>
            <a:r>
              <a:rPr sz="750" spc="-10" dirty="0">
                <a:latin typeface="Arial MT"/>
                <a:cs typeface="Arial MT"/>
              </a:rPr>
              <a:t>Jelly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10" dirty="0">
                <a:latin typeface="Arial MT"/>
                <a:cs typeface="Arial MT"/>
              </a:rPr>
              <a:t>10-</a:t>
            </a:r>
            <a:r>
              <a:rPr sz="750" dirty="0">
                <a:latin typeface="Arial MT"/>
                <a:cs typeface="Arial MT"/>
              </a:rPr>
              <a:t>22</a:t>
            </a:r>
            <a:r>
              <a:rPr sz="750" spc="155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Thursday</a:t>
            </a:r>
            <a:r>
              <a:rPr sz="750" spc="155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3.500000</a:t>
            </a:r>
            <a:r>
              <a:rPr sz="750" spc="15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2.000000</a:t>
            </a:r>
            <a:r>
              <a:rPr sz="750" dirty="0">
                <a:latin typeface="Arial MT"/>
                <a:cs typeface="Arial MT"/>
              </a:rPr>
              <a:t>	8.94</a:t>
            </a:r>
            <a:r>
              <a:rPr sz="750" spc="175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Weekday</a:t>
            </a:r>
            <a:endParaRPr sz="750">
              <a:latin typeface="Arial MT"/>
              <a:cs typeface="Arial MT"/>
            </a:endParaRPr>
          </a:p>
          <a:p>
            <a:pPr marL="670560"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17:24:00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4694687" y="6976223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5201861" y="6976223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5349840" y="6917673"/>
            <a:ext cx="255904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88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2020-</a:t>
            </a:r>
            <a:endParaRPr sz="750">
              <a:latin typeface="Arial MT"/>
              <a:cs typeface="Arial MT"/>
            </a:endParaRPr>
          </a:p>
          <a:p>
            <a:pPr>
              <a:lnSpc>
                <a:spcPts val="880"/>
              </a:lnSpc>
            </a:pPr>
            <a:r>
              <a:rPr sz="750" spc="-10" dirty="0">
                <a:latin typeface="Arial MT"/>
                <a:cs typeface="Arial MT"/>
              </a:rPr>
              <a:t>10-</a:t>
            </a:r>
            <a:r>
              <a:rPr sz="750" spc="-25" dirty="0">
                <a:latin typeface="Arial MT"/>
                <a:cs typeface="Arial MT"/>
              </a:rPr>
              <a:t>22</a:t>
            </a:r>
            <a:endParaRPr sz="750">
              <a:latin typeface="Arial MT"/>
              <a:cs typeface="Arial MT"/>
            </a:endParaRPr>
          </a:p>
        </p:txBody>
      </p:sp>
      <p:pic>
        <p:nvPicPr>
          <p:cNvPr id="157" name="object 15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2158" y="3783259"/>
            <a:ext cx="563552" cy="461089"/>
          </a:xfrm>
          <a:prstGeom prst="rect">
            <a:avLst/>
          </a:prstGeom>
        </p:spPr>
      </p:pic>
      <p:sp>
        <p:nvSpPr>
          <p:cNvPr id="158" name="object 158"/>
          <p:cNvSpPr txBox="1"/>
          <p:nvPr/>
        </p:nvSpPr>
        <p:spPr>
          <a:xfrm>
            <a:off x="5687995" y="6976223"/>
            <a:ext cx="92710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17525" algn="l"/>
              </a:tabLst>
            </a:pPr>
            <a:r>
              <a:rPr sz="750" spc="-10" dirty="0">
                <a:latin typeface="Arial MT"/>
                <a:cs typeface="Arial MT"/>
              </a:rPr>
              <a:t>17:24:00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10" dirty="0">
                <a:latin typeface="Arial MT"/>
                <a:cs typeface="Arial MT"/>
              </a:rPr>
              <a:t>7.000000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6860843" y="6976223"/>
            <a:ext cx="66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848392" y="3507079"/>
            <a:ext cx="6396990" cy="695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ourier New"/>
                <a:cs typeface="Courier New"/>
              </a:rPr>
              <a:t>8) Creating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Features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urier New"/>
              <a:cs typeface="Courier New"/>
            </a:endParaRPr>
          </a:p>
          <a:p>
            <a:pPr marL="36195" marR="2235200">
              <a:lnSpc>
                <a:spcPct val="108900"/>
              </a:lnSpc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'Is</a:t>
            </a:r>
            <a:r>
              <a:rPr sz="750" spc="-5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Expensive'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-4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4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np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where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'Price'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-4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&gt;</a:t>
            </a:r>
            <a:r>
              <a:rPr sz="750" b="1" spc="-4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'Price'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mean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(),</a:t>
            </a:r>
            <a:r>
              <a:rPr sz="750" spc="-4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4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spc="-25" dirty="0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sz="750" spc="-25" dirty="0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'Price</a:t>
            </a:r>
            <a:r>
              <a:rPr sz="750" spc="-2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Per</a:t>
            </a:r>
            <a:r>
              <a:rPr sz="750" spc="-2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Unit</a:t>
            </a:r>
            <a:r>
              <a:rPr sz="750" spc="-2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Area'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spc="-2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20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'Price'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/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'Area'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80"/>
              </a:spcBef>
            </a:pPr>
            <a:r>
              <a:rPr sz="750" spc="-25" dirty="0">
                <a:solidFill>
                  <a:srgbClr val="202020"/>
                </a:solidFill>
                <a:latin typeface="Courier New"/>
                <a:cs typeface="Courier New"/>
              </a:rPr>
              <a:t>dfb</a:t>
            </a:r>
            <a:endParaRPr sz="750">
              <a:latin typeface="Courier New"/>
              <a:cs typeface="Courier New"/>
            </a:endParaRPr>
          </a:p>
        </p:txBody>
      </p:sp>
      <p:grpSp>
        <p:nvGrpSpPr>
          <p:cNvPr id="161" name="object 161"/>
          <p:cNvGrpSpPr/>
          <p:nvPr/>
        </p:nvGrpSpPr>
        <p:grpSpPr>
          <a:xfrm>
            <a:off x="292158" y="7530520"/>
            <a:ext cx="6960870" cy="1456690"/>
            <a:chOff x="292158" y="7530520"/>
            <a:chExt cx="6960870" cy="1456690"/>
          </a:xfrm>
        </p:grpSpPr>
        <p:sp>
          <p:nvSpPr>
            <p:cNvPr id="162" name="object 162"/>
            <p:cNvSpPr/>
            <p:nvPr/>
          </p:nvSpPr>
          <p:spPr>
            <a:xfrm>
              <a:off x="848393" y="7530521"/>
              <a:ext cx="6404610" cy="1456690"/>
            </a:xfrm>
            <a:custGeom>
              <a:avLst/>
              <a:gdLst/>
              <a:ahLst/>
              <a:cxnLst/>
              <a:rect l="l" t="t" r="r" b="b"/>
              <a:pathLst>
                <a:path w="6404609" h="1456690">
                  <a:moveTo>
                    <a:pt x="6404010" y="1456454"/>
                  </a:moveTo>
                  <a:lnTo>
                    <a:pt x="0" y="1456454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145645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48385" y="7530528"/>
              <a:ext cx="6404610" cy="1456690"/>
            </a:xfrm>
            <a:custGeom>
              <a:avLst/>
              <a:gdLst/>
              <a:ahLst/>
              <a:cxnLst/>
              <a:rect l="l" t="t" r="r" b="b"/>
              <a:pathLst>
                <a:path w="6404609" h="145669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1449133"/>
                  </a:lnTo>
                  <a:lnTo>
                    <a:pt x="0" y="1449133"/>
                  </a:lnTo>
                  <a:lnTo>
                    <a:pt x="0" y="1456448"/>
                  </a:lnTo>
                  <a:lnTo>
                    <a:pt x="6396698" y="1456448"/>
                  </a:lnTo>
                  <a:lnTo>
                    <a:pt x="6404013" y="1456448"/>
                  </a:lnTo>
                  <a:lnTo>
                    <a:pt x="6404013" y="1449133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4" name="object 16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2158" y="7530520"/>
              <a:ext cx="563552" cy="1456455"/>
            </a:xfrm>
            <a:prstGeom prst="rect">
              <a:avLst/>
            </a:prstGeom>
          </p:spPr>
        </p:pic>
      </p:grpSp>
      <p:pic>
        <p:nvPicPr>
          <p:cNvPr id="165" name="object 16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92158" y="123825"/>
            <a:ext cx="556234" cy="3073924"/>
          </a:xfrm>
          <a:prstGeom prst="rect">
            <a:avLst/>
          </a:prstGeom>
        </p:spPr>
      </p:pic>
      <p:pic>
        <p:nvPicPr>
          <p:cNvPr id="166" name="object 16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92158" y="4280942"/>
            <a:ext cx="556234" cy="3073924"/>
          </a:xfrm>
          <a:prstGeom prst="rect">
            <a:avLst/>
          </a:prstGeom>
        </p:spPr>
      </p:pic>
      <p:sp>
        <p:nvSpPr>
          <p:cNvPr id="167" name="object 167"/>
          <p:cNvSpPr txBox="1"/>
          <p:nvPr/>
        </p:nvSpPr>
        <p:spPr>
          <a:xfrm>
            <a:off x="848392" y="7551487"/>
            <a:ext cx="6396990" cy="13944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80"/>
              </a:spcBef>
            </a:pP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Apply</a:t>
            </a:r>
            <a:r>
              <a:rPr sz="750" i="1" spc="-1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spc="-10" dirty="0">
                <a:solidFill>
                  <a:srgbClr val="3F7F7F"/>
                </a:solidFill>
                <a:latin typeface="Courier New"/>
                <a:cs typeface="Courier New"/>
              </a:rPr>
              <a:t>one-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hot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encoding</a:t>
            </a:r>
            <a:r>
              <a:rPr sz="750" i="1" spc="-1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'Candy</a:t>
            </a:r>
            <a:r>
              <a:rPr sz="750" i="1" spc="-1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spc="-10" dirty="0">
                <a:solidFill>
                  <a:srgbClr val="3F7F7F"/>
                </a:solidFill>
                <a:latin typeface="Courier New"/>
                <a:cs typeface="Courier New"/>
              </a:rPr>
              <a:t>Variety'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encoded_df</a:t>
            </a:r>
            <a:r>
              <a:rPr sz="750" spc="2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2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get_dummies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dfa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'Candy</a:t>
            </a:r>
            <a:r>
              <a:rPr sz="750" spc="2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Variety'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])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5"/>
              </a:spcBef>
            </a:pP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Concatenate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encoded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DataFrame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with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75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original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spc="-10" dirty="0">
                <a:solidFill>
                  <a:srgbClr val="3F7F7F"/>
                </a:solidFill>
                <a:latin typeface="Courier New"/>
                <a:cs typeface="Courier New"/>
              </a:rPr>
              <a:t>DataFrame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dfa_encoded</a:t>
            </a:r>
            <a:r>
              <a:rPr sz="750" spc="-6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50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concat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([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dfa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-5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encoded_df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],</a:t>
            </a:r>
            <a:r>
              <a:rPr sz="750" spc="-4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axis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spc="-10" dirty="0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Drop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original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'Candy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Variety'</a:t>
            </a:r>
            <a:r>
              <a:rPr sz="75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spc="-10" dirty="0">
                <a:solidFill>
                  <a:srgbClr val="3F7F7F"/>
                </a:solidFill>
                <a:latin typeface="Courier New"/>
                <a:cs typeface="Courier New"/>
              </a:rPr>
              <a:t>column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dfa_encoded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drop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sz="750" spc="-10" dirty="0">
                <a:solidFill>
                  <a:srgbClr val="B92020"/>
                </a:solidFill>
                <a:latin typeface="Courier New"/>
                <a:cs typeface="Courier New"/>
              </a:rPr>
              <a:t>'Candy</a:t>
            </a:r>
            <a:r>
              <a:rPr sz="750" dirty="0">
                <a:solidFill>
                  <a:srgbClr val="B92020"/>
                </a:solidFill>
                <a:latin typeface="Courier New"/>
                <a:cs typeface="Courier New"/>
              </a:rPr>
              <a:t> Variety'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10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202020"/>
                </a:solidFill>
                <a:latin typeface="Courier New"/>
                <a:cs typeface="Courier New"/>
              </a:rPr>
              <a:t>axis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dirty="0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sz="750" dirty="0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sz="750" spc="15" dirty="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inplace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10" dirty="0">
                <a:solidFill>
                  <a:srgbClr val="007F00"/>
                </a:solidFill>
                <a:latin typeface="Courier New"/>
                <a:cs typeface="Courier New"/>
              </a:rPr>
              <a:t>True</a:t>
            </a:r>
            <a:r>
              <a:rPr sz="750" spc="-10" dirty="0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Print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dirty="0">
                <a:solidFill>
                  <a:srgbClr val="3F7F7F"/>
                </a:solidFill>
                <a:latin typeface="Courier New"/>
                <a:cs typeface="Courier New"/>
              </a:rPr>
              <a:t>encoded</a:t>
            </a:r>
            <a:r>
              <a:rPr sz="75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750" i="1" spc="-10" dirty="0">
                <a:solidFill>
                  <a:srgbClr val="3F7F7F"/>
                </a:solidFill>
                <a:latin typeface="Courier New"/>
                <a:cs typeface="Courier New"/>
              </a:rPr>
              <a:t>DataFrame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solidFill>
                  <a:srgbClr val="202020"/>
                </a:solidFill>
                <a:latin typeface="Courier New"/>
                <a:cs typeface="Courier New"/>
              </a:rPr>
              <a:t>dfa_encoded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9207" y="586851"/>
            <a:ext cx="3956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14:05:00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9237" y="586851"/>
            <a:ext cx="13144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latin typeface="Arial MT"/>
                <a:cs typeface="Arial MT"/>
              </a:rPr>
              <a:t>09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9207" y="901562"/>
            <a:ext cx="3956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18:00:00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9237" y="901562"/>
            <a:ext cx="13144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latin typeface="Arial MT"/>
                <a:cs typeface="Arial MT"/>
              </a:rPr>
              <a:t>24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9207" y="1216273"/>
            <a:ext cx="3956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20:13:00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9237" y="1216273"/>
            <a:ext cx="13144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latin typeface="Arial MT"/>
                <a:cs typeface="Arial MT"/>
              </a:rPr>
              <a:t>18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9207" y="1530985"/>
            <a:ext cx="3956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10:00:00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9237" y="1530985"/>
            <a:ext cx="13144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latin typeface="Arial MT"/>
                <a:cs typeface="Arial MT"/>
              </a:rPr>
              <a:t>25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9207" y="1845696"/>
            <a:ext cx="3956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15:46:00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9237" y="1845696"/>
            <a:ext cx="13144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latin typeface="Arial MT"/>
                <a:cs typeface="Arial MT"/>
              </a:rPr>
              <a:t>18</a:t>
            </a:r>
            <a:endParaRPr sz="750">
              <a:latin typeface="Arial MT"/>
              <a:cs typeface="Arial MT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48392" y="176750"/>
          <a:ext cx="6257288" cy="1736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4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5430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30"/>
                        </a:spcBef>
                        <a:tabLst>
                          <a:tab pos="950594" algn="l"/>
                          <a:tab pos="2599055" algn="l"/>
                          <a:tab pos="3048000" algn="l"/>
                        </a:tabLst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Date</a:t>
                      </a:r>
                      <a:r>
                        <a:rPr sz="75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7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20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Day</a:t>
                      </a:r>
                      <a:r>
                        <a:rPr sz="750" b="1" spc="155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Length</a:t>
                      </a:r>
                      <a:r>
                        <a:rPr sz="750" b="1" spc="155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Breadth</a:t>
                      </a:r>
                      <a:r>
                        <a:rPr sz="750" b="1" spc="150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>Price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b="1" spc="-20" dirty="0">
                          <a:latin typeface="Arial"/>
                          <a:cs typeface="Arial"/>
                        </a:rPr>
                        <a:t>Date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750" b="1" spc="-20" dirty="0">
                          <a:latin typeface="Arial"/>
                          <a:cs typeface="Arial"/>
                        </a:rPr>
                        <a:t>Time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128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weekend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810"/>
                        </a:lnSpc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Candy</a:t>
                      </a:r>
                      <a:endParaRPr sz="750">
                        <a:latin typeface="Arial"/>
                        <a:cs typeface="Arial"/>
                      </a:endParaRPr>
                    </a:p>
                    <a:p>
                      <a:pPr marL="128905">
                        <a:lnSpc>
                          <a:spcPts val="880"/>
                        </a:lnSpc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Canes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810"/>
                        </a:lnSpc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Chocolate</a:t>
                      </a:r>
                      <a:endParaRPr sz="750">
                        <a:latin typeface="Arial"/>
                        <a:cs typeface="Arial"/>
                      </a:endParaRPr>
                    </a:p>
                    <a:p>
                      <a:pPr marR="91440" algn="r">
                        <a:lnSpc>
                          <a:spcPts val="880"/>
                        </a:lnSpc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Hearts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ts val="810"/>
                        </a:lnSpc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Fruit</a:t>
                      </a:r>
                      <a:endParaRPr sz="750">
                        <a:latin typeface="Arial"/>
                        <a:cs typeface="Arial"/>
                      </a:endParaRPr>
                    </a:p>
                    <a:p>
                      <a:pPr marL="99060">
                        <a:lnSpc>
                          <a:spcPts val="880"/>
                        </a:lnSpc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Drops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810"/>
                        </a:lnSpc>
                      </a:pPr>
                      <a:r>
                        <a:rPr sz="750" b="1" spc="-20" dirty="0">
                          <a:latin typeface="Arial"/>
                          <a:cs typeface="Arial"/>
                        </a:rPr>
                        <a:t>Sour</a:t>
                      </a:r>
                      <a:endParaRPr sz="750">
                        <a:latin typeface="Arial"/>
                        <a:cs typeface="Arial"/>
                      </a:endParaRPr>
                    </a:p>
                    <a:p>
                      <a:pPr marL="118745">
                        <a:lnSpc>
                          <a:spcPts val="880"/>
                        </a:lnSpc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Jelly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775"/>
                        </a:spcBef>
                        <a:tabLst>
                          <a:tab pos="429259" algn="l"/>
                          <a:tab pos="1068705" algn="l"/>
                          <a:tab pos="1670685" algn="l"/>
                          <a:tab pos="2125345" algn="l"/>
                          <a:tab pos="245237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125" spc="-15" baseline="29629" dirty="0">
                          <a:latin typeface="Arial MT"/>
                          <a:cs typeface="Arial MT"/>
                        </a:rPr>
                        <a:t>2020-02-</a:t>
                      </a:r>
                      <a:r>
                        <a:rPr sz="1125" spc="-37" baseline="29629" dirty="0">
                          <a:latin typeface="Arial MT"/>
                          <a:cs typeface="Arial MT"/>
                        </a:rPr>
                        <a:t>09</a:t>
                      </a:r>
                      <a:r>
                        <a:rPr sz="1125" baseline="29629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Sunday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750" spc="-25" dirty="0">
                          <a:latin typeface="Arial MT"/>
                          <a:cs typeface="Arial MT"/>
                        </a:rPr>
                        <a:t>1.0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750" spc="-25" dirty="0">
                          <a:latin typeface="Arial MT"/>
                          <a:cs typeface="Arial MT"/>
                        </a:rPr>
                        <a:t>1.0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	7.5</a:t>
                      </a:r>
                      <a:r>
                        <a:rPr sz="750" spc="204" dirty="0">
                          <a:latin typeface="Arial MT"/>
                          <a:cs typeface="Arial MT"/>
                        </a:rPr>
                        <a:t>  </a:t>
                      </a:r>
                      <a:r>
                        <a:rPr sz="1125" spc="-15" baseline="29629" dirty="0">
                          <a:latin typeface="Arial MT"/>
                          <a:cs typeface="Arial MT"/>
                        </a:rPr>
                        <a:t>2020-</a:t>
                      </a:r>
                      <a:r>
                        <a:rPr sz="1125" baseline="29629" dirty="0">
                          <a:latin typeface="Arial MT"/>
                          <a:cs typeface="Arial MT"/>
                        </a:rPr>
                        <a:t>02-</a:t>
                      </a:r>
                      <a:r>
                        <a:rPr sz="1125" spc="254" baseline="29629" dirty="0">
                          <a:latin typeface="Arial MT"/>
                          <a:cs typeface="Arial MT"/>
                        </a:rPr>
                        <a:t> 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14:05:00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9842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12128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latin typeface="Arial MT"/>
                          <a:cs typeface="Arial MT"/>
                        </a:rPr>
                        <a:t>1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104139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False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9144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-20" dirty="0">
                          <a:latin typeface="Arial MT"/>
                          <a:cs typeface="Arial MT"/>
                        </a:rPr>
                        <a:t>True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9017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False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3937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False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745"/>
                        </a:spcBef>
                        <a:tabLst>
                          <a:tab pos="429259" algn="l"/>
                          <a:tab pos="1670685" algn="l"/>
                          <a:tab pos="2125345" algn="l"/>
                          <a:tab pos="245237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125" spc="-15" baseline="29629" dirty="0">
                          <a:latin typeface="Arial MT"/>
                          <a:cs typeface="Arial MT"/>
                        </a:rPr>
                        <a:t>2020-10-</a:t>
                      </a:r>
                      <a:r>
                        <a:rPr sz="1125" baseline="29629" dirty="0">
                          <a:latin typeface="Arial MT"/>
                          <a:cs typeface="Arial MT"/>
                        </a:rPr>
                        <a:t>24</a:t>
                      </a:r>
                      <a:r>
                        <a:rPr sz="1125" spc="270" baseline="29629" dirty="0">
                          <a:latin typeface="Arial MT"/>
                          <a:cs typeface="Arial MT"/>
                        </a:rPr>
                        <a:t> 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Saturday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750" spc="-25" dirty="0">
                          <a:latin typeface="Arial MT"/>
                          <a:cs typeface="Arial MT"/>
                        </a:rPr>
                        <a:t>3.5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750" spc="-25" dirty="0">
                          <a:latin typeface="Arial MT"/>
                          <a:cs typeface="Arial MT"/>
                        </a:rPr>
                        <a:t>2.0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	7.6</a:t>
                      </a:r>
                      <a:r>
                        <a:rPr sz="750" spc="204" dirty="0">
                          <a:latin typeface="Arial MT"/>
                          <a:cs typeface="Arial MT"/>
                        </a:rPr>
                        <a:t>  </a:t>
                      </a:r>
                      <a:r>
                        <a:rPr sz="1125" spc="-15" baseline="29629" dirty="0">
                          <a:latin typeface="Arial MT"/>
                          <a:cs typeface="Arial MT"/>
                        </a:rPr>
                        <a:t>2020-</a:t>
                      </a:r>
                      <a:r>
                        <a:rPr sz="1125" baseline="29629" dirty="0">
                          <a:latin typeface="Arial MT"/>
                          <a:cs typeface="Arial MT"/>
                        </a:rPr>
                        <a:t>10-</a:t>
                      </a:r>
                      <a:r>
                        <a:rPr sz="1125" spc="254" baseline="29629" dirty="0">
                          <a:latin typeface="Arial MT"/>
                          <a:cs typeface="Arial MT"/>
                        </a:rPr>
                        <a:t> 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18:00:00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946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121285" algn="r">
                        <a:lnSpc>
                          <a:spcPct val="100000"/>
                        </a:lnSpc>
                      </a:pPr>
                      <a:r>
                        <a:rPr sz="750" dirty="0">
                          <a:latin typeface="Arial MT"/>
                          <a:cs typeface="Arial MT"/>
                        </a:rPr>
                        <a:t>1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104139" algn="r">
                        <a:lnSpc>
                          <a:spcPct val="100000"/>
                        </a:lnSpc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False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91440" algn="r">
                        <a:lnSpc>
                          <a:spcPct val="100000"/>
                        </a:lnSpc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False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90170" algn="r">
                        <a:lnSpc>
                          <a:spcPct val="100000"/>
                        </a:lnSpc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False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39370" algn="r">
                        <a:lnSpc>
                          <a:spcPct val="100000"/>
                        </a:lnSpc>
                      </a:pPr>
                      <a:r>
                        <a:rPr sz="750" spc="-20" dirty="0">
                          <a:latin typeface="Arial MT"/>
                          <a:cs typeface="Arial MT"/>
                        </a:rPr>
                        <a:t>True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745"/>
                        </a:spcBef>
                        <a:tabLst>
                          <a:tab pos="429259" algn="l"/>
                          <a:tab pos="1127125" algn="l"/>
                          <a:tab pos="1670685" algn="l"/>
                          <a:tab pos="2125345" algn="l"/>
                          <a:tab pos="245237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125" spc="-15" baseline="29629" dirty="0">
                          <a:latin typeface="Arial MT"/>
                          <a:cs typeface="Arial MT"/>
                        </a:rPr>
                        <a:t>2020-12-</a:t>
                      </a:r>
                      <a:r>
                        <a:rPr sz="1125" spc="-37" baseline="29629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1125" baseline="29629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Friday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750" spc="-25" dirty="0">
                          <a:latin typeface="Arial MT"/>
                          <a:cs typeface="Arial MT"/>
                        </a:rPr>
                        <a:t>3.5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750" spc="-25" dirty="0">
                          <a:latin typeface="Arial MT"/>
                          <a:cs typeface="Arial MT"/>
                        </a:rPr>
                        <a:t>2.5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	8.0</a:t>
                      </a:r>
                      <a:r>
                        <a:rPr sz="750" spc="204" dirty="0">
                          <a:latin typeface="Arial MT"/>
                          <a:cs typeface="Arial MT"/>
                        </a:rPr>
                        <a:t>  </a:t>
                      </a:r>
                      <a:r>
                        <a:rPr sz="1125" spc="-15" baseline="29629" dirty="0">
                          <a:latin typeface="Arial MT"/>
                          <a:cs typeface="Arial MT"/>
                        </a:rPr>
                        <a:t>2020-</a:t>
                      </a:r>
                      <a:r>
                        <a:rPr sz="1125" baseline="29629" dirty="0">
                          <a:latin typeface="Arial MT"/>
                          <a:cs typeface="Arial MT"/>
                        </a:rPr>
                        <a:t>12-</a:t>
                      </a:r>
                      <a:r>
                        <a:rPr sz="1125" spc="254" baseline="29629" dirty="0">
                          <a:latin typeface="Arial MT"/>
                          <a:cs typeface="Arial MT"/>
                        </a:rPr>
                        <a:t> 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20:13:00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121285" algn="r">
                        <a:lnSpc>
                          <a:spcPct val="100000"/>
                        </a:lnSpc>
                      </a:pPr>
                      <a:r>
                        <a:rPr sz="750" dirty="0">
                          <a:latin typeface="Arial MT"/>
                          <a:cs typeface="Arial MT"/>
                        </a:rPr>
                        <a:t>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104139" algn="r">
                        <a:lnSpc>
                          <a:spcPct val="100000"/>
                        </a:lnSpc>
                      </a:pPr>
                      <a:r>
                        <a:rPr sz="750" spc="-20" dirty="0">
                          <a:latin typeface="Arial MT"/>
                          <a:cs typeface="Arial MT"/>
                        </a:rPr>
                        <a:t>True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91440" algn="r">
                        <a:lnSpc>
                          <a:spcPct val="100000"/>
                        </a:lnSpc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False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90170" algn="r">
                        <a:lnSpc>
                          <a:spcPct val="100000"/>
                        </a:lnSpc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False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39370" algn="r">
                        <a:lnSpc>
                          <a:spcPct val="100000"/>
                        </a:lnSpc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False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745"/>
                        </a:spcBef>
                        <a:tabLst>
                          <a:tab pos="429259" algn="l"/>
                          <a:tab pos="1068705" algn="l"/>
                          <a:tab pos="1670685" algn="l"/>
                          <a:tab pos="2125345" algn="l"/>
                          <a:tab pos="2452370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125" spc="-15" baseline="29629" dirty="0">
                          <a:latin typeface="Arial MT"/>
                          <a:cs typeface="Arial MT"/>
                        </a:rPr>
                        <a:t>2020-10-</a:t>
                      </a:r>
                      <a:r>
                        <a:rPr sz="1125" spc="-37" baseline="29629" dirty="0">
                          <a:latin typeface="Arial MT"/>
                          <a:cs typeface="Arial MT"/>
                        </a:rPr>
                        <a:t>25</a:t>
                      </a:r>
                      <a:r>
                        <a:rPr sz="1125" baseline="29629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Sunday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750" spc="-25" dirty="0">
                          <a:latin typeface="Arial MT"/>
                          <a:cs typeface="Arial MT"/>
                        </a:rPr>
                        <a:t>3.5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750" spc="-25" dirty="0">
                          <a:latin typeface="Arial MT"/>
                          <a:cs typeface="Arial MT"/>
                        </a:rPr>
                        <a:t>2.0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	7.6</a:t>
                      </a:r>
                      <a:r>
                        <a:rPr sz="750" spc="204" dirty="0">
                          <a:latin typeface="Arial MT"/>
                          <a:cs typeface="Arial MT"/>
                        </a:rPr>
                        <a:t>  </a:t>
                      </a:r>
                      <a:r>
                        <a:rPr sz="1125" spc="-15" baseline="29629" dirty="0">
                          <a:latin typeface="Arial MT"/>
                          <a:cs typeface="Arial MT"/>
                        </a:rPr>
                        <a:t>2020-</a:t>
                      </a:r>
                      <a:r>
                        <a:rPr sz="1125" baseline="29629" dirty="0">
                          <a:latin typeface="Arial MT"/>
                          <a:cs typeface="Arial MT"/>
                        </a:rPr>
                        <a:t>10-</a:t>
                      </a:r>
                      <a:r>
                        <a:rPr sz="1125" spc="254" baseline="29629" dirty="0">
                          <a:latin typeface="Arial MT"/>
                          <a:cs typeface="Arial MT"/>
                        </a:rPr>
                        <a:t> 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10:00:00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9461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121285" algn="r">
                        <a:lnSpc>
                          <a:spcPct val="100000"/>
                        </a:lnSpc>
                      </a:pPr>
                      <a:r>
                        <a:rPr sz="750" dirty="0">
                          <a:latin typeface="Arial MT"/>
                          <a:cs typeface="Arial MT"/>
                        </a:rPr>
                        <a:t>1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104139" algn="r">
                        <a:lnSpc>
                          <a:spcPct val="100000"/>
                        </a:lnSpc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False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91440" algn="r">
                        <a:lnSpc>
                          <a:spcPct val="100000"/>
                        </a:lnSpc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False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90170" algn="r">
                        <a:lnSpc>
                          <a:spcPct val="100000"/>
                        </a:lnSpc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False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39370" algn="r">
                        <a:lnSpc>
                          <a:spcPct val="100000"/>
                        </a:lnSpc>
                      </a:pPr>
                      <a:r>
                        <a:rPr sz="750" spc="-20" dirty="0">
                          <a:latin typeface="Arial MT"/>
                          <a:cs typeface="Arial MT"/>
                        </a:rPr>
                        <a:t>True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marR="39370" algn="r">
                        <a:lnSpc>
                          <a:spcPts val="810"/>
                        </a:lnSpc>
                        <a:spcBef>
                          <a:spcPts val="745"/>
                        </a:spcBef>
                        <a:tabLst>
                          <a:tab pos="429259" algn="l"/>
                          <a:tab pos="1068705" algn="l"/>
                          <a:tab pos="1670685" algn="l"/>
                          <a:tab pos="2125345" algn="l"/>
                          <a:tab pos="2399665" algn="l"/>
                        </a:tabLst>
                      </a:pPr>
                      <a:r>
                        <a:rPr sz="750" b="1" spc="-5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125" spc="-15" baseline="29629" dirty="0">
                          <a:latin typeface="Arial MT"/>
                          <a:cs typeface="Arial MT"/>
                        </a:rPr>
                        <a:t>2020-10-</a:t>
                      </a:r>
                      <a:r>
                        <a:rPr sz="1125" spc="-37" baseline="29629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1125" baseline="29629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Sunday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750" spc="-25" dirty="0">
                          <a:latin typeface="Arial MT"/>
                          <a:cs typeface="Arial MT"/>
                        </a:rPr>
                        <a:t>8.0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750" spc="-25" dirty="0">
                          <a:latin typeface="Arial MT"/>
                          <a:cs typeface="Arial MT"/>
                        </a:rPr>
                        <a:t>6.0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	14.0</a:t>
                      </a:r>
                      <a:r>
                        <a:rPr sz="750" spc="204" dirty="0">
                          <a:latin typeface="Arial MT"/>
                          <a:cs typeface="Arial MT"/>
                        </a:rPr>
                        <a:t>  </a:t>
                      </a:r>
                      <a:r>
                        <a:rPr sz="1125" spc="-15" baseline="29629" dirty="0">
                          <a:latin typeface="Arial MT"/>
                          <a:cs typeface="Arial MT"/>
                        </a:rPr>
                        <a:t>2020-</a:t>
                      </a:r>
                      <a:r>
                        <a:rPr sz="1125" baseline="29629" dirty="0">
                          <a:latin typeface="Arial MT"/>
                          <a:cs typeface="Arial MT"/>
                        </a:rPr>
                        <a:t>10-</a:t>
                      </a:r>
                      <a:r>
                        <a:rPr sz="1125" spc="247" baseline="29629" dirty="0">
                          <a:latin typeface="Arial MT"/>
                          <a:cs typeface="Arial MT"/>
                        </a:rPr>
                        <a:t> 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15:46:00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121285" algn="r">
                        <a:lnSpc>
                          <a:spcPts val="810"/>
                        </a:lnSpc>
                      </a:pPr>
                      <a:r>
                        <a:rPr sz="750" dirty="0">
                          <a:latin typeface="Arial MT"/>
                          <a:cs typeface="Arial MT"/>
                        </a:rPr>
                        <a:t>1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104139" algn="r">
                        <a:lnSpc>
                          <a:spcPts val="810"/>
                        </a:lnSpc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False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91440" algn="r">
                        <a:lnSpc>
                          <a:spcPts val="810"/>
                        </a:lnSpc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False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90170" algn="r">
                        <a:lnSpc>
                          <a:spcPts val="810"/>
                        </a:lnSpc>
                      </a:pPr>
                      <a:r>
                        <a:rPr sz="750" spc="-20" dirty="0">
                          <a:latin typeface="Arial MT"/>
                          <a:cs typeface="Arial MT"/>
                        </a:rPr>
                        <a:t>True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39370" algn="r">
                        <a:lnSpc>
                          <a:spcPts val="810"/>
                        </a:lnSpc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False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158" y="123825"/>
            <a:ext cx="556234" cy="19907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2658</Words>
  <Application>Microsoft Office PowerPoint</Application>
  <PresentationFormat>Custom</PresentationFormat>
  <Paragraphs>1193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MT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Ahmad Raja</cp:lastModifiedBy>
  <cp:revision>1</cp:revision>
  <dcterms:created xsi:type="dcterms:W3CDTF">2023-07-27T18:48:11Z</dcterms:created>
  <dcterms:modified xsi:type="dcterms:W3CDTF">2023-07-27T18:51:57Z</dcterms:modified>
</cp:coreProperties>
</file>