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sldIdLst>
    <p:sldId id="256" r:id="rId5"/>
    <p:sldId id="286" r:id="rId6"/>
    <p:sldId id="278" r:id="rId7"/>
    <p:sldId id="258" r:id="rId8"/>
    <p:sldId id="277" r:id="rId9"/>
    <p:sldId id="280" r:id="rId10"/>
    <p:sldId id="281" r:id="rId11"/>
    <p:sldId id="262" r:id="rId12"/>
    <p:sldId id="282" r:id="rId13"/>
    <p:sldId id="283" r:id="rId14"/>
    <p:sldId id="284" r:id="rId15"/>
    <p:sldId id="285" r:id="rId16"/>
    <p:sldId id="275" r:id="rId17"/>
    <p:sldId id="287" r:id="rId18"/>
    <p:sldId id="276" r:id="rId19"/>
    <p:sldId id="288" r:id="rId20"/>
    <p:sldId id="267" r:id="rId21"/>
    <p:sldId id="289" r:id="rId22"/>
    <p:sldId id="290" r:id="rId23"/>
    <p:sldId id="291"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216" autoAdjust="0"/>
  </p:normalViewPr>
  <p:slideViewPr>
    <p:cSldViewPr snapToGrid="0">
      <p:cViewPr varScale="1">
        <p:scale>
          <a:sx n="72" d="100"/>
          <a:sy n="72" d="100"/>
        </p:scale>
        <p:origin x="660" y="66"/>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6690"/>
    </p:cViewPr>
  </p:sorter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4/12/2023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0DAF765-81DF-4CD4-A737-DDE62C84D09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0C67C45-8307-4F47-91BB-229B740A8CE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D8F83D-D593-4D91-ADFA-C49B8378676D}"/>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r>
              <a:rPr lang="en-US"/>
              <a:t>Click icon to add picture</a:t>
            </a:r>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7FB6E25-C828-48BC-8628-82D1E81A507C}"/>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210386C-9F0A-4DAC-822E-DEC8EA1DDEAC}"/>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B3A59EB-A4AA-43EC-A853-BDDFB7AB3D8B}"/>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r>
              <a:rPr lang="en-US"/>
              <a:t>Click icon to add picture</a:t>
            </a:r>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r>
              <a:rPr lang="en-US"/>
              <a:t>Click icon to add picture</a:t>
            </a:r>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r>
              <a:rPr lang="en-US"/>
              <a:t>Click icon to add picture</a:t>
            </a:r>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r>
              <a:rPr lang="en-US"/>
              <a:t>Click icon to add picture</a:t>
            </a:r>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r>
              <a:rPr lang="en-US"/>
              <a:t>Click icon to add picture</a:t>
            </a:r>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flipV="1">
            <a:off x="458724" y="4798854"/>
            <a:ext cx="5149596" cy="45719"/>
          </a:xfrm>
        </p:spPr>
        <p:txBody>
          <a:bodyPr>
            <a:normAutofit fontScale="25000" lnSpcReduction="20000"/>
          </a:bodyPr>
          <a:lstStyle/>
          <a:p>
            <a:r>
              <a:rPr lang="en-US" dirty="0"/>
              <a:t>​​</a:t>
            </a:r>
          </a:p>
        </p:txBody>
      </p:sp>
      <p:pic>
        <p:nvPicPr>
          <p:cNvPr id="10" name="Picture Placeholder 9">
            <a:extLst>
              <a:ext uri="{FF2B5EF4-FFF2-40B4-BE49-F238E27FC236}">
                <a16:creationId xmlns:a16="http://schemas.microsoft.com/office/drawing/2014/main" id="{A03BEDF5-B66A-3CBF-5FE5-0DFE2EA901CF}"/>
              </a:ext>
            </a:extLst>
          </p:cNvPr>
          <p:cNvPicPr>
            <a:picLocks noGrp="1" noChangeAspect="1"/>
          </p:cNvPicPr>
          <p:nvPr>
            <p:ph type="pic" sz="quarter" idx="10"/>
          </p:nvPr>
        </p:nvPicPr>
        <p:blipFill>
          <a:blip r:embed="rId3"/>
          <a:srcRect l="15949" r="15949"/>
          <a:stretch>
            <a:fillRect/>
          </a:stretch>
        </p:blipFill>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8724" y="3541642"/>
            <a:ext cx="5149596" cy="1448385"/>
          </a:xfrm>
        </p:spPr>
        <p:txBody>
          <a:bodyPr>
            <a:normAutofit/>
          </a:bodyPr>
          <a:lstStyle/>
          <a:p>
            <a:r>
              <a:rPr lang="en-US" dirty="0">
                <a:solidFill>
                  <a:schemeClr val="bg2">
                    <a:lumMod val="25000"/>
                  </a:schemeClr>
                </a:solidFill>
              </a:rPr>
              <a:t>Distributed and Mobile Systems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457200" y="768972"/>
            <a:ext cx="7467601" cy="525991"/>
          </a:xfrm>
        </p:spPr>
        <p:txBody>
          <a:bodyPr>
            <a:noAutofit/>
          </a:bodyPr>
          <a:lstStyle/>
          <a:p>
            <a:r>
              <a:rPr lang="en-US" sz="2400" b="1" i="0" dirty="0">
                <a:solidFill>
                  <a:schemeClr val="bg2">
                    <a:lumMod val="50000"/>
                  </a:schemeClr>
                </a:solidFill>
                <a:effectLst/>
                <a:cs typeface="Arial" panose="020B0604020202020204" pitchFamily="34" charset="0"/>
              </a:rPr>
              <a:t>Challenges in designing and implementing middleware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397007" y="2480081"/>
            <a:ext cx="4956793" cy="2274267"/>
          </a:xfrm>
        </p:spPr>
        <p:txBody>
          <a:bodyPr/>
          <a:lstStyle/>
          <a:p>
            <a:pPr marL="0" indent="0" algn="l">
              <a:buNone/>
            </a:pPr>
            <a:r>
              <a:rPr lang="en-US" sz="1800" b="1" dirty="0">
                <a:solidFill>
                  <a:schemeClr val="bg2">
                    <a:lumMod val="50000"/>
                  </a:schemeClr>
                </a:solidFill>
                <a:latin typeface="Söhne"/>
              </a:rPr>
              <a:t>3</a:t>
            </a:r>
            <a:r>
              <a:rPr lang="en-US" sz="1800" dirty="0">
                <a:solidFill>
                  <a:schemeClr val="bg2">
                    <a:lumMod val="50000"/>
                  </a:schemeClr>
                </a:solidFill>
                <a:latin typeface="Söhne"/>
              </a:rPr>
              <a:t>:</a:t>
            </a:r>
            <a:r>
              <a:rPr lang="en-US" sz="1800" b="1" i="0" dirty="0">
                <a:solidFill>
                  <a:schemeClr val="bg2">
                    <a:lumMod val="50000"/>
                  </a:schemeClr>
                </a:solidFill>
                <a:effectLst/>
                <a:latin typeface="Söhne"/>
              </a:rPr>
              <a:t>Performance: </a:t>
            </a:r>
            <a:r>
              <a:rPr lang="en-US" b="0" i="0" dirty="0">
                <a:solidFill>
                  <a:srgbClr val="374151"/>
                </a:solidFill>
                <a:effectLst/>
                <a:latin typeface="Söhne"/>
              </a:rPr>
              <a:t>Middleware must be designed to handle communication between different components efficiently, without introducing significant delays or bottlenecks.</a:t>
            </a:r>
          </a:p>
          <a:p>
            <a:pPr marL="0" indent="0" algn="l">
              <a:buNone/>
            </a:pPr>
            <a:endParaRPr lang="en-US" b="0" i="0" dirty="0">
              <a:solidFill>
                <a:srgbClr val="374151"/>
              </a:solidFill>
              <a:effectLst/>
              <a:latin typeface="Söhne"/>
            </a:endParaRPr>
          </a:p>
          <a:p>
            <a:pPr marL="0" indent="0" algn="l">
              <a:buNone/>
            </a:pPr>
            <a:r>
              <a:rPr lang="en-US" sz="1800" b="1" i="0" dirty="0">
                <a:solidFill>
                  <a:schemeClr val="bg2">
                    <a:lumMod val="50000"/>
                  </a:schemeClr>
                </a:solidFill>
                <a:effectLst/>
                <a:latin typeface="Söhne"/>
              </a:rPr>
              <a:t>4:Security: </a:t>
            </a:r>
            <a:r>
              <a:rPr lang="en-US" b="0" i="0" dirty="0">
                <a:solidFill>
                  <a:srgbClr val="374151"/>
                </a:solidFill>
                <a:effectLst/>
                <a:latin typeface="Söhne"/>
              </a:rPr>
              <a:t>Middleware must be designed to protect against unauthorized access, data breaches, and other security threats. This can be challenging, as middleware often sits between different systems and must balance the need for security with the need for efficient communication</a:t>
            </a:r>
          </a:p>
        </p:txBody>
      </p:sp>
      <p:sp>
        <p:nvSpPr>
          <p:cNvPr id="7" name="Date Placeholder 6">
            <a:extLst>
              <a:ext uri="{FF2B5EF4-FFF2-40B4-BE49-F238E27FC236}">
                <a16:creationId xmlns:a16="http://schemas.microsoft.com/office/drawing/2014/main" id="{B2838087-D445-4015-BEEA-94686BC175BF}"/>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3AFC16FA-62DC-4D56-810F-B1F6F94EBF7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10</a:t>
            </a:fld>
            <a:endParaRPr lang="en-US" dirty="0"/>
          </a:p>
        </p:txBody>
      </p:sp>
      <p:sp>
        <p:nvSpPr>
          <p:cNvPr id="15" name="TextBox 14">
            <a:extLst>
              <a:ext uri="{FF2B5EF4-FFF2-40B4-BE49-F238E27FC236}">
                <a16:creationId xmlns:a16="http://schemas.microsoft.com/office/drawing/2014/main" id="{78E8E286-435A-D1EB-48AB-8876D90541EC}"/>
              </a:ext>
            </a:extLst>
          </p:cNvPr>
          <p:cNvSpPr txBox="1"/>
          <p:nvPr/>
        </p:nvSpPr>
        <p:spPr>
          <a:xfrm>
            <a:off x="980180" y="2480081"/>
            <a:ext cx="4703841" cy="2585323"/>
          </a:xfrm>
          <a:prstGeom prst="rect">
            <a:avLst/>
          </a:prstGeom>
          <a:noFill/>
        </p:spPr>
        <p:txBody>
          <a:bodyPr wrap="square">
            <a:spAutoFit/>
          </a:bodyPr>
          <a:lstStyle/>
          <a:p>
            <a:pPr algn="l"/>
            <a:r>
              <a:rPr lang="en-US" b="1" i="0" dirty="0">
                <a:solidFill>
                  <a:schemeClr val="bg2">
                    <a:lumMod val="50000"/>
                  </a:schemeClr>
                </a:solidFill>
                <a:effectLst/>
                <a:latin typeface="Söhne"/>
              </a:rPr>
              <a:t>1: Heterogeneity</a:t>
            </a:r>
            <a:r>
              <a:rPr lang="en-US" sz="1400" b="1" i="0" dirty="0">
                <a:solidFill>
                  <a:srgbClr val="374151"/>
                </a:solidFill>
                <a:effectLst/>
                <a:latin typeface="Söhne"/>
              </a:rPr>
              <a:t>: </a:t>
            </a:r>
            <a:r>
              <a:rPr lang="en-US" sz="1400" b="0" i="0" dirty="0">
                <a:solidFill>
                  <a:srgbClr val="374151"/>
                </a:solidFill>
                <a:effectLst/>
                <a:latin typeface="Söhne"/>
              </a:rPr>
              <a:t>Middleware often needs to support multiple programming languages, operating systems, and hardware platforms, which can create challenges in developing a consistent interface and ensuring interoperability between different systems</a:t>
            </a:r>
          </a:p>
          <a:p>
            <a:pPr algn="l"/>
            <a:endParaRPr lang="en-US" sz="1400" dirty="0">
              <a:solidFill>
                <a:srgbClr val="374151"/>
              </a:solidFill>
              <a:latin typeface="Söhne"/>
            </a:endParaRPr>
          </a:p>
          <a:p>
            <a:r>
              <a:rPr lang="en-US" b="1" i="0" dirty="0">
                <a:solidFill>
                  <a:schemeClr val="bg2">
                    <a:lumMod val="50000"/>
                  </a:schemeClr>
                </a:solidFill>
                <a:effectLst/>
                <a:latin typeface="Söhne"/>
              </a:rPr>
              <a:t>2: Scalability: </a:t>
            </a:r>
            <a:r>
              <a:rPr lang="en-US" sz="1400" b="0" i="0" dirty="0">
                <a:solidFill>
                  <a:srgbClr val="374151"/>
                </a:solidFill>
                <a:effectLst/>
                <a:latin typeface="Söhne"/>
              </a:rPr>
              <a:t>Middleware must be designed to handle a large volume of requests and data transfers, which can be a complex problem in highly distributed systems where resources are spread across multiple nodes.</a:t>
            </a:r>
          </a:p>
          <a:p>
            <a:pPr algn="l"/>
            <a:endParaRPr lang="en-US" sz="1400" b="1" i="0" dirty="0">
              <a:solidFill>
                <a:srgbClr val="374151"/>
              </a:solidFill>
              <a:effectLst/>
              <a:latin typeface="Söhne"/>
            </a:endParaRPr>
          </a:p>
        </p:txBody>
      </p:sp>
    </p:spTree>
    <p:extLst>
      <p:ext uri="{BB962C8B-B14F-4D97-AF65-F5344CB8AC3E}">
        <p14:creationId xmlns:p14="http://schemas.microsoft.com/office/powerpoint/2010/main" val="21386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D2229390-19C0-4498-8C60-A8B976781F6F}"/>
              </a:ext>
            </a:extLst>
          </p:cNvPr>
          <p:cNvSpPr>
            <a:spLocks noGrp="1"/>
          </p:cNvSpPr>
          <p:nvPr>
            <p:ph type="title"/>
          </p:nvPr>
        </p:nvSpPr>
        <p:spPr>
          <a:xfrm>
            <a:off x="473109" y="2386584"/>
            <a:ext cx="4315968" cy="846946"/>
          </a:xfrm>
        </p:spPr>
        <p:txBody>
          <a:bodyPr vert="horz" lIns="91440" tIns="45720" rIns="91440" bIns="45720" rtlCol="0" anchor="t">
            <a:normAutofit/>
          </a:bodyPr>
          <a:lstStyle/>
          <a:p>
            <a:r>
              <a:rPr lang="en-US" b="1" i="0" kern="1200" spc="0" baseline="0" dirty="0">
                <a:effectLst/>
                <a:latin typeface="+mj-lt"/>
                <a:ea typeface="+mj-ea"/>
                <a:cs typeface="+mj-cs"/>
              </a:rPr>
              <a:t>Characteristics</a:t>
            </a:r>
            <a:r>
              <a:rPr lang="en-US" kern="1200" spc="0" baseline="0" dirty="0">
                <a:latin typeface="+mj-lt"/>
                <a:ea typeface="+mj-ea"/>
                <a:cs typeface="+mj-cs"/>
              </a:rPr>
              <a:t>.</a:t>
            </a:r>
          </a:p>
        </p:txBody>
      </p:sp>
      <p:sp>
        <p:nvSpPr>
          <p:cNvPr id="5" name="TextBox 4">
            <a:extLst>
              <a:ext uri="{FF2B5EF4-FFF2-40B4-BE49-F238E27FC236}">
                <a16:creationId xmlns:a16="http://schemas.microsoft.com/office/drawing/2014/main" id="{CE9599F9-9A5A-7118-EDFD-A3FD6A07F47B}"/>
              </a:ext>
            </a:extLst>
          </p:cNvPr>
          <p:cNvSpPr txBox="1"/>
          <p:nvPr/>
        </p:nvSpPr>
        <p:spPr>
          <a:xfrm>
            <a:off x="454025" y="3317668"/>
            <a:ext cx="3584575" cy="1014412"/>
          </a:xfrm>
          <a:prstGeom prst="rect">
            <a:avLst/>
          </a:prstGeom>
        </p:spPr>
        <p:txBody>
          <a:bodyPr vert="horz" lIns="91440" tIns="45720" rIns="91440" bIns="45720" rtlCol="0" anchor="ctr" anchorCtr="0">
            <a:normAutofit/>
          </a:bodyPr>
          <a:lstStyle/>
          <a:p>
            <a:pPr>
              <a:lnSpc>
                <a:spcPct val="90000"/>
              </a:lnSpc>
              <a:spcBef>
                <a:spcPts val="1000"/>
              </a:spcBef>
            </a:pPr>
            <a:r>
              <a:rPr lang="en-US" sz="1600" b="0" i="0" kern="1200" spc="100" baseline="0" dirty="0">
                <a:solidFill>
                  <a:schemeClr val="bg2">
                    <a:lumMod val="50000"/>
                  </a:schemeClr>
                </a:solidFill>
                <a:effectLst/>
                <a:latin typeface="+mn-lt"/>
                <a:ea typeface="+mn-ea"/>
                <a:cs typeface="+mn-cs"/>
              </a:rPr>
              <a:t>Characteristics of Key Challenges in Mobile Ad Hoc Computing &amp; Assets for Security in Distributed Real-Time Embedded Systems</a:t>
            </a:r>
            <a:endParaRPr lang="en-US" sz="1600" kern="1200" spc="100" baseline="0" dirty="0">
              <a:solidFill>
                <a:schemeClr val="bg2">
                  <a:lumMod val="50000"/>
                </a:schemeClr>
              </a:solidFill>
              <a:latin typeface="+mn-lt"/>
              <a:ea typeface="+mn-ea"/>
              <a:cs typeface="+mn-cs"/>
            </a:endParaRPr>
          </a:p>
        </p:txBody>
      </p:sp>
      <p:pic>
        <p:nvPicPr>
          <p:cNvPr id="26" name="Picture Placeholder 25" descr="snow covered pine leaves and pine cones&#10;">
            <a:extLst>
              <a:ext uri="{FF2B5EF4-FFF2-40B4-BE49-F238E27FC236}">
                <a16:creationId xmlns:a16="http://schemas.microsoft.com/office/drawing/2014/main" id="{36558FE3-0D16-474F-9215-B45433A9291D}"/>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5093208" y="1600200"/>
            <a:ext cx="2286000" cy="3657600"/>
          </a:xfrm>
          <a:noFill/>
        </p:spPr>
      </p:pic>
      <p:sp>
        <p:nvSpPr>
          <p:cNvPr id="2" name="Date Placeholder 1">
            <a:extLst>
              <a:ext uri="{FF2B5EF4-FFF2-40B4-BE49-F238E27FC236}">
                <a16:creationId xmlns:a16="http://schemas.microsoft.com/office/drawing/2014/main" id="{7AB4E9E8-56E4-460B-A054-A71EF0C99919}"/>
              </a:ext>
            </a:extLst>
          </p:cNvPr>
          <p:cNvSpPr>
            <a:spLocks noGrp="1"/>
          </p:cNvSpPr>
          <p:nvPr>
            <p:ph type="dt" sz="half" idx="10"/>
          </p:nvPr>
        </p:nvSpPr>
        <p:spPr>
          <a:xfrm>
            <a:off x="457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48" name="Footer Placeholder 6">
            <a:extLst>
              <a:ext uri="{FF2B5EF4-FFF2-40B4-BE49-F238E27FC236}">
                <a16:creationId xmlns:a16="http://schemas.microsoft.com/office/drawing/2014/main" id="{436039E4-7518-629A-0D9B-901BD49D0AA4}"/>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D13D261B-78DC-43BA-8897-281BB35FE6F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11</a:t>
            </a:fld>
            <a:endParaRPr lang="en-US"/>
          </a:p>
        </p:txBody>
      </p:sp>
      <p:pic>
        <p:nvPicPr>
          <p:cNvPr id="8" name="Picture Placeholder 7" descr="Diagram">
            <a:extLst>
              <a:ext uri="{FF2B5EF4-FFF2-40B4-BE49-F238E27FC236}">
                <a16:creationId xmlns:a16="http://schemas.microsoft.com/office/drawing/2014/main" id="{25F49812-D032-719A-6109-758E0A09225A}"/>
              </a:ext>
            </a:extLst>
          </p:cNvPr>
          <p:cNvPicPr>
            <a:picLocks noGrp="1" noChangeAspect="1"/>
          </p:cNvPicPr>
          <p:nvPr>
            <p:ph type="pic" sz="quarter" idx="13"/>
          </p:nvPr>
        </p:nvPicPr>
        <p:blipFill rotWithShape="1">
          <a:blip r:embed="rId3"/>
          <a:srcRect l="13186" r="10295" b="1"/>
          <a:stretch/>
        </p:blipFill>
        <p:spPr>
          <a:xfrm>
            <a:off x="6232491" y="946404"/>
            <a:ext cx="5486400" cy="4965192"/>
          </a:xfrm>
          <a:noFill/>
        </p:spPr>
      </p:pic>
    </p:spTree>
    <p:extLst>
      <p:ext uri="{BB962C8B-B14F-4D97-AF65-F5344CB8AC3E}">
        <p14:creationId xmlns:p14="http://schemas.microsoft.com/office/powerpoint/2010/main" val="202979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457200" y="631136"/>
            <a:ext cx="5985803" cy="823912"/>
          </a:xfrm>
        </p:spPr>
        <p:txBody>
          <a:bodyPr>
            <a:normAutofit/>
          </a:bodyPr>
          <a:lstStyle/>
          <a:p>
            <a:pPr algn="l"/>
            <a:r>
              <a:rPr lang="en-US" sz="2400" b="1" i="0" dirty="0">
                <a:solidFill>
                  <a:schemeClr val="bg2">
                    <a:lumMod val="50000"/>
                  </a:schemeClr>
                </a:solidFill>
                <a:effectLst/>
                <a:cs typeface="Arial" panose="020B0604020202020204" pitchFamily="34" charset="0"/>
              </a:rPr>
              <a:t>Key Challenges in Mobile Ad Hoc Computing</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848479" y="2224947"/>
            <a:ext cx="4703841" cy="3684588"/>
          </a:xfrm>
        </p:spPr>
        <p:txBody>
          <a:bodyPr vert="horz" lIns="91440" tIns="45720" rIns="91440" bIns="45720" rtlCol="0" anchor="t">
            <a:normAutofit/>
          </a:bodyPr>
          <a:lstStyle/>
          <a:p>
            <a:pPr algn="l">
              <a:buFont typeface="+mj-lt"/>
              <a:buAutoNum type="arabicPeriod"/>
            </a:pPr>
            <a:r>
              <a:rPr lang="en-US" sz="1800" b="1" i="0" dirty="0">
                <a:solidFill>
                  <a:schemeClr val="bg2">
                    <a:lumMod val="50000"/>
                  </a:schemeClr>
                </a:solidFill>
                <a:effectLst/>
                <a:latin typeface="Söhne"/>
              </a:rPr>
              <a:t>Dynamic network topology</a:t>
            </a:r>
            <a:r>
              <a:rPr lang="en-US" sz="1800" b="0" i="0" dirty="0">
                <a:solidFill>
                  <a:schemeClr val="bg2">
                    <a:lumMod val="50000"/>
                  </a:schemeClr>
                </a:solidFill>
                <a:effectLst/>
                <a:latin typeface="Söhne"/>
              </a:rPr>
              <a:t>: </a:t>
            </a:r>
            <a:r>
              <a:rPr lang="en-US" b="0" i="0" dirty="0">
                <a:solidFill>
                  <a:srgbClr val="374151"/>
                </a:solidFill>
                <a:effectLst/>
                <a:latin typeface="Söhne"/>
              </a:rPr>
              <a:t>Mobile devices in a MANET can move around and join or leave the network at any time, causing the network topology to change dynamically. This makes it challenging to maintain consistent communication and routing in the network.</a:t>
            </a:r>
          </a:p>
          <a:p>
            <a:pPr algn="l">
              <a:buFont typeface="+mj-lt"/>
              <a:buAutoNum type="arabicPeriod"/>
            </a:pPr>
            <a:r>
              <a:rPr lang="en-US" sz="1800" b="1" i="0" dirty="0">
                <a:solidFill>
                  <a:schemeClr val="bg2">
                    <a:lumMod val="50000"/>
                  </a:schemeClr>
                </a:solidFill>
                <a:effectLst/>
                <a:latin typeface="Söhne"/>
              </a:rPr>
              <a:t>Limited resources: </a:t>
            </a:r>
            <a:r>
              <a:rPr lang="en-US" b="0" i="0" dirty="0">
                <a:solidFill>
                  <a:srgbClr val="374151"/>
                </a:solidFill>
                <a:effectLst/>
                <a:latin typeface="Söhne"/>
              </a:rPr>
              <a:t>Mobile devices typically have limited battery life, processing power, and storage capacity, which can make it difficult to perform complex computations or store large amounts of data.</a:t>
            </a:r>
          </a:p>
          <a:p>
            <a:pPr algn="l">
              <a:buFont typeface="+mj-lt"/>
              <a:buAutoNum type="arabicPeriod"/>
            </a:pPr>
            <a:r>
              <a:rPr lang="en-US" sz="1800" b="1" i="0" dirty="0">
                <a:solidFill>
                  <a:schemeClr val="bg2">
                    <a:lumMod val="50000"/>
                  </a:schemeClr>
                </a:solidFill>
                <a:effectLst/>
                <a:latin typeface="Söhne"/>
              </a:rPr>
              <a:t>Security</a:t>
            </a:r>
            <a:r>
              <a:rPr lang="en-US" b="1" i="0" dirty="0">
                <a:solidFill>
                  <a:srgbClr val="374151"/>
                </a:solidFill>
                <a:effectLst/>
                <a:latin typeface="Söhne"/>
              </a:rPr>
              <a:t>: </a:t>
            </a:r>
            <a:r>
              <a:rPr lang="en-US" b="0" i="0" dirty="0">
                <a:solidFill>
                  <a:srgbClr val="374151"/>
                </a:solidFill>
                <a:effectLst/>
                <a:latin typeface="Söhne"/>
              </a:rPr>
              <a:t>MANETs are vulnerable to security threats such as eavesdropping, tampering, and denial of service attacks. The lack of a centralized authority or fixed infrastructure makes it challenging to implement security mechanisms to protect the network.</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556328" y="2238909"/>
            <a:ext cx="4703841" cy="3333581"/>
          </a:xfrm>
        </p:spPr>
        <p:txBody>
          <a:bodyPr>
            <a:normAutofit/>
          </a:bodyPr>
          <a:lstStyle/>
          <a:p>
            <a:pPr marL="0" indent="0" algn="l">
              <a:buNone/>
            </a:pPr>
            <a:r>
              <a:rPr lang="en-US" sz="1800" b="1" i="0" dirty="0">
                <a:solidFill>
                  <a:schemeClr val="bg2">
                    <a:lumMod val="50000"/>
                  </a:schemeClr>
                </a:solidFill>
                <a:effectLst/>
                <a:latin typeface="Söhne"/>
              </a:rPr>
              <a:t>4: Quality of Service (QoS): </a:t>
            </a:r>
            <a:r>
              <a:rPr lang="en-US" b="0" i="0" dirty="0">
                <a:solidFill>
                  <a:srgbClr val="374151"/>
                </a:solidFill>
                <a:effectLst/>
                <a:latin typeface="Söhne"/>
              </a:rPr>
              <a:t>Mobile devices may have varying network connectivity and bandwidth, which can affect the quality of service (QoS) for different applications. Ensuring a consistent level of QoS for all applications in a MANET can be a challenge.</a:t>
            </a:r>
          </a:p>
          <a:p>
            <a:pPr marL="0" indent="0" algn="l">
              <a:buNone/>
            </a:pPr>
            <a:r>
              <a:rPr lang="en-US" sz="1800" b="1" i="0" dirty="0">
                <a:solidFill>
                  <a:schemeClr val="bg2">
                    <a:lumMod val="50000"/>
                  </a:schemeClr>
                </a:solidFill>
                <a:effectLst/>
                <a:latin typeface="Söhne"/>
              </a:rPr>
              <a:t>5: Mobility management: </a:t>
            </a:r>
            <a:r>
              <a:rPr lang="en-US" b="0" i="0" dirty="0">
                <a:solidFill>
                  <a:srgbClr val="374151"/>
                </a:solidFill>
                <a:effectLst/>
                <a:latin typeface="Söhne"/>
              </a:rPr>
              <a:t>Managing the mobility of devices in a MANET can be a challenge, as it requires tracking device movement and updating routing tables to reflect changes in the network topology.</a:t>
            </a:r>
          </a:p>
          <a:p>
            <a:pPr marL="0" indent="0" algn="l">
              <a:buNone/>
            </a:pPr>
            <a:r>
              <a:rPr lang="en-US" sz="1800" b="1" i="0" dirty="0">
                <a:solidFill>
                  <a:schemeClr val="bg2">
                    <a:lumMod val="50000"/>
                  </a:schemeClr>
                </a:solidFill>
                <a:effectLst/>
                <a:latin typeface="Söhne"/>
              </a:rPr>
              <a:t>6: Scalability</a:t>
            </a:r>
            <a:r>
              <a:rPr lang="en-US" b="0" i="0" dirty="0">
                <a:solidFill>
                  <a:srgbClr val="374151"/>
                </a:solidFill>
                <a:effectLst/>
                <a:latin typeface="Söhne"/>
              </a:rPr>
              <a:t>: As the number of devices in a MANET increases, it can become more challenging to maintain efficient communication and routing in the network.</a:t>
            </a:r>
          </a:p>
        </p:txBody>
      </p:sp>
      <p:sp>
        <p:nvSpPr>
          <p:cNvPr id="7" name="Date Placeholder 6">
            <a:extLst>
              <a:ext uri="{FF2B5EF4-FFF2-40B4-BE49-F238E27FC236}">
                <a16:creationId xmlns:a16="http://schemas.microsoft.com/office/drawing/2014/main" id="{B2838087-D445-4015-BEEA-94686BC175BF}"/>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3AFC16FA-62DC-4D56-810F-B1F6F94EBF7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960029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6361044" y="2318645"/>
            <a:ext cx="5141843" cy="3684588"/>
          </a:xfrm>
        </p:spPr>
        <p:txBody>
          <a:bodyPr vert="horz" lIns="91440" tIns="45720" rIns="91440" bIns="45720" rtlCol="0" anchor="t">
            <a:normAutofit/>
          </a:bodyPr>
          <a:lstStyle/>
          <a:p>
            <a:pPr marL="0" indent="0" algn="l">
              <a:buNone/>
            </a:pPr>
            <a:r>
              <a:rPr lang="en-US" sz="1800" b="1" i="0" dirty="0">
                <a:solidFill>
                  <a:schemeClr val="bg2">
                    <a:lumMod val="50000"/>
                  </a:schemeClr>
                </a:solidFill>
                <a:effectLst/>
                <a:latin typeface="Söhne"/>
              </a:rPr>
              <a:t>3: Separation of concerns: </a:t>
            </a:r>
            <a:r>
              <a:rPr lang="en-US" b="0" i="0" dirty="0">
                <a:solidFill>
                  <a:srgbClr val="374151"/>
                </a:solidFill>
                <a:effectLst/>
                <a:latin typeface="Söhne"/>
              </a:rPr>
              <a:t>DRTES often have a modular architecture that separates different components and services. This separation can be used as an asset for security by limiting the impact of attacks and making it easier to detect and isolate compromised components.</a:t>
            </a:r>
          </a:p>
          <a:p>
            <a:pPr marL="0" indent="0" algn="l">
              <a:buNone/>
            </a:pPr>
            <a:r>
              <a:rPr lang="en-US" sz="1800" b="1" i="0" dirty="0">
                <a:solidFill>
                  <a:schemeClr val="bg2">
                    <a:lumMod val="50000"/>
                  </a:schemeClr>
                </a:solidFill>
                <a:effectLst/>
                <a:latin typeface="Söhne"/>
              </a:rPr>
              <a:t>4: Redundancy and fault tolerance: </a:t>
            </a:r>
            <a:r>
              <a:rPr lang="en-US" b="0" i="0" dirty="0">
                <a:solidFill>
                  <a:srgbClr val="374151"/>
                </a:solidFill>
                <a:effectLst/>
                <a:latin typeface="Söhne"/>
              </a:rPr>
              <a:t>DRTES often include redundancy and fault tolerance mechanisms to ensure system reliability. These mechanisms can also be used as an asset for security by providing backup systems and fail-safe modes that can prevent attacks or mitigate their impact.</a:t>
            </a:r>
          </a:p>
          <a:p>
            <a:pPr marL="0" indent="0" algn="l">
              <a:buNone/>
            </a:pPr>
            <a:r>
              <a:rPr lang="en-US" sz="1800" b="1" i="0" dirty="0">
                <a:solidFill>
                  <a:schemeClr val="bg2">
                    <a:lumMod val="50000"/>
                  </a:schemeClr>
                </a:solidFill>
                <a:effectLst/>
                <a:latin typeface="Söhne"/>
              </a:rPr>
              <a:t>5: Formal verification: </a:t>
            </a:r>
            <a:r>
              <a:rPr lang="en-US" b="0" i="0" dirty="0">
                <a:solidFill>
                  <a:srgbClr val="374151"/>
                </a:solidFill>
                <a:effectLst/>
                <a:latin typeface="Söhne"/>
              </a:rPr>
              <a:t>DRTES are often designed using formal methods and techniques, which can be used as an asset for security. Formal verification can help identify and prevent security vulnerabilities by providing a rigorous analysis of system behavior and ensuring that the system meets its design specifications.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457200" y="655225"/>
            <a:ext cx="7797258" cy="823912"/>
          </a:xfrm>
        </p:spPr>
        <p:txBody>
          <a:bodyPr>
            <a:normAutofit/>
          </a:bodyPr>
          <a:lstStyle/>
          <a:p>
            <a:pPr algn="l"/>
            <a:r>
              <a:rPr lang="en-US" sz="2400" b="1" dirty="0">
                <a:solidFill>
                  <a:schemeClr val="bg2">
                    <a:lumMod val="50000"/>
                  </a:schemeClr>
                </a:solidFill>
                <a:cs typeface="Arial" panose="020B0604020202020204" pitchFamily="34" charset="0"/>
              </a:rPr>
              <a:t>A</a:t>
            </a:r>
            <a:r>
              <a:rPr lang="en-US" sz="2400" b="1" i="0" dirty="0">
                <a:solidFill>
                  <a:schemeClr val="bg2">
                    <a:lumMod val="50000"/>
                  </a:schemeClr>
                </a:solidFill>
                <a:effectLst/>
                <a:cs typeface="Arial" panose="020B0604020202020204" pitchFamily="34" charset="0"/>
              </a:rPr>
              <a:t>ssets for security in distributed real-time embedded systems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874983" y="2318645"/>
            <a:ext cx="4863208" cy="3333581"/>
          </a:xfrm>
        </p:spPr>
        <p:txBody>
          <a:bodyPr>
            <a:normAutofit lnSpcReduction="10000"/>
          </a:bodyPr>
          <a:lstStyle/>
          <a:p>
            <a:pPr algn="l">
              <a:buFont typeface="+mj-lt"/>
              <a:buAutoNum type="arabicPeriod"/>
            </a:pPr>
            <a:r>
              <a:rPr lang="en-US" sz="1800" b="1" i="0" dirty="0">
                <a:solidFill>
                  <a:schemeClr val="bg2">
                    <a:lumMod val="50000"/>
                  </a:schemeClr>
                </a:solidFill>
                <a:effectLst/>
                <a:latin typeface="Söhne"/>
              </a:rPr>
              <a:t>Real-time constraints</a:t>
            </a:r>
            <a:r>
              <a:rPr lang="en-US" b="1" i="0" dirty="0">
                <a:solidFill>
                  <a:srgbClr val="374151"/>
                </a:solidFill>
                <a:effectLst/>
                <a:latin typeface="Söhne"/>
              </a:rPr>
              <a:t>: </a:t>
            </a:r>
            <a:r>
              <a:rPr lang="en-US" b="0" i="0" dirty="0">
                <a:solidFill>
                  <a:srgbClr val="374151"/>
                </a:solidFill>
                <a:effectLst/>
                <a:latin typeface="Söhne"/>
              </a:rPr>
              <a:t>DRTES typically have strict timing constraints, which can be used as an asset for security. By analyzing the timing of system events, it is possible to detect and prevent attacks that might compromise system security.</a:t>
            </a:r>
          </a:p>
          <a:p>
            <a:pPr algn="l">
              <a:buFont typeface="+mj-lt"/>
              <a:buAutoNum type="arabicPeriod"/>
            </a:pPr>
            <a:r>
              <a:rPr lang="en-US" sz="1800" b="1" i="0" dirty="0">
                <a:solidFill>
                  <a:schemeClr val="bg2">
                    <a:lumMod val="50000"/>
                  </a:schemeClr>
                </a:solidFill>
                <a:effectLst/>
                <a:latin typeface="Söhne"/>
              </a:rPr>
              <a:t>Resource constraints: </a:t>
            </a:r>
            <a:r>
              <a:rPr lang="en-US" b="0" i="0" dirty="0">
                <a:solidFill>
                  <a:srgbClr val="374151"/>
                </a:solidFill>
                <a:effectLst/>
                <a:latin typeface="Söhne"/>
              </a:rPr>
              <a:t>DRTES typically have limited resources, including processing power, memory, and bandwidth. These resource constraints can be used as an asset for security by limiting the attack surface and making it more difficult for attackers to exploit vulnerabilities.</a:t>
            </a:r>
          </a:p>
          <a:p>
            <a:pPr algn="l">
              <a:buFont typeface="+mj-lt"/>
              <a:buAutoNum type="arabicPeriod"/>
            </a:pPr>
            <a:r>
              <a:rPr lang="en-US" sz="1800" b="1" i="0" dirty="0">
                <a:solidFill>
                  <a:schemeClr val="bg2">
                    <a:lumMod val="50000"/>
                  </a:schemeClr>
                </a:solidFill>
                <a:effectLst/>
                <a:latin typeface="Söhne"/>
              </a:rPr>
              <a:t>Custom hardware and software: </a:t>
            </a:r>
            <a:r>
              <a:rPr lang="en-US" b="0" i="0" dirty="0">
                <a:solidFill>
                  <a:srgbClr val="374151"/>
                </a:solidFill>
                <a:effectLst/>
                <a:latin typeface="Söhne"/>
              </a:rPr>
              <a:t>DRTES are often built using custom hardware and software, which can make it more difficult for attackers to understand and exploit system vulnerabilities. Custom hardware and software can also be designed with security in mind, incorporating features such as encryption and secure boot processes.</a:t>
            </a:r>
          </a:p>
        </p:txBody>
      </p:sp>
      <p:sp>
        <p:nvSpPr>
          <p:cNvPr id="7" name="Date Placeholder 6">
            <a:extLst>
              <a:ext uri="{FF2B5EF4-FFF2-40B4-BE49-F238E27FC236}">
                <a16:creationId xmlns:a16="http://schemas.microsoft.com/office/drawing/2014/main" id="{B2838087-D445-4015-BEEA-94686BC175BF}"/>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3AFC16FA-62DC-4D56-810F-B1F6F94EBF7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78593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312583" y="2102720"/>
            <a:ext cx="5422217" cy="1325563"/>
          </a:xfrm>
        </p:spPr>
        <p:txBody>
          <a:bodyPr/>
          <a:lstStyle/>
          <a:p>
            <a:pPr marL="0" indent="0" algn="l">
              <a:buNone/>
            </a:pPr>
            <a:r>
              <a:rPr lang="en-US" sz="3600" b="1" i="0" dirty="0">
                <a:effectLst/>
                <a:cs typeface="Arial" panose="020B0604020202020204" pitchFamily="34" charset="0"/>
              </a:rPr>
              <a:t>Case Studies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6309360" y="3500407"/>
            <a:ext cx="5486400" cy="1888373"/>
          </a:xfrm>
        </p:spPr>
        <p:txBody>
          <a:bodyPr vert="horz" lIns="91440" tIns="45720" rIns="91440" bIns="45720" rtlCol="0" anchor="t">
            <a:noAutofit/>
          </a:bodyPr>
          <a:lstStyle/>
          <a:p>
            <a:r>
              <a:rPr lang="en-US" sz="1800" b="0" i="0" dirty="0">
                <a:solidFill>
                  <a:srgbClr val="374151"/>
                </a:solidFill>
                <a:effectLst/>
                <a:latin typeface="Söhne"/>
              </a:rPr>
              <a:t>Google File System (GFS) is a distributed file system that was developed by Google to store and manage large datasets across a cluster of commodity servers. GFS was designed to provide high availability, fault tolerance, and scalability, making it an ideal choice for large-scale data processing applications.</a:t>
            </a:r>
            <a:endParaRPr lang="en-US" sz="18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B3453EA-8B6C-49E3-9028-BE35379E0E04}"/>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14</a:t>
            </a:fld>
            <a:endParaRPr lang="en-US" dirty="0"/>
          </a:p>
        </p:txBody>
      </p:sp>
      <p:sp>
        <p:nvSpPr>
          <p:cNvPr id="8" name="Rectangle 7">
            <a:extLst>
              <a:ext uri="{FF2B5EF4-FFF2-40B4-BE49-F238E27FC236}">
                <a16:creationId xmlns:a16="http://schemas.microsoft.com/office/drawing/2014/main" id="{5AB1630D-CC24-443B-B8F7-86EFA657EE01}"/>
              </a:ext>
              <a:ext uri="{C183D7F6-B498-43B3-948B-1728B52AA6E4}">
                <adec:decorative xmlns:adec="http://schemas.microsoft.com/office/drawing/2017/decorative" val="1"/>
              </a:ext>
            </a:extLst>
          </p:cNvPr>
          <p:cNvSpPr/>
          <p:nvPr/>
        </p:nvSpPr>
        <p:spPr>
          <a:xfrm>
            <a:off x="6423662" y="2102720"/>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Placeholder 10" descr="A picture containing diagram&#10;&#10;Description automatically generated">
            <a:extLst>
              <a:ext uri="{FF2B5EF4-FFF2-40B4-BE49-F238E27FC236}">
                <a16:creationId xmlns:a16="http://schemas.microsoft.com/office/drawing/2014/main" id="{EBC66673-E440-6018-0500-2803426D3A43}"/>
              </a:ext>
            </a:extLst>
          </p:cNvPr>
          <p:cNvPicPr>
            <a:picLocks noGrp="1" noChangeAspect="1"/>
          </p:cNvPicPr>
          <p:nvPr>
            <p:ph type="pic" sz="quarter" idx="15"/>
          </p:nvPr>
        </p:nvPicPr>
        <p:blipFill>
          <a:blip r:embed="rId2"/>
          <a:srcRect l="4953" r="4953"/>
          <a:stretch>
            <a:fillRect/>
          </a:stretch>
        </p:blipFill>
        <p:spPr/>
      </p:pic>
    </p:spTree>
    <p:extLst>
      <p:ext uri="{BB962C8B-B14F-4D97-AF65-F5344CB8AC3E}">
        <p14:creationId xmlns:p14="http://schemas.microsoft.com/office/powerpoint/2010/main" val="348663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457200" y="635759"/>
            <a:ext cx="10515600" cy="710027"/>
          </a:xfrm>
        </p:spPr>
        <p:txBody>
          <a:bodyPr>
            <a:normAutofit/>
          </a:bodyPr>
          <a:lstStyle/>
          <a:p>
            <a:r>
              <a:rPr lang="en-US" sz="2400" b="1" i="0" dirty="0">
                <a:solidFill>
                  <a:schemeClr val="bg2">
                    <a:lumMod val="50000"/>
                  </a:schemeClr>
                </a:solidFill>
                <a:effectLst/>
              </a:rPr>
              <a:t>Real-world examples of distributed and mobile systems in use</a:t>
            </a:r>
            <a:endParaRPr lang="en-US" sz="2400" b="1" dirty="0">
              <a:solidFill>
                <a:schemeClr val="bg2">
                  <a:lumMod val="50000"/>
                </a:schemeClr>
              </a:solidFill>
            </a:endParaRP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743847" y="2658303"/>
            <a:ext cx="3176414" cy="3248025"/>
          </a:xfrm>
        </p:spPr>
        <p:txBody>
          <a:bodyPr>
            <a:noAutofit/>
          </a:bodyPr>
          <a:lstStyle/>
          <a:p>
            <a:pPr algn="l">
              <a:buFont typeface="+mj-lt"/>
              <a:buAutoNum type="arabicPeriod"/>
            </a:pPr>
            <a:r>
              <a:rPr lang="en-US" sz="1800" b="1" i="0" dirty="0">
                <a:solidFill>
                  <a:schemeClr val="bg2">
                    <a:lumMod val="50000"/>
                  </a:schemeClr>
                </a:solidFill>
                <a:effectLst/>
                <a:latin typeface="Söhne"/>
              </a:rPr>
              <a:t>Uber</a:t>
            </a:r>
            <a:r>
              <a:rPr lang="en-US" b="1" i="0" dirty="0">
                <a:solidFill>
                  <a:srgbClr val="374151"/>
                </a:solidFill>
                <a:effectLst/>
                <a:latin typeface="Söhne"/>
              </a:rPr>
              <a:t>: </a:t>
            </a:r>
            <a:r>
              <a:rPr lang="en-US" b="0" i="0" dirty="0">
                <a:solidFill>
                  <a:srgbClr val="374151"/>
                </a:solidFill>
                <a:effectLst/>
                <a:latin typeface="Söhne"/>
              </a:rPr>
              <a:t>Uber is a mobile-based transportation system that relies on distributed systems for its operation. The Uber app allows riders to connect with nearby drivers, and the app's backend uses distributed systems to match riders with drivers, calculate fares, and handle payments.</a:t>
            </a:r>
            <a:endParaRPr lang="en-US" dirty="0"/>
          </a:p>
          <a:p>
            <a:endParaRPr lang="en-US" dirty="0"/>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394286" y="2535306"/>
            <a:ext cx="3176415" cy="3246120"/>
          </a:xfrm>
        </p:spPr>
        <p:txBody>
          <a:bodyPr>
            <a:noAutofit/>
          </a:bodyPr>
          <a:lstStyle/>
          <a:p>
            <a:pPr algn="l">
              <a:buFont typeface="+mj-lt"/>
              <a:buAutoNum type="arabicPeriod"/>
            </a:pPr>
            <a:r>
              <a:rPr lang="en-US" sz="1800" b="1" i="0" dirty="0">
                <a:solidFill>
                  <a:schemeClr val="bg2">
                    <a:lumMod val="50000"/>
                  </a:schemeClr>
                </a:solidFill>
                <a:effectLst/>
                <a:latin typeface="Söhne"/>
              </a:rPr>
              <a:t>Amazon Web Services (AWS): </a:t>
            </a:r>
            <a:r>
              <a:rPr lang="en-US" b="0" i="0" dirty="0">
                <a:solidFill>
                  <a:srgbClr val="374151"/>
                </a:solidFill>
                <a:effectLst/>
                <a:latin typeface="Söhne"/>
              </a:rPr>
              <a:t>AWS is a cloud computing platform that provides a wide range of services to businesses and organizations. AWS relies on distributed systems to provide high availability and scalability for its customers, and it uses distributed systems to manage the resources needed to run its services.</a:t>
            </a:r>
          </a:p>
        </p:txBody>
      </p:sp>
      <p:sp>
        <p:nvSpPr>
          <p:cNvPr id="9" name="Content Placeholder 8">
            <a:extLst>
              <a:ext uri="{FF2B5EF4-FFF2-40B4-BE49-F238E27FC236}">
                <a16:creationId xmlns:a16="http://schemas.microsoft.com/office/drawing/2014/main" id="{D4F171EB-B5A9-44F7-9D34-E20FB484C088}"/>
              </a:ext>
            </a:extLst>
          </p:cNvPr>
          <p:cNvSpPr>
            <a:spLocks noGrp="1"/>
          </p:cNvSpPr>
          <p:nvPr>
            <p:ph sz="quarter" idx="14"/>
          </p:nvPr>
        </p:nvSpPr>
        <p:spPr>
          <a:xfrm>
            <a:off x="8153400" y="2535306"/>
            <a:ext cx="3294753" cy="3246120"/>
          </a:xfrm>
        </p:spPr>
        <p:txBody>
          <a:bodyPr>
            <a:noAutofit/>
          </a:bodyPr>
          <a:lstStyle/>
          <a:p>
            <a:pPr algn="l">
              <a:buFont typeface="+mj-lt"/>
              <a:buAutoNum type="arabicPeriod"/>
            </a:pPr>
            <a:r>
              <a:rPr lang="en-US" sz="1800" b="1" i="0" dirty="0">
                <a:solidFill>
                  <a:schemeClr val="bg2">
                    <a:lumMod val="50000"/>
                  </a:schemeClr>
                </a:solidFill>
                <a:effectLst/>
                <a:latin typeface="Söhne"/>
              </a:rPr>
              <a:t>NASA's Deep Space Network (DSN): </a:t>
            </a:r>
            <a:r>
              <a:rPr lang="en-US" b="0" i="0" dirty="0">
                <a:solidFill>
                  <a:srgbClr val="374151"/>
                </a:solidFill>
                <a:effectLst/>
                <a:latin typeface="Söhne"/>
              </a:rPr>
              <a:t>DSN is a distributed system that is used to communicate with deep space missions, such as the Voyager and Mars rovers. DSN relies on a network of antennas and other communication equipment to send and receive data from these missions, and it uses distributed computing to manage the resources needed to communicate with multiple missions simultaneously.</a:t>
            </a:r>
            <a:br>
              <a:rPr lang="en-US" dirty="0"/>
            </a:br>
            <a:endParaRPr lang="en-US" dirty="0"/>
          </a:p>
        </p:txBody>
      </p:sp>
      <p:sp>
        <p:nvSpPr>
          <p:cNvPr id="10" name="Date Placeholder 9">
            <a:extLst>
              <a:ext uri="{FF2B5EF4-FFF2-40B4-BE49-F238E27FC236}">
                <a16:creationId xmlns:a16="http://schemas.microsoft.com/office/drawing/2014/main" id="{6DEEEC47-1662-40C2-B19C-27516C42C555}"/>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12" name="Slide Number Placeholder 11">
            <a:extLst>
              <a:ext uri="{FF2B5EF4-FFF2-40B4-BE49-F238E27FC236}">
                <a16:creationId xmlns:a16="http://schemas.microsoft.com/office/drawing/2014/main" id="{A3B8E562-8B85-4194-9740-CB3A1A2350D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13412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457200" y="635759"/>
            <a:ext cx="10515600" cy="710027"/>
          </a:xfrm>
        </p:spPr>
        <p:txBody>
          <a:bodyPr>
            <a:normAutofit/>
          </a:bodyPr>
          <a:lstStyle/>
          <a:p>
            <a:r>
              <a:rPr lang="en-US" sz="2400" b="1" i="0" dirty="0">
                <a:solidFill>
                  <a:schemeClr val="bg2">
                    <a:lumMod val="50000"/>
                  </a:schemeClr>
                </a:solidFill>
                <a:effectLst/>
              </a:rPr>
              <a:t>Lessons learned from these examples</a:t>
            </a:r>
            <a:endParaRPr lang="en-US" sz="2400" b="1" dirty="0">
              <a:solidFill>
                <a:schemeClr val="bg2">
                  <a:lumMod val="50000"/>
                </a:schemeClr>
              </a:solidFill>
            </a:endParaRP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743847" y="2533401"/>
            <a:ext cx="3176414" cy="3248025"/>
          </a:xfrm>
        </p:spPr>
        <p:txBody>
          <a:bodyPr>
            <a:noAutofit/>
          </a:bodyPr>
          <a:lstStyle/>
          <a:p>
            <a:pPr marL="0" indent="0" algn="l">
              <a:buNone/>
            </a:pPr>
            <a:r>
              <a:rPr lang="en-US" sz="1800" b="1" i="0" dirty="0">
                <a:solidFill>
                  <a:schemeClr val="bg2">
                    <a:lumMod val="50000"/>
                  </a:schemeClr>
                </a:solidFill>
                <a:effectLst/>
                <a:latin typeface="Söhne"/>
              </a:rPr>
              <a:t>1: Scalability and fault tolerance are critical</a:t>
            </a:r>
            <a:r>
              <a:rPr lang="en-US" b="0" i="0" dirty="0">
                <a:solidFill>
                  <a:srgbClr val="374151"/>
                </a:solidFill>
                <a:effectLst/>
                <a:latin typeface="Söhne"/>
              </a:rPr>
              <a:t>: Systems that rely on distributed and mobile technologies must be designed with scalability and fault tolerance in mind. Uber and AWS are good examples of systems that have been designed to handle large amounts of traffic and provide high availability.</a:t>
            </a:r>
          </a:p>
          <a:p>
            <a:endParaRPr lang="en-US" dirty="0"/>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394286" y="2535306"/>
            <a:ext cx="3176415" cy="3246120"/>
          </a:xfrm>
        </p:spPr>
        <p:txBody>
          <a:bodyPr>
            <a:noAutofit/>
          </a:bodyPr>
          <a:lstStyle/>
          <a:p>
            <a:pPr marL="0" indent="0" algn="l">
              <a:buNone/>
            </a:pPr>
            <a:r>
              <a:rPr lang="en-US" b="1" i="0" dirty="0">
                <a:solidFill>
                  <a:srgbClr val="374151"/>
                </a:solidFill>
                <a:effectLst/>
                <a:latin typeface="Söhne"/>
              </a:rPr>
              <a:t>2: </a:t>
            </a:r>
            <a:r>
              <a:rPr lang="en-US" sz="1800" b="1" i="0" dirty="0">
                <a:solidFill>
                  <a:schemeClr val="bg2">
                    <a:lumMod val="50000"/>
                  </a:schemeClr>
                </a:solidFill>
                <a:effectLst/>
                <a:latin typeface="Söhne"/>
              </a:rPr>
              <a:t>Security is a major concern: </a:t>
            </a:r>
            <a:r>
              <a:rPr lang="en-US" b="0" i="0" dirty="0">
                <a:solidFill>
                  <a:srgbClr val="374151"/>
                </a:solidFill>
                <a:effectLst/>
                <a:latin typeface="Söhne"/>
              </a:rPr>
              <a:t>Systems that rely on distributed and mobile technologies must be designed with security in mind. The Bitcoin network, for example, uses advanced cryptography to secure its transactions and prevent fraud.</a:t>
            </a:r>
          </a:p>
        </p:txBody>
      </p:sp>
      <p:sp>
        <p:nvSpPr>
          <p:cNvPr id="9" name="Content Placeholder 8">
            <a:extLst>
              <a:ext uri="{FF2B5EF4-FFF2-40B4-BE49-F238E27FC236}">
                <a16:creationId xmlns:a16="http://schemas.microsoft.com/office/drawing/2014/main" id="{D4F171EB-B5A9-44F7-9D34-E20FB484C088}"/>
              </a:ext>
            </a:extLst>
          </p:cNvPr>
          <p:cNvSpPr>
            <a:spLocks noGrp="1"/>
          </p:cNvSpPr>
          <p:nvPr>
            <p:ph sz="quarter" idx="14"/>
          </p:nvPr>
        </p:nvSpPr>
        <p:spPr>
          <a:xfrm>
            <a:off x="8153400" y="2535306"/>
            <a:ext cx="3294753" cy="3246120"/>
          </a:xfrm>
        </p:spPr>
        <p:txBody>
          <a:bodyPr>
            <a:noAutofit/>
          </a:bodyPr>
          <a:lstStyle/>
          <a:p>
            <a:pPr marL="0" indent="0">
              <a:buNone/>
            </a:pPr>
            <a:r>
              <a:rPr lang="en-US" b="1" i="0" dirty="0">
                <a:solidFill>
                  <a:srgbClr val="374151"/>
                </a:solidFill>
                <a:effectLst/>
                <a:latin typeface="Söhne"/>
              </a:rPr>
              <a:t>3: </a:t>
            </a:r>
            <a:r>
              <a:rPr lang="en-US" sz="1800" b="1" i="0" dirty="0">
                <a:solidFill>
                  <a:schemeClr val="bg2">
                    <a:lumMod val="50000"/>
                  </a:schemeClr>
                </a:solidFill>
                <a:effectLst/>
                <a:latin typeface="Söhne"/>
              </a:rPr>
              <a:t>Real-time communication is important: </a:t>
            </a:r>
            <a:r>
              <a:rPr lang="en-US" b="0" i="0" dirty="0">
                <a:solidFill>
                  <a:srgbClr val="374151"/>
                </a:solidFill>
                <a:effectLst/>
                <a:latin typeface="Söhne"/>
              </a:rPr>
              <a:t>Systems that rely on distributed and mobile technologies often require real-time communication to function properly. NASA's DSN is a good example of a system that requires real-time communication to send and receive data from deep space missions.</a:t>
            </a:r>
            <a:br>
              <a:rPr lang="en-US" dirty="0"/>
            </a:br>
            <a:endParaRPr lang="en-US" dirty="0"/>
          </a:p>
        </p:txBody>
      </p:sp>
      <p:sp>
        <p:nvSpPr>
          <p:cNvPr id="10" name="Date Placeholder 9">
            <a:extLst>
              <a:ext uri="{FF2B5EF4-FFF2-40B4-BE49-F238E27FC236}">
                <a16:creationId xmlns:a16="http://schemas.microsoft.com/office/drawing/2014/main" id="{6DEEEC47-1662-40C2-B19C-27516C42C555}"/>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12" name="Slide Number Placeholder 11">
            <a:extLst>
              <a:ext uri="{FF2B5EF4-FFF2-40B4-BE49-F238E27FC236}">
                <a16:creationId xmlns:a16="http://schemas.microsoft.com/office/drawing/2014/main" id="{A3B8E562-8B85-4194-9740-CB3A1A2350D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05795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57200" y="1577009"/>
            <a:ext cx="5009147" cy="1009602"/>
          </a:xfrm>
        </p:spPr>
        <p:txBody>
          <a:bodyPr/>
          <a:lstStyle/>
          <a:p>
            <a:r>
              <a:rPr lang="en-US" sz="3600" b="1" i="0" dirty="0">
                <a:effectLst/>
                <a:cs typeface="Arial" panose="020B0604020202020204" pitchFamily="34" charset="0"/>
              </a:rPr>
              <a:t>Future Trends</a:t>
            </a:r>
            <a:r>
              <a:rPr lang="en-US" dirty="0"/>
              <a:t>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3"/>
          </p:nvPr>
        </p:nvSpPr>
        <p:spPr>
          <a:xfrm>
            <a:off x="457200" y="2490788"/>
            <a:ext cx="4572000" cy="3536950"/>
          </a:xfrm>
        </p:spPr>
        <p:txBody>
          <a:bodyPr vert="horz" lIns="91440" tIns="45720" rIns="91440" bIns="45720" rtlCol="0" anchor="t">
            <a:normAutofit/>
          </a:bodyPr>
          <a:lstStyle/>
          <a:p>
            <a:r>
              <a:rPr lang="en-US" sz="1800" b="0" i="0" dirty="0">
                <a:solidFill>
                  <a:srgbClr val="374151"/>
                </a:solidFill>
                <a:effectLst/>
                <a:latin typeface="Söhne"/>
              </a:rPr>
              <a:t>here are some future trends in distributed and mobile systems</a:t>
            </a:r>
            <a:endParaRPr lang="en-US" sz="1800" dirty="0"/>
          </a:p>
        </p:txBody>
      </p:sp>
      <p:sp>
        <p:nvSpPr>
          <p:cNvPr id="4" name="Date Placeholder 3">
            <a:extLst>
              <a:ext uri="{FF2B5EF4-FFF2-40B4-BE49-F238E27FC236}">
                <a16:creationId xmlns:a16="http://schemas.microsoft.com/office/drawing/2014/main" id="{D88A4191-370F-457D-B29E-28C5107EFCE1}"/>
              </a:ext>
            </a:extLst>
          </p:cNvPr>
          <p:cNvSpPr>
            <a:spLocks noGrp="1"/>
          </p:cNvSpPr>
          <p:nvPr>
            <p:ph type="dt" sz="half" idx="10"/>
          </p:nvPr>
        </p:nvSpPr>
        <p:spPr>
          <a:xfrm>
            <a:off x="457200" y="6356350"/>
            <a:ext cx="2743200" cy="365125"/>
          </a:xfrm>
        </p:spPr>
        <p:txBody>
          <a:bodyPr/>
          <a:lstStyle/>
          <a:p>
            <a:r>
              <a:rPr lang="en-US"/>
              <a:t>20XX</a:t>
            </a:r>
            <a:endParaRPr lang="en-US" dirty="0"/>
          </a:p>
        </p:txBody>
      </p:sp>
      <p:pic>
        <p:nvPicPr>
          <p:cNvPr id="11" name="Picture Placeholder 10" descr="A small bird on a snow covered branch&#10;&#10;">
            <a:extLst>
              <a:ext uri="{FF2B5EF4-FFF2-40B4-BE49-F238E27FC236}">
                <a16:creationId xmlns:a16="http://schemas.microsoft.com/office/drawing/2014/main" id="{CE646606-940F-4C41-BC56-6A295533E9C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324600" y="2490788"/>
            <a:ext cx="2286000" cy="2514600"/>
          </a:xfrm>
        </p:spPr>
      </p:pic>
      <p:sp>
        <p:nvSpPr>
          <p:cNvPr id="6" name="Slide Number Placeholder 5">
            <a:extLst>
              <a:ext uri="{FF2B5EF4-FFF2-40B4-BE49-F238E27FC236}">
                <a16:creationId xmlns:a16="http://schemas.microsoft.com/office/drawing/2014/main" id="{4BA11E52-FFC6-40C5-B370-26EA23A5F175}"/>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17</a:t>
            </a:fld>
            <a:endParaRPr lang="en-US" dirty="0"/>
          </a:p>
        </p:txBody>
      </p:sp>
      <p:pic>
        <p:nvPicPr>
          <p:cNvPr id="15" name="Picture 14" descr="Diagram&#10;&#10;Description automatically generated">
            <a:extLst>
              <a:ext uri="{FF2B5EF4-FFF2-40B4-BE49-F238E27FC236}">
                <a16:creationId xmlns:a16="http://schemas.microsoft.com/office/drawing/2014/main" id="{8FECFEBC-95F2-D114-57EC-A23B68D22FB8}"/>
              </a:ext>
            </a:extLst>
          </p:cNvPr>
          <p:cNvPicPr>
            <a:picLocks noChangeAspect="1"/>
          </p:cNvPicPr>
          <p:nvPr/>
        </p:nvPicPr>
        <p:blipFill>
          <a:blip r:embed="rId3"/>
          <a:stretch>
            <a:fillRect/>
          </a:stretch>
        </p:blipFill>
        <p:spPr>
          <a:xfrm>
            <a:off x="7162802" y="1223888"/>
            <a:ext cx="4464148" cy="4670475"/>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iagram&#10;&#10;Description automatically generated">
            <a:extLst>
              <a:ext uri="{FF2B5EF4-FFF2-40B4-BE49-F238E27FC236}">
                <a16:creationId xmlns:a16="http://schemas.microsoft.com/office/drawing/2014/main" id="{A0C4E774-5971-9664-3766-FF45453D0E5C}"/>
              </a:ext>
            </a:extLst>
          </p:cNvPr>
          <p:cNvPicPr>
            <a:picLocks noGrp="1" noChangeAspect="1"/>
          </p:cNvPicPr>
          <p:nvPr>
            <p:ph type="pic" sz="quarter" idx="10"/>
          </p:nvPr>
        </p:nvPicPr>
        <p:blipFill>
          <a:blip r:embed="rId2"/>
          <a:srcRect t="40472" b="40472"/>
          <a:stretch>
            <a:fillRect/>
          </a:stretch>
        </p:blipFill>
        <p:spPr>
          <a:xfrm>
            <a:off x="1588" y="0"/>
            <a:ext cx="12188825" cy="1670050"/>
          </a:xfrm>
        </p:spPr>
      </p:pic>
      <p:sp>
        <p:nvSpPr>
          <p:cNvPr id="3" name="Title 2">
            <a:extLst>
              <a:ext uri="{FF2B5EF4-FFF2-40B4-BE49-F238E27FC236}">
                <a16:creationId xmlns:a16="http://schemas.microsoft.com/office/drawing/2014/main" id="{5D97D9CA-E213-8320-F157-0A8654A211DA}"/>
              </a:ext>
            </a:extLst>
          </p:cNvPr>
          <p:cNvSpPr>
            <a:spLocks noGrp="1"/>
          </p:cNvSpPr>
          <p:nvPr>
            <p:ph type="ctrTitle"/>
          </p:nvPr>
        </p:nvSpPr>
        <p:spPr>
          <a:xfrm>
            <a:off x="1524000" y="1909073"/>
            <a:ext cx="9144000" cy="524794"/>
          </a:xfrm>
        </p:spPr>
        <p:txBody>
          <a:bodyPr>
            <a:noAutofit/>
          </a:bodyPr>
          <a:lstStyle/>
          <a:p>
            <a:r>
              <a:rPr lang="en-US" sz="2400" b="1" i="0" dirty="0">
                <a:effectLst/>
                <a:cs typeface="Arial" panose="020B0604020202020204" pitchFamily="34" charset="0"/>
              </a:rPr>
              <a:t>Emerging technologies and trends in distributed and mobile systems</a:t>
            </a:r>
            <a:endParaRPr lang="en-US" sz="2400" b="1" dirty="0"/>
          </a:p>
        </p:txBody>
      </p:sp>
      <p:sp>
        <p:nvSpPr>
          <p:cNvPr id="6" name="TextBox 5">
            <a:extLst>
              <a:ext uri="{FF2B5EF4-FFF2-40B4-BE49-F238E27FC236}">
                <a16:creationId xmlns:a16="http://schemas.microsoft.com/office/drawing/2014/main" id="{0E9DFEAA-DE22-8270-A7F9-BC4B00DE91F8}"/>
              </a:ext>
            </a:extLst>
          </p:cNvPr>
          <p:cNvSpPr txBox="1"/>
          <p:nvPr/>
        </p:nvSpPr>
        <p:spPr>
          <a:xfrm>
            <a:off x="838200" y="2940030"/>
            <a:ext cx="10522226" cy="3416320"/>
          </a:xfrm>
          <a:prstGeom prst="rect">
            <a:avLst/>
          </a:prstGeom>
          <a:noFill/>
        </p:spPr>
        <p:txBody>
          <a:bodyPr wrap="square">
            <a:spAutoFit/>
          </a:bodyPr>
          <a:lstStyle/>
          <a:p>
            <a:pPr algn="l"/>
            <a:r>
              <a:rPr lang="en-US" b="1" i="0" dirty="0">
                <a:solidFill>
                  <a:schemeClr val="bg2">
                    <a:lumMod val="50000"/>
                  </a:schemeClr>
                </a:solidFill>
                <a:effectLst/>
                <a:latin typeface="Söhne"/>
              </a:rPr>
              <a:t>1: Internet of Things (IoT): </a:t>
            </a:r>
            <a:r>
              <a:rPr lang="en-US" b="0" i="0" dirty="0">
                <a:solidFill>
                  <a:srgbClr val="374151"/>
                </a:solidFill>
                <a:effectLst/>
                <a:latin typeface="Söhne"/>
              </a:rPr>
              <a:t>The IoT is a network of interconnected devices that can communicate with each other and exchange data. As more devices become connected to the internet, there will be an increasing need for distributed systems that can manage and process the data generated by these devices.</a:t>
            </a:r>
          </a:p>
          <a:p>
            <a:pPr algn="l"/>
            <a:endParaRPr lang="en-US" b="0" i="0" dirty="0">
              <a:solidFill>
                <a:srgbClr val="374151"/>
              </a:solidFill>
              <a:effectLst/>
              <a:latin typeface="Söhne"/>
            </a:endParaRPr>
          </a:p>
          <a:p>
            <a:pPr algn="l"/>
            <a:r>
              <a:rPr lang="en-US" b="1" i="0" dirty="0">
                <a:solidFill>
                  <a:schemeClr val="bg2">
                    <a:lumMod val="50000"/>
                  </a:schemeClr>
                </a:solidFill>
                <a:effectLst/>
                <a:latin typeface="Söhne"/>
              </a:rPr>
              <a:t>2: Edge Computing: </a:t>
            </a:r>
            <a:r>
              <a:rPr lang="en-US" b="0" i="0" dirty="0">
                <a:solidFill>
                  <a:srgbClr val="374151"/>
                </a:solidFill>
                <a:effectLst/>
                <a:latin typeface="Söhne"/>
              </a:rPr>
              <a:t>Edge computing is a distributed computing model that allows data to be processed closer to the source of the data, rather than in a centralized data center. This approach can reduce latency and improve performance, making it well-suited for applications that require real-time processing.</a:t>
            </a:r>
          </a:p>
          <a:p>
            <a:pPr algn="l"/>
            <a:endParaRPr lang="en-US" b="0" i="0" dirty="0">
              <a:solidFill>
                <a:srgbClr val="374151"/>
              </a:solidFill>
              <a:effectLst/>
              <a:latin typeface="Söhne"/>
            </a:endParaRPr>
          </a:p>
          <a:p>
            <a:pPr algn="l"/>
            <a:r>
              <a:rPr lang="en-US" b="1" i="0" dirty="0">
                <a:solidFill>
                  <a:schemeClr val="bg2">
                    <a:lumMod val="50000"/>
                  </a:schemeClr>
                </a:solidFill>
                <a:effectLst/>
                <a:latin typeface="Söhne"/>
              </a:rPr>
              <a:t>3: Blockchain: </a:t>
            </a:r>
            <a:r>
              <a:rPr lang="en-US" b="0" i="0" dirty="0">
                <a:solidFill>
                  <a:srgbClr val="374151"/>
                </a:solidFill>
                <a:effectLst/>
                <a:latin typeface="Söhne"/>
              </a:rPr>
              <a:t>Blockchain is a distributed ledger technology that allows transactions to be securely recorded and verified without the need for a central authority. Blockchain technology has the potential to disrupt industries such as finance and supply chain management, and it may become a key technology for distributed systems in the future.</a:t>
            </a:r>
          </a:p>
        </p:txBody>
      </p:sp>
      <p:sp>
        <p:nvSpPr>
          <p:cNvPr id="7" name="Slide Number Placeholder 6">
            <a:extLst>
              <a:ext uri="{FF2B5EF4-FFF2-40B4-BE49-F238E27FC236}">
                <a16:creationId xmlns:a16="http://schemas.microsoft.com/office/drawing/2014/main" id="{D20C337C-14A2-E3B3-58D8-090FDBDD3583}"/>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mtClean="0"/>
              <a:pPr algn="r"/>
              <a:t>18</a:t>
            </a:fld>
            <a:endParaRPr lang="en-US" dirty="0"/>
          </a:p>
        </p:txBody>
      </p:sp>
    </p:spTree>
    <p:extLst>
      <p:ext uri="{BB962C8B-B14F-4D97-AF65-F5344CB8AC3E}">
        <p14:creationId xmlns:p14="http://schemas.microsoft.com/office/powerpoint/2010/main" val="284307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57200" y="1046922"/>
            <a:ext cx="5009147" cy="1009602"/>
          </a:xfrm>
        </p:spPr>
        <p:txBody>
          <a:bodyPr/>
          <a:lstStyle/>
          <a:p>
            <a:pPr algn="l"/>
            <a:r>
              <a:rPr lang="en-US" sz="3600" b="1" i="0" dirty="0">
                <a:effectLst/>
                <a:cs typeface="Arial" panose="020B0604020202020204" pitchFamily="34" charset="0"/>
              </a:rPr>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3"/>
          </p:nvPr>
        </p:nvSpPr>
        <p:spPr>
          <a:xfrm>
            <a:off x="457200" y="1981200"/>
            <a:ext cx="5360504" cy="3536950"/>
          </a:xfrm>
        </p:spPr>
        <p:txBody>
          <a:bodyPr vert="horz" lIns="91440" tIns="45720" rIns="91440" bIns="45720" rtlCol="0" anchor="t">
            <a:noAutofit/>
          </a:bodyPr>
          <a:lstStyle/>
          <a:p>
            <a:r>
              <a:rPr lang="en-US" sz="1800" b="0" i="0" dirty="0">
                <a:solidFill>
                  <a:srgbClr val="374151"/>
                </a:solidFill>
                <a:effectLst/>
                <a:latin typeface="Söhne"/>
              </a:rPr>
              <a:t>In conclusion, distributed and mobile systems are essential components of modern computing. These systems enable us to connect devices and users across the globe and to process and analyze vast amounts of data. However, the design and implementation of these systems present a number of challenges, particularly with regard to security, middleware, and real-time embedded systems. Nevertheless, with ongoing research and development in areas such as IoT, edge computing, blockchain, serverless computing, and distributed machine learning, we can expect to see continued growth and innovation in the field of distributed and mobile systems in the future</a:t>
            </a:r>
            <a:r>
              <a:rPr lang="en-US" b="0" i="0" dirty="0">
                <a:solidFill>
                  <a:srgbClr val="374151"/>
                </a:solidFill>
                <a:effectLst/>
                <a:latin typeface="Söhne"/>
              </a:rPr>
              <a:t>.</a:t>
            </a:r>
            <a:endParaRPr lang="en-US" dirty="0"/>
          </a:p>
        </p:txBody>
      </p:sp>
      <p:sp>
        <p:nvSpPr>
          <p:cNvPr id="4" name="Date Placeholder 3">
            <a:extLst>
              <a:ext uri="{FF2B5EF4-FFF2-40B4-BE49-F238E27FC236}">
                <a16:creationId xmlns:a16="http://schemas.microsoft.com/office/drawing/2014/main" id="{D88A4191-370F-457D-B29E-28C5107EFCE1}"/>
              </a:ext>
            </a:extLst>
          </p:cNvPr>
          <p:cNvSpPr>
            <a:spLocks noGrp="1"/>
          </p:cNvSpPr>
          <p:nvPr>
            <p:ph type="dt" sz="half" idx="10"/>
          </p:nvPr>
        </p:nvSpPr>
        <p:spPr>
          <a:xfrm>
            <a:off x="457200" y="6356350"/>
            <a:ext cx="2743200" cy="365125"/>
          </a:xfrm>
        </p:spPr>
        <p:txBody>
          <a:bodyPr/>
          <a:lstStyle/>
          <a:p>
            <a:r>
              <a:rPr lang="en-US"/>
              <a:t>20XX</a:t>
            </a:r>
            <a:endParaRPr lang="en-US" dirty="0"/>
          </a:p>
        </p:txBody>
      </p:sp>
      <p:pic>
        <p:nvPicPr>
          <p:cNvPr id="11" name="Picture Placeholder 10" descr="A small bird on a snow covered branch&#10;&#10;">
            <a:extLst>
              <a:ext uri="{FF2B5EF4-FFF2-40B4-BE49-F238E27FC236}">
                <a16:creationId xmlns:a16="http://schemas.microsoft.com/office/drawing/2014/main" id="{CE646606-940F-4C41-BC56-6A295533E9C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781800" y="2492375"/>
            <a:ext cx="2286000" cy="2514600"/>
          </a:xfrm>
        </p:spPr>
      </p:pic>
      <p:sp>
        <p:nvSpPr>
          <p:cNvPr id="6" name="Slide Number Placeholder 5">
            <a:extLst>
              <a:ext uri="{FF2B5EF4-FFF2-40B4-BE49-F238E27FC236}">
                <a16:creationId xmlns:a16="http://schemas.microsoft.com/office/drawing/2014/main" id="{4BA11E52-FFC6-40C5-B370-26EA23A5F175}"/>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19</a:t>
            </a:fld>
            <a:endParaRPr lang="en-US" dirty="0"/>
          </a:p>
        </p:txBody>
      </p:sp>
      <p:pic>
        <p:nvPicPr>
          <p:cNvPr id="10" name="Picture 9" descr="Diagram&#10;&#10;Description automatically generated">
            <a:extLst>
              <a:ext uri="{FF2B5EF4-FFF2-40B4-BE49-F238E27FC236}">
                <a16:creationId xmlns:a16="http://schemas.microsoft.com/office/drawing/2014/main" id="{A807FC86-1F64-A903-BD2B-673DEDCC1BA3}"/>
              </a:ext>
            </a:extLst>
          </p:cNvPr>
          <p:cNvPicPr>
            <a:picLocks noChangeAspect="1"/>
          </p:cNvPicPr>
          <p:nvPr/>
        </p:nvPicPr>
        <p:blipFill>
          <a:blip r:embed="rId3"/>
          <a:stretch>
            <a:fillRect/>
          </a:stretch>
        </p:blipFill>
        <p:spPr>
          <a:xfrm>
            <a:off x="7474228" y="1063200"/>
            <a:ext cx="3716940" cy="5250080"/>
          </a:xfrm>
          <a:prstGeom prst="rect">
            <a:avLst/>
          </a:prstGeom>
        </p:spPr>
      </p:pic>
    </p:spTree>
    <p:extLst>
      <p:ext uri="{BB962C8B-B14F-4D97-AF65-F5344CB8AC3E}">
        <p14:creationId xmlns:p14="http://schemas.microsoft.com/office/powerpoint/2010/main" val="285205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57200" y="240957"/>
            <a:ext cx="11277600" cy="827088"/>
          </a:xfrm>
        </p:spPr>
        <p:txBody>
          <a:bodyPr>
            <a:normAutofit/>
          </a:bodyPr>
          <a:lstStyle/>
          <a:p>
            <a:pPr algn="ctr"/>
            <a:r>
              <a:rPr lang="en-US" dirty="0">
                <a:solidFill>
                  <a:schemeClr val="bg2">
                    <a:lumMod val="50000"/>
                  </a:schemeClr>
                </a:solidFill>
              </a:rPr>
              <a:t>Outline:</a:t>
            </a:r>
            <a:endParaRPr lang="en-US" dirty="0">
              <a:solidFill>
                <a:schemeClr val="bg2">
                  <a:lumMod val="50000"/>
                </a:schemeClr>
              </a:solidFill>
              <a:latin typeface="Arial Nova" panose="020B0604020202020204" pitchFamily="34" charset="0"/>
              <a:cs typeface="Aharoni" panose="020B0604020202020204" pitchFamily="2" charset="-79"/>
            </a:endParaRPr>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4294967295"/>
          </p:nvPr>
        </p:nvSpPr>
        <p:spPr>
          <a:xfrm>
            <a:off x="457200" y="1232729"/>
            <a:ext cx="9205913" cy="4958936"/>
          </a:xfrm>
        </p:spPr>
        <p:txBody>
          <a:bodyPr anchor="ctr" anchorCtr="0">
            <a:noAutofit/>
          </a:bodyPr>
          <a:lstStyle/>
          <a:p>
            <a:pPr marL="0" indent="0">
              <a:buNone/>
            </a:pPr>
            <a:r>
              <a:rPr lang="en-US" sz="2000" b="1" dirty="0">
                <a:solidFill>
                  <a:schemeClr val="bg2">
                    <a:lumMod val="50000"/>
                  </a:schemeClr>
                </a:solidFill>
                <a:latin typeface="Arial" panose="020B0604020202020204" pitchFamily="34" charset="0"/>
                <a:cs typeface="Arial" panose="020B0604020202020204" pitchFamily="34" charset="0"/>
              </a:rPr>
              <a:t>1: </a:t>
            </a:r>
            <a:r>
              <a:rPr lang="en-US" sz="2000" b="1" i="0" dirty="0">
                <a:solidFill>
                  <a:schemeClr val="bg2">
                    <a:lumMod val="50000"/>
                  </a:schemeClr>
                </a:solidFill>
                <a:effectLst/>
                <a:latin typeface="+mj-lt"/>
                <a:cs typeface="Arial" panose="020B0604020202020204" pitchFamily="34" charset="0"/>
              </a:rPr>
              <a:t>Introduction</a:t>
            </a:r>
            <a:endParaRPr lang="en-US" sz="2000" b="1" dirty="0">
              <a:solidFill>
                <a:schemeClr val="bg2">
                  <a:lumMod val="50000"/>
                </a:schemeClr>
              </a:solidFill>
              <a:latin typeface="+mj-lt"/>
              <a:cs typeface="Arial" panose="020B0604020202020204" pitchFamily="34" charset="0"/>
            </a:endParaRPr>
          </a:p>
          <a:p>
            <a:pPr marL="285750" indent="-285750">
              <a:buFont typeface="Wingdings" panose="05000000000000000000" pitchFamily="2" charset="2"/>
              <a:buChar char="v"/>
            </a:pPr>
            <a:r>
              <a:rPr lang="en-US" sz="1600" b="0" i="0" dirty="0">
                <a:effectLst/>
                <a:latin typeface="Söhne"/>
                <a:cs typeface="Arial" panose="020B0604020202020204" pitchFamily="34" charset="0"/>
              </a:rPr>
              <a:t>A brief definition &amp; Importance of these systems In modern computing</a:t>
            </a:r>
            <a:r>
              <a:rPr lang="en-US" sz="1600" b="0" i="0" dirty="0">
                <a:effectLst/>
                <a:latin typeface="Arial" panose="020B0604020202020204" pitchFamily="34" charset="0"/>
                <a:cs typeface="Arial" panose="020B0604020202020204" pitchFamily="34" charset="0"/>
              </a:rPr>
              <a:t>.</a:t>
            </a:r>
          </a:p>
          <a:p>
            <a:pPr marL="0" indent="0">
              <a:buNone/>
            </a:pPr>
            <a:endParaRPr lang="en-US" sz="1600" b="0" i="0" dirty="0">
              <a:effectLst/>
              <a:latin typeface="Arial" panose="020B0604020202020204" pitchFamily="34" charset="0"/>
              <a:cs typeface="Arial" panose="020B0604020202020204" pitchFamily="34" charset="0"/>
            </a:endParaRPr>
          </a:p>
          <a:p>
            <a:pPr marL="0" indent="0" algn="l">
              <a:buNone/>
            </a:pPr>
            <a:r>
              <a:rPr lang="en-US" sz="2000" b="1" dirty="0">
                <a:solidFill>
                  <a:schemeClr val="bg2">
                    <a:lumMod val="50000"/>
                  </a:schemeClr>
                </a:solidFill>
                <a:latin typeface="Arial" panose="020B0604020202020204" pitchFamily="34" charset="0"/>
                <a:cs typeface="Arial" panose="020B0604020202020204" pitchFamily="34" charset="0"/>
              </a:rPr>
              <a:t>2: </a:t>
            </a:r>
            <a:r>
              <a:rPr lang="en-US" sz="2000" b="1" i="0" dirty="0">
                <a:solidFill>
                  <a:schemeClr val="bg2">
                    <a:lumMod val="50000"/>
                  </a:schemeClr>
                </a:solidFill>
                <a:effectLst/>
                <a:latin typeface="+mj-lt"/>
                <a:cs typeface="Arial" panose="020B0604020202020204" pitchFamily="34" charset="0"/>
              </a:rPr>
              <a:t>Security in Distributed and Mobile Systems</a:t>
            </a:r>
          </a:p>
          <a:p>
            <a:pPr marL="285750" indent="-285750">
              <a:buFont typeface="Wingdings" panose="05000000000000000000" pitchFamily="2" charset="2"/>
              <a:buChar char="v"/>
            </a:pPr>
            <a:r>
              <a:rPr lang="en-US" sz="1600" b="0" i="0" dirty="0">
                <a:effectLst/>
                <a:latin typeface="Söhne"/>
                <a:cs typeface="Arial" panose="020B0604020202020204" pitchFamily="34" charset="0"/>
              </a:rPr>
              <a:t>Security threats and challenges</a:t>
            </a:r>
            <a:r>
              <a:rPr lang="en-US" b="0" i="0" dirty="0">
                <a:effectLst/>
                <a:latin typeface="Arial" panose="020B0604020202020204" pitchFamily="34" charset="0"/>
                <a:cs typeface="Arial" panose="020B0604020202020204" pitchFamily="34" charset="0"/>
              </a:rPr>
              <a:t>.</a:t>
            </a:r>
          </a:p>
          <a:p>
            <a:pPr marL="0" indent="0">
              <a:buNone/>
            </a:pPr>
            <a:endParaRPr lang="en-US" b="0" i="0" dirty="0">
              <a:effectLst/>
              <a:latin typeface="Arial" panose="020B0604020202020204" pitchFamily="34" charset="0"/>
              <a:cs typeface="Arial" panose="020B0604020202020204" pitchFamily="34" charset="0"/>
            </a:endParaRPr>
          </a:p>
          <a:p>
            <a:pPr marL="0" indent="0">
              <a:buNone/>
            </a:pPr>
            <a:r>
              <a:rPr lang="en-US" sz="2000" b="1" i="0" dirty="0">
                <a:solidFill>
                  <a:schemeClr val="bg2">
                    <a:lumMod val="50000"/>
                  </a:schemeClr>
                </a:solidFill>
                <a:effectLst/>
                <a:latin typeface="Arial" panose="020B0604020202020204" pitchFamily="34" charset="0"/>
                <a:cs typeface="Arial" panose="020B0604020202020204" pitchFamily="34" charset="0"/>
              </a:rPr>
              <a:t>3: </a:t>
            </a:r>
            <a:r>
              <a:rPr lang="en-US" sz="2000" b="1" i="0" dirty="0">
                <a:solidFill>
                  <a:schemeClr val="bg2">
                    <a:lumMod val="50000"/>
                  </a:schemeClr>
                </a:solidFill>
                <a:effectLst/>
                <a:latin typeface="+mj-lt"/>
                <a:cs typeface="Arial" panose="020B0604020202020204" pitchFamily="34" charset="0"/>
              </a:rPr>
              <a:t>Role &amp; types of Middleware in Distributed and Mobile Systems.</a:t>
            </a:r>
          </a:p>
          <a:p>
            <a:pPr>
              <a:buFont typeface="Wingdings" panose="05000000000000000000" pitchFamily="2" charset="2"/>
              <a:buChar char="v"/>
            </a:pPr>
            <a:r>
              <a:rPr lang="en-US" sz="1600" b="0" i="0" dirty="0">
                <a:solidFill>
                  <a:srgbClr val="374151"/>
                </a:solidFill>
                <a:effectLst/>
                <a:latin typeface="Söhne"/>
                <a:cs typeface="Arial" panose="020B0604020202020204" pitchFamily="34" charset="0"/>
              </a:rPr>
              <a:t>RPC, messaging, publish-subscribe</a:t>
            </a:r>
            <a:r>
              <a:rPr lang="en-US" sz="1600" b="0" i="0" dirty="0">
                <a:solidFill>
                  <a:srgbClr val="374151"/>
                </a:solidFill>
                <a:effectLst/>
                <a:latin typeface="Arial" panose="020B0604020202020204" pitchFamily="34" charset="0"/>
                <a:cs typeface="Arial" panose="020B0604020202020204" pitchFamily="34" charset="0"/>
              </a:rPr>
              <a:t>.</a:t>
            </a:r>
          </a:p>
          <a:p>
            <a:pPr>
              <a:buFont typeface="Wingdings" panose="05000000000000000000" pitchFamily="2" charset="2"/>
              <a:buChar char="v"/>
            </a:pPr>
            <a:r>
              <a:rPr lang="en-US" sz="1600" b="0" i="0" dirty="0">
                <a:solidFill>
                  <a:srgbClr val="374151"/>
                </a:solidFill>
                <a:effectLst/>
                <a:latin typeface="Söhne"/>
                <a:cs typeface="Arial" panose="020B0604020202020204" pitchFamily="34" charset="0"/>
              </a:rPr>
              <a:t>Challenges in designing and implementing middleware</a:t>
            </a:r>
          </a:p>
          <a:p>
            <a:pPr marL="0" indent="0">
              <a:buNone/>
            </a:pPr>
            <a:endParaRPr lang="en-US" sz="1600" b="0" i="0" dirty="0">
              <a:solidFill>
                <a:srgbClr val="374151"/>
              </a:solidFill>
              <a:effectLst/>
              <a:latin typeface="Arial" panose="020B0604020202020204" pitchFamily="34" charset="0"/>
              <a:cs typeface="Arial" panose="020B0604020202020204" pitchFamily="34" charset="0"/>
            </a:endParaRPr>
          </a:p>
          <a:p>
            <a:pPr marL="0" indent="0">
              <a:buNone/>
            </a:pPr>
            <a:r>
              <a:rPr lang="en-US" sz="2000" b="1" dirty="0">
                <a:solidFill>
                  <a:schemeClr val="bg2">
                    <a:lumMod val="50000"/>
                  </a:schemeClr>
                </a:solidFill>
                <a:latin typeface="Arial" panose="020B0604020202020204" pitchFamily="34" charset="0"/>
                <a:cs typeface="Arial" panose="020B0604020202020204" pitchFamily="34" charset="0"/>
              </a:rPr>
              <a:t>4</a:t>
            </a:r>
            <a:r>
              <a:rPr lang="en-US" sz="2000" b="1" i="0" dirty="0">
                <a:solidFill>
                  <a:schemeClr val="bg2">
                    <a:lumMod val="50000"/>
                  </a:schemeClr>
                </a:solidFill>
                <a:effectLst/>
                <a:latin typeface="Arial" panose="020B0604020202020204" pitchFamily="34" charset="0"/>
                <a:cs typeface="Arial" panose="020B0604020202020204" pitchFamily="34" charset="0"/>
              </a:rPr>
              <a:t>: </a:t>
            </a:r>
            <a:r>
              <a:rPr lang="en-US" sz="2000" b="1" i="0" dirty="0">
                <a:solidFill>
                  <a:schemeClr val="bg2">
                    <a:lumMod val="50000"/>
                  </a:schemeClr>
                </a:solidFill>
                <a:effectLst/>
                <a:latin typeface="+mj-lt"/>
                <a:cs typeface="Arial" panose="020B0604020202020204" pitchFamily="34" charset="0"/>
              </a:rPr>
              <a:t>Characteristics</a:t>
            </a:r>
          </a:p>
          <a:p>
            <a:pPr algn="l">
              <a:buFont typeface="Wingdings" panose="05000000000000000000" pitchFamily="2" charset="2"/>
              <a:buChar char="v"/>
            </a:pPr>
            <a:r>
              <a:rPr lang="en-US" sz="1600" b="0" i="0" dirty="0">
                <a:solidFill>
                  <a:srgbClr val="374151"/>
                </a:solidFill>
                <a:effectLst/>
                <a:latin typeface="Söhne"/>
                <a:cs typeface="Arial" panose="020B0604020202020204" pitchFamily="34" charset="0"/>
              </a:rPr>
              <a:t>Key Challenges in Mobile Ad Hoc Computing</a:t>
            </a:r>
          </a:p>
          <a:p>
            <a:pPr algn="l">
              <a:buFont typeface="Wingdings" panose="05000000000000000000" pitchFamily="2" charset="2"/>
              <a:buChar char="v"/>
            </a:pPr>
            <a:r>
              <a:rPr lang="en-US" sz="1600" dirty="0">
                <a:solidFill>
                  <a:srgbClr val="374151"/>
                </a:solidFill>
                <a:latin typeface="Söhne"/>
                <a:cs typeface="Arial" panose="020B0604020202020204" pitchFamily="34" charset="0"/>
              </a:rPr>
              <a:t>A</a:t>
            </a:r>
            <a:r>
              <a:rPr lang="en-US" sz="1600" b="0" i="0" dirty="0">
                <a:solidFill>
                  <a:srgbClr val="374151"/>
                </a:solidFill>
                <a:effectLst/>
                <a:latin typeface="Söhne"/>
                <a:cs typeface="Arial" panose="020B0604020202020204" pitchFamily="34" charset="0"/>
              </a:rPr>
              <a:t>ssets for security in distributed real-time embedded systems</a:t>
            </a:r>
          </a:p>
        </p:txBody>
      </p:sp>
      <p:pic>
        <p:nvPicPr>
          <p:cNvPr id="5" name="Picture 4" descr="A picture containing close&#10;&#10;Description automatically generated">
            <a:extLst>
              <a:ext uri="{FF2B5EF4-FFF2-40B4-BE49-F238E27FC236}">
                <a16:creationId xmlns:a16="http://schemas.microsoft.com/office/drawing/2014/main" id="{97473001-8B05-EEC9-C598-C07DA32915E7}"/>
              </a:ext>
            </a:extLst>
          </p:cNvPr>
          <p:cNvPicPr>
            <a:picLocks noChangeAspect="1"/>
          </p:cNvPicPr>
          <p:nvPr/>
        </p:nvPicPr>
        <p:blipFill>
          <a:blip r:embed="rId2"/>
          <a:stretch>
            <a:fillRect/>
          </a:stretch>
        </p:blipFill>
        <p:spPr>
          <a:xfrm>
            <a:off x="8388625" y="1536356"/>
            <a:ext cx="3240525" cy="4737652"/>
          </a:xfrm>
          <a:prstGeom prst="rect">
            <a:avLst/>
          </a:prstGeom>
        </p:spPr>
      </p:pic>
    </p:spTree>
    <p:extLst>
      <p:ext uri="{BB962C8B-B14F-4D97-AF65-F5344CB8AC3E}">
        <p14:creationId xmlns:p14="http://schemas.microsoft.com/office/powerpoint/2010/main" val="3162817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97D9CA-E213-8320-F157-0A8654A211DA}"/>
              </a:ext>
            </a:extLst>
          </p:cNvPr>
          <p:cNvSpPr>
            <a:spLocks noGrp="1"/>
          </p:cNvSpPr>
          <p:nvPr>
            <p:ph type="ctrTitle"/>
          </p:nvPr>
        </p:nvSpPr>
        <p:spPr>
          <a:xfrm>
            <a:off x="1524000" y="1909073"/>
            <a:ext cx="9144000" cy="524794"/>
          </a:xfrm>
        </p:spPr>
        <p:txBody>
          <a:bodyPr>
            <a:noAutofit/>
          </a:bodyPr>
          <a:lstStyle/>
          <a:p>
            <a:r>
              <a:rPr lang="en-US" sz="2400" b="1" i="0" dirty="0">
                <a:effectLst/>
              </a:rPr>
              <a:t>Recap of key points</a:t>
            </a:r>
          </a:p>
        </p:txBody>
      </p:sp>
      <p:sp>
        <p:nvSpPr>
          <p:cNvPr id="6" name="TextBox 5">
            <a:extLst>
              <a:ext uri="{FF2B5EF4-FFF2-40B4-BE49-F238E27FC236}">
                <a16:creationId xmlns:a16="http://schemas.microsoft.com/office/drawing/2014/main" id="{0E9DFEAA-DE22-8270-A7F9-BC4B00DE91F8}"/>
              </a:ext>
            </a:extLst>
          </p:cNvPr>
          <p:cNvSpPr txBox="1"/>
          <p:nvPr/>
        </p:nvSpPr>
        <p:spPr>
          <a:xfrm>
            <a:off x="831574" y="2568594"/>
            <a:ext cx="10522226" cy="3970318"/>
          </a:xfrm>
          <a:prstGeom prst="rect">
            <a:avLst/>
          </a:prstGeom>
          <a:noFill/>
        </p:spPr>
        <p:txBody>
          <a:bodyPr wrap="square">
            <a:spAutoFit/>
          </a:bodyPr>
          <a:lstStyle/>
          <a:p>
            <a:pPr algn="l"/>
            <a:r>
              <a:rPr lang="en-US" b="1" i="0" dirty="0">
                <a:solidFill>
                  <a:srgbClr val="374151"/>
                </a:solidFill>
                <a:effectLst/>
                <a:latin typeface="Söhne"/>
              </a:rPr>
              <a:t>1: </a:t>
            </a:r>
            <a:r>
              <a:rPr lang="en-US" b="0" i="0" dirty="0">
                <a:solidFill>
                  <a:srgbClr val="374151"/>
                </a:solidFill>
                <a:effectLst/>
                <a:latin typeface="Söhne"/>
              </a:rPr>
              <a:t>Distributed and mobile systems are critical for modern computing, enabling devices and users to connect and process large amounts of data.</a:t>
            </a:r>
          </a:p>
          <a:p>
            <a:pPr algn="l">
              <a:buFont typeface="+mj-lt"/>
              <a:buAutoNum type="arabicPeriod"/>
            </a:pPr>
            <a:endParaRPr lang="en-US" b="0" i="0" dirty="0">
              <a:solidFill>
                <a:srgbClr val="374151"/>
              </a:solidFill>
              <a:effectLst/>
              <a:latin typeface="Söhne"/>
            </a:endParaRPr>
          </a:p>
          <a:p>
            <a:pPr algn="l"/>
            <a:r>
              <a:rPr lang="en-US" b="1" i="0" dirty="0">
                <a:solidFill>
                  <a:srgbClr val="374151"/>
                </a:solidFill>
                <a:effectLst/>
                <a:latin typeface="Söhne"/>
              </a:rPr>
              <a:t>2:</a:t>
            </a:r>
            <a:r>
              <a:rPr lang="en-US" b="0" i="0" dirty="0">
                <a:solidFill>
                  <a:srgbClr val="374151"/>
                </a:solidFill>
                <a:effectLst/>
                <a:latin typeface="Söhne"/>
              </a:rPr>
              <a:t> Security is a key challenge in distributed and mobile systems, with threats such as data breaches and cyber-attacks posing significant risks.</a:t>
            </a:r>
          </a:p>
          <a:p>
            <a:pPr algn="l">
              <a:buFont typeface="+mj-lt"/>
              <a:buAutoNum type="arabicPeriod"/>
            </a:pPr>
            <a:endParaRPr lang="en-US" b="0" i="0" dirty="0">
              <a:solidFill>
                <a:srgbClr val="374151"/>
              </a:solidFill>
              <a:effectLst/>
              <a:latin typeface="Söhne"/>
            </a:endParaRPr>
          </a:p>
          <a:p>
            <a:pPr algn="l"/>
            <a:r>
              <a:rPr lang="en-US" b="1" i="0" dirty="0">
                <a:solidFill>
                  <a:srgbClr val="374151"/>
                </a:solidFill>
                <a:effectLst/>
                <a:latin typeface="Söhne"/>
              </a:rPr>
              <a:t>3: </a:t>
            </a:r>
            <a:r>
              <a:rPr lang="en-US" b="0" i="0" dirty="0">
                <a:solidFill>
                  <a:srgbClr val="374151"/>
                </a:solidFill>
                <a:effectLst/>
                <a:latin typeface="Söhne"/>
              </a:rPr>
              <a:t>Middleware is another challenge, as designing and implementing middleware requires addressing issues such as scalability, interoperability, and fault tolerance.</a:t>
            </a:r>
          </a:p>
          <a:p>
            <a:pPr algn="l">
              <a:buFont typeface="+mj-lt"/>
              <a:buAutoNum type="arabicPeriod"/>
            </a:pPr>
            <a:endParaRPr lang="en-US" b="0" i="0" dirty="0">
              <a:solidFill>
                <a:srgbClr val="374151"/>
              </a:solidFill>
              <a:effectLst/>
              <a:latin typeface="Söhne"/>
            </a:endParaRPr>
          </a:p>
          <a:p>
            <a:pPr algn="l"/>
            <a:r>
              <a:rPr lang="en-US" b="1" i="0" dirty="0">
                <a:solidFill>
                  <a:srgbClr val="374151"/>
                </a:solidFill>
                <a:effectLst/>
                <a:latin typeface="Söhne"/>
              </a:rPr>
              <a:t>4:</a:t>
            </a:r>
            <a:r>
              <a:rPr lang="en-US" b="0" i="0" dirty="0">
                <a:solidFill>
                  <a:srgbClr val="374151"/>
                </a:solidFill>
                <a:effectLst/>
                <a:latin typeface="Söhne"/>
              </a:rPr>
              <a:t> Mobile ad hoc computing and distributed real-time embedded systems are two key applications of distributed and mobile systems, each presenting unique challenges and opportunities.</a:t>
            </a:r>
          </a:p>
          <a:p>
            <a:pPr algn="l"/>
            <a:endParaRPr lang="en-US" b="0" i="0" dirty="0">
              <a:solidFill>
                <a:srgbClr val="374151"/>
              </a:solidFill>
              <a:effectLst/>
              <a:latin typeface="Söhne"/>
            </a:endParaRPr>
          </a:p>
          <a:p>
            <a:pPr algn="l"/>
            <a:r>
              <a:rPr lang="en-US" b="1" i="0" dirty="0">
                <a:solidFill>
                  <a:srgbClr val="374151"/>
                </a:solidFill>
                <a:effectLst/>
                <a:latin typeface="Söhne"/>
              </a:rPr>
              <a:t>5:</a:t>
            </a:r>
            <a:r>
              <a:rPr lang="en-US" b="0" i="0" dirty="0">
                <a:solidFill>
                  <a:srgbClr val="374151"/>
                </a:solidFill>
                <a:effectLst/>
                <a:latin typeface="Söhne"/>
              </a:rPr>
              <a:t> Future trends in distributed and mobile systems include IoT, edge computing, blockchain, serverless computing, and distributed machine learning.</a:t>
            </a:r>
          </a:p>
        </p:txBody>
      </p:sp>
      <p:sp>
        <p:nvSpPr>
          <p:cNvPr id="7" name="Slide Number Placeholder 6">
            <a:extLst>
              <a:ext uri="{FF2B5EF4-FFF2-40B4-BE49-F238E27FC236}">
                <a16:creationId xmlns:a16="http://schemas.microsoft.com/office/drawing/2014/main" id="{D20C337C-14A2-E3B3-58D8-090FDBDD3583}"/>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mtClean="0"/>
              <a:pPr algn="r"/>
              <a:t>20</a:t>
            </a:fld>
            <a:endParaRPr lang="en-US" dirty="0"/>
          </a:p>
        </p:txBody>
      </p:sp>
      <p:pic>
        <p:nvPicPr>
          <p:cNvPr id="11" name="Picture 10" descr="Diagram&#10;&#10;Description automatically generated">
            <a:extLst>
              <a:ext uri="{FF2B5EF4-FFF2-40B4-BE49-F238E27FC236}">
                <a16:creationId xmlns:a16="http://schemas.microsoft.com/office/drawing/2014/main" id="{33817D0F-CBD9-1B28-2714-8C2F6098F2E6}"/>
              </a:ext>
            </a:extLst>
          </p:cNvPr>
          <p:cNvPicPr>
            <a:picLocks noChangeAspect="1"/>
          </p:cNvPicPr>
          <p:nvPr/>
        </p:nvPicPr>
        <p:blipFill>
          <a:blip r:embed="rId2"/>
          <a:stretch>
            <a:fillRect/>
          </a:stretch>
        </p:blipFill>
        <p:spPr>
          <a:xfrm>
            <a:off x="3008243" y="0"/>
            <a:ext cx="6281531" cy="2027583"/>
          </a:xfrm>
          <a:prstGeom prst="rect">
            <a:avLst/>
          </a:prstGeom>
        </p:spPr>
      </p:pic>
    </p:spTree>
    <p:extLst>
      <p:ext uri="{BB962C8B-B14F-4D97-AF65-F5344CB8AC3E}">
        <p14:creationId xmlns:p14="http://schemas.microsoft.com/office/powerpoint/2010/main" val="1194561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F26CC2-F73D-41DF-A99E-E86D860BD516}"/>
              </a:ext>
            </a:extLst>
          </p:cNvPr>
          <p:cNvSpPr>
            <a:spLocks noGrp="1"/>
          </p:cNvSpPr>
          <p:nvPr>
            <p:ph type="dt" sz="half" idx="11"/>
          </p:nvPr>
        </p:nvSpPr>
        <p:spPr>
          <a:xfrm>
            <a:off x="457200" y="6356350"/>
            <a:ext cx="2743200" cy="365125"/>
          </a:xfrm>
        </p:spPr>
        <p:txBody>
          <a:bodyPr/>
          <a:lstStyle/>
          <a:p>
            <a:r>
              <a:rPr lang="en-US" dirty="0"/>
              <a:t>20XX</a:t>
            </a:r>
          </a:p>
        </p:txBody>
      </p:sp>
      <p:sp>
        <p:nvSpPr>
          <p:cNvPr id="5" name="Slide Number Placeholder 4">
            <a:extLst>
              <a:ext uri="{FF2B5EF4-FFF2-40B4-BE49-F238E27FC236}">
                <a16:creationId xmlns:a16="http://schemas.microsoft.com/office/drawing/2014/main" id="{B2FE58EF-CE6D-472E-8AF9-E91E9F7AD3DD}"/>
              </a:ext>
            </a:extLst>
          </p:cNvPr>
          <p:cNvSpPr>
            <a:spLocks noGrp="1"/>
          </p:cNvSpPr>
          <p:nvPr>
            <p:ph type="sldNum" sz="quarter" idx="13"/>
          </p:nvPr>
        </p:nvSpPr>
        <p:spPr>
          <a:xfrm>
            <a:off x="8610600" y="6356350"/>
            <a:ext cx="2743200" cy="365125"/>
          </a:xfrm>
        </p:spPr>
        <p:txBody>
          <a:bodyPr/>
          <a:lstStyle/>
          <a:p>
            <a:fld id="{294A09A9-5501-47C1-A89A-A340965A2BE2}" type="slidenum">
              <a:rPr lang="en-US" smtClean="0"/>
              <a:pPr/>
              <a:t>21</a:t>
            </a:fld>
            <a:endParaRPr lang="en-US" dirty="0"/>
          </a:p>
        </p:txBody>
      </p:sp>
      <p:pic>
        <p:nvPicPr>
          <p:cNvPr id="11" name="Picture Placeholder 10" descr="Background pattern&#10;&#10;Description automatically generated">
            <a:extLst>
              <a:ext uri="{FF2B5EF4-FFF2-40B4-BE49-F238E27FC236}">
                <a16:creationId xmlns:a16="http://schemas.microsoft.com/office/drawing/2014/main" id="{99D0CFDC-8DC0-021A-391F-97B77CFCE429}"/>
              </a:ext>
            </a:extLst>
          </p:cNvPr>
          <p:cNvPicPr>
            <a:picLocks noGrp="1" noChangeAspect="1"/>
          </p:cNvPicPr>
          <p:nvPr>
            <p:ph type="pic" sz="quarter" idx="10"/>
          </p:nvPr>
        </p:nvPicPr>
        <p:blipFill>
          <a:blip r:embed="rId2"/>
          <a:srcRect l="14991" r="14991"/>
          <a:stretch>
            <a:fillRect/>
          </a:stretch>
        </p:blipFill>
        <p:spPr/>
      </p:pic>
      <p:sp>
        <p:nvSpPr>
          <p:cNvPr id="26" name="Title 25">
            <a:extLst>
              <a:ext uri="{FF2B5EF4-FFF2-40B4-BE49-F238E27FC236}">
                <a16:creationId xmlns:a16="http://schemas.microsoft.com/office/drawing/2014/main" id="{B4A6BAED-EBE6-4796-91D1-762EB5936B76}"/>
              </a:ext>
            </a:extLst>
          </p:cNvPr>
          <p:cNvSpPr>
            <a:spLocks noGrp="1"/>
          </p:cNvSpPr>
          <p:nvPr>
            <p:ph type="ctrTitle"/>
          </p:nvPr>
        </p:nvSpPr>
        <p:spPr>
          <a:xfrm>
            <a:off x="457200" y="3997464"/>
            <a:ext cx="4571999" cy="803363"/>
          </a:xfrm>
        </p:spPr>
        <p:txBody>
          <a:bodyPr/>
          <a:lstStyle/>
          <a:p>
            <a:r>
              <a:rPr lang="en-US" dirty="0"/>
              <a:t>THANK YOU</a:t>
            </a:r>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4294967295"/>
          </p:nvPr>
        </p:nvSpPr>
        <p:spPr>
          <a:xfrm>
            <a:off x="457200" y="1831596"/>
            <a:ext cx="9205913" cy="3657600"/>
          </a:xfrm>
        </p:spPr>
        <p:txBody>
          <a:bodyPr anchor="ctr" anchorCtr="0">
            <a:noAutofit/>
          </a:bodyPr>
          <a:lstStyle/>
          <a:p>
            <a:pPr marL="0" indent="0" algn="l">
              <a:buNone/>
            </a:pPr>
            <a:r>
              <a:rPr lang="en-US" sz="2000" b="1" i="0" dirty="0">
                <a:solidFill>
                  <a:schemeClr val="bg2">
                    <a:lumMod val="50000"/>
                  </a:schemeClr>
                </a:solidFill>
                <a:effectLst/>
                <a:latin typeface="Arial" panose="020B0604020202020204" pitchFamily="34" charset="0"/>
                <a:cs typeface="Arial" panose="020B0604020202020204" pitchFamily="34" charset="0"/>
              </a:rPr>
              <a:t>5</a:t>
            </a:r>
            <a:r>
              <a:rPr lang="en-US" sz="2000" b="1" i="0" dirty="0">
                <a:solidFill>
                  <a:schemeClr val="bg2">
                    <a:lumMod val="50000"/>
                  </a:schemeClr>
                </a:solidFill>
                <a:effectLst/>
                <a:latin typeface="+mj-lt"/>
                <a:cs typeface="Arial" panose="020B0604020202020204" pitchFamily="34" charset="0"/>
              </a:rPr>
              <a:t>: Case Studies</a:t>
            </a:r>
          </a:p>
          <a:p>
            <a:pPr algn="l">
              <a:buFont typeface="Wingdings" panose="05000000000000000000" pitchFamily="2" charset="2"/>
              <a:buChar char="v"/>
            </a:pPr>
            <a:r>
              <a:rPr lang="en-US" sz="1600" b="0" i="0" dirty="0">
                <a:solidFill>
                  <a:srgbClr val="374151"/>
                </a:solidFill>
                <a:effectLst/>
                <a:latin typeface="Söhne"/>
                <a:cs typeface="Arial" panose="020B0604020202020204" pitchFamily="34" charset="0"/>
              </a:rPr>
              <a:t>Real-world examples of distributed and mobile systems in use</a:t>
            </a:r>
          </a:p>
          <a:p>
            <a:pPr algn="l">
              <a:buFont typeface="Wingdings" panose="05000000000000000000" pitchFamily="2" charset="2"/>
              <a:buChar char="v"/>
            </a:pPr>
            <a:r>
              <a:rPr lang="en-US" sz="1600" b="0" i="0" dirty="0">
                <a:solidFill>
                  <a:srgbClr val="343541"/>
                </a:solidFill>
                <a:effectLst/>
                <a:latin typeface="Söhne"/>
              </a:rPr>
              <a:t>Lessons learned from these examples</a:t>
            </a:r>
            <a:endParaRPr lang="en-US" sz="1600" b="0" i="0" dirty="0">
              <a:solidFill>
                <a:srgbClr val="374151"/>
              </a:solidFill>
              <a:effectLst/>
              <a:latin typeface="Arial" panose="020B0604020202020204" pitchFamily="34" charset="0"/>
              <a:cs typeface="Arial" panose="020B0604020202020204" pitchFamily="34" charset="0"/>
            </a:endParaRPr>
          </a:p>
          <a:p>
            <a:pPr marL="0" indent="0" algn="l">
              <a:buNone/>
            </a:pPr>
            <a:endParaRPr lang="en-US" sz="1600" b="0" i="0" dirty="0">
              <a:solidFill>
                <a:srgbClr val="374151"/>
              </a:solidFill>
              <a:effectLst/>
              <a:latin typeface="Arial" panose="020B0604020202020204" pitchFamily="34" charset="0"/>
              <a:cs typeface="Arial" panose="020B0604020202020204" pitchFamily="34" charset="0"/>
            </a:endParaRPr>
          </a:p>
          <a:p>
            <a:pPr marL="0" indent="0" algn="l">
              <a:buNone/>
            </a:pPr>
            <a:r>
              <a:rPr lang="en-US" sz="2000" b="1" dirty="0">
                <a:solidFill>
                  <a:schemeClr val="bg2">
                    <a:lumMod val="50000"/>
                  </a:schemeClr>
                </a:solidFill>
                <a:latin typeface="Arial" panose="020B0604020202020204" pitchFamily="34" charset="0"/>
                <a:cs typeface="Arial" panose="020B0604020202020204" pitchFamily="34" charset="0"/>
              </a:rPr>
              <a:t>6</a:t>
            </a:r>
            <a:r>
              <a:rPr lang="en-US" sz="2000" b="1" i="0" dirty="0">
                <a:solidFill>
                  <a:schemeClr val="bg2">
                    <a:lumMod val="50000"/>
                  </a:schemeClr>
                </a:solidFill>
                <a:effectLst/>
                <a:latin typeface="Arial" panose="020B0604020202020204" pitchFamily="34" charset="0"/>
                <a:cs typeface="Arial" panose="020B0604020202020204" pitchFamily="34" charset="0"/>
              </a:rPr>
              <a:t>: </a:t>
            </a:r>
            <a:r>
              <a:rPr lang="en-US" sz="2000" b="1" i="0" dirty="0">
                <a:solidFill>
                  <a:schemeClr val="bg2">
                    <a:lumMod val="50000"/>
                  </a:schemeClr>
                </a:solidFill>
                <a:effectLst/>
                <a:latin typeface="+mj-lt"/>
                <a:cs typeface="Arial" panose="020B0604020202020204" pitchFamily="34" charset="0"/>
              </a:rPr>
              <a:t>Future Trends</a:t>
            </a:r>
          </a:p>
          <a:p>
            <a:pPr algn="l">
              <a:buFont typeface="Wingdings" panose="05000000000000000000" pitchFamily="2" charset="2"/>
              <a:buChar char="v"/>
            </a:pPr>
            <a:r>
              <a:rPr lang="en-US" sz="1600" b="0" i="0" dirty="0">
                <a:solidFill>
                  <a:srgbClr val="374151"/>
                </a:solidFill>
                <a:effectLst/>
                <a:latin typeface="Söhne"/>
                <a:cs typeface="Arial" panose="020B0604020202020204" pitchFamily="34" charset="0"/>
              </a:rPr>
              <a:t>Emerging technologies and trends in distributed and mobile systems</a:t>
            </a:r>
            <a:r>
              <a:rPr lang="en-US" sz="1600" b="0" i="0" dirty="0">
                <a:solidFill>
                  <a:srgbClr val="374151"/>
                </a:solidFill>
                <a:effectLst/>
                <a:latin typeface="Arial" panose="020B0604020202020204" pitchFamily="34" charset="0"/>
                <a:cs typeface="Arial" panose="020B0604020202020204" pitchFamily="34" charset="0"/>
              </a:rPr>
              <a:t>.</a:t>
            </a:r>
          </a:p>
          <a:p>
            <a:pPr marL="0" indent="0" algn="l">
              <a:buNone/>
            </a:pPr>
            <a:endParaRPr lang="en-US" sz="1600" b="0" i="0" dirty="0">
              <a:solidFill>
                <a:srgbClr val="374151"/>
              </a:solidFill>
              <a:effectLst/>
              <a:latin typeface="Arial" panose="020B0604020202020204" pitchFamily="34" charset="0"/>
              <a:cs typeface="Arial" panose="020B0604020202020204" pitchFamily="34" charset="0"/>
            </a:endParaRPr>
          </a:p>
          <a:p>
            <a:pPr marL="0" indent="0" algn="l">
              <a:buNone/>
            </a:pPr>
            <a:r>
              <a:rPr lang="en-US" sz="2000" b="1" i="0" dirty="0">
                <a:solidFill>
                  <a:schemeClr val="bg2">
                    <a:lumMod val="50000"/>
                  </a:schemeClr>
                </a:solidFill>
                <a:effectLst/>
                <a:latin typeface="+mj-lt"/>
                <a:cs typeface="Arial" panose="020B0604020202020204" pitchFamily="34" charset="0"/>
              </a:rPr>
              <a:t>7: Conclusion</a:t>
            </a:r>
          </a:p>
          <a:p>
            <a:pPr algn="l">
              <a:buFont typeface="Wingdings" panose="05000000000000000000" pitchFamily="2" charset="2"/>
              <a:buChar char="v"/>
            </a:pPr>
            <a:r>
              <a:rPr lang="en-US" sz="1800" b="0" i="0" dirty="0">
                <a:solidFill>
                  <a:srgbClr val="374151"/>
                </a:solidFill>
                <a:effectLst/>
                <a:latin typeface="Söhne"/>
              </a:rPr>
              <a:t>R</a:t>
            </a:r>
            <a:r>
              <a:rPr lang="en-US" sz="1600" b="0" i="0" dirty="0">
                <a:solidFill>
                  <a:srgbClr val="374151"/>
                </a:solidFill>
                <a:effectLst/>
                <a:latin typeface="Söhne"/>
              </a:rPr>
              <a:t>ecap of key points</a:t>
            </a:r>
          </a:p>
          <a:p>
            <a:pPr algn="l">
              <a:buFont typeface="Wingdings" panose="05000000000000000000" pitchFamily="2" charset="2"/>
              <a:buChar char="v"/>
            </a:pPr>
            <a:endParaRPr lang="en-US" sz="1600" b="0" i="0" dirty="0">
              <a:solidFill>
                <a:srgbClr val="374151"/>
              </a:solidFill>
              <a:effectLst/>
              <a:latin typeface="Arial" panose="020B0604020202020204" pitchFamily="34" charset="0"/>
              <a:cs typeface="Arial" panose="020B0604020202020204" pitchFamily="34" charset="0"/>
            </a:endParaRPr>
          </a:p>
        </p:txBody>
      </p:sp>
      <p:pic>
        <p:nvPicPr>
          <p:cNvPr id="2" name="Picture 1" descr="A picture containing close&#10;&#10;Description automatically generated">
            <a:extLst>
              <a:ext uri="{FF2B5EF4-FFF2-40B4-BE49-F238E27FC236}">
                <a16:creationId xmlns:a16="http://schemas.microsoft.com/office/drawing/2014/main" id="{61C33FF7-2575-83C1-7647-2E395851D436}"/>
              </a:ext>
            </a:extLst>
          </p:cNvPr>
          <p:cNvPicPr>
            <a:picLocks noChangeAspect="1"/>
          </p:cNvPicPr>
          <p:nvPr/>
        </p:nvPicPr>
        <p:blipFill>
          <a:blip r:embed="rId2"/>
          <a:stretch>
            <a:fillRect/>
          </a:stretch>
        </p:blipFill>
        <p:spPr>
          <a:xfrm>
            <a:off x="8361937" y="1605446"/>
            <a:ext cx="3240525" cy="4737652"/>
          </a:xfrm>
          <a:prstGeom prst="rect">
            <a:avLst/>
          </a:prstGeom>
        </p:spPr>
      </p:pic>
    </p:spTree>
    <p:extLst>
      <p:ext uri="{BB962C8B-B14F-4D97-AF65-F5344CB8AC3E}">
        <p14:creationId xmlns:p14="http://schemas.microsoft.com/office/powerpoint/2010/main" val="34308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312583" y="2102720"/>
            <a:ext cx="5422217"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6309360" y="3500407"/>
            <a:ext cx="4795962" cy="1888373"/>
          </a:xfrm>
        </p:spPr>
        <p:txBody>
          <a:bodyPr vert="horz" lIns="91440" tIns="45720" rIns="91440" bIns="45720" rtlCol="0" anchor="t">
            <a:noAutofit/>
          </a:bodyPr>
          <a:lstStyle/>
          <a:p>
            <a:r>
              <a:rPr lang="en-US" sz="1800" b="0" i="0" dirty="0">
                <a:solidFill>
                  <a:srgbClr val="374151"/>
                </a:solidFill>
                <a:effectLst/>
                <a:latin typeface="Söhne"/>
                <a:cs typeface="Arial" panose="020B0604020202020204" pitchFamily="34" charset="0"/>
              </a:rPr>
              <a:t>Distributed and Mobile Systems are computing systems consisting of multiple nodes or devices connected through a network to perform a specific task. These systems can be deployed in a wide range of environments, such as enterprise networks, cloud computing, and mobile computing</a:t>
            </a:r>
            <a:r>
              <a:rPr lang="en-US" b="0" i="0" dirty="0">
                <a:solidFill>
                  <a:srgbClr val="374151"/>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B3453EA-8B6C-49E3-9028-BE35379E0E04}"/>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4</a:t>
            </a:fld>
            <a:endParaRPr lang="en-US" dirty="0"/>
          </a:p>
        </p:txBody>
      </p:sp>
      <p:sp>
        <p:nvSpPr>
          <p:cNvPr id="8" name="Rectangle 7">
            <a:extLst>
              <a:ext uri="{FF2B5EF4-FFF2-40B4-BE49-F238E27FC236}">
                <a16:creationId xmlns:a16="http://schemas.microsoft.com/office/drawing/2014/main" id="{5AB1630D-CC24-443B-B8F7-86EFA657EE01}"/>
              </a:ext>
              <a:ext uri="{C183D7F6-B498-43B3-948B-1728B52AA6E4}">
                <adec:decorative xmlns:adec="http://schemas.microsoft.com/office/drawing/2017/decorative" val="1"/>
              </a:ext>
            </a:extLst>
          </p:cNvPr>
          <p:cNvSpPr/>
          <p:nvPr/>
        </p:nvSpPr>
        <p:spPr>
          <a:xfrm>
            <a:off x="6428630" y="2102720"/>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Placeholder 10" descr="Diagram&#10;&#10;Description automatically generated">
            <a:extLst>
              <a:ext uri="{FF2B5EF4-FFF2-40B4-BE49-F238E27FC236}">
                <a16:creationId xmlns:a16="http://schemas.microsoft.com/office/drawing/2014/main" id="{96E8C154-6EDC-32F1-DC9C-2E58B30E0F5A}"/>
              </a:ext>
            </a:extLst>
          </p:cNvPr>
          <p:cNvPicPr>
            <a:picLocks noGrp="1" noChangeAspect="1"/>
          </p:cNvPicPr>
          <p:nvPr>
            <p:ph type="pic" sz="quarter" idx="15"/>
          </p:nvPr>
        </p:nvPicPr>
        <p:blipFill>
          <a:blip r:embed="rId2"/>
          <a:srcRect l="25714" r="25714"/>
          <a:stretch>
            <a:fillRect/>
          </a:stretch>
        </p:blipFill>
        <p:spPr/>
      </p:pic>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205948" y="2768971"/>
            <a:ext cx="9144000" cy="382425"/>
          </a:xfrm>
        </p:spPr>
        <p:txBody>
          <a:bodyPr>
            <a:normAutofit fontScale="90000"/>
          </a:bodyPr>
          <a:lstStyle/>
          <a:p>
            <a:r>
              <a:rPr lang="en-US" sz="2400" b="1" i="0" dirty="0">
                <a:effectLst/>
                <a:latin typeface="Bodoni MT (Headings)"/>
              </a:rPr>
              <a:t>Importance in Modern Computing</a:t>
            </a:r>
            <a:endParaRPr lang="en-US" sz="2400" b="1" dirty="0">
              <a:latin typeface="Bodoni MT (Headings)"/>
            </a:endParaRPr>
          </a:p>
        </p:txBody>
      </p:sp>
      <p:sp>
        <p:nvSpPr>
          <p:cNvPr id="4" name="TextBox 3">
            <a:extLst>
              <a:ext uri="{FF2B5EF4-FFF2-40B4-BE49-F238E27FC236}">
                <a16:creationId xmlns:a16="http://schemas.microsoft.com/office/drawing/2014/main" id="{2DB267C6-2DC5-E755-558C-EF72FABBC238}"/>
              </a:ext>
            </a:extLst>
          </p:cNvPr>
          <p:cNvSpPr txBox="1"/>
          <p:nvPr/>
        </p:nvSpPr>
        <p:spPr>
          <a:xfrm>
            <a:off x="1205948" y="3366775"/>
            <a:ext cx="10230678" cy="3139321"/>
          </a:xfrm>
          <a:prstGeom prst="rect">
            <a:avLst/>
          </a:prstGeom>
          <a:noFill/>
        </p:spPr>
        <p:txBody>
          <a:bodyPr wrap="square">
            <a:spAutoFit/>
          </a:bodyPr>
          <a:lstStyle/>
          <a:p>
            <a:pPr>
              <a:buFont typeface="+mj-lt"/>
              <a:buAutoNum type="arabicPeriod"/>
            </a:pPr>
            <a:r>
              <a:rPr lang="en-US" b="1" i="0" dirty="0">
                <a:solidFill>
                  <a:srgbClr val="374151"/>
                </a:solidFill>
                <a:effectLst/>
                <a:latin typeface="Söhne"/>
                <a:cs typeface="Arial" panose="020B0604020202020204" pitchFamily="34" charset="0"/>
              </a:rPr>
              <a:t>Flexibility:  </a:t>
            </a:r>
            <a:r>
              <a:rPr lang="en-US" b="0" i="0" dirty="0">
                <a:solidFill>
                  <a:srgbClr val="374151"/>
                </a:solidFill>
                <a:effectLst/>
                <a:latin typeface="Söhne"/>
                <a:cs typeface="Arial" panose="020B0604020202020204" pitchFamily="34" charset="0"/>
              </a:rPr>
              <a:t>Distributed systems can be easily customized and adapted to meet the specific needs of different users or applications. They can also be easily extended with new features or functionality as the needs of the business evolve.</a:t>
            </a:r>
          </a:p>
          <a:p>
            <a:endParaRPr lang="en-US" b="0" i="0" dirty="0">
              <a:solidFill>
                <a:srgbClr val="374151"/>
              </a:solidFill>
              <a:effectLst/>
              <a:latin typeface="Söhne"/>
              <a:cs typeface="Arial" panose="020B0604020202020204" pitchFamily="34" charset="0"/>
            </a:endParaRPr>
          </a:p>
          <a:p>
            <a:r>
              <a:rPr lang="en-US" b="1" i="0" dirty="0">
                <a:solidFill>
                  <a:srgbClr val="374151"/>
                </a:solidFill>
                <a:effectLst/>
                <a:latin typeface="Söhne"/>
                <a:cs typeface="Arial" panose="020B0604020202020204" pitchFamily="34" charset="0"/>
              </a:rPr>
              <a:t>2. Mobility:  </a:t>
            </a:r>
            <a:r>
              <a:rPr lang="en-US" b="0" i="0" dirty="0">
                <a:solidFill>
                  <a:srgbClr val="374151"/>
                </a:solidFill>
                <a:effectLst/>
                <a:latin typeface="Söhne"/>
                <a:cs typeface="Arial" panose="020B0604020202020204" pitchFamily="34" charset="0"/>
              </a:rPr>
              <a:t>Mobile systems allow users to access services and data from anywhere and at any time, making them ideal for applications that require remote access or on-the-go usage.</a:t>
            </a:r>
          </a:p>
          <a:p>
            <a:endParaRPr lang="en-US" b="0" i="0" dirty="0">
              <a:solidFill>
                <a:srgbClr val="374151"/>
              </a:solidFill>
              <a:effectLst/>
              <a:latin typeface="Söhne"/>
              <a:cs typeface="Arial" panose="020B0604020202020204" pitchFamily="34" charset="0"/>
            </a:endParaRPr>
          </a:p>
          <a:p>
            <a:r>
              <a:rPr lang="en-US" b="1" i="0" dirty="0">
                <a:solidFill>
                  <a:srgbClr val="374151"/>
                </a:solidFill>
                <a:effectLst/>
                <a:latin typeface="Söhne"/>
                <a:cs typeface="Arial" panose="020B0604020202020204" pitchFamily="34" charset="0"/>
              </a:rPr>
              <a:t>3. Cost-effectiveness:  </a:t>
            </a:r>
            <a:r>
              <a:rPr lang="en-US" b="0" i="0" dirty="0">
                <a:solidFill>
                  <a:srgbClr val="374151"/>
                </a:solidFill>
                <a:effectLst/>
                <a:latin typeface="Söhne"/>
                <a:cs typeface="Arial" panose="020B0604020202020204" pitchFamily="34" charset="0"/>
              </a:rPr>
              <a:t>Distributed and Mobile Systems can help reduce costs by consolidating hardware and software resources and reducing the need for physical infrastructure.</a:t>
            </a:r>
          </a:p>
          <a:p>
            <a:br>
              <a:rPr lang="en-US" dirty="0"/>
            </a:br>
            <a:endParaRPr lang="en-US" dirty="0"/>
          </a:p>
        </p:txBody>
      </p:sp>
      <p:sp>
        <p:nvSpPr>
          <p:cNvPr id="5" name="Slide Number Placeholder 6">
            <a:extLst>
              <a:ext uri="{FF2B5EF4-FFF2-40B4-BE49-F238E27FC236}">
                <a16:creationId xmlns:a16="http://schemas.microsoft.com/office/drawing/2014/main" id="{2F0019E6-321E-363B-C982-37064FF511C0}"/>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mtClean="0"/>
              <a:pPr algn="r"/>
              <a:t>5</a:t>
            </a:fld>
            <a:endParaRPr lang="en-US" dirty="0"/>
          </a:p>
        </p:txBody>
      </p:sp>
      <p:pic>
        <p:nvPicPr>
          <p:cNvPr id="8" name="Picture Placeholder 7" descr="Calendar&#10;&#10;Description automatically generated with medium confidence">
            <a:extLst>
              <a:ext uri="{FF2B5EF4-FFF2-40B4-BE49-F238E27FC236}">
                <a16:creationId xmlns:a16="http://schemas.microsoft.com/office/drawing/2014/main" id="{A77631DD-BA58-5986-A5FB-F7B0E734308C}"/>
              </a:ext>
            </a:extLst>
          </p:cNvPr>
          <p:cNvPicPr>
            <a:picLocks noGrp="1" noChangeAspect="1"/>
          </p:cNvPicPr>
          <p:nvPr>
            <p:ph type="pic" sz="quarter" idx="10"/>
          </p:nvPr>
        </p:nvPicPr>
        <p:blipFill>
          <a:blip r:embed="rId2"/>
          <a:srcRect t="24882" b="24882"/>
          <a:stretch>
            <a:fillRect/>
          </a:stretch>
        </p:blipFill>
        <p:spPr>
          <a:xfrm>
            <a:off x="1524" y="-2"/>
            <a:ext cx="12188952" cy="2553594"/>
          </a:xfrm>
        </p:spPr>
      </p:pic>
    </p:spTree>
    <p:extLst>
      <p:ext uri="{BB962C8B-B14F-4D97-AF65-F5344CB8AC3E}">
        <p14:creationId xmlns:p14="http://schemas.microsoft.com/office/powerpoint/2010/main" val="20689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indoor&#10;&#10;Description automatically generated">
            <a:extLst>
              <a:ext uri="{FF2B5EF4-FFF2-40B4-BE49-F238E27FC236}">
                <a16:creationId xmlns:a16="http://schemas.microsoft.com/office/drawing/2014/main" id="{4CBEB9A4-9F84-122D-9C2F-3ABD9707464F}"/>
              </a:ext>
            </a:extLst>
          </p:cNvPr>
          <p:cNvPicPr>
            <a:picLocks noGrp="1" noChangeAspect="1"/>
          </p:cNvPicPr>
          <p:nvPr>
            <p:ph type="pic" sz="quarter" idx="10"/>
          </p:nvPr>
        </p:nvPicPr>
        <p:blipFill>
          <a:blip r:embed="rId2"/>
          <a:srcRect l="28044" r="28044"/>
          <a:stretch>
            <a:fillRect/>
          </a:stretch>
        </p:blipFill>
        <p:spPr>
          <a:xfrm>
            <a:off x="728663" y="795338"/>
            <a:ext cx="4373424" cy="5340350"/>
          </a:xfrm>
        </p:spPr>
      </p:pic>
      <p:sp>
        <p:nvSpPr>
          <p:cNvPr id="3" name="Title 2">
            <a:extLst>
              <a:ext uri="{FF2B5EF4-FFF2-40B4-BE49-F238E27FC236}">
                <a16:creationId xmlns:a16="http://schemas.microsoft.com/office/drawing/2014/main" id="{D52E08F0-C7E2-FD1D-CB20-B22620D48BF3}"/>
              </a:ext>
            </a:extLst>
          </p:cNvPr>
          <p:cNvSpPr>
            <a:spLocks noGrp="1"/>
          </p:cNvSpPr>
          <p:nvPr>
            <p:ph type="ctrTitle"/>
          </p:nvPr>
        </p:nvSpPr>
        <p:spPr>
          <a:xfrm>
            <a:off x="5489713" y="1314450"/>
            <a:ext cx="6241774" cy="1212182"/>
          </a:xfrm>
        </p:spPr>
        <p:txBody>
          <a:bodyPr>
            <a:normAutofit/>
          </a:bodyPr>
          <a:lstStyle/>
          <a:p>
            <a:pPr algn="l"/>
            <a:r>
              <a:rPr lang="en-US" sz="3600" b="1" i="0" dirty="0">
                <a:effectLst/>
                <a:latin typeface="Bodoni MT (Headings)"/>
                <a:cs typeface="Arial" panose="020B0604020202020204" pitchFamily="34" charset="0"/>
              </a:rPr>
              <a:t>Security in Distributed and Mobile Systems</a:t>
            </a:r>
            <a:endParaRPr lang="en-US" dirty="0">
              <a:latin typeface="Bodoni MT (Headings)"/>
            </a:endParaRPr>
          </a:p>
        </p:txBody>
      </p:sp>
      <p:sp>
        <p:nvSpPr>
          <p:cNvPr id="6" name="TextBox 5">
            <a:extLst>
              <a:ext uri="{FF2B5EF4-FFF2-40B4-BE49-F238E27FC236}">
                <a16:creationId xmlns:a16="http://schemas.microsoft.com/office/drawing/2014/main" id="{72B8138E-57E5-8236-2A73-DFDD8E00EBB8}"/>
              </a:ext>
            </a:extLst>
          </p:cNvPr>
          <p:cNvSpPr txBox="1"/>
          <p:nvPr/>
        </p:nvSpPr>
        <p:spPr>
          <a:xfrm>
            <a:off x="5489713" y="2535351"/>
            <a:ext cx="6096000" cy="2862322"/>
          </a:xfrm>
          <a:prstGeom prst="rect">
            <a:avLst/>
          </a:prstGeom>
          <a:noFill/>
        </p:spPr>
        <p:txBody>
          <a:bodyPr wrap="square">
            <a:spAutoFit/>
          </a:bodyPr>
          <a:lstStyle/>
          <a:p>
            <a:r>
              <a:rPr lang="en-US" b="0" i="0" dirty="0">
                <a:solidFill>
                  <a:srgbClr val="374151"/>
                </a:solidFill>
                <a:effectLst/>
                <a:latin typeface="Söhne"/>
              </a:rPr>
              <a:t>Security is a critical concern in Distributed and Mobile Systems, given the potential risks of data breaches, unauthorized access, and cyber-attacks.</a:t>
            </a:r>
          </a:p>
          <a:p>
            <a:endParaRPr lang="en-US" b="0" i="0" dirty="0">
              <a:solidFill>
                <a:srgbClr val="374151"/>
              </a:solidFill>
              <a:effectLst/>
              <a:latin typeface="Söhne"/>
            </a:endParaRPr>
          </a:p>
          <a:p>
            <a:r>
              <a:rPr lang="en-US" dirty="0">
                <a:solidFill>
                  <a:srgbClr val="374151"/>
                </a:solidFill>
                <a:latin typeface="Söhne"/>
              </a:rPr>
              <a:t>S</a:t>
            </a:r>
            <a:r>
              <a:rPr lang="en-US" b="0" i="0" dirty="0">
                <a:solidFill>
                  <a:srgbClr val="374151"/>
                </a:solidFill>
                <a:effectLst/>
                <a:latin typeface="Söhne"/>
              </a:rPr>
              <a:t>ecurity in Distributed and Mobile Systems is critical to ensuring the confidentiality, integrity, and availability of data and resources. A combination of authentication and authorization, encryption, access control, secure communication, vulnerability management, and mobile device management can be used to secure these systems</a:t>
            </a:r>
            <a:endParaRPr lang="en-US" dirty="0"/>
          </a:p>
        </p:txBody>
      </p:sp>
      <p:sp>
        <p:nvSpPr>
          <p:cNvPr id="7" name="Slide Number Placeholder 6">
            <a:extLst>
              <a:ext uri="{FF2B5EF4-FFF2-40B4-BE49-F238E27FC236}">
                <a16:creationId xmlns:a16="http://schemas.microsoft.com/office/drawing/2014/main" id="{81B36932-77D7-AFD2-0651-111D9C5A0F91}"/>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mtClean="0"/>
              <a:pPr algn="r"/>
              <a:t>6</a:t>
            </a:fld>
            <a:endParaRPr lang="en-US" dirty="0"/>
          </a:p>
        </p:txBody>
      </p:sp>
    </p:spTree>
    <p:extLst>
      <p:ext uri="{BB962C8B-B14F-4D97-AF65-F5344CB8AC3E}">
        <p14:creationId xmlns:p14="http://schemas.microsoft.com/office/powerpoint/2010/main" val="155469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97D9CA-E213-8320-F157-0A8654A211DA}"/>
              </a:ext>
            </a:extLst>
          </p:cNvPr>
          <p:cNvSpPr>
            <a:spLocks noGrp="1"/>
          </p:cNvSpPr>
          <p:nvPr>
            <p:ph type="ctrTitle"/>
          </p:nvPr>
        </p:nvSpPr>
        <p:spPr>
          <a:xfrm>
            <a:off x="1616765" y="2439160"/>
            <a:ext cx="9144000" cy="524794"/>
          </a:xfrm>
        </p:spPr>
        <p:txBody>
          <a:bodyPr>
            <a:normAutofit/>
          </a:bodyPr>
          <a:lstStyle/>
          <a:p>
            <a:r>
              <a:rPr lang="en-US" sz="2400" b="1" i="0" dirty="0">
                <a:effectLst/>
                <a:cs typeface="Arial" panose="020B0604020202020204" pitchFamily="34" charset="0"/>
              </a:rPr>
              <a:t>Security threats and challenges</a:t>
            </a:r>
            <a:endParaRPr lang="en-US" sz="2400" b="1" dirty="0"/>
          </a:p>
        </p:txBody>
      </p:sp>
      <p:sp>
        <p:nvSpPr>
          <p:cNvPr id="6" name="TextBox 5">
            <a:extLst>
              <a:ext uri="{FF2B5EF4-FFF2-40B4-BE49-F238E27FC236}">
                <a16:creationId xmlns:a16="http://schemas.microsoft.com/office/drawing/2014/main" id="{0E9DFEAA-DE22-8270-A7F9-BC4B00DE91F8}"/>
              </a:ext>
            </a:extLst>
          </p:cNvPr>
          <p:cNvSpPr txBox="1"/>
          <p:nvPr/>
        </p:nvSpPr>
        <p:spPr>
          <a:xfrm>
            <a:off x="838200" y="3217029"/>
            <a:ext cx="10522226" cy="3139321"/>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Malware and Viruses</a:t>
            </a:r>
            <a:r>
              <a:rPr lang="en-US" b="0" i="0" dirty="0">
                <a:solidFill>
                  <a:srgbClr val="374151"/>
                </a:solidFill>
                <a:effectLst/>
                <a:latin typeface="Söhne"/>
              </a:rPr>
              <a:t>: Malware and viruses can infect mobile devices or servers in a distributed environment, causing data loss, system downtime, or unauthorized access. Malware can spread through emails, downloads, or social engineering attacks.</a:t>
            </a:r>
          </a:p>
          <a:p>
            <a:pPr algn="l"/>
            <a:endParaRPr lang="en-US" b="1" i="0" dirty="0">
              <a:solidFill>
                <a:srgbClr val="374151"/>
              </a:solidFill>
              <a:effectLst/>
              <a:latin typeface="Söhne"/>
            </a:endParaRPr>
          </a:p>
          <a:p>
            <a:pPr algn="l"/>
            <a:r>
              <a:rPr lang="en-US" b="1" i="0" dirty="0">
                <a:solidFill>
                  <a:srgbClr val="374151"/>
                </a:solidFill>
                <a:effectLst/>
                <a:latin typeface="Söhne"/>
              </a:rPr>
              <a:t>2:Unauthorized Access: </a:t>
            </a:r>
            <a:r>
              <a:rPr lang="en-US" b="0" i="0" dirty="0">
                <a:solidFill>
                  <a:srgbClr val="374151"/>
                </a:solidFill>
                <a:effectLst/>
                <a:latin typeface="Söhne"/>
              </a:rPr>
              <a:t>Unauthorized access is a significant threat in a distributed environment, as it can result in data breaches, theft of sensitive information, or denial of service attacks. Hackers can exploit vulnerabilities in the system to gain access to critical data or resources.</a:t>
            </a:r>
          </a:p>
          <a:p>
            <a:pPr algn="l"/>
            <a:endParaRPr lang="en-US" b="0" i="0" dirty="0">
              <a:solidFill>
                <a:srgbClr val="374151"/>
              </a:solidFill>
              <a:effectLst/>
              <a:latin typeface="Söhne"/>
            </a:endParaRPr>
          </a:p>
          <a:p>
            <a:pPr algn="l"/>
            <a:r>
              <a:rPr lang="en-US" b="1" i="0" dirty="0">
                <a:solidFill>
                  <a:srgbClr val="374151"/>
                </a:solidFill>
                <a:effectLst/>
                <a:latin typeface="Söhne"/>
              </a:rPr>
              <a:t>3:Data Breaches: </a:t>
            </a:r>
            <a:r>
              <a:rPr lang="en-US" b="0" i="0" dirty="0">
                <a:solidFill>
                  <a:srgbClr val="374151"/>
                </a:solidFill>
                <a:effectLst/>
                <a:latin typeface="Söhne"/>
              </a:rPr>
              <a:t>Data breaches occur when sensitive information is stolen or exposed to unauthorized parties. Data breaches can be caused by human error, such as weak passwords or poor security practices, or by malicious attacks such as hacking or phishing.</a:t>
            </a:r>
          </a:p>
        </p:txBody>
      </p:sp>
      <p:sp>
        <p:nvSpPr>
          <p:cNvPr id="7" name="Slide Number Placeholder 6">
            <a:extLst>
              <a:ext uri="{FF2B5EF4-FFF2-40B4-BE49-F238E27FC236}">
                <a16:creationId xmlns:a16="http://schemas.microsoft.com/office/drawing/2014/main" id="{D20C337C-14A2-E3B3-58D8-090FDBDD3583}"/>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mtClean="0"/>
              <a:pPr algn="r"/>
              <a:t>7</a:t>
            </a:fld>
            <a:endParaRPr lang="en-US" dirty="0"/>
          </a:p>
        </p:txBody>
      </p:sp>
      <p:pic>
        <p:nvPicPr>
          <p:cNvPr id="11" name="Picture Placeholder 10" descr="A picture containing text, blackboard&#10;&#10;Description automatically generated">
            <a:extLst>
              <a:ext uri="{FF2B5EF4-FFF2-40B4-BE49-F238E27FC236}">
                <a16:creationId xmlns:a16="http://schemas.microsoft.com/office/drawing/2014/main" id="{3623A537-9F44-7BCD-0824-B2924BC2E469}"/>
              </a:ext>
            </a:extLst>
          </p:cNvPr>
          <p:cNvPicPr>
            <a:picLocks noGrp="1" noChangeAspect="1"/>
          </p:cNvPicPr>
          <p:nvPr>
            <p:ph type="pic" sz="quarter" idx="10"/>
          </p:nvPr>
        </p:nvPicPr>
        <p:blipFill>
          <a:blip r:embed="rId2"/>
          <a:srcRect t="31076" b="31076"/>
          <a:stretch>
            <a:fillRect/>
          </a:stretch>
        </p:blipFill>
        <p:spPr>
          <a:xfrm>
            <a:off x="1588" y="0"/>
            <a:ext cx="12188825" cy="2306638"/>
          </a:xfrm>
        </p:spPr>
      </p:pic>
    </p:spTree>
    <p:extLst>
      <p:ext uri="{BB962C8B-B14F-4D97-AF65-F5344CB8AC3E}">
        <p14:creationId xmlns:p14="http://schemas.microsoft.com/office/powerpoint/2010/main" val="3263202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D2229390-19C0-4498-8C60-A8B976781F6F}"/>
              </a:ext>
            </a:extLst>
          </p:cNvPr>
          <p:cNvSpPr>
            <a:spLocks noGrp="1"/>
          </p:cNvSpPr>
          <p:nvPr>
            <p:ph type="title"/>
          </p:nvPr>
        </p:nvSpPr>
        <p:spPr>
          <a:xfrm>
            <a:off x="473109" y="2386584"/>
            <a:ext cx="4315968" cy="2084832"/>
          </a:xfrm>
        </p:spPr>
        <p:txBody>
          <a:bodyPr>
            <a:normAutofit/>
          </a:bodyPr>
          <a:lstStyle/>
          <a:p>
            <a:r>
              <a:rPr lang="en-US" sz="3600" b="1" i="0" dirty="0">
                <a:solidFill>
                  <a:schemeClr val="bg2">
                    <a:lumMod val="50000"/>
                  </a:schemeClr>
                </a:solidFill>
                <a:effectLst/>
                <a:latin typeface="Bodoni MT (Headings)"/>
                <a:cs typeface="Arial" panose="020B0604020202020204" pitchFamily="34" charset="0"/>
              </a:rPr>
              <a:t>Role &amp; Types of Middleware in Distributed and Mobile Systems</a:t>
            </a:r>
            <a:r>
              <a:rPr lang="en-US" sz="3600" dirty="0">
                <a:latin typeface="Bodoni MT (Headings)"/>
              </a:rPr>
              <a:t>.</a:t>
            </a:r>
          </a:p>
        </p:txBody>
      </p:sp>
      <p:pic>
        <p:nvPicPr>
          <p:cNvPr id="26" name="Picture Placeholder 25" descr="snow covered pine leaves and pine cones&#10;">
            <a:extLst>
              <a:ext uri="{FF2B5EF4-FFF2-40B4-BE49-F238E27FC236}">
                <a16:creationId xmlns:a16="http://schemas.microsoft.com/office/drawing/2014/main" id="{36558FE3-0D16-474F-9215-B45433A9291D}"/>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5093208" y="1600200"/>
            <a:ext cx="2286000" cy="3657600"/>
          </a:xfrm>
        </p:spPr>
      </p:pic>
      <p:sp>
        <p:nvSpPr>
          <p:cNvPr id="2" name="Date Placeholder 1">
            <a:extLst>
              <a:ext uri="{FF2B5EF4-FFF2-40B4-BE49-F238E27FC236}">
                <a16:creationId xmlns:a16="http://schemas.microsoft.com/office/drawing/2014/main" id="{7AB4E9E8-56E4-460B-A054-A71EF0C99919}"/>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D13D261B-78DC-43BA-8897-281BB35FE6F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8</a:t>
            </a:fld>
            <a:endParaRPr lang="en-US" dirty="0"/>
          </a:p>
        </p:txBody>
      </p:sp>
      <p:pic>
        <p:nvPicPr>
          <p:cNvPr id="9" name="Picture Placeholder 8" descr="Diagram&#10;&#10;Description automatically generated">
            <a:extLst>
              <a:ext uri="{FF2B5EF4-FFF2-40B4-BE49-F238E27FC236}">
                <a16:creationId xmlns:a16="http://schemas.microsoft.com/office/drawing/2014/main" id="{FDDB6A3C-E21E-2612-C878-7A0D34DA9D83}"/>
              </a:ext>
            </a:extLst>
          </p:cNvPr>
          <p:cNvPicPr>
            <a:picLocks noGrp="1" noChangeAspect="1"/>
          </p:cNvPicPr>
          <p:nvPr>
            <p:ph type="pic" sz="quarter" idx="13"/>
          </p:nvPr>
        </p:nvPicPr>
        <p:blipFill>
          <a:blip r:embed="rId3"/>
          <a:srcRect l="8568" r="8568"/>
          <a:stretch>
            <a:fillRect/>
          </a:stretch>
        </p:blipFill>
        <p:spPr/>
      </p:pic>
    </p:spTree>
    <p:extLst>
      <p:ext uri="{BB962C8B-B14F-4D97-AF65-F5344CB8AC3E}">
        <p14:creationId xmlns:p14="http://schemas.microsoft.com/office/powerpoint/2010/main" val="554560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457200" y="768972"/>
            <a:ext cx="5421102" cy="525991"/>
          </a:xfrm>
        </p:spPr>
        <p:txBody>
          <a:bodyPr>
            <a:normAutofit/>
          </a:bodyPr>
          <a:lstStyle/>
          <a:p>
            <a:r>
              <a:rPr lang="en-US" sz="2400" b="1" i="0" dirty="0">
                <a:effectLst/>
                <a:latin typeface="Bodoni MT (Headings)"/>
                <a:cs typeface="Arial" panose="020B0604020202020204" pitchFamily="34" charset="0"/>
              </a:rPr>
              <a:t>RPC, messaging, publish-subscribe</a:t>
            </a:r>
            <a:endParaRPr lang="en-US" sz="2400" dirty="0"/>
          </a:p>
        </p:txBody>
      </p:sp>
      <p:sp>
        <p:nvSpPr>
          <p:cNvPr id="7" name="Date Placeholder 6">
            <a:extLst>
              <a:ext uri="{FF2B5EF4-FFF2-40B4-BE49-F238E27FC236}">
                <a16:creationId xmlns:a16="http://schemas.microsoft.com/office/drawing/2014/main" id="{B2838087-D445-4015-BEEA-94686BC175BF}"/>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9" name="Slide Number Placeholder 8">
            <a:extLst>
              <a:ext uri="{FF2B5EF4-FFF2-40B4-BE49-F238E27FC236}">
                <a16:creationId xmlns:a16="http://schemas.microsoft.com/office/drawing/2014/main" id="{3AFC16FA-62DC-4D56-810F-B1F6F94EBF7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9</a:t>
            </a:fld>
            <a:endParaRPr lang="en-US" dirty="0"/>
          </a:p>
        </p:txBody>
      </p:sp>
      <p:sp>
        <p:nvSpPr>
          <p:cNvPr id="15" name="TextBox 14">
            <a:extLst>
              <a:ext uri="{FF2B5EF4-FFF2-40B4-BE49-F238E27FC236}">
                <a16:creationId xmlns:a16="http://schemas.microsoft.com/office/drawing/2014/main" id="{78E8E286-435A-D1EB-48AB-8876D90541EC}"/>
              </a:ext>
            </a:extLst>
          </p:cNvPr>
          <p:cNvSpPr txBox="1"/>
          <p:nvPr/>
        </p:nvSpPr>
        <p:spPr>
          <a:xfrm>
            <a:off x="653150" y="2334154"/>
            <a:ext cx="5257800" cy="2800767"/>
          </a:xfrm>
          <a:prstGeom prst="rect">
            <a:avLst/>
          </a:prstGeom>
          <a:noFill/>
        </p:spPr>
        <p:txBody>
          <a:bodyPr wrap="square">
            <a:spAutoFit/>
          </a:bodyPr>
          <a:lstStyle/>
          <a:p>
            <a:pPr algn="l"/>
            <a:r>
              <a:rPr lang="en-US" b="1" i="0" dirty="0">
                <a:solidFill>
                  <a:schemeClr val="bg2">
                    <a:lumMod val="50000"/>
                  </a:schemeClr>
                </a:solidFill>
                <a:effectLst/>
                <a:latin typeface="Söhne"/>
              </a:rPr>
              <a:t>1:</a:t>
            </a:r>
            <a:r>
              <a:rPr lang="en-US" sz="1400" b="0" i="0" dirty="0">
                <a:solidFill>
                  <a:srgbClr val="374151"/>
                </a:solidFill>
                <a:effectLst/>
                <a:latin typeface="Söhne"/>
              </a:rPr>
              <a:t> RPC (Remote Procedure Call), messaging, and publish-subscribe are all communication patterns commonly used in distributed and mobile systems. Here's a brief explanation of each:</a:t>
            </a:r>
          </a:p>
          <a:p>
            <a:pPr algn="l"/>
            <a:endParaRPr lang="en-US" sz="1400" b="1" i="0" dirty="0">
              <a:solidFill>
                <a:srgbClr val="374151"/>
              </a:solidFill>
              <a:effectLst/>
              <a:latin typeface="Söhne"/>
            </a:endParaRPr>
          </a:p>
          <a:p>
            <a:pPr algn="l"/>
            <a:endParaRPr lang="en-US" sz="1400" b="1" i="0" dirty="0">
              <a:solidFill>
                <a:srgbClr val="374151"/>
              </a:solidFill>
              <a:effectLst/>
              <a:latin typeface="Söhne"/>
            </a:endParaRPr>
          </a:p>
          <a:p>
            <a:pPr algn="l"/>
            <a:r>
              <a:rPr lang="en-US" b="1" i="0" dirty="0">
                <a:solidFill>
                  <a:schemeClr val="bg2">
                    <a:lumMod val="50000"/>
                  </a:schemeClr>
                </a:solidFill>
                <a:effectLst/>
                <a:latin typeface="Söhne"/>
              </a:rPr>
              <a:t>2: Remote Procedure Call (RPC): </a:t>
            </a:r>
            <a:r>
              <a:rPr lang="en-US" sz="1400" b="0" i="0" dirty="0">
                <a:solidFill>
                  <a:srgbClr val="374151"/>
                </a:solidFill>
                <a:effectLst/>
                <a:latin typeface="Söhne"/>
              </a:rPr>
              <a:t>RPC is a communication pattern that enables one program to call a function or procedure in another program, typically on a remote server. The caller sends a message containing the function parameters to the server, which executes the function and returns the result..</a:t>
            </a:r>
          </a:p>
          <a:p>
            <a:pPr algn="l"/>
            <a:endParaRPr lang="en-US" sz="1400" b="1" i="0" dirty="0">
              <a:solidFill>
                <a:srgbClr val="374151"/>
              </a:solidFill>
              <a:effectLst/>
              <a:latin typeface="Söhne"/>
            </a:endParaRPr>
          </a:p>
          <a:p>
            <a:pPr algn="l"/>
            <a:endParaRPr lang="en-US" sz="1400" b="0" i="0" dirty="0">
              <a:solidFill>
                <a:srgbClr val="374151"/>
              </a:solidFill>
              <a:effectLst/>
              <a:latin typeface="Söhne"/>
            </a:endParaRPr>
          </a:p>
        </p:txBody>
      </p:sp>
      <p:sp>
        <p:nvSpPr>
          <p:cNvPr id="23" name="TextBox 22">
            <a:extLst>
              <a:ext uri="{FF2B5EF4-FFF2-40B4-BE49-F238E27FC236}">
                <a16:creationId xmlns:a16="http://schemas.microsoft.com/office/drawing/2014/main" id="{7500B3AD-33FD-AA4B-0286-007C8FB98010}"/>
              </a:ext>
            </a:extLst>
          </p:cNvPr>
          <p:cNvSpPr txBox="1"/>
          <p:nvPr/>
        </p:nvSpPr>
        <p:spPr>
          <a:xfrm>
            <a:off x="6281051" y="2272599"/>
            <a:ext cx="5257800" cy="2646878"/>
          </a:xfrm>
          <a:prstGeom prst="rect">
            <a:avLst/>
          </a:prstGeom>
          <a:noFill/>
        </p:spPr>
        <p:txBody>
          <a:bodyPr wrap="square">
            <a:spAutoFit/>
          </a:bodyPr>
          <a:lstStyle/>
          <a:p>
            <a:r>
              <a:rPr lang="en-US" b="1" dirty="0">
                <a:solidFill>
                  <a:schemeClr val="bg2">
                    <a:lumMod val="50000"/>
                  </a:schemeClr>
                </a:solidFill>
                <a:latin typeface="Söhne"/>
              </a:rPr>
              <a:t>3</a:t>
            </a:r>
            <a:r>
              <a:rPr lang="en-US" sz="1800" b="1" i="0" dirty="0">
                <a:solidFill>
                  <a:schemeClr val="bg2">
                    <a:lumMod val="50000"/>
                  </a:schemeClr>
                </a:solidFill>
                <a:effectLst/>
                <a:latin typeface="Söhne"/>
              </a:rPr>
              <a:t>: Messaging: </a:t>
            </a:r>
            <a:r>
              <a:rPr lang="en-US" sz="1400" b="0" i="0" dirty="0">
                <a:solidFill>
                  <a:srgbClr val="374151"/>
                </a:solidFill>
                <a:effectLst/>
                <a:latin typeface="Söhne"/>
              </a:rPr>
              <a:t>Messaging is a communication pattern that involves sending messages between different components or services in a distributed system. Messages can contain data, commands, or events, and are typically sent asynchronously, without the sender needing to wait for a response. </a:t>
            </a:r>
            <a:endParaRPr lang="en-US" sz="1400" dirty="0">
              <a:solidFill>
                <a:srgbClr val="374151"/>
              </a:solidFill>
              <a:latin typeface="Söhne"/>
            </a:endParaRPr>
          </a:p>
          <a:p>
            <a:pPr algn="l"/>
            <a:endParaRPr lang="en-US" sz="1800" b="1" i="0" dirty="0">
              <a:solidFill>
                <a:schemeClr val="bg2">
                  <a:lumMod val="50000"/>
                </a:schemeClr>
              </a:solidFill>
              <a:effectLst/>
              <a:latin typeface="Söhne"/>
            </a:endParaRPr>
          </a:p>
          <a:p>
            <a:pPr algn="l"/>
            <a:r>
              <a:rPr lang="en-US" b="1" dirty="0">
                <a:solidFill>
                  <a:schemeClr val="bg2">
                    <a:lumMod val="50000"/>
                  </a:schemeClr>
                </a:solidFill>
                <a:latin typeface="Söhne"/>
              </a:rPr>
              <a:t>4</a:t>
            </a:r>
            <a:r>
              <a:rPr lang="en-US" sz="1800" b="1" i="0" dirty="0">
                <a:solidFill>
                  <a:schemeClr val="bg2">
                    <a:lumMod val="50000"/>
                  </a:schemeClr>
                </a:solidFill>
                <a:effectLst/>
                <a:latin typeface="Söhne"/>
              </a:rPr>
              <a:t>: Publish-Subscribe: </a:t>
            </a:r>
            <a:r>
              <a:rPr lang="en-US" sz="1400" b="0" i="0" dirty="0">
                <a:solidFill>
                  <a:srgbClr val="374151"/>
                </a:solidFill>
                <a:effectLst/>
                <a:latin typeface="Söhne"/>
              </a:rPr>
              <a:t>Publish-Subscribe is a communication pattern where publishers send messages to a message broker, which then distributes the messages to subscribers. Subscribers express interest in certain types of messages, and the broker sends them only the messages that match their interests. </a:t>
            </a:r>
          </a:p>
        </p:txBody>
      </p:sp>
    </p:spTree>
    <p:extLst>
      <p:ext uri="{BB962C8B-B14F-4D97-AF65-F5344CB8AC3E}">
        <p14:creationId xmlns:p14="http://schemas.microsoft.com/office/powerpoint/2010/main" val="3109144581"/>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owscape_tm44613219_Win32_JB_SL_v3" id="{1C87AC08-773C-4510-A4A8-B1D3594C4029}" vid="{72F6DBE6-EDB8-4427-B790-8ECF5ED62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73F6E9-2FA5-4F36-A42B-ED7213C4AABD}">
  <ds:schemaRefs>
    <ds:schemaRef ds:uri="http://schemas.microsoft.com/sharepoint/v3/contenttype/forms"/>
  </ds:schemaRefs>
</ds:datastoreItem>
</file>

<file path=customXml/itemProps3.xml><?xml version="1.0" encoding="utf-8"?>
<ds:datastoreItem xmlns:ds="http://schemas.openxmlformats.org/officeDocument/2006/customXml" ds:itemID="{F0576AF5-45CB-4D7F-8506-5C2B8F7E0C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393</TotalTime>
  <Words>2244</Words>
  <Application>Microsoft Office PowerPoint</Application>
  <PresentationFormat>Widescreen</PresentationFormat>
  <Paragraphs>142</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Nova</vt:lpstr>
      <vt:lpstr>Bodoni MT</vt:lpstr>
      <vt:lpstr>Bodoni MT (Headings)</vt:lpstr>
      <vt:lpstr>Calibri</vt:lpstr>
      <vt:lpstr>Söhne</vt:lpstr>
      <vt:lpstr>Source Sans Pro Light</vt:lpstr>
      <vt:lpstr>Wingdings</vt:lpstr>
      <vt:lpstr>Office Theme</vt:lpstr>
      <vt:lpstr>Distributed and Mobile Systems </vt:lpstr>
      <vt:lpstr>Outline:</vt:lpstr>
      <vt:lpstr>PowerPoint Presentation</vt:lpstr>
      <vt:lpstr>INTRODUCTION</vt:lpstr>
      <vt:lpstr>Importance in Modern Computing</vt:lpstr>
      <vt:lpstr>Security in Distributed and Mobile Systems</vt:lpstr>
      <vt:lpstr>Security threats and challenges</vt:lpstr>
      <vt:lpstr>Role &amp; Types of Middleware in Distributed and Mobile Systems.</vt:lpstr>
      <vt:lpstr>RPC, messaging, publish-subscribe</vt:lpstr>
      <vt:lpstr>Challenges in designing and implementing middleware</vt:lpstr>
      <vt:lpstr>Characteristics.</vt:lpstr>
      <vt:lpstr>PowerPoint Presentation</vt:lpstr>
      <vt:lpstr>PowerPoint Presentation</vt:lpstr>
      <vt:lpstr>Case Studies</vt:lpstr>
      <vt:lpstr>Real-world examples of distributed and mobile systems in use</vt:lpstr>
      <vt:lpstr>Lessons learned from these examples</vt:lpstr>
      <vt:lpstr>Future Trends </vt:lpstr>
      <vt:lpstr>Emerging technologies and trends in distributed and mobile systems</vt:lpstr>
      <vt:lpstr>Conclusion</vt:lpstr>
      <vt:lpstr>Recap of key points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and Mobile Systems </dc:title>
  <dc:creator>I- C</dc:creator>
  <cp:lastModifiedBy>I- C</cp:lastModifiedBy>
  <cp:revision>2</cp:revision>
  <dcterms:created xsi:type="dcterms:W3CDTF">2023-04-12T11:13:47Z</dcterms:created>
  <dcterms:modified xsi:type="dcterms:W3CDTF">2023-04-12T17:49:49Z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