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8" r:id="rId2"/>
    <p:sldId id="283" r:id="rId3"/>
    <p:sldId id="292" r:id="rId4"/>
    <p:sldId id="291" r:id="rId5"/>
    <p:sldId id="290" r:id="rId6"/>
    <p:sldId id="289" r:id="rId7"/>
    <p:sldId id="288" r:id="rId8"/>
    <p:sldId id="293" r:id="rId9"/>
    <p:sldId id="260" r:id="rId10"/>
    <p:sldId id="263" r:id="rId11"/>
    <p:sldId id="265" r:id="rId12"/>
    <p:sldId id="294" r:id="rId13"/>
    <p:sldId id="267" r:id="rId14"/>
    <p:sldId id="269" r:id="rId15"/>
    <p:sldId id="295" r:id="rId16"/>
    <p:sldId id="270" r:id="rId17"/>
    <p:sldId id="275" r:id="rId18"/>
    <p:sldId id="277" r:id="rId19"/>
    <p:sldId id="281" r:id="rId20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E43-0350-4CAF-B6C8-BBE5571D87C1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9383-05E1-409E-86F2-731ED50FC7EE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2F56-72D3-47E7-9A0D-BBA67552F1A3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55DF06BA-BB26-4656-8FA9-56F88F2715D8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2301-CB5D-4948-B2D7-7A30347403E5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66D-458D-42DE-AE07-74CF0C3D526D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6F1F-C73C-42DF-81E9-CB99F84C7619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11C-8980-4F76-9C4C-59A01E43AB9C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B2C6-FCDB-4E03-A234-8759F68963BD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07B-7484-4993-B221-BE86FBB0C9FE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DA92-E5D5-4DB7-8831-37C1E71BE5F4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B94673-5828-4709-A6E7-42C5D28A482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623ABF-19E4-4953-9E3C-42963EA82EB3}" type="slidenum">
              <a:rPr lang="ar-SA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Documents%20and%20Settings\h-nahas\Desktop\course%20material\NAD\Sybex%20-%20Csharp%20Network%20Programming.chm::/LiB0023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Documents%20and%20Settings\Huzaifa\Desktop\Sybex%20-%20Csharp%20Network%20Programming.chm::/LiB0023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827088" y="1125538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b="0"/>
              <a:t>Socket Programming in C#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68" y="5072074"/>
            <a:ext cx="4895850" cy="1295400"/>
          </a:xfrm>
        </p:spPr>
        <p:txBody>
          <a:bodyPr>
            <a:normAutofit/>
          </a:bodyPr>
          <a:lstStyle/>
          <a:p>
            <a:pPr algn="ctr" rtl="0"/>
            <a:r>
              <a:rPr lang="en-US" sz="2400" dirty="0" smtClean="0"/>
              <a:t>Edit by </a:t>
            </a:r>
            <a:r>
              <a:rPr lang="en-US" sz="2400" dirty="0" err="1" smtClean="0"/>
              <a:t>Belal</a:t>
            </a:r>
            <a:r>
              <a:rPr lang="en-US" sz="2400" dirty="0" smtClean="0"/>
              <a:t> </a:t>
            </a:r>
            <a:r>
              <a:rPr lang="en-US" sz="2400" dirty="0" err="1" smtClean="0"/>
              <a:t>Marzouk</a:t>
            </a:r>
            <a:endParaRPr lang="en-US" sz="2400" dirty="0" smtClean="0"/>
          </a:p>
          <a:p>
            <a:pPr algn="ctr" rtl="0"/>
            <a:r>
              <a:rPr lang="en-US" sz="2400" dirty="0" smtClean="0"/>
              <a:t>Supervised by  </a:t>
            </a:r>
            <a:r>
              <a:rPr lang="en-US" sz="2400" dirty="0" err="1" smtClean="0"/>
              <a:t>e.tarek</a:t>
            </a:r>
            <a:r>
              <a:rPr lang="en-US" sz="2400" dirty="0" smtClean="0"/>
              <a:t> </a:t>
            </a:r>
            <a:r>
              <a:rPr lang="en-US" sz="2400" smtClean="0"/>
              <a:t>alsati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IPAddress</a:t>
            </a:r>
            <a:r>
              <a:rPr lang="ar-SA" dirty="0"/>
              <a:t> </a:t>
            </a:r>
            <a:r>
              <a:rPr lang="en-US" dirty="0" smtClean="0"/>
              <a:t>Methods &amp; Fields</a:t>
            </a:r>
            <a:endParaRPr lang="en-US" dirty="0"/>
          </a:p>
        </p:txBody>
      </p:sp>
      <p:graphicFrame>
        <p:nvGraphicFramePr>
          <p:cNvPr id="80262" name="Group 390"/>
          <p:cNvGraphicFramePr>
            <a:graphicFrameLocks noGrp="1"/>
          </p:cNvGraphicFramePr>
          <p:nvPr>
            <p:ph type="tbl" idx="1"/>
          </p:nvPr>
        </p:nvGraphicFramePr>
        <p:xfrm>
          <a:off x="857224" y="1928802"/>
          <a:ext cx="7693025" cy="4644710"/>
        </p:xfrm>
        <a:graphic>
          <a:graphicData uri="http://schemas.openxmlformats.org/drawingml/2006/table">
            <a:tbl>
              <a:tblPr rtl="1"/>
              <a:tblGrid>
                <a:gridCol w="4000500"/>
                <a:gridCol w="3692525"/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Method/ Field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Converts a string to 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IPAddress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instance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Parse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Converts an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IPAddress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 string representation of the dotted decimal format of the IP address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an IP address that indicates that the server must listen for client activity on all network interfaces.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the IP broadcast address.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Broadcast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the IP loopback address.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Loopback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an IP address that indicates that no network interface should be used.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58" name="AutoShap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IPEndPoint Methods</a:t>
            </a:r>
          </a:p>
        </p:txBody>
      </p:sp>
      <p:graphicFrame>
        <p:nvGraphicFramePr>
          <p:cNvPr id="85057" name="Group 65"/>
          <p:cNvGraphicFramePr>
            <a:graphicFrameLocks noGrp="1"/>
          </p:cNvGraphicFramePr>
          <p:nvPr>
            <p:ph type="tbl" idx="1"/>
          </p:nvPr>
        </p:nvGraphicFramePr>
        <p:xfrm>
          <a:off x="838200" y="2362200"/>
          <a:ext cx="7693025" cy="2233614"/>
        </p:xfrm>
        <a:graphic>
          <a:graphicData uri="http://schemas.openxmlformats.org/drawingml/2006/table">
            <a:tbl>
              <a:tblPr rtl="1"/>
              <a:tblGrid>
                <a:gridCol w="3846512"/>
                <a:gridCol w="3846513"/>
              </a:tblGrid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an EndPoint object from a IPAddress and port.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 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 string representation of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IPEndPoint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instance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ToString 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 Placeholder 3" descr="Screen Clipping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39" y="1125538"/>
            <a:ext cx="6898947" cy="4960937"/>
          </a:xfrm>
        </p:spPr>
      </p:pic>
    </p:spTree>
    <p:extLst>
      <p:ext uri="{BB962C8B-B14F-4D97-AF65-F5344CB8AC3E}">
        <p14:creationId xmlns:p14="http://schemas.microsoft.com/office/powerpoint/2010/main" val="15152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dirty="0" smtClean="0"/>
              <a:t>Socket </a:t>
            </a:r>
            <a:r>
              <a:rPr lang="en-US" dirty="0"/>
              <a:t>Construction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93388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en-US" sz="2400" dirty="0"/>
              <a:t>Socket(</a:t>
            </a:r>
            <a:r>
              <a:rPr lang="en-US" sz="2400" dirty="0" err="1"/>
              <a:t>AddressFamily</a:t>
            </a:r>
            <a:r>
              <a:rPr lang="en-US" sz="2400" dirty="0"/>
              <a:t> </a:t>
            </a:r>
            <a:r>
              <a:rPr lang="en-US" sz="2400" i="1" dirty="0" err="1"/>
              <a:t>af</a:t>
            </a:r>
            <a:r>
              <a:rPr lang="en-US" sz="2400" dirty="0"/>
              <a:t>, </a:t>
            </a:r>
            <a:r>
              <a:rPr lang="en-US" sz="2400" dirty="0" err="1"/>
              <a:t>SocketType</a:t>
            </a:r>
            <a:r>
              <a:rPr lang="en-US" sz="2400" dirty="0"/>
              <a:t> </a:t>
            </a:r>
            <a:r>
              <a:rPr lang="en-US" sz="2400" i="1" dirty="0" err="1"/>
              <a:t>st</a:t>
            </a:r>
            <a:r>
              <a:rPr lang="en-US" sz="2400" dirty="0"/>
              <a:t>, </a:t>
            </a:r>
            <a:r>
              <a:rPr lang="en-US" sz="2400" dirty="0" err="1"/>
              <a:t>ProtocolType</a:t>
            </a:r>
            <a:r>
              <a:rPr lang="en-US" sz="2400" dirty="0"/>
              <a:t> </a:t>
            </a:r>
            <a:r>
              <a:rPr lang="en-US" sz="2400" i="1" dirty="0"/>
              <a:t>pt</a:t>
            </a:r>
            <a:r>
              <a:rPr lang="en-US" sz="2400" dirty="0"/>
              <a:t>) </a:t>
            </a:r>
          </a:p>
        </p:txBody>
      </p:sp>
      <p:graphicFrame>
        <p:nvGraphicFramePr>
          <p:cNvPr id="6" name="Group 101"/>
          <p:cNvGraphicFramePr>
            <a:graphicFrameLocks/>
          </p:cNvGraphicFramePr>
          <p:nvPr/>
        </p:nvGraphicFramePr>
        <p:xfrm>
          <a:off x="571472" y="2643182"/>
          <a:ext cx="7693025" cy="3724277"/>
        </p:xfrm>
        <a:graphic>
          <a:graphicData uri="http://schemas.openxmlformats.org/drawingml/2006/table">
            <a:tbl>
              <a:tblPr rtl="1"/>
              <a:tblGrid>
                <a:gridCol w="2563813"/>
                <a:gridCol w="2565400"/>
                <a:gridCol w="2563812"/>
              </a:tblGrid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Protocoltype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SocketType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Connectionless communication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Udp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Dgram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Connection-oriented communication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Stream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 Control Message Protocol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Icmp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Raw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Plain IP packet communication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Raw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Raw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Properties </a:t>
            </a:r>
          </a:p>
        </p:txBody>
      </p:sp>
      <p:graphicFrame>
        <p:nvGraphicFramePr>
          <p:cNvPr id="91253" name="Group 117"/>
          <p:cNvGraphicFramePr>
            <a:graphicFrameLocks noGrp="1"/>
          </p:cNvGraphicFramePr>
          <p:nvPr>
            <p:ph type="tbl" idx="1"/>
          </p:nvPr>
        </p:nvGraphicFramePr>
        <p:xfrm>
          <a:off x="642910" y="2071678"/>
          <a:ext cx="7693025" cy="2182178"/>
        </p:xfrm>
        <a:graphic>
          <a:graphicData uri="http://schemas.openxmlformats.org/drawingml/2006/table">
            <a:tbl>
              <a:tblPr rtl="1"/>
              <a:tblGrid>
                <a:gridCol w="3846513"/>
                <a:gridCol w="3846512"/>
              </a:tblGrid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the amount of data that is ready to be read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Available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whether the Socket is in blocking mode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Blocking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a value that indicates if the Socket is connected to a remote device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Connected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 Placeholder 3" descr="Screen Clipping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05" y="1341438"/>
            <a:ext cx="6547415" cy="4745037"/>
          </a:xfrm>
        </p:spPr>
      </p:pic>
    </p:spTree>
    <p:extLst>
      <p:ext uri="{BB962C8B-B14F-4D97-AF65-F5344CB8AC3E}">
        <p14:creationId xmlns:p14="http://schemas.microsoft.com/office/powerpoint/2010/main" val="9174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Using Connection-Oriented Sockets </a:t>
            </a:r>
          </a:p>
        </p:txBody>
      </p:sp>
      <p:pic>
        <p:nvPicPr>
          <p:cNvPr id="6" name="Picture 2" descr="D:\Documents\Desktop\ori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4914900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Connectionless Sockets </a:t>
            </a:r>
          </a:p>
        </p:txBody>
      </p:sp>
      <p:pic>
        <p:nvPicPr>
          <p:cNvPr id="7" name="Picture 2" descr="D:\Documents\Desktop\les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788" y="1980363"/>
            <a:ext cx="6221412" cy="4449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 Programming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/>
              <a:t>Non-blocking </a:t>
            </a:r>
            <a:r>
              <a:rPr lang="en-US" sz="2000" b="1" dirty="0" smtClean="0"/>
              <a:t>Sockets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You can set the </a:t>
            </a:r>
            <a:r>
              <a:rPr lang="en-US" sz="1800" dirty="0" err="1" smtClean="0"/>
              <a:t>MySocket.Blocking</a:t>
            </a:r>
            <a:r>
              <a:rPr lang="en-US" sz="1800" dirty="0" smtClean="0"/>
              <a:t> property of a socket to false, putting the socket into non-blocking mode. 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Multiplexed Sockets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 Select() method is used to multiplex multiple Socket instances to watch for the ones that are ready to be read or written to. 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		-   Select(</a:t>
            </a:r>
            <a:r>
              <a:rPr lang="en-US" sz="1800" dirty="0" err="1" smtClean="0"/>
              <a:t>IList</a:t>
            </a:r>
            <a:r>
              <a:rPr lang="en-US" sz="1800" dirty="0" smtClean="0"/>
              <a:t> read, </a:t>
            </a:r>
            <a:r>
              <a:rPr lang="en-US" sz="1800" dirty="0" err="1" smtClean="0"/>
              <a:t>IList</a:t>
            </a:r>
            <a:r>
              <a:rPr lang="en-US" sz="1800" dirty="0" smtClean="0"/>
              <a:t> write, </a:t>
            </a:r>
            <a:r>
              <a:rPr lang="en-US" sz="1800" dirty="0" err="1" smtClean="0"/>
              <a:t>IList</a:t>
            </a:r>
            <a:r>
              <a:rPr lang="en-US" sz="1800" dirty="0" smtClean="0"/>
              <a:t> error, </a:t>
            </a:r>
            <a:r>
              <a:rPr lang="en-US" sz="1800" dirty="0" err="1" smtClean="0"/>
              <a:t>int</a:t>
            </a:r>
            <a:r>
              <a:rPr lang="en-US" sz="1800" dirty="0" smtClean="0"/>
              <a:t> microseconds)</a:t>
            </a:r>
          </a:p>
          <a:p>
            <a:pPr lvl="1">
              <a:lnSpc>
                <a:spcPct val="80000"/>
              </a:lnSpc>
            </a:pPr>
            <a:endParaRPr lang="en-US" sz="1800" b="1" dirty="0"/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Socket Exceptions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</a:t>
            </a:r>
            <a:r>
              <a:rPr lang="en-US" sz="2000" dirty="0"/>
              <a:t># uses the try-catch mechanism to catch errors and exceptions as the program is </a:t>
            </a:r>
            <a:r>
              <a:rPr lang="en-US" sz="2000" dirty="0" smtClean="0"/>
              <a:t>running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	  try</a:t>
            </a:r>
          </a:p>
          <a:p>
            <a:pPr>
              <a:buNone/>
            </a:pPr>
            <a:r>
              <a:rPr lang="en-US" sz="2000" dirty="0" smtClean="0"/>
              <a:t>                {</a:t>
            </a:r>
          </a:p>
          <a:p>
            <a:pPr>
              <a:buNone/>
            </a:pPr>
            <a:r>
              <a:rPr lang="en-US" sz="2000" dirty="0" smtClean="0"/>
              <a:t>                    </a:t>
            </a:r>
          </a:p>
          <a:p>
            <a:pPr>
              <a:buNone/>
            </a:pPr>
            <a:r>
              <a:rPr lang="en-US" sz="2000" dirty="0" smtClean="0"/>
              <a:t>                }</a:t>
            </a:r>
          </a:p>
          <a:p>
            <a:pPr>
              <a:buNone/>
            </a:pPr>
            <a:r>
              <a:rPr lang="en-US" sz="2000" dirty="0" smtClean="0"/>
              <a:t>                catch (</a:t>
            </a:r>
            <a:r>
              <a:rPr lang="en-US" sz="2000" dirty="0" err="1" smtClean="0"/>
              <a:t>SocketException</a:t>
            </a:r>
            <a:r>
              <a:rPr lang="en-US" sz="2000" dirty="0" smtClean="0"/>
              <a:t> e1)</a:t>
            </a:r>
          </a:p>
          <a:p>
            <a:pPr>
              <a:buNone/>
            </a:pPr>
            <a:r>
              <a:rPr lang="en-US" sz="2000" dirty="0" smtClean="0"/>
              <a:t>                {</a:t>
            </a:r>
          </a:p>
          <a:p>
            <a:pPr lvl="5">
              <a:buNone/>
            </a:pPr>
            <a:r>
              <a:rPr lang="en-US" dirty="0" smtClean="0"/>
              <a:t>//handle the exception </a:t>
            </a:r>
          </a:p>
          <a:p>
            <a:pPr>
              <a:buNone/>
            </a:pPr>
            <a:r>
              <a:rPr lang="en-US" sz="2000" dirty="0" smtClean="0"/>
              <a:t>               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3244334"/>
            <a:ext cx="468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Introduction to Sockets</a:t>
            </a:r>
          </a:p>
        </p:txBody>
      </p:sp>
    </p:spTree>
    <p:extLst>
      <p:ext uri="{BB962C8B-B14F-4D97-AF65-F5344CB8AC3E}">
        <p14:creationId xmlns:p14="http://schemas.microsoft.com/office/powerpoint/2010/main" val="12471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Sockets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algn="just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End-point </a:t>
            </a:r>
            <a:r>
              <a:rPr lang="en-US" dirty="0">
                <a:solidFill>
                  <a:schemeClr val="tx2"/>
                </a:solidFill>
              </a:rPr>
              <a:t>of </a:t>
            </a:r>
            <a:r>
              <a:rPr lang="en-US" dirty="0" err="1">
                <a:solidFill>
                  <a:schemeClr val="tx2"/>
                </a:solidFill>
              </a:rPr>
              <a:t>interprocess</a:t>
            </a:r>
            <a:r>
              <a:rPr lang="en-US" dirty="0">
                <a:solidFill>
                  <a:schemeClr val="tx2"/>
                </a:solidFill>
              </a:rPr>
              <a:t> communication.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An interface through which processes can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send / receive </a:t>
            </a:r>
            <a:r>
              <a:rPr lang="en-US" dirty="0" smtClean="0">
                <a:solidFill>
                  <a:schemeClr val="tx2"/>
                </a:solidFill>
              </a:rPr>
              <a:t>information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dirty="0"/>
              <a:t>Why Sockets?</a:t>
            </a:r>
            <a:endParaRPr lang="en-US" dirty="0">
              <a:solidFill>
                <a:schemeClr val="tx2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olidFill>
                  <a:schemeClr val="tx2"/>
                </a:solidFill>
              </a:rPr>
              <a:t>Used for </a:t>
            </a:r>
            <a:r>
              <a:rPr lang="en-US" dirty="0" err="1">
                <a:solidFill>
                  <a:schemeClr val="tx2"/>
                </a:solidFill>
              </a:rPr>
              <a:t>Interprocess</a:t>
            </a:r>
            <a:r>
              <a:rPr lang="en-US" dirty="0">
                <a:solidFill>
                  <a:schemeClr val="tx2"/>
                </a:solidFill>
              </a:rPr>
              <a:t> communication.</a:t>
            </a:r>
          </a:p>
          <a:p>
            <a:pPr lvl="1" algn="just">
              <a:lnSpc>
                <a:spcPct val="80000"/>
              </a:lnSpc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algn="just">
              <a:lnSpc>
                <a:spcPct val="8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The Client-Server  model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Most </a:t>
            </a:r>
            <a:r>
              <a:rPr lang="en-US" dirty="0" err="1">
                <a:solidFill>
                  <a:schemeClr val="tx2"/>
                </a:solidFill>
              </a:rPr>
              <a:t>interprocess</a:t>
            </a:r>
            <a:r>
              <a:rPr lang="en-US" dirty="0">
                <a:solidFill>
                  <a:schemeClr val="tx2"/>
                </a:solidFill>
              </a:rPr>
              <a:t> communication uses client-server model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Client &amp; Server are two processes that wants to communicate with each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other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The Client process connects to the Server process, to make a request for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information/services own by the Server.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Once the connection is established between Client process and Server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process, they can start sending / receiving information.</a:t>
            </a:r>
          </a:p>
          <a:p>
            <a:endParaRPr lang="en-US" dirty="0"/>
          </a:p>
        </p:txBody>
      </p:sp>
      <p:pic>
        <p:nvPicPr>
          <p:cNvPr id="4" name="Picture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52736"/>
            <a:ext cx="2895600" cy="205120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creates a Socket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&lt;</a:t>
            </a:r>
            <a:r>
              <a:rPr lang="en-US" dirty="0">
                <a:solidFill>
                  <a:schemeClr val="tx2"/>
                </a:solidFill>
              </a:rPr>
              <a:t>IP address, Port #&gt; tuple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What makes a connection?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{Source&lt;IP address, Port #&gt; , Destination &lt;IP address, Port #&gt;} i.e. source socket – destination socket pair uniquely identifies a connection.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Example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37112"/>
            <a:ext cx="770485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Socket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STREAM </a:t>
            </a:r>
            <a:r>
              <a:rPr lang="en-US" dirty="0">
                <a:solidFill>
                  <a:schemeClr val="tx2"/>
                </a:solidFill>
              </a:rPr>
              <a:t>– uses TCP which is reliable, stream oriented protocol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DATAGRAM – uses </a:t>
            </a:r>
            <a:r>
              <a:rPr lang="en-US" dirty="0" smtClean="0">
                <a:solidFill>
                  <a:schemeClr val="tx2"/>
                </a:solidFill>
              </a:rPr>
              <a:t>UDP </a:t>
            </a:r>
            <a:r>
              <a:rPr lang="en-US" dirty="0">
                <a:solidFill>
                  <a:schemeClr val="tx2"/>
                </a:solidFill>
              </a:rPr>
              <a:t>which is unreliable, message oriented protocol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RAW – provides RAW data transfer directly over IP protocol (no transport layer)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Sockets can use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i="1" dirty="0">
                <a:solidFill>
                  <a:schemeClr val="tx2"/>
                </a:solidFill>
              </a:rPr>
              <a:t>unicast</a:t>
            </a:r>
            <a:r>
              <a:rPr lang="en-US" dirty="0">
                <a:solidFill>
                  <a:schemeClr val="tx2"/>
                </a:solidFill>
              </a:rPr>
              <a:t>” ( for a particular IP address destination)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i="1" dirty="0">
                <a:solidFill>
                  <a:schemeClr val="tx2"/>
                </a:solidFill>
              </a:rPr>
              <a:t>multicast”</a:t>
            </a:r>
            <a:r>
              <a:rPr lang="en-US" dirty="0">
                <a:solidFill>
                  <a:schemeClr val="tx2"/>
                </a:solidFill>
              </a:rPr>
              <a:t> ( a set of destinations – 224.x.x.x)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i="1" dirty="0">
                <a:solidFill>
                  <a:schemeClr val="tx2"/>
                </a:solidFill>
              </a:rPr>
              <a:t>broadcast</a:t>
            </a:r>
            <a:r>
              <a:rPr lang="en-US" dirty="0">
                <a:solidFill>
                  <a:schemeClr val="tx2"/>
                </a:solidFill>
              </a:rPr>
              <a:t>” (direct and limited)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i="1" dirty="0">
                <a:solidFill>
                  <a:schemeClr val="tx2"/>
                </a:solidFill>
              </a:rPr>
              <a:t>Loopback</a:t>
            </a:r>
            <a:r>
              <a:rPr lang="en-US" dirty="0">
                <a:solidFill>
                  <a:schemeClr val="tx2"/>
                </a:solidFill>
              </a:rPr>
              <a:t>” address i.e. 127.x.x.x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algorithm for TCP client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Find the IP address and port number of server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a TCP socket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Connect the socket to server (Server must be up and listening for new requests)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Send/ receive data with server using the socket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Close the connection </a:t>
            </a:r>
          </a:p>
          <a:p>
            <a:r>
              <a:rPr lang="en-US" dirty="0">
                <a:solidFill>
                  <a:schemeClr val="tx2"/>
                </a:solidFill>
              </a:rPr>
              <a:t>algorithm for TCP server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Find the IP address and port number of server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a TCP </a:t>
            </a:r>
            <a:r>
              <a:rPr lang="en-US" i="1" dirty="0">
                <a:solidFill>
                  <a:schemeClr val="tx2"/>
                </a:solidFill>
              </a:rPr>
              <a:t>server socket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Bind the </a:t>
            </a:r>
            <a:r>
              <a:rPr lang="en-US" i="1" dirty="0">
                <a:solidFill>
                  <a:schemeClr val="tx2"/>
                </a:solidFill>
              </a:rPr>
              <a:t>server socket</a:t>
            </a:r>
            <a:r>
              <a:rPr lang="en-US" dirty="0">
                <a:solidFill>
                  <a:schemeClr val="tx2"/>
                </a:solidFill>
              </a:rPr>
              <a:t> to server IP and Port number (this is the port to which clients will connect)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Accept a new connection from client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returns a </a:t>
            </a:r>
            <a:r>
              <a:rPr lang="en-US" i="1" dirty="0">
                <a:solidFill>
                  <a:schemeClr val="tx2"/>
                </a:solidFill>
              </a:rPr>
              <a:t>client socket</a:t>
            </a:r>
            <a:r>
              <a:rPr lang="en-US" dirty="0">
                <a:solidFill>
                  <a:schemeClr val="tx2"/>
                </a:solidFill>
              </a:rPr>
              <a:t> that represents the client which is connected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Send/ receive data with client using the </a:t>
            </a:r>
            <a:r>
              <a:rPr lang="en-US" i="1" dirty="0">
                <a:solidFill>
                  <a:schemeClr val="tx2"/>
                </a:solidFill>
              </a:rPr>
              <a:t>client socket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Close the connection with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Algorithms: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algorithm for UDP client: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Find the IP address and port number of server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Create a UDP socket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Send/ receive data with server using the socket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Close the connection 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algorithm for UDP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server: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Find the IP address and port number of server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Create a UDP </a:t>
            </a:r>
            <a:r>
              <a:rPr lang="en-US" i="1" dirty="0">
                <a:solidFill>
                  <a:schemeClr val="tx2"/>
                </a:solidFill>
              </a:rPr>
              <a:t>server socket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Bind the </a:t>
            </a:r>
            <a:r>
              <a:rPr lang="en-US" i="1" dirty="0">
                <a:solidFill>
                  <a:schemeClr val="tx2"/>
                </a:solidFill>
              </a:rPr>
              <a:t>server socket</a:t>
            </a:r>
            <a:r>
              <a:rPr lang="en-US" dirty="0">
                <a:solidFill>
                  <a:schemeClr val="tx2"/>
                </a:solidFill>
              </a:rPr>
              <a:t> to server IP and Port number (this is the port to which clients will send)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Send/ receive data with client using the </a:t>
            </a:r>
            <a:r>
              <a:rPr lang="en-US" i="1" dirty="0">
                <a:solidFill>
                  <a:schemeClr val="tx2"/>
                </a:solidFill>
              </a:rPr>
              <a:t>client socket</a:t>
            </a:r>
          </a:p>
          <a:p>
            <a:pPr lvl="1">
              <a:lnSpc>
                <a:spcPct val="75000"/>
              </a:lnSpc>
            </a:pPr>
            <a:r>
              <a:rPr lang="en-US" dirty="0">
                <a:solidFill>
                  <a:schemeClr val="tx2"/>
                </a:solidFill>
              </a:rPr>
              <a:t>Close the connection with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with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IP Addresses in C#</a:t>
            </a:r>
            <a:r>
              <a:rPr lang="ar-SA"/>
              <a:t> 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.NET defines two classes in the </a:t>
            </a:r>
            <a:r>
              <a:rPr lang="en-US" dirty="0" err="1"/>
              <a:t>System.Net</a:t>
            </a:r>
            <a:r>
              <a:rPr lang="en-US" dirty="0"/>
              <a:t> </a:t>
            </a:r>
            <a:r>
              <a:rPr lang="en-US" dirty="0" smtClean="0"/>
              <a:t>namespace:</a:t>
            </a:r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err="1" smtClean="0"/>
              <a:t>IPAddress</a:t>
            </a:r>
            <a:r>
              <a:rPr lang="en-US" dirty="0"/>
              <a:t>: </a:t>
            </a:r>
            <a:r>
              <a:rPr lang="en-US" dirty="0" smtClean="0"/>
              <a:t>represent </a:t>
            </a:r>
            <a:r>
              <a:rPr lang="en-US" dirty="0"/>
              <a:t>a single IP address. </a:t>
            </a:r>
            <a:endParaRPr lang="en-US" u="sng" dirty="0"/>
          </a:p>
          <a:p>
            <a:pPr lvl="1" algn="l" rtl="0"/>
            <a:r>
              <a:rPr lang="en-US" dirty="0" err="1"/>
              <a:t>IPEndPoint</a:t>
            </a:r>
            <a:r>
              <a:rPr lang="en-US" dirty="0"/>
              <a:t>: </a:t>
            </a:r>
            <a:r>
              <a:rPr lang="en-US" dirty="0" smtClean="0"/>
              <a:t>represents </a:t>
            </a:r>
            <a:r>
              <a:rPr lang="en-US" dirty="0"/>
              <a:t>a specific IP address/port combination. 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659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Socket Programming in C#</vt:lpstr>
      <vt:lpstr>PowerPoint Presentation</vt:lpstr>
      <vt:lpstr>What are Sockets?</vt:lpstr>
      <vt:lpstr>What exactly creates a Socket?</vt:lpstr>
      <vt:lpstr> Socket Types</vt:lpstr>
      <vt:lpstr>TCP Algorithms</vt:lpstr>
      <vt:lpstr>UDP Algorithms:</vt:lpstr>
      <vt:lpstr>Introduction to code with c#</vt:lpstr>
      <vt:lpstr>IP Addresses in C# </vt:lpstr>
      <vt:lpstr>IPAddress Methods &amp; Fields</vt:lpstr>
      <vt:lpstr>IPEndPoint Methods</vt:lpstr>
      <vt:lpstr>PowerPoint Presentation</vt:lpstr>
      <vt:lpstr>Socket Construction </vt:lpstr>
      <vt:lpstr>Socket Properties </vt:lpstr>
      <vt:lpstr>PowerPoint Presentation</vt:lpstr>
      <vt:lpstr>Using Connection-Oriented Sockets </vt:lpstr>
      <vt:lpstr>Using Connectionless Sockets </vt:lpstr>
      <vt:lpstr>Non-blocking Programming </vt:lpstr>
      <vt:lpstr>C# Socket Exceptions </vt:lpstr>
    </vt:vector>
  </TitlesOfParts>
  <Company>AIU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h-nahas</dc:creator>
  <cp:lastModifiedBy>Belal</cp:lastModifiedBy>
  <cp:revision>103</cp:revision>
  <dcterms:created xsi:type="dcterms:W3CDTF">2010-02-22T13:47:19Z</dcterms:created>
  <dcterms:modified xsi:type="dcterms:W3CDTF">2013-10-20T08:25:22Z</dcterms:modified>
</cp:coreProperties>
</file>