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82" d="100"/>
          <a:sy n="82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A73B-267F-4318-8857-97BA34E2987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AE5-567B-4F79-8E53-92E4E1B0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3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A73B-267F-4318-8857-97BA34E2987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AE5-567B-4F79-8E53-92E4E1B0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A73B-267F-4318-8857-97BA34E2987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AE5-567B-4F79-8E53-92E4E1B0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5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A73B-267F-4318-8857-97BA34E2987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AE5-567B-4F79-8E53-92E4E1B0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2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A73B-267F-4318-8857-97BA34E2987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AE5-567B-4F79-8E53-92E4E1B0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A73B-267F-4318-8857-97BA34E2987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AE5-567B-4F79-8E53-92E4E1B0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0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A73B-267F-4318-8857-97BA34E2987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AE5-567B-4F79-8E53-92E4E1B0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6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A73B-267F-4318-8857-97BA34E2987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AE5-567B-4F79-8E53-92E4E1B0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3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A73B-267F-4318-8857-97BA34E2987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AE5-567B-4F79-8E53-92E4E1B0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8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A73B-267F-4318-8857-97BA34E2987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AE5-567B-4F79-8E53-92E4E1B0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3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A73B-267F-4318-8857-97BA34E2987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1AE5-567B-4F79-8E53-92E4E1B0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1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A73B-267F-4318-8857-97BA34E2987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1AE5-567B-4F79-8E53-92E4E1B0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8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Y" smtClean="0"/>
              <a:t>تماريــــــــــن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352"/>
          </a:xfrm>
        </p:spPr>
        <p:txBody>
          <a:bodyPr/>
          <a:lstStyle/>
          <a:p>
            <a:r>
              <a:rPr lang="en-US" smtClean="0"/>
              <a:t>Recommendation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38" y="1207478"/>
            <a:ext cx="10873154" cy="435133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1800"/>
              <a:t>R0: 	If a recommendation for a person has been found, then print the recommendation and stop.</a:t>
            </a:r>
            <a:endParaRPr lang="en-US" sz="1800"/>
          </a:p>
          <a:p>
            <a:pPr>
              <a:spcBef>
                <a:spcPts val="600"/>
              </a:spcBef>
            </a:pPr>
            <a:r>
              <a:rPr lang="en-GB" sz="1800"/>
              <a:t>R1:	If the ski station is open and a person has money and transport then recommend that person goes skiing.</a:t>
            </a:r>
            <a:endParaRPr lang="en-US" sz="1800"/>
          </a:p>
          <a:p>
            <a:pPr>
              <a:spcBef>
                <a:spcPts val="600"/>
              </a:spcBef>
            </a:pPr>
            <a:r>
              <a:rPr lang="en-GB" sz="1800"/>
              <a:t>R2:	If a person has transport and hill-walking equipment, then recommend that person goes hill-walking.</a:t>
            </a:r>
            <a:endParaRPr lang="en-US" sz="1800"/>
          </a:p>
          <a:p>
            <a:pPr>
              <a:spcBef>
                <a:spcPts val="600"/>
              </a:spcBef>
            </a:pPr>
            <a:r>
              <a:rPr lang="en-GB" sz="1800"/>
              <a:t>R3:	A person with visitors will be recommended to go sightseeing.</a:t>
            </a:r>
            <a:endParaRPr lang="en-US" sz="1800"/>
          </a:p>
          <a:p>
            <a:pPr>
              <a:spcBef>
                <a:spcPts val="600"/>
              </a:spcBef>
            </a:pPr>
            <a:r>
              <a:rPr lang="en-GB" sz="1800"/>
              <a:t>R4:	The ski station opens when there is snow.	</a:t>
            </a:r>
            <a:endParaRPr lang="en-US" sz="1800"/>
          </a:p>
          <a:p>
            <a:pPr>
              <a:spcBef>
                <a:spcPts val="600"/>
              </a:spcBef>
            </a:pPr>
            <a:r>
              <a:rPr lang="en-GB" sz="1800"/>
              <a:t>R5:	A person who works for a company and has been paid by that company has money.</a:t>
            </a:r>
            <a:endParaRPr lang="en-US" sz="1800"/>
          </a:p>
          <a:p>
            <a:pPr>
              <a:spcBef>
                <a:spcPts val="600"/>
              </a:spcBef>
            </a:pPr>
            <a:r>
              <a:rPr lang="en-GB" sz="1800"/>
              <a:t>R6:	Hill-walking equipment includes a pair of boots, a rucksack and a map</a:t>
            </a:r>
            <a:r>
              <a:rPr lang="en-GB" sz="1800" smtClean="0"/>
              <a:t>.</a:t>
            </a:r>
          </a:p>
          <a:p>
            <a:endParaRPr lang="en-US" sz="1800"/>
          </a:p>
          <a:p>
            <a:pPr marL="342900" lvl="0" indent="-342900" fontAlgn="base">
              <a:spcBef>
                <a:spcPts val="0"/>
              </a:spcBef>
              <a:buFont typeface="+mj-lt"/>
              <a:buAutoNum type="arabicParenR"/>
            </a:pPr>
            <a:r>
              <a:rPr lang="en-GB" sz="1800"/>
              <a:t>There is snow.</a:t>
            </a:r>
            <a:endParaRPr lang="en-US" sz="1800"/>
          </a:p>
          <a:p>
            <a:pPr marL="342900" lvl="0" indent="-342900" fontAlgn="base">
              <a:spcBef>
                <a:spcPts val="0"/>
              </a:spcBef>
              <a:buFont typeface="+mj-lt"/>
              <a:buAutoNum type="arabicParenR"/>
            </a:pPr>
            <a:r>
              <a:rPr lang="en-GB" sz="1800"/>
              <a:t>Peter works for company 1</a:t>
            </a:r>
            <a:endParaRPr lang="en-US" sz="1800"/>
          </a:p>
          <a:p>
            <a:pPr marL="342900" lvl="0" indent="-342900" fontAlgn="base">
              <a:spcBef>
                <a:spcPts val="0"/>
              </a:spcBef>
              <a:buFont typeface="+mj-lt"/>
              <a:buAutoNum type="arabicParenR"/>
            </a:pPr>
            <a:r>
              <a:rPr lang="en-GB" sz="1800"/>
              <a:t>Peter works for company 2</a:t>
            </a:r>
            <a:endParaRPr lang="en-US" sz="1800"/>
          </a:p>
          <a:p>
            <a:pPr marL="342900" lvl="0" indent="-342900" fontAlgn="base">
              <a:spcBef>
                <a:spcPts val="0"/>
              </a:spcBef>
              <a:buFont typeface="+mj-lt"/>
              <a:buAutoNum type="arabicParenR"/>
            </a:pPr>
            <a:r>
              <a:rPr lang="en-GB" sz="1800"/>
              <a:t>Jane works for company 2</a:t>
            </a:r>
            <a:endParaRPr lang="en-US" sz="1800"/>
          </a:p>
          <a:p>
            <a:pPr marL="342900" lvl="0" indent="-342900" fontAlgn="base">
              <a:spcBef>
                <a:spcPts val="0"/>
              </a:spcBef>
              <a:buFont typeface="+mj-lt"/>
              <a:buAutoNum type="arabicParenR"/>
            </a:pPr>
            <a:r>
              <a:rPr lang="en-GB" sz="1800"/>
              <a:t>Jane works for company 3</a:t>
            </a:r>
            <a:endParaRPr lang="en-US" sz="1800"/>
          </a:p>
          <a:p>
            <a:pPr marL="342900" lvl="0" indent="-342900" fontAlgn="base">
              <a:spcBef>
                <a:spcPts val="0"/>
              </a:spcBef>
              <a:buFont typeface="+mj-lt"/>
              <a:buAutoNum type="arabicParenR"/>
            </a:pPr>
            <a:r>
              <a:rPr lang="en-GB" sz="1800"/>
              <a:t>Peter has been paid by company 1</a:t>
            </a:r>
            <a:endParaRPr lang="en-US" sz="1800"/>
          </a:p>
          <a:p>
            <a:pPr marL="342900" lvl="0" indent="-342900" fontAlgn="base">
              <a:spcBef>
                <a:spcPts val="0"/>
              </a:spcBef>
              <a:buFont typeface="+mj-lt"/>
              <a:buAutoNum type="arabicParenR"/>
            </a:pPr>
            <a:r>
              <a:rPr lang="en-GB" sz="1800" smtClean="0"/>
              <a:t>Peter has been paid by company 2</a:t>
            </a:r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5263660" y="3693328"/>
            <a:ext cx="41499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+mj-lt"/>
              <a:buAutoNum type="arabicParenR" startAt="8"/>
            </a:pPr>
            <a:r>
              <a:rPr lang="en-GB"/>
              <a:t>Jane has been paid by company 2</a:t>
            </a:r>
            <a:endParaRPr lang="en-US"/>
          </a:p>
          <a:p>
            <a:pPr marL="342900" lvl="0" indent="-342900" fontAlgn="base">
              <a:buFont typeface="+mj-lt"/>
              <a:buAutoNum type="arabicParenR" startAt="8"/>
            </a:pPr>
            <a:r>
              <a:rPr lang="en-GB"/>
              <a:t>Peter’s transport includes car 1 </a:t>
            </a:r>
            <a:endParaRPr lang="en-US"/>
          </a:p>
          <a:p>
            <a:pPr marL="342900" lvl="0" indent="-342900" fontAlgn="base">
              <a:buFont typeface="+mj-lt"/>
              <a:buAutoNum type="arabicParenR" startAt="8"/>
            </a:pPr>
            <a:r>
              <a:rPr lang="en-GB"/>
              <a:t>Jane’s transport includes car 2</a:t>
            </a:r>
            <a:endParaRPr lang="en-US"/>
          </a:p>
          <a:p>
            <a:pPr marL="342900" lvl="0" indent="-342900" fontAlgn="base">
              <a:buFont typeface="+mj-lt"/>
              <a:buAutoNum type="arabicParenR" startAt="8"/>
            </a:pPr>
            <a:r>
              <a:rPr lang="en-GB"/>
              <a:t>Jane’s in-laws are visiting.</a:t>
            </a:r>
            <a:endParaRPr lang="en-US"/>
          </a:p>
          <a:p>
            <a:pPr marL="342900" lvl="0" indent="-342900" fontAlgn="base">
              <a:buFont typeface="+mj-lt"/>
              <a:buAutoNum type="arabicParenR" startAt="8"/>
            </a:pPr>
            <a:r>
              <a:rPr lang="en-GB"/>
              <a:t>Jane’s transport includes bike 1</a:t>
            </a:r>
            <a:endParaRPr lang="en-US"/>
          </a:p>
          <a:p>
            <a:pPr marL="342900" lvl="0" indent="-342900" fontAlgn="base">
              <a:buFont typeface="+mj-lt"/>
              <a:buAutoNum type="arabicParenR" startAt="8"/>
            </a:pPr>
            <a:r>
              <a:rPr lang="en-GB"/>
              <a:t>Peter has boots.</a:t>
            </a:r>
            <a:endParaRPr lang="en-US"/>
          </a:p>
          <a:p>
            <a:pPr marL="342900" lvl="0" indent="-342900" fontAlgn="base">
              <a:buFont typeface="+mj-lt"/>
              <a:buAutoNum type="arabicParenR" startAt="8"/>
            </a:pPr>
            <a:r>
              <a:rPr lang="en-GB"/>
              <a:t>Peter has a rucksack.</a:t>
            </a:r>
            <a:endParaRPr lang="en-US"/>
          </a:p>
          <a:p>
            <a:pPr marL="342900" lvl="0" indent="-342900" fontAlgn="base">
              <a:buFont typeface="+mj-lt"/>
              <a:buAutoNum type="arabicParenR" startAt="8"/>
            </a:pPr>
            <a:r>
              <a:rPr lang="en-GB"/>
              <a:t>Peter has a map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1694" y="6012017"/>
            <a:ext cx="11500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Y" smtClean="0"/>
              <a:t>طبّق السلسلة الأمامية </a:t>
            </a:r>
            <a:r>
              <a:rPr lang="en-US" smtClean="0"/>
              <a:t>Forward Chaining</a:t>
            </a:r>
            <a:r>
              <a:rPr lang="ar-SY" smtClean="0"/>
              <a:t> مع طريقة </a:t>
            </a:r>
            <a:r>
              <a:rPr lang="en-US" smtClean="0"/>
              <a:t>Textual Order</a:t>
            </a:r>
            <a:r>
              <a:rPr lang="ar-SY" smtClean="0"/>
              <a:t> لحل التضارب، مع تحديد ترتيب تنفيذ القواعد. (يفضل رسم مخطط تضع في أسفله الحقائق، وفي أعلاه التوصيات </a:t>
            </a:r>
            <a:r>
              <a:rPr lang="en-US" smtClean="0"/>
              <a:t>Recommendations، </a:t>
            </a:r>
            <a:r>
              <a:rPr lang="ar-SY" smtClean="0"/>
              <a:t>ثم تحدد ترتيب القواعد المطبقة بترقيمها مباشرة على الشكل).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61" y="2405791"/>
            <a:ext cx="4847491" cy="4351338"/>
          </a:xfrm>
        </p:spPr>
        <p:txBody>
          <a:bodyPr>
            <a:normAutofit/>
          </a:bodyPr>
          <a:lstStyle/>
          <a:p>
            <a:pPr marL="117475" indent="-111125">
              <a:spcBef>
                <a:spcPts val="600"/>
              </a:spcBef>
              <a:tabLst>
                <a:tab pos="457200" algn="l"/>
              </a:tabLst>
            </a:pPr>
            <a:r>
              <a:rPr lang="en-GB" sz="1800"/>
              <a:t>R0</a:t>
            </a:r>
            <a:r>
              <a:rPr lang="en-GB" sz="1800"/>
              <a:t>: </a:t>
            </a:r>
            <a:r>
              <a:rPr lang="en-GB" sz="1800" smtClean="0"/>
              <a:t>If </a:t>
            </a:r>
            <a:r>
              <a:rPr lang="en-GB" sz="1800"/>
              <a:t>a recommendation for a person has been found, then print the recommendation and stop.</a:t>
            </a:r>
            <a:endParaRPr lang="en-US" sz="1800"/>
          </a:p>
          <a:p>
            <a:pPr marL="117475" indent="-111125">
              <a:spcBef>
                <a:spcPts val="600"/>
              </a:spcBef>
              <a:tabLst>
                <a:tab pos="457200" algn="l"/>
              </a:tabLst>
            </a:pPr>
            <a:r>
              <a:rPr lang="en-GB" sz="1800" smtClean="0"/>
              <a:t>R1: If </a:t>
            </a:r>
            <a:r>
              <a:rPr lang="en-GB" sz="1800"/>
              <a:t>the ski station is open and a person has money and transport then recommend that person goes skiing.</a:t>
            </a:r>
            <a:endParaRPr lang="en-US" sz="1800"/>
          </a:p>
          <a:p>
            <a:pPr marL="117475" indent="-111125">
              <a:spcBef>
                <a:spcPts val="600"/>
              </a:spcBef>
              <a:tabLst>
                <a:tab pos="457200" algn="l"/>
              </a:tabLst>
            </a:pPr>
            <a:r>
              <a:rPr lang="en-GB" sz="1800" smtClean="0"/>
              <a:t>R2: If </a:t>
            </a:r>
            <a:r>
              <a:rPr lang="en-GB" sz="1800"/>
              <a:t>a person has transport and hill-walking equipment, then recommend that person goes hill-walking.</a:t>
            </a:r>
            <a:endParaRPr lang="en-US" sz="1800"/>
          </a:p>
          <a:p>
            <a:pPr marL="117475" indent="-111125">
              <a:spcBef>
                <a:spcPts val="600"/>
              </a:spcBef>
              <a:tabLst>
                <a:tab pos="457200" algn="l"/>
              </a:tabLst>
            </a:pPr>
            <a:r>
              <a:rPr lang="en-GB" sz="1800" smtClean="0"/>
              <a:t>R3: A </a:t>
            </a:r>
            <a:r>
              <a:rPr lang="en-GB" sz="1800"/>
              <a:t>person with visitors will be recommended to go sightseeing.</a:t>
            </a:r>
            <a:endParaRPr lang="en-US" sz="1800"/>
          </a:p>
          <a:p>
            <a:pPr marL="117475" indent="-111125">
              <a:spcBef>
                <a:spcPts val="600"/>
              </a:spcBef>
              <a:tabLst>
                <a:tab pos="457200" algn="l"/>
              </a:tabLst>
            </a:pPr>
            <a:r>
              <a:rPr lang="en-GB" sz="1800" smtClean="0"/>
              <a:t>R4: The </a:t>
            </a:r>
            <a:r>
              <a:rPr lang="en-GB" sz="1800"/>
              <a:t>ski station opens when there is snow.	</a:t>
            </a:r>
            <a:endParaRPr lang="en-US" sz="1800"/>
          </a:p>
          <a:p>
            <a:pPr marL="117475" indent="-111125">
              <a:spcBef>
                <a:spcPts val="600"/>
              </a:spcBef>
              <a:tabLst>
                <a:tab pos="457200" algn="l"/>
              </a:tabLst>
            </a:pPr>
            <a:r>
              <a:rPr lang="en-GB" sz="1800" smtClean="0"/>
              <a:t>R5: A </a:t>
            </a:r>
            <a:r>
              <a:rPr lang="en-GB" sz="1800"/>
              <a:t>person who works for a company and has been paid by that company has money.</a:t>
            </a:r>
            <a:endParaRPr lang="en-US" sz="1800"/>
          </a:p>
          <a:p>
            <a:pPr marL="117475" indent="-111125">
              <a:spcBef>
                <a:spcPts val="600"/>
              </a:spcBef>
              <a:tabLst>
                <a:tab pos="457200" algn="l"/>
              </a:tabLst>
            </a:pPr>
            <a:r>
              <a:rPr lang="en-GB" sz="1800" smtClean="0"/>
              <a:t>R6: Hill-walking </a:t>
            </a:r>
            <a:r>
              <a:rPr lang="en-GB" sz="1800"/>
              <a:t>equipment includes a pair of boots, a rucksack and a map.</a:t>
            </a:r>
          </a:p>
          <a:p>
            <a:pPr marL="117475" indent="-111125">
              <a:tabLst>
                <a:tab pos="457200" algn="l"/>
              </a:tabLst>
            </a:pPr>
            <a:endParaRPr lang="en-US" sz="1800"/>
          </a:p>
        </p:txBody>
      </p:sp>
      <p:pic>
        <p:nvPicPr>
          <p:cNvPr id="4" name="Picture 870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52" y="1690688"/>
            <a:ext cx="7080739" cy="501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261" y="112892"/>
            <a:ext cx="4331677" cy="1950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ts val="0"/>
              </a:spcBef>
              <a:buFont typeface="+mj-lt"/>
              <a:buAutoNum type="arabicParenR"/>
            </a:pPr>
            <a:r>
              <a:rPr lang="en-GB" sz="1600" smtClean="0"/>
              <a:t>There is snow.</a:t>
            </a:r>
            <a:endParaRPr lang="en-US" sz="1600" smtClean="0"/>
          </a:p>
          <a:p>
            <a:pPr marL="342900" indent="-342900" fontAlgn="base">
              <a:spcBef>
                <a:spcPts val="0"/>
              </a:spcBef>
              <a:buFont typeface="+mj-lt"/>
              <a:buAutoNum type="arabicParenR"/>
            </a:pPr>
            <a:r>
              <a:rPr lang="en-GB" sz="1600" smtClean="0"/>
              <a:t>Peter works for company 1</a:t>
            </a:r>
            <a:endParaRPr lang="en-US" sz="1600" smtClean="0"/>
          </a:p>
          <a:p>
            <a:pPr marL="342900" indent="-342900" fontAlgn="base">
              <a:spcBef>
                <a:spcPts val="0"/>
              </a:spcBef>
              <a:buFont typeface="+mj-lt"/>
              <a:buAutoNum type="arabicParenR"/>
            </a:pPr>
            <a:r>
              <a:rPr lang="en-GB" sz="1600" smtClean="0"/>
              <a:t>Peter works for company 2</a:t>
            </a:r>
            <a:endParaRPr lang="en-US" sz="1600" smtClean="0"/>
          </a:p>
          <a:p>
            <a:pPr marL="342900" indent="-342900" fontAlgn="base">
              <a:spcBef>
                <a:spcPts val="0"/>
              </a:spcBef>
              <a:buFont typeface="+mj-lt"/>
              <a:buAutoNum type="arabicParenR"/>
            </a:pPr>
            <a:r>
              <a:rPr lang="en-GB" sz="1600" smtClean="0"/>
              <a:t>Jane works for company 2</a:t>
            </a:r>
            <a:endParaRPr lang="en-US" sz="1600" smtClean="0"/>
          </a:p>
          <a:p>
            <a:pPr marL="342900" indent="-342900" fontAlgn="base">
              <a:spcBef>
                <a:spcPts val="0"/>
              </a:spcBef>
              <a:buFont typeface="+mj-lt"/>
              <a:buAutoNum type="arabicParenR"/>
            </a:pPr>
            <a:r>
              <a:rPr lang="en-GB" sz="1600" smtClean="0"/>
              <a:t>Jane works for company 3</a:t>
            </a:r>
            <a:endParaRPr lang="en-US" sz="1600" smtClean="0"/>
          </a:p>
          <a:p>
            <a:pPr marL="342900" indent="-342900" fontAlgn="base">
              <a:spcBef>
                <a:spcPts val="0"/>
              </a:spcBef>
              <a:buFont typeface="+mj-lt"/>
              <a:buAutoNum type="arabicParenR"/>
            </a:pPr>
            <a:r>
              <a:rPr lang="en-GB" sz="1600" smtClean="0"/>
              <a:t>Peter has been paid by company 1</a:t>
            </a:r>
            <a:endParaRPr lang="en-US" sz="1600" smtClean="0"/>
          </a:p>
          <a:p>
            <a:pPr marL="342900" indent="-342900" fontAlgn="base">
              <a:spcBef>
                <a:spcPts val="0"/>
              </a:spcBef>
              <a:buFont typeface="+mj-lt"/>
              <a:buAutoNum type="arabicParenR"/>
            </a:pPr>
            <a:r>
              <a:rPr lang="en-GB" sz="1600" smtClean="0"/>
              <a:t>Peter has been paid by company 2</a:t>
            </a:r>
          </a:p>
          <a:p>
            <a:pPr marL="342900" lvl="0" indent="-342900" fontAlgn="base">
              <a:spcBef>
                <a:spcPts val="0"/>
              </a:spcBef>
              <a:buFont typeface="+mj-lt"/>
              <a:buAutoNum type="arabicParenR"/>
            </a:pPr>
            <a:r>
              <a:rPr lang="en-GB" sz="1600"/>
              <a:t>Jane has been paid by </a:t>
            </a:r>
            <a:r>
              <a:rPr lang="en-GB" sz="1600"/>
              <a:t>company </a:t>
            </a:r>
            <a:r>
              <a:rPr lang="en-GB" sz="1600" smtClean="0"/>
              <a:t>2</a:t>
            </a:r>
          </a:p>
          <a:p>
            <a:pPr marL="342900" indent="-342900" fontAlgn="base">
              <a:spcBef>
                <a:spcPts val="0"/>
              </a:spcBef>
              <a:buFont typeface="+mj-lt"/>
              <a:buAutoNum type="arabicParenR"/>
            </a:pPr>
            <a:r>
              <a:rPr lang="en-GB" sz="1600"/>
              <a:t>Peter’s transport includes car </a:t>
            </a:r>
            <a:r>
              <a:rPr lang="en-GB" sz="1600"/>
              <a:t>1 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4759567" y="97467"/>
            <a:ext cx="41499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+mj-lt"/>
              <a:buAutoNum type="arabicParenR" startAt="10"/>
            </a:pPr>
            <a:r>
              <a:rPr lang="en-GB" sz="1600" smtClean="0"/>
              <a:t>Jane’s </a:t>
            </a:r>
            <a:r>
              <a:rPr lang="en-GB" sz="1600"/>
              <a:t>transport includes car 2</a:t>
            </a:r>
            <a:endParaRPr lang="en-US" sz="1600"/>
          </a:p>
          <a:p>
            <a:pPr marL="342900" lvl="0" indent="-342900" fontAlgn="base">
              <a:buFont typeface="+mj-lt"/>
              <a:buAutoNum type="arabicParenR" startAt="10"/>
            </a:pPr>
            <a:r>
              <a:rPr lang="en-GB" sz="1600"/>
              <a:t>Jane’s in-laws are visiting.</a:t>
            </a:r>
            <a:endParaRPr lang="en-US" sz="1600"/>
          </a:p>
          <a:p>
            <a:pPr marL="342900" lvl="0" indent="-342900" fontAlgn="base">
              <a:buFont typeface="+mj-lt"/>
              <a:buAutoNum type="arabicParenR" startAt="10"/>
            </a:pPr>
            <a:r>
              <a:rPr lang="en-GB" sz="1600"/>
              <a:t>Jane’s transport includes bike 1</a:t>
            </a:r>
            <a:endParaRPr lang="en-US" sz="1600"/>
          </a:p>
          <a:p>
            <a:pPr marL="342900" lvl="0" indent="-342900" fontAlgn="base">
              <a:buFont typeface="+mj-lt"/>
              <a:buAutoNum type="arabicParenR" startAt="10"/>
            </a:pPr>
            <a:r>
              <a:rPr lang="en-GB" sz="1600"/>
              <a:t>Peter has boots.</a:t>
            </a:r>
            <a:endParaRPr lang="en-US" sz="1600"/>
          </a:p>
          <a:p>
            <a:pPr marL="342900" lvl="0" indent="-342900" fontAlgn="base">
              <a:buFont typeface="+mj-lt"/>
              <a:buAutoNum type="arabicParenR" startAt="10"/>
            </a:pPr>
            <a:r>
              <a:rPr lang="en-GB" sz="1600"/>
              <a:t>Peter has a rucksack.</a:t>
            </a:r>
            <a:endParaRPr lang="en-US" sz="1600"/>
          </a:p>
          <a:p>
            <a:pPr marL="342900" lvl="0" indent="-342900" fontAlgn="base">
              <a:buFont typeface="+mj-lt"/>
              <a:buAutoNum type="arabicParenR" startAt="10"/>
            </a:pPr>
            <a:r>
              <a:rPr lang="en-GB" sz="1600"/>
              <a:t>Peter has a map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291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SY" b="1" smtClean="0"/>
              <a:t>تحديد نوع الحيوان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ar-SY"/>
              <a:t>ليكن لدينا مجموعة القواعد التالية التي تهدف لتحديد الحيوانات:</a:t>
            </a:r>
            <a:endParaRPr lang="en-US"/>
          </a:p>
          <a:p>
            <a:r>
              <a:rPr lang="en-US"/>
              <a:t>R1: IF ?x gives milk THEN ?x is a mammal 	</a:t>
            </a:r>
          </a:p>
          <a:p>
            <a:r>
              <a:rPr lang="en-US"/>
              <a:t>R2: IF ?x has feathers AND ?x flies AND ?x lays eggs THEN ?x is a bird </a:t>
            </a:r>
          </a:p>
          <a:p>
            <a:r>
              <a:rPr lang="en-US"/>
              <a:t>R3: IF ?x eats meat AND ?x is a mammal THEN ?x is a carnivore </a:t>
            </a:r>
          </a:p>
          <a:p>
            <a:r>
              <a:rPr lang="en-US"/>
              <a:t>R4: IF ?x has black stripes AND ?x is a carnivore THEN ?x is a tiger</a:t>
            </a:r>
          </a:p>
          <a:p>
            <a:pPr algn="r" rtl="1"/>
            <a:r>
              <a:rPr lang="ar-SA"/>
              <a:t> ليكن لدينا </a:t>
            </a:r>
            <a:r>
              <a:rPr lang="ar-SA" smtClean="0"/>
              <a:t>الحقائق </a:t>
            </a:r>
            <a:r>
              <a:rPr lang="ar-SA"/>
              <a:t>التالية في الذاكرة العاملة:</a:t>
            </a:r>
            <a:endParaRPr lang="en-US"/>
          </a:p>
          <a:p>
            <a:r>
              <a:rPr lang="en-US"/>
              <a:t>A1: hobbes has black stripes </a:t>
            </a:r>
          </a:p>
          <a:p>
            <a:r>
              <a:rPr lang="en-US"/>
              <a:t>A2: hobbes eats meat </a:t>
            </a:r>
          </a:p>
          <a:p>
            <a:r>
              <a:rPr lang="en-US"/>
              <a:t>A3: tweety has feathers </a:t>
            </a:r>
          </a:p>
          <a:p>
            <a:r>
              <a:rPr lang="en-US"/>
              <a:t>A4: hobbes gives milk </a:t>
            </a:r>
          </a:p>
          <a:p>
            <a:r>
              <a:rPr lang="en-US"/>
              <a:t>A5: tweety flies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spcBef>
                <a:spcPts val="600"/>
              </a:spcBef>
            </a:pPr>
            <a:r>
              <a:rPr lang="ar-SA"/>
              <a:t>السلسلة الخلفية لتحديد ما إذا كان </a:t>
            </a:r>
            <a:r>
              <a:rPr lang="en-US"/>
              <a:t>hobbs</a:t>
            </a:r>
            <a:r>
              <a:rPr lang="ar-SY"/>
              <a:t> نمراً أم لا: </a:t>
            </a:r>
            <a:r>
              <a:rPr lang="en-US"/>
              <a:t>hobbes is a tiger</a:t>
            </a:r>
            <a:r>
              <a:rPr lang="ar-SA"/>
              <a:t>. </a:t>
            </a:r>
            <a:endParaRPr lang="ar-SY" smtClean="0"/>
          </a:p>
          <a:p>
            <a:pPr algn="r" rtl="1">
              <a:spcBef>
                <a:spcPts val="600"/>
              </a:spcBef>
            </a:pPr>
            <a:r>
              <a:rPr lang="ar-SA" smtClean="0"/>
              <a:t>بيّن </a:t>
            </a:r>
            <a:r>
              <a:rPr lang="ar-SA"/>
              <a:t>الخطوات المتبعة والتحديث الذي يجري في الذاكرة العاملة (</a:t>
            </a:r>
            <a:r>
              <a:rPr lang="ar-SY"/>
              <a:t>البحث بالعمق أولاً).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9033" y="181507"/>
            <a:ext cx="5709139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spcAft>
                <a:spcPts val="0"/>
              </a:spcAft>
            </a:pPr>
            <a:r>
              <a:rPr lang="en-US" sz="2800" b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BACKWARD CHAINING:</a:t>
            </a:r>
            <a:endParaRPr lang="en-US" sz="11500" b="1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hobbes is a tiger                ?x is a tiger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|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|  R4       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|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hobbes has black stripes         ?x has black stripes 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|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|  succeeds due to A1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|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hobbes is a carnivore            ?x is a carnivore 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|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|  R3 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|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hobbes eats meat                 ?x eats meat 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|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|  succeeds due to A2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|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hobbes is a mammal               ?x is a mammal 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|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|  R1 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|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hobbes gives milk                ?x gives milk 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succeeds due to A4</a:t>
            </a:r>
            <a:endParaRPr lang="en-US" sz="72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7435" y="181507"/>
            <a:ext cx="515414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hence the working memory is updated with:</a:t>
            </a:r>
            <a:endParaRPr lang="en-US" sz="80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A6: hobbes is a mammal  </a:t>
            </a:r>
            <a:endParaRPr lang="en-US" sz="80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A7: hobbes is a carnivore</a:t>
            </a:r>
            <a:endParaRPr lang="en-US" sz="80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A8: hobbes is a tiger </a:t>
            </a:r>
            <a:endParaRPr lang="en-US" sz="80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>
              <a:spcAft>
                <a:spcPts val="0"/>
              </a:spcAft>
            </a:pPr>
            <a:r>
              <a:rPr lang="en-US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6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1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SY" smtClean="0"/>
              <a:t>استخدم السلسلة </a:t>
            </a:r>
            <a:r>
              <a:rPr lang="ar-SY"/>
              <a:t>الأمامية لاستنتاج جميع ما ينتج من قاعدة المعرفة هذه (القواعد مع الحقائق</a:t>
            </a:r>
            <a:r>
              <a:rPr lang="ar-SY" smtClean="0"/>
              <a:t>).</a:t>
            </a:r>
          </a:p>
          <a:p>
            <a:pPr marL="0" indent="0" algn="r">
              <a:buNone/>
            </a:pPr>
            <a:endParaRPr lang="ar-SY"/>
          </a:p>
          <a:p>
            <a:pPr marL="0" indent="0" algn="r">
              <a:buNone/>
            </a:pPr>
            <a:r>
              <a:rPr lang="ar-SY" smtClean="0"/>
              <a:t>ابن </a:t>
            </a:r>
            <a:r>
              <a:rPr lang="ar-SY"/>
              <a:t>جميع الأشجار مبيناً</a:t>
            </a:r>
            <a:r>
              <a:rPr lang="ar-SA"/>
              <a:t> الخطوات المتبعة والتحديث الذي يجري في الذاكرة العاملة.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1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3031" y="1191808"/>
            <a:ext cx="4753708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40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R1:  hobbes gives milk                      ?x gives milk 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succeeds due to A4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WM := WM + {A6: hobbes is a mammal}    ?x is a mammal 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R2:  tweety has feathers                    ?x has feathers 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|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|  succeeds due to A3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|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tweety flies                           ?x flies 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|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|  succeeds due to A5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|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tweety lays eggs                       ?x lays eggs 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fails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hence rule R2 is not triggered.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6605582" y="1125666"/>
            <a:ext cx="5046784" cy="590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R3:   hobbes eats meat                      ?x eats meat 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|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|  succeeds due to A2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|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hobbes is a mammal                    ?x is a mammal 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succeeds due to A6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WM:= WM + {A7: hobbes is a carnivore} ?x is a carnivore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R4:   hobbes has black stripes              ?x has black stripes 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|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|  succeeds due to A1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|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hobbes is a carnivore                 ?x is a carnivore 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succeeds due to A7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WM:= WM + {A8: hobbes is a tiger}     ?x is a tiger  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Applying again R1, R2, R3, R4 does not yield any new assertions</a:t>
            </a:r>
          </a:p>
          <a:p>
            <a:r>
              <a:rPr lang="en-US" sz="1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so the forward chaining process stops.</a:t>
            </a:r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3967611" y="700917"/>
            <a:ext cx="355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FORWARD CHAINING:</a:t>
            </a:r>
          </a:p>
        </p:txBody>
      </p:sp>
    </p:spTree>
    <p:extLst>
      <p:ext uri="{BB962C8B-B14F-4D97-AF65-F5344CB8AC3E}">
        <p14:creationId xmlns:p14="http://schemas.microsoft.com/office/powerpoint/2010/main" val="360488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384</Words>
  <Application>Microsoft Office PowerPoint</Application>
  <PresentationFormat>Widescreen</PresentationFormat>
  <Paragraphs>145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تماريــــــــــن</vt:lpstr>
      <vt:lpstr>Recommendation System</vt:lpstr>
      <vt:lpstr>PowerPoint Presentation</vt:lpstr>
      <vt:lpstr>تحديد نوع الحيوان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Nada GHNEIM</dc:creator>
  <cp:lastModifiedBy>Dr. Nada GHNEIM</cp:lastModifiedBy>
  <cp:revision>6</cp:revision>
  <dcterms:created xsi:type="dcterms:W3CDTF">2015-03-28T15:37:55Z</dcterms:created>
  <dcterms:modified xsi:type="dcterms:W3CDTF">2016-03-22T12:56:40Z</dcterms:modified>
</cp:coreProperties>
</file>