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83FED8-41EE-99BA-E2DD-5633DE7C2DCF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438D3-C771-F4AB-1689-E9E88E97E4FD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3F502-49B0-D232-09BD-DDE14EE43412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AB39DD-5237-7C65-DEDD-A1EB992CFAC5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341C54-12D5-B691-13C6-F20456DF000C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19FA06-5D16-3A28-B376-7A0D2322BA91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83BADF-7165-EEE1-F1B7-E87D45F5563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BDBEFA-4FEE-B251-8DB1-5C6BB6D5B13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A8494E-B797-047E-500F-AA406211831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C26A4D-A74F-E63B-5514-8BAF8A494C9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4BFA94-2722-0CDC-1239-88F7F1BE04D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602FD7-252B-61EC-6135-9FF08715052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74CB29-4288-D995-AF9F-ADEE4C5F395D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656A91-E087-2D3A-3862-DAA2FFF075B2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AD4773-BE5B-3989-C9EE-6AA8F86D565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73A066-8B13-C8B7-FCE9-6622D50B39C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/>
              <a:t>PHISHING ATTACKS</a:t>
            </a:r>
            <a:endParaRPr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>
                <a:solidFill>
                  <a:srgbClr val="C00000"/>
                </a:solidFill>
              </a:rPr>
              <a:t>IN</a:t>
            </a:r>
            <a:r>
              <a:rPr lang="en-US" b="1"/>
              <a:t> </a:t>
            </a:r>
            <a:r>
              <a:rPr lang="en-US" b="1">
                <a:solidFill>
                  <a:srgbClr val="C00000"/>
                </a:solidFill>
              </a:rPr>
              <a:t>CYBER SECURITY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4978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1" i="0" u="none" strike="noStrike" cap="all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Signs of </a:t>
            </a:r>
            <a:r>
              <a:rPr lang="en-US" sz="3300" b="1" i="0" u="none" strike="noStrike" cap="all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Pharming</a:t>
            </a:r>
            <a:endParaRPr b="1"/>
          </a:p>
        </p:txBody>
      </p:sp>
      <p:sp>
        <p:nvSpPr>
          <p:cNvPr id="178425164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Website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loads differently than expected.</a:t>
            </a:r>
            <a:endParaRPr sz="21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endParaRPr b="1" strike="noStrike" cap="none" spc="0"/>
          </a:p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endParaRPr b="1" strike="noStrike" cap="none" spc="0"/>
          </a:p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Unusual pop-ups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 requests for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login information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sz="21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endParaRPr b="1" strike="noStrike" cap="none" spc="0"/>
          </a:p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endParaRPr b="1" strike="noStrike" cap="none" spc="0"/>
          </a:p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HTTPS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padlock missing from the URL bar on trusted sites.</a:t>
            </a:r>
            <a:endParaRPr sz="21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9169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1">
                <a:solidFill>
                  <a:srgbClr val="C00000"/>
                </a:solidFill>
              </a:rPr>
              <a:t>CLONE </a:t>
            </a:r>
            <a:r>
              <a:rPr b="1"/>
              <a:t>PHISHING ATTACK</a:t>
            </a:r>
            <a:endParaRPr/>
          </a:p>
        </p:txBody>
      </p:sp>
      <p:sp>
        <p:nvSpPr>
          <p:cNvPr id="158353669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Clone phishing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involves attackers duplicating a previously sent legitimate email and modifying it to contain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malicious content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such as a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link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 attachment.</a:t>
            </a:r>
            <a:endParaRPr b="1" strike="noStrike" cap="none" spc="0"/>
          </a:p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endParaRPr b="1" strike="noStrike" cap="none" spc="0">
              <a:solidFill>
                <a:srgbClr val="C00000"/>
              </a:solidFill>
            </a:endParaRPr>
          </a:p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This method tricks users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into clicking because it mimics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something they’ve already seen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b="1" strike="noStrike" cap="none" spc="0"/>
          </a:p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endParaRPr b="1" strike="noStrike" cap="none" spc="0"/>
          </a:p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Example: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 email from a service provider is cloned and resent with a new, malicious attachme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nt or link, encouraging the victim to download malware.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707172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1" i="0" u="none" strike="noStrike" cap="none" spc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CLONE </a:t>
            </a:r>
            <a:r>
              <a:rPr lang="en-US" sz="33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PHISHING ATTACK</a:t>
            </a:r>
            <a:endParaRPr sz="3300"/>
          </a:p>
        </p:txBody>
      </p:sp>
      <p:sp>
        <p:nvSpPr>
          <p:cNvPr id="76294441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222863" y="1825625"/>
            <a:ext cx="3981126" cy="4351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Dear Sarah,</a:t>
            </a: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Thank you for your recent payment. Please find the attached invoice for your records.</a:t>
            </a: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[Download Invoice](</a:t>
            </a:r>
            <a:r>
              <a:rPr lang="en-US" sz="2100" b="1" i="0" u="none" strike="noStrike" cap="none" spc="0">
                <a:solidFill>
                  <a:srgbClr val="92D050"/>
                </a:solidFill>
                <a:latin typeface="Arial"/>
                <a:ea typeface="Arial"/>
                <a:cs typeface="Arial"/>
              </a:rPr>
              <a:t>http://trustedcompany.com/invoice/1234.pdf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you have any questions, please contact our support team.</a:t>
            </a: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Best regards,</a:t>
            </a: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Your Company’s Billing Department</a:t>
            </a:r>
            <a:endParaRPr b="1"/>
          </a:p>
        </p:txBody>
      </p:sp>
      <p:sp>
        <p:nvSpPr>
          <p:cNvPr id="172725877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736372" y="1770673"/>
            <a:ext cx="3981126" cy="4351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Dear Sarah,</a:t>
            </a: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We noticed an issue with your recent payment. Please review the revised invoice attached and make the necessary adjustments.</a:t>
            </a: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[Download Revised Invoice](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http://maliciouswebsite.com/invoice/1234.pdf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you have any questions or need assistance, feel free to reach out.</a:t>
            </a: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Best regards,</a:t>
            </a:r>
            <a:endParaRPr sz="21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Your Company’s Billing Department</a:t>
            </a:r>
            <a:endParaRPr b="1"/>
          </a:p>
        </p:txBody>
      </p:sp>
      <p:cxnSp>
        <p:nvCxnSpPr>
          <p:cNvPr id="2035906821" name=""/>
          <p:cNvCxnSpPr>
            <a:cxnSpLocks/>
          </p:cNvCxnSpPr>
          <p:nvPr/>
        </p:nvCxnSpPr>
        <p:spPr bwMode="auto">
          <a:xfrm rot="0" flipH="0" flipV="0">
            <a:off x="5339242" y="4213713"/>
            <a:ext cx="1256862" cy="0"/>
          </a:xfrm>
          <a:prstGeom prst="line">
            <a:avLst/>
          </a:prstGeom>
          <a:ln w="38099" cap="flat" cmpd="sng" algn="ctr">
            <a:solidFill>
              <a:srgbClr val="C0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691995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to Spot Clone Phishing</a:t>
            </a:r>
            <a:r>
              <a:rPr b="1"/>
              <a:t> </a:t>
            </a:r>
            <a:r>
              <a:rPr b="1">
                <a:solidFill>
                  <a:srgbClr val="C00000"/>
                </a:solidFill>
              </a:rPr>
              <a:t>?</a:t>
            </a:r>
            <a:endParaRPr b="1"/>
          </a:p>
        </p:txBody>
      </p:sp>
      <p:sp>
        <p:nvSpPr>
          <p:cNvPr id="46173074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Repeated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 "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duplicate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 email messages.</a:t>
            </a:r>
            <a:endParaRPr lang="en-US" sz="21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b="1"/>
          </a:p>
          <a:p>
            <a:pPr>
              <a:defRPr/>
            </a:pPr>
            <a:endParaRPr b="1"/>
          </a:p>
          <a:p>
            <a:pPr>
              <a:defRPr/>
            </a:pPr>
            <a:endParaRPr b="1"/>
          </a:p>
          <a:p>
            <a:pPr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Unexpected changes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attachments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links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from known senders.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805755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1" i="0" u="none" strike="noStrike" cap="all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Vishing </a:t>
            </a:r>
            <a:r>
              <a:rPr lang="en-US" sz="3300" b="1" i="0" u="none" strike="noStrike" cap="all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 </a:t>
            </a:r>
            <a:r>
              <a:rPr lang="en-US" sz="3300" b="1" i="0" u="none" strike="noStrike" cap="all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Smishing </a:t>
            </a:r>
            <a:r>
              <a:rPr lang="en-US" sz="3300" b="1" i="0" u="none" strike="noStrike" cap="all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attack</a:t>
            </a:r>
            <a:endParaRPr b="1" cap="all"/>
          </a:p>
        </p:txBody>
      </p:sp>
      <p:sp>
        <p:nvSpPr>
          <p:cNvPr id="156802420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Vishing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oice Ph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ishing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): Attackers call and pose as legitimate entities like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tech support or banks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asking for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personal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 financial information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b="1"/>
          </a:p>
          <a:p>
            <a:pPr>
              <a:defRPr/>
            </a:pPr>
            <a:endParaRPr b="1"/>
          </a:p>
          <a:p>
            <a:pPr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Smishing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MS Ph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ishing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): Phishing attempts are made through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text messages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often containing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malicious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links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urgent requests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b="1"/>
          </a:p>
          <a:p>
            <a:pPr>
              <a:defRPr/>
            </a:pPr>
            <a:endParaRPr b="1"/>
          </a:p>
          <a:p>
            <a:pPr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Example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Vishing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): A user receives a call from someone claiming to be from tech support, asking them to provide their system login details to "fix" a problem.</a:t>
            </a:r>
            <a:endParaRPr b="1"/>
          </a:p>
          <a:p>
            <a:pPr>
              <a:defRPr/>
            </a:pPr>
            <a:endParaRPr b="1"/>
          </a:p>
          <a:p>
            <a:pPr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Example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Smishing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): A text message appears to come from a bank, urging the recipient to click a link to verify account activity.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35531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1" i="0" u="none" strike="noStrike" cap="all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to Avoid Vishing</a:t>
            </a:r>
            <a:r>
              <a:rPr lang="en-US" sz="3300" b="1" i="0" u="none" strike="noStrike" cap="all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sz="3300" b="1" i="0" u="none" strike="noStrike" cap="all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Smishing</a:t>
            </a:r>
            <a:r>
              <a:rPr b="1" cap="all"/>
              <a:t> </a:t>
            </a:r>
            <a:r>
              <a:rPr b="1" cap="all">
                <a:solidFill>
                  <a:srgbClr val="C00000"/>
                </a:solidFill>
              </a:rPr>
              <a:t>?</a:t>
            </a:r>
            <a:endParaRPr b="1" cap="all"/>
          </a:p>
        </p:txBody>
      </p:sp>
      <p:sp>
        <p:nvSpPr>
          <p:cNvPr id="174636774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Be wary of unsolicited calls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or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messages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asking for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sensitive information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sz="21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b="1"/>
          </a:p>
          <a:p>
            <a:pPr>
              <a:defRPr/>
            </a:pPr>
            <a:endParaRPr b="1"/>
          </a:p>
          <a:p>
            <a:pPr>
              <a:defRPr/>
            </a:pPr>
            <a:endParaRPr b="1"/>
          </a:p>
          <a:p>
            <a:pPr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Always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verify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authenticity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of the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message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by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contacting the entity directly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01650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1" i="0" u="none" strike="noStrike" cap="all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to Prevent </a:t>
            </a:r>
            <a:r>
              <a:rPr lang="en-US" sz="3300" b="1" i="0" u="none" strike="noStrike" cap="all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Phishing Attacks</a:t>
            </a:r>
            <a:r>
              <a:rPr b="1" cap="all">
                <a:solidFill>
                  <a:srgbClr val="C00000"/>
                </a:solidFill>
              </a:rPr>
              <a:t> ?</a:t>
            </a:r>
            <a:endParaRPr b="1" cap="all"/>
          </a:p>
        </p:txBody>
      </p:sp>
      <p:sp>
        <p:nvSpPr>
          <p:cNvPr id="171913594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5"/>
            <a:ext cx="5611367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316922" indent="-316922">
              <a:buFont typeface="Arial"/>
              <a:buAutoNum type="arabicPeriod"/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Be Skeptical of Unexpected Communications</a:t>
            </a:r>
            <a:r>
              <a:rPr b="1">
                <a:solidFill>
                  <a:srgbClr val="C00000"/>
                </a:solidFill>
              </a:rPr>
              <a:t>: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                                               If you receive an email, call, or message that seems unusual or unexpected, verify it before providing any information or clicking links.</a:t>
            </a:r>
            <a:endParaRPr sz="21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16922" indent="-316922">
              <a:buFont typeface="Arial"/>
              <a:buAutoNum type="arabicPeriod"/>
              <a:defRPr/>
            </a:pPr>
            <a:endParaRPr b="1"/>
          </a:p>
          <a:p>
            <a:pPr marL="316922" indent="-316922">
              <a:buFont typeface="Arial"/>
              <a:buAutoNum type="arabicPeriod"/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Check URLs Carefully</a:t>
            </a:r>
            <a:r>
              <a:rPr b="1">
                <a:solidFill>
                  <a:srgbClr val="C00000"/>
                </a:solidFill>
              </a:rPr>
              <a:t>: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                                                                           Always hover over links before clicking to ensure they lead to legitimate websites. Phishers often use URLs that look very similar to real ones, but with subtle differences.</a:t>
            </a:r>
            <a:endParaRPr sz="21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16922" indent="-316922">
              <a:buFont typeface="Arial"/>
              <a:buAutoNum type="arabicPeriod"/>
              <a:defRPr/>
            </a:pPr>
            <a:endParaRPr b="1"/>
          </a:p>
          <a:p>
            <a:pPr marL="316922" indent="-316922">
              <a:buFont typeface="Arial"/>
              <a:buAutoNum type="arabicPeriod"/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Enable Two-Factor Authentication (2FA):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                                                     Adding an extra layer of security can prevent unauthorized access to accounts, even if credentials are stolen.</a:t>
            </a:r>
            <a:endParaRPr sz="21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6175642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449567" y="1825625"/>
            <a:ext cx="5611367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94893" marR="0" indent="-294893"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Font typeface="Arial"/>
              <a:buAutoNum type="arabicPeriod" startAt="4"/>
              <a:defRPr/>
            </a:pPr>
            <a:r>
              <a:rPr lang="en-US" sz="19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Use </a:t>
            </a:r>
            <a:r>
              <a:rPr lang="en-US" sz="19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Security </a:t>
            </a:r>
            <a:r>
              <a:rPr lang="en-US" sz="19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Software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 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                                              </a:t>
            </a:r>
            <a:r>
              <a:rPr lang="en-US" sz="19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Antivirus and anti-phishing tools can help detect and block phishing attempts before they reach you.</a:t>
            </a:r>
            <a:endParaRPr sz="21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16922" indent="-316922">
              <a:buFont typeface="Arial"/>
              <a:buAutoNum type="arabicPeriod" startAt="4"/>
              <a:defRPr/>
            </a:pPr>
            <a:endParaRPr b="1"/>
          </a:p>
          <a:p>
            <a:pPr marL="316922" indent="-316922">
              <a:buFont typeface="Arial"/>
              <a:buAutoNum type="arabicPeriod" startAt="4"/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Educate Yourself and Your Organization</a:t>
            </a:r>
            <a:r>
              <a:rPr b="1">
                <a:solidFill>
                  <a:srgbClr val="C00000"/>
                </a:solidFill>
              </a:rPr>
              <a:t>: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                                                                          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Awareness training can significantly reduce the risk of falling for phishing attacks. Regular updates on the latest phishing techniques are essential.</a:t>
            </a:r>
            <a:endParaRPr sz="21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16922" indent="-316922">
              <a:buFont typeface="Arial"/>
              <a:buAutoNum type="arabicPeriod" startAt="4"/>
              <a:defRPr/>
            </a:pPr>
            <a:endParaRPr b="1"/>
          </a:p>
          <a:p>
            <a:pPr marL="316922" indent="-316922">
              <a:buFont typeface="Arial"/>
              <a:buAutoNum type="arabicPeriod" startAt="4"/>
              <a:defRPr/>
            </a:pPr>
            <a:endParaRPr sz="21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02786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b="1"/>
              <a:t>IN </a:t>
            </a:r>
            <a:r>
              <a:rPr lang="en-US" sz="3300" b="1" i="0" u="none" strike="noStrike" cap="all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Conclusion</a:t>
            </a:r>
            <a:endParaRPr b="1"/>
          </a:p>
        </p:txBody>
      </p:sp>
      <p:sp>
        <p:nvSpPr>
          <p:cNvPr id="205772809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 algn="ctr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Phishing attacks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continue to be one of the </a:t>
            </a:r>
            <a:r>
              <a:rPr lang="en-US" sz="28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most effective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 </a:t>
            </a:r>
            <a:r>
              <a:rPr lang="en-US" sz="28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dangerous</a:t>
            </a:r>
            <a:r>
              <a:rPr lang="en-US" sz="28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cyber threats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By </a:t>
            </a:r>
            <a:r>
              <a:rPr lang="en-US" sz="28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understanding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various types of </a:t>
            </a:r>
            <a:r>
              <a:rPr lang="en-US" sz="28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phishing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 </a:t>
            </a:r>
            <a:r>
              <a:rPr lang="en-US" sz="28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adopting best practices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for </a:t>
            </a:r>
            <a:r>
              <a:rPr lang="en-US" sz="28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prevention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8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individuals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 </a:t>
            </a:r>
            <a:r>
              <a:rPr lang="en-US" sz="28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organizations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can significantly </a:t>
            </a:r>
            <a:r>
              <a:rPr lang="en-US" sz="28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reduce their risk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of being compromised. </a:t>
            </a:r>
            <a:r>
              <a:rPr lang="en-US" sz="28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Staying vigilant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 </a:t>
            </a:r>
            <a:r>
              <a:rPr lang="en-US" sz="28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cautious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 the best defense against these ever-evolving tactics.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20447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WHAT IS </a:t>
            </a:r>
            <a:r>
              <a:rPr b="1">
                <a:solidFill>
                  <a:srgbClr val="C00000"/>
                </a:solidFill>
              </a:rPr>
              <a:t>PHISHING ATTACKS</a:t>
            </a:r>
            <a:r>
              <a:rPr b="1"/>
              <a:t> ?</a:t>
            </a:r>
            <a:endParaRPr b="1"/>
          </a:p>
        </p:txBody>
      </p:sp>
      <p:sp>
        <p:nvSpPr>
          <p:cNvPr id="185382755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Phishing attacks are a type of </a:t>
            </a:r>
            <a:r>
              <a:rPr sz="24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Cyberattack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where attackers deceive individuals into providing sensitive information such as </a:t>
            </a:r>
            <a:r>
              <a:rPr sz="24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Usernames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24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Passwords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or</a:t>
            </a:r>
            <a:r>
              <a:rPr sz="24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Credit card details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by pretending to be a </a:t>
            </a:r>
            <a:r>
              <a:rPr sz="24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Trustworthy entity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4800" b="1"/>
          </a:p>
          <a:p>
            <a:pPr>
              <a:defRPr/>
            </a:pPr>
            <a:endParaRPr sz="4800" b="1"/>
          </a:p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These attacks can occur through </a:t>
            </a:r>
            <a:r>
              <a:rPr sz="24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various channels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with </a:t>
            </a:r>
            <a:r>
              <a:rPr sz="24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email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and </a:t>
            </a:r>
            <a:r>
              <a:rPr sz="24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websites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being the </a:t>
            </a:r>
            <a:r>
              <a:rPr sz="24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most common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4800" b="1"/>
          </a:p>
          <a:p>
            <a:pPr>
              <a:defRPr/>
            </a:pPr>
            <a:endParaRPr sz="4800" b="1"/>
          </a:p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Understanding the different types of </a:t>
            </a:r>
            <a:r>
              <a:rPr sz="24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phishing attacks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 crucial in </a:t>
            </a:r>
            <a:r>
              <a:rPr sz="24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protecting yourself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24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your organization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from these </a:t>
            </a:r>
            <a:r>
              <a:rPr sz="24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threats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57396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TYPES OF </a:t>
            </a:r>
            <a:r>
              <a:rPr b="1">
                <a:solidFill>
                  <a:srgbClr val="C00000"/>
                </a:solidFill>
              </a:rPr>
              <a:t>PHISHING ATTACKS</a:t>
            </a:r>
            <a:endParaRPr/>
          </a:p>
        </p:txBody>
      </p:sp>
      <p:sp>
        <p:nvSpPr>
          <p:cNvPr id="113631805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2549499"/>
            <a:ext cx="10515600" cy="31655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marL="338951" marR="0" indent="-338951" algn="l" defTabSz="685800">
              <a:lnSpc>
                <a:spcPct val="88000"/>
              </a:lnSpc>
              <a:spcBef>
                <a:spcPts val="749"/>
              </a:spcBef>
              <a:spcAft>
                <a:spcPts val="0"/>
              </a:spcAft>
              <a:buClr>
                <a:srgbClr val="C00000"/>
              </a:buClr>
              <a:buFont typeface="Arial"/>
              <a:buAutoNum type="arabicPeriod" startAt="1"/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Email Phishing</a:t>
            </a:r>
            <a:endParaRPr sz="26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338951" indent="-338951" algn="l">
              <a:buFont typeface="Arial"/>
              <a:buAutoNum type="arabicPeriod" startAt="1"/>
              <a:defRPr/>
            </a:pPr>
            <a:endParaRPr sz="7200"/>
          </a:p>
          <a:p>
            <a:pPr marL="338951" marR="0" indent="-338951" algn="l" defTabSz="685800">
              <a:lnSpc>
                <a:spcPct val="88000"/>
              </a:lnSpc>
              <a:spcBef>
                <a:spcPts val="749"/>
              </a:spcBef>
              <a:spcAft>
                <a:spcPts val="0"/>
              </a:spcAft>
              <a:buClr>
                <a:srgbClr val="C00000"/>
              </a:buClr>
              <a:buFont typeface="Arial"/>
              <a:buAutoNum type="arabicPeriod" startAt="2"/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Spear Phishing</a:t>
            </a:r>
            <a:endParaRPr sz="26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338951" indent="-338951">
              <a:buFont typeface="Arial"/>
              <a:buAutoNum type="arabicPeriod" startAt="2"/>
              <a:defRPr/>
            </a:pPr>
            <a:endParaRPr sz="7200" b="1"/>
          </a:p>
          <a:p>
            <a:pPr marL="338951" marR="0" indent="-338951" algn="l" defTabSz="685800">
              <a:lnSpc>
                <a:spcPct val="88000"/>
              </a:lnSpc>
              <a:spcBef>
                <a:spcPts val="749"/>
              </a:spcBef>
              <a:spcAft>
                <a:spcPts val="0"/>
              </a:spcAft>
              <a:buClr>
                <a:srgbClr val="C00000"/>
              </a:buClr>
              <a:buFont typeface="Arial"/>
              <a:buAutoNum type="arabicPeriod" startAt="3"/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Whaling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46902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b="1"/>
              <a:t>EMAIL PHISHING</a:t>
            </a:r>
            <a:br>
              <a:rPr b="1"/>
            </a:br>
            <a:r>
              <a:rPr sz="1800" b="1">
                <a:solidFill>
                  <a:srgbClr val="C00000"/>
                </a:solidFill>
              </a:rPr>
              <a:t>One Of The Oldest and Most Common Forms of phishing</a:t>
            </a:r>
            <a:endParaRPr/>
          </a:p>
        </p:txBody>
      </p:sp>
      <p:pic>
        <p:nvPicPr>
          <p:cNvPr id="3108130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9" y="2345960"/>
            <a:ext cx="1192342" cy="1192342"/>
          </a:xfrm>
          <a:prstGeom prst="rect">
            <a:avLst/>
          </a:prstGeom>
        </p:spPr>
      </p:pic>
      <p:pic>
        <p:nvPicPr>
          <p:cNvPr id="55598777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689699" y="2400575"/>
            <a:ext cx="1137727" cy="1137727"/>
          </a:xfrm>
          <a:prstGeom prst="rect">
            <a:avLst/>
          </a:prstGeom>
        </p:spPr>
      </p:pic>
      <p:pic>
        <p:nvPicPr>
          <p:cNvPr id="53146786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221485" y="2676919"/>
            <a:ext cx="680252" cy="680252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2062745" y="3357172"/>
            <a:ext cx="7335907" cy="0"/>
          </a:xfrm>
          <a:prstGeom prst="line">
            <a:avLst/>
          </a:prstGeom>
          <a:ln w="38099" cap="flat" cmpd="sng" algn="ctr">
            <a:solidFill>
              <a:srgbClr val="C0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8762279" name=""/>
          <p:cNvCxnSpPr>
            <a:cxnSpLocks/>
          </p:cNvCxnSpPr>
          <p:nvPr/>
        </p:nvCxnSpPr>
        <p:spPr bwMode="auto">
          <a:xfrm rot="5399978" flipH="0" flipV="0">
            <a:off x="9454433" y="4233129"/>
            <a:ext cx="1608259" cy="0"/>
          </a:xfrm>
          <a:prstGeom prst="line">
            <a:avLst/>
          </a:prstGeom>
          <a:ln w="38099" cap="flat" cmpd="sng" algn="ctr">
            <a:solidFill>
              <a:srgbClr val="C00000">
                <a:alpha val="99999"/>
              </a:srgb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143037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9650224" y="5128845"/>
            <a:ext cx="1216678" cy="1216678"/>
          </a:xfrm>
          <a:prstGeom prst="rect">
            <a:avLst/>
          </a:prstGeom>
        </p:spPr>
      </p:pic>
      <p:sp>
        <p:nvSpPr>
          <p:cNvPr id="59152952" name=""/>
          <p:cNvSpPr txBox="1"/>
          <p:nvPr/>
        </p:nvSpPr>
        <p:spPr bwMode="auto">
          <a:xfrm flipH="0" flipV="0">
            <a:off x="9303157" y="6345524"/>
            <a:ext cx="191081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C00000"/>
                </a:solidFill>
              </a:rPr>
              <a:t>FAKE </a:t>
            </a:r>
            <a:r>
              <a:rPr b="1"/>
              <a:t>WEBSITE</a:t>
            </a:r>
            <a:endParaRPr b="1"/>
          </a:p>
        </p:txBody>
      </p:sp>
      <p:cxnSp>
        <p:nvCxnSpPr>
          <p:cNvPr id="2118945724" name=""/>
          <p:cNvCxnSpPr>
            <a:cxnSpLocks/>
          </p:cNvCxnSpPr>
          <p:nvPr/>
        </p:nvCxnSpPr>
        <p:spPr bwMode="auto">
          <a:xfrm rot="10799990" flipH="0" flipV="0">
            <a:off x="6842985" y="5841388"/>
            <a:ext cx="2555667" cy="0"/>
          </a:xfrm>
          <a:prstGeom prst="line">
            <a:avLst/>
          </a:prstGeom>
          <a:ln w="38099" cap="flat" cmpd="sng" algn="ctr">
            <a:solidFill>
              <a:srgbClr val="C00000">
                <a:alpha val="99999"/>
              </a:srgb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2168669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5994851" y="5317880"/>
            <a:ext cx="848134" cy="848134"/>
          </a:xfrm>
          <a:prstGeom prst="rect">
            <a:avLst/>
          </a:prstGeom>
        </p:spPr>
      </p:pic>
      <p:cxnSp>
        <p:nvCxnSpPr>
          <p:cNvPr id="1833670232" name=""/>
          <p:cNvCxnSpPr>
            <a:cxnSpLocks/>
          </p:cNvCxnSpPr>
          <p:nvPr/>
        </p:nvCxnSpPr>
        <p:spPr bwMode="auto">
          <a:xfrm rot="10799990" flipH="0" flipV="0">
            <a:off x="1833606" y="3700095"/>
            <a:ext cx="3897093" cy="2141294"/>
          </a:xfrm>
          <a:prstGeom prst="line">
            <a:avLst/>
          </a:prstGeom>
          <a:ln w="38099" cap="flat" cmpd="sng" algn="ctr">
            <a:solidFill>
              <a:srgbClr val="C00000">
                <a:alpha val="99999"/>
              </a:srgb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1277642" name=""/>
          <p:cNvSpPr txBox="1"/>
          <p:nvPr/>
        </p:nvSpPr>
        <p:spPr bwMode="auto">
          <a:xfrm flipH="0" flipV="0">
            <a:off x="6179789" y="3429000"/>
            <a:ext cx="310735" cy="366119"/>
          </a:xfrm>
          <a:prstGeom prst="rect">
            <a:avLst/>
          </a:prstGeom>
          <a:solidFill>
            <a:srgbClr val="C00000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chemeClr val="bg1"/>
                </a:solidFill>
              </a:rPr>
              <a:t>1</a:t>
            </a:r>
            <a:endParaRPr/>
          </a:p>
        </p:txBody>
      </p:sp>
      <p:sp>
        <p:nvSpPr>
          <p:cNvPr id="1600774268" name=""/>
          <p:cNvSpPr txBox="1"/>
          <p:nvPr/>
        </p:nvSpPr>
        <p:spPr bwMode="auto">
          <a:xfrm flipH="0" flipV="0">
            <a:off x="10322704" y="4002697"/>
            <a:ext cx="310735" cy="366119"/>
          </a:xfrm>
          <a:prstGeom prst="rect">
            <a:avLst/>
          </a:prstGeom>
          <a:solidFill>
            <a:srgbClr val="C00000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chemeClr val="bg1"/>
                </a:solidFill>
              </a:rPr>
              <a:t>2</a:t>
            </a:r>
            <a:endParaRPr/>
          </a:p>
        </p:txBody>
      </p:sp>
      <p:sp>
        <p:nvSpPr>
          <p:cNvPr id="2042584341" name=""/>
          <p:cNvSpPr txBox="1"/>
          <p:nvPr/>
        </p:nvSpPr>
        <p:spPr bwMode="auto">
          <a:xfrm rot="16199969" flipH="0" flipV="0">
            <a:off x="9316336" y="4056037"/>
            <a:ext cx="1425668" cy="259439"/>
          </a:xfrm>
          <a:prstGeom prst="rect">
            <a:avLst/>
          </a:prstGeom>
          <a:solidFill>
            <a:srgbClr val="C00000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 b="1">
                <a:solidFill>
                  <a:schemeClr val="bg1"/>
                </a:solidFill>
              </a:rPr>
              <a:t>Click on The Email</a:t>
            </a:r>
            <a:endParaRPr sz="1100" b="1">
              <a:solidFill>
                <a:schemeClr val="bg1"/>
              </a:solidFill>
            </a:endParaRPr>
          </a:p>
        </p:txBody>
      </p:sp>
      <p:sp>
        <p:nvSpPr>
          <p:cNvPr id="2049661122" name=""/>
          <p:cNvSpPr txBox="1"/>
          <p:nvPr/>
        </p:nvSpPr>
        <p:spPr bwMode="auto">
          <a:xfrm rot="0" flipH="0" flipV="0">
            <a:off x="7190731" y="5482508"/>
            <a:ext cx="1860177" cy="259439"/>
          </a:xfrm>
          <a:prstGeom prst="rect">
            <a:avLst/>
          </a:prstGeom>
          <a:solidFill>
            <a:srgbClr val="C00000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 b="1">
                <a:solidFill>
                  <a:schemeClr val="bg1"/>
                </a:solidFill>
              </a:rPr>
              <a:t>Get The User Information</a:t>
            </a:r>
            <a:endParaRPr sz="1100" b="1">
              <a:solidFill>
                <a:schemeClr val="bg1"/>
              </a:solidFill>
            </a:endParaRPr>
          </a:p>
        </p:txBody>
      </p:sp>
      <p:sp>
        <p:nvSpPr>
          <p:cNvPr id="1014462001" name=""/>
          <p:cNvSpPr txBox="1"/>
          <p:nvPr/>
        </p:nvSpPr>
        <p:spPr bwMode="auto">
          <a:xfrm flipH="0" flipV="0">
            <a:off x="7965631" y="5979404"/>
            <a:ext cx="310735" cy="366119"/>
          </a:xfrm>
          <a:prstGeom prst="rect">
            <a:avLst/>
          </a:prstGeom>
          <a:solidFill>
            <a:srgbClr val="C00000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chemeClr val="bg1"/>
                </a:solidFill>
              </a:rPr>
              <a:t>3</a:t>
            </a:r>
            <a:endParaRPr/>
          </a:p>
        </p:txBody>
      </p:sp>
      <p:sp>
        <p:nvSpPr>
          <p:cNvPr id="1692743092" name=""/>
          <p:cNvSpPr txBox="1"/>
          <p:nvPr/>
        </p:nvSpPr>
        <p:spPr bwMode="auto">
          <a:xfrm rot="1740496" flipH="0" flipV="0">
            <a:off x="3825498" y="5005955"/>
            <a:ext cx="310735" cy="366119"/>
          </a:xfrm>
          <a:prstGeom prst="rect">
            <a:avLst/>
          </a:prstGeom>
          <a:solidFill>
            <a:srgbClr val="C00000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chemeClr val="bg1"/>
                </a:solidFill>
              </a:rPr>
              <a:t>4</a:t>
            </a:r>
            <a:endParaRPr/>
          </a:p>
        </p:txBody>
      </p:sp>
      <p:pic>
        <p:nvPicPr>
          <p:cNvPr id="40568318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781999" y="5201016"/>
            <a:ext cx="1280746" cy="1280746"/>
          </a:xfrm>
          <a:prstGeom prst="rect">
            <a:avLst/>
          </a:prstGeom>
        </p:spPr>
      </p:pic>
      <p:cxnSp>
        <p:nvCxnSpPr>
          <p:cNvPr id="408609503" name=""/>
          <p:cNvCxnSpPr>
            <a:cxnSpLocks/>
          </p:cNvCxnSpPr>
          <p:nvPr/>
        </p:nvCxnSpPr>
        <p:spPr bwMode="auto">
          <a:xfrm rot="5399978" flipH="0" flipV="0">
            <a:off x="618243" y="4396887"/>
            <a:ext cx="1608258" cy="0"/>
          </a:xfrm>
          <a:prstGeom prst="line">
            <a:avLst/>
          </a:prstGeom>
          <a:ln w="38099" cap="flat" cmpd="sng" algn="ctr">
            <a:solidFill>
              <a:srgbClr val="C00000">
                <a:alpha val="99999"/>
              </a:srgb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09665" name=""/>
          <p:cNvSpPr txBox="1"/>
          <p:nvPr/>
        </p:nvSpPr>
        <p:spPr bwMode="auto">
          <a:xfrm flipH="0" flipV="0">
            <a:off x="1523050" y="4233129"/>
            <a:ext cx="310735" cy="366119"/>
          </a:xfrm>
          <a:prstGeom prst="rect">
            <a:avLst/>
          </a:prstGeom>
          <a:solidFill>
            <a:srgbClr val="C00000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chemeClr val="bg1"/>
                </a:solidFill>
              </a:rPr>
              <a:t>5</a:t>
            </a:r>
            <a:endParaRPr/>
          </a:p>
        </p:txBody>
      </p:sp>
      <p:sp>
        <p:nvSpPr>
          <p:cNvPr id="1920467518" name=""/>
          <p:cNvSpPr txBox="1"/>
          <p:nvPr/>
        </p:nvSpPr>
        <p:spPr bwMode="auto">
          <a:xfrm flipH="0" flipV="0">
            <a:off x="466967" y="6345524"/>
            <a:ext cx="191081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C00000"/>
                </a:solidFill>
              </a:rPr>
              <a:t>REAL </a:t>
            </a:r>
            <a:r>
              <a:rPr b="1"/>
              <a:t>WEBSITE</a:t>
            </a:r>
            <a:endParaRPr b="1"/>
          </a:p>
        </p:txBody>
      </p:sp>
      <p:sp>
        <p:nvSpPr>
          <p:cNvPr id="211701584" name=""/>
          <p:cNvSpPr txBox="1"/>
          <p:nvPr/>
        </p:nvSpPr>
        <p:spPr bwMode="auto">
          <a:xfrm rot="16199969" flipH="0" flipV="0">
            <a:off x="564050" y="4131817"/>
            <a:ext cx="1115304" cy="427079"/>
          </a:xfrm>
          <a:prstGeom prst="rect">
            <a:avLst/>
          </a:prstGeom>
          <a:solidFill>
            <a:srgbClr val="C00000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 b="1">
                <a:solidFill>
                  <a:schemeClr val="bg1"/>
                </a:solidFill>
              </a:rPr>
              <a:t>Use This User </a:t>
            </a:r>
            <a:endParaRPr sz="11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sz="1100" b="1">
                <a:solidFill>
                  <a:schemeClr val="bg1"/>
                </a:solidFill>
              </a:rPr>
              <a:t>Information</a:t>
            </a:r>
            <a:endParaRPr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5 L 0.522 -0.005" pathEditMode="relative" ptsTypes="">
                                      <p:cBhvr>
                                        <p:cTn id="6" dur="3000" fill="hold"/>
                                        <p:tgtEl>
                                          <p:spTgt spid="5314678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3555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EMAIL PHISHING </a:t>
            </a:r>
            <a:br>
              <a:rPr b="1"/>
            </a:br>
            <a:r>
              <a:rPr sz="1800" b="1">
                <a:solidFill>
                  <a:srgbClr val="C00000"/>
                </a:solidFill>
              </a:rPr>
              <a:t>SIGNS OF </a:t>
            </a:r>
            <a:r>
              <a:rPr lang="en-US" sz="1800" b="1" i="0" u="none" strike="noStrike" cap="none" spc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EMAIL</a:t>
            </a:r>
            <a:r>
              <a:rPr sz="1800" b="1">
                <a:solidFill>
                  <a:srgbClr val="C00000"/>
                </a:solidFill>
              </a:rPr>
              <a:t> PHISHING </a:t>
            </a:r>
            <a:endParaRPr b="1"/>
          </a:p>
        </p:txBody>
      </p:sp>
      <p:sp>
        <p:nvSpPr>
          <p:cNvPr id="1783330781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825625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316922" marR="0" indent="-316922"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C00000"/>
              </a:buClr>
              <a:buFont typeface="Arial"/>
              <a:buAutoNum type="arabicPeriod" startAt="1"/>
              <a:defRPr/>
            </a:pPr>
            <a:r>
              <a:rPr b="1" strike="noStrike" cap="none" spc="0"/>
              <a:t>Suspicious Sender Email Address</a:t>
            </a:r>
            <a:endParaRPr b="1" strike="noStrike" cap="none" spc="0"/>
          </a:p>
          <a:p>
            <a:pPr marL="316922" marR="0" indent="-316922"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C00000"/>
              </a:buClr>
              <a:buFont typeface="Arial"/>
              <a:buAutoNum type="arabicPeriod" startAt="1"/>
              <a:defRPr/>
            </a:pPr>
            <a:endParaRPr b="1" strike="noStrike" cap="none" spc="0"/>
          </a:p>
          <a:p>
            <a:pPr marL="316922" marR="0" indent="-316922"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C00000"/>
              </a:buClr>
              <a:buFont typeface="Arial"/>
              <a:buAutoNum type="arabicPeriod" startAt="1"/>
              <a:defRPr/>
            </a:pPr>
            <a:r>
              <a:rPr b="1" strike="noStrike" cap="none" spc="0"/>
              <a:t>Urgent Language (</a:t>
            </a:r>
            <a:r>
              <a:rPr b="1" strike="noStrike" cap="none" spc="0">
                <a:solidFill>
                  <a:srgbClr val="C00000"/>
                </a:solidFill>
              </a:rPr>
              <a:t>e.g</a:t>
            </a:r>
            <a:r>
              <a:rPr b="1" strike="noStrike" cap="none" spc="0"/>
              <a:t> Your Account Will be Get Locked )</a:t>
            </a:r>
            <a:endParaRPr b="1" strike="noStrike" cap="none" spc="0"/>
          </a:p>
          <a:p>
            <a:pPr marL="316922" marR="0" indent="-316922"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C00000"/>
              </a:buClr>
              <a:buFont typeface="Arial"/>
              <a:buAutoNum type="arabicPeriod" startAt="1"/>
              <a:defRPr/>
            </a:pPr>
            <a:endParaRPr b="1" strike="noStrike" cap="none" spc="0"/>
          </a:p>
          <a:p>
            <a:pPr marL="316922" marR="0" indent="-316922"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C00000"/>
              </a:buClr>
              <a:buFont typeface="Arial"/>
              <a:buAutoNum type="arabicPeriod" startAt="1"/>
              <a:defRPr/>
            </a:pPr>
            <a:r>
              <a:rPr b="1" strike="noStrike" cap="none" spc="0"/>
              <a:t>Links or Attachments You Weren’t Expected</a:t>
            </a:r>
            <a:endParaRPr b="1" strike="noStrike" cap="none" spc="0"/>
          </a:p>
          <a:p>
            <a:pPr marL="316922" marR="0" indent="-316922"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C00000"/>
              </a:buClr>
              <a:buFont typeface="Arial"/>
              <a:buAutoNum type="arabicPeriod" startAt="1"/>
              <a:defRPr/>
            </a:pPr>
            <a:endParaRPr b="1" strike="noStrike" cap="none" spc="0"/>
          </a:p>
          <a:p>
            <a:pPr marL="316922" marR="0" indent="-316922"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C00000"/>
              </a:buClr>
              <a:buFont typeface="Arial"/>
              <a:buAutoNum type="arabicPeriod" startAt="1"/>
              <a:defRPr/>
            </a:pPr>
            <a:r>
              <a:rPr b="1" strike="noStrike" cap="none" spc="0"/>
              <a:t>Spelling or Grammatical Errors</a:t>
            </a:r>
            <a:endParaRPr b="1"/>
          </a:p>
          <a:p>
            <a:pPr marL="316922" indent="-316922">
              <a:buFont typeface="Arial"/>
              <a:buAutoNum type="arabicPeriod" startAt="1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95955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SPEAR PHISHING</a:t>
            </a:r>
            <a:endParaRPr b="1"/>
          </a:p>
        </p:txBody>
      </p:sp>
      <p:sp>
        <p:nvSpPr>
          <p:cNvPr id="180091362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Spear phishing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is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a more targeted form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of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phishing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that focuses on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specific individuals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or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organizations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b="1" strike="noStrike" cap="none" spc="0"/>
          </a:p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endParaRPr b="1" strike="noStrike" cap="none" spc="0"/>
          </a:p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Attackers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usually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gather detailed information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about their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target beforehand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making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attack more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convincing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b="1" strike="noStrike" cap="none" spc="0"/>
          </a:p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endParaRPr b="1" strike="noStrike" cap="none" spc="0"/>
          </a:p>
          <a:p>
            <a:pPr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Example: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 company executive receives a message from someone posing as an internal employee, requesting sensitive financial docu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ments.</a:t>
            </a:r>
            <a:endParaRPr strike="noStrike" cap="none" spc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3805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1" i="0" u="none" strike="noStrike" cap="all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to Identify Spear Phishing </a:t>
            </a:r>
            <a:r>
              <a:rPr lang="en-US" sz="3300" b="1" i="0" u="none" strike="noStrike" cap="all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?</a:t>
            </a:r>
            <a:endParaRPr cap="all"/>
          </a:p>
        </p:txBody>
      </p:sp>
      <p:sp>
        <p:nvSpPr>
          <p:cNvPr id="163548122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316922" marR="0" indent="-316922"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C00000"/>
              </a:buClr>
              <a:buFont typeface="Arial"/>
              <a:buAutoNum type="arabicPeriod" startAt="1"/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Personalization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Using your name, job title, or other personal information.</a:t>
            </a:r>
            <a:endParaRPr sz="21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16922" marR="0" indent="-316922"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C00000"/>
              </a:buClr>
              <a:buFont typeface="Arial"/>
              <a:buAutoNum type="arabicPeriod" startAt="1"/>
              <a:defRPr/>
            </a:pPr>
            <a:endParaRPr b="1" strike="noStrike" cap="none" spc="0"/>
          </a:p>
          <a:p>
            <a:pPr marL="316922" marR="0" indent="-316922"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C00000"/>
              </a:buClr>
              <a:buFont typeface="Arial"/>
              <a:buAutoNum type="arabicPeriod" startAt="1"/>
              <a:defRPr/>
            </a:pPr>
            <a:endParaRPr b="1" strike="noStrike" cap="none" spc="0"/>
          </a:p>
          <a:p>
            <a:pPr marL="316922" marR="0" indent="-316922"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C00000"/>
              </a:buClr>
              <a:buFont typeface="Arial"/>
              <a:buAutoNum type="arabicPeriod" startAt="1"/>
              <a:defRPr/>
            </a:pP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Request for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sensitive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 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unusual information.</a:t>
            </a:r>
            <a:endParaRPr sz="2100" b="1" i="0" u="none" strike="noStrike" cap="none" spc="0">
              <a:solidFill>
                <a:srgbClr val="C00000"/>
              </a:solidFill>
              <a:latin typeface="Arial"/>
              <a:ea typeface="Arial"/>
              <a:cs typeface="Arial"/>
            </a:endParaRPr>
          </a:p>
          <a:p>
            <a:pPr marL="316922" marR="0" indent="-316922"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C00000"/>
              </a:buClr>
              <a:buFont typeface="Arial"/>
              <a:buAutoNum type="arabicPeriod" startAt="1"/>
              <a:defRPr/>
            </a:pPr>
            <a:endParaRPr b="1" strike="noStrike" cap="none" spc="0"/>
          </a:p>
          <a:p>
            <a:pPr marL="316922" marR="0" indent="-316922"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C00000"/>
              </a:buClr>
              <a:buFont typeface="Arial"/>
              <a:buAutoNum type="arabicPeriod" startAt="1"/>
              <a:defRPr/>
            </a:pPr>
            <a:endParaRPr b="1" strike="noStrike" cap="none" spc="0"/>
          </a:p>
          <a:p>
            <a:pPr marL="316922" marR="0" indent="-316922" algn="l" defTabSz="685800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C00000"/>
              </a:buClr>
              <a:buFont typeface="Arial"/>
              <a:buAutoNum type="arabicPeriod" startAt="1"/>
              <a:defRPr/>
            </a:pP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Email appears to come from a known contact but contains subtle inconsistencies (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e.g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., slight variations in the sender's email address).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9173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1" i="0" u="none" strike="noStrike" cap="all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pharming </a:t>
            </a:r>
            <a:r>
              <a:rPr lang="en-US" sz="3300" b="1" i="0" u="none" strike="noStrike" cap="all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attack</a:t>
            </a:r>
            <a:endParaRPr cap="all"/>
          </a:p>
        </p:txBody>
      </p:sp>
      <p:sp>
        <p:nvSpPr>
          <p:cNvPr id="143338259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 attack technique that manipulates the Domain Name System (DNS) to redirect a user's legitimate request to a fraudulent website without their knowledge.</a:t>
            </a:r>
            <a:endParaRPr b="1"/>
          </a:p>
          <a:p>
            <a:pPr>
              <a:defRPr/>
            </a:pPr>
            <a:endParaRPr b="1"/>
          </a:p>
          <a:p>
            <a:pPr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Pharming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redirects victims from legitimate websites to fake ones without their knowledge</a:t>
            </a:r>
            <a:endParaRPr b="1"/>
          </a:p>
          <a:p>
            <a:pPr>
              <a:defRPr/>
            </a:pPr>
            <a:endParaRPr b="1"/>
          </a:p>
          <a:p>
            <a:pPr>
              <a:defRPr/>
            </a:pP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Instead of using deceptive emails, Parming attacks exploit vulnerabilities in a computer’s</a:t>
            </a: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 DNS (Domain Name System) 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 reroute traffic to malicious sites.</a:t>
            </a:r>
            <a:endParaRPr b="1"/>
          </a:p>
          <a:p>
            <a:pPr>
              <a:defRPr/>
            </a:pPr>
            <a:endParaRPr b="1"/>
          </a:p>
          <a:p>
            <a:pPr>
              <a:defRPr/>
            </a:pPr>
            <a:r>
              <a:rPr lang="en-US" sz="21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Example:</a:t>
            </a:r>
            <a:r>
              <a:rPr lang="en-US" sz="21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 user types in their bank’s URL and is redirected to a lookalike site that collects their login credentials.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9675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1" i="0" u="none" strike="noStrike" cap="all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pharming </a:t>
            </a:r>
            <a:r>
              <a:rPr lang="en-US" sz="3300" b="1" i="0" u="none" strike="noStrike" cap="all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attack</a:t>
            </a:r>
            <a:endParaRPr sz="3300" cap="all"/>
          </a:p>
        </p:txBody>
      </p:sp>
      <p:pic>
        <p:nvPicPr>
          <p:cNvPr id="11040871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445735" y="1690687"/>
            <a:ext cx="1337163" cy="1337163"/>
          </a:xfrm>
          <a:prstGeom prst="rect">
            <a:avLst/>
          </a:prstGeom>
        </p:spPr>
      </p:pic>
      <p:pic>
        <p:nvPicPr>
          <p:cNvPr id="6307652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38199" y="4414470"/>
            <a:ext cx="1412307" cy="1412307"/>
          </a:xfrm>
          <a:prstGeom prst="rect">
            <a:avLst/>
          </a:prstGeom>
        </p:spPr>
      </p:pic>
      <p:pic>
        <p:nvPicPr>
          <p:cNvPr id="81153917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409100" y="4414470"/>
            <a:ext cx="1373797" cy="1373797"/>
          </a:xfrm>
          <a:prstGeom prst="rect">
            <a:avLst/>
          </a:prstGeom>
        </p:spPr>
      </p:pic>
      <p:pic>
        <p:nvPicPr>
          <p:cNvPr id="141384622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9822089" y="1628113"/>
            <a:ext cx="1216677" cy="1216677"/>
          </a:xfrm>
          <a:prstGeom prst="rect">
            <a:avLst/>
          </a:prstGeom>
        </p:spPr>
      </p:pic>
      <p:sp>
        <p:nvSpPr>
          <p:cNvPr id="237196601" name=""/>
          <p:cNvSpPr txBox="1"/>
          <p:nvPr/>
        </p:nvSpPr>
        <p:spPr bwMode="auto">
          <a:xfrm flipH="0" flipV="0">
            <a:off x="9475022" y="2844791"/>
            <a:ext cx="191081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C00000"/>
                </a:solidFill>
              </a:rPr>
              <a:t>FAKE </a:t>
            </a:r>
            <a:r>
              <a:rPr b="1"/>
              <a:t>WEBSITE</a:t>
            </a:r>
            <a:endParaRPr b="1"/>
          </a:p>
        </p:txBody>
      </p:sp>
      <p:pic>
        <p:nvPicPr>
          <p:cNvPr id="707957322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9790055" y="4507522"/>
            <a:ext cx="1280745" cy="1280745"/>
          </a:xfrm>
          <a:prstGeom prst="rect">
            <a:avLst/>
          </a:prstGeom>
        </p:spPr>
      </p:pic>
      <p:sp>
        <p:nvSpPr>
          <p:cNvPr id="1776505094" name=""/>
          <p:cNvSpPr txBox="1"/>
          <p:nvPr/>
        </p:nvSpPr>
        <p:spPr bwMode="auto">
          <a:xfrm flipH="0" flipV="0">
            <a:off x="9475023" y="5652029"/>
            <a:ext cx="191081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C00000"/>
                </a:solidFill>
              </a:rPr>
              <a:t>REAL </a:t>
            </a:r>
            <a:r>
              <a:rPr b="1"/>
              <a:t>WEBSITE</a:t>
            </a:r>
            <a:endParaRPr b="1"/>
          </a:p>
        </p:txBody>
      </p:sp>
      <p:cxnSp>
        <p:nvCxnSpPr>
          <p:cNvPr id="1022241172" name=""/>
          <p:cNvCxnSpPr>
            <a:cxnSpLocks/>
          </p:cNvCxnSpPr>
          <p:nvPr/>
        </p:nvCxnSpPr>
        <p:spPr bwMode="auto">
          <a:xfrm rot="0" flipH="0" flipV="0">
            <a:off x="2428046" y="5147895"/>
            <a:ext cx="2794260" cy="0"/>
          </a:xfrm>
          <a:prstGeom prst="line">
            <a:avLst/>
          </a:prstGeom>
          <a:ln w="38099" cap="flat" cmpd="sng" algn="ctr">
            <a:solidFill>
              <a:srgbClr val="C0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184270" name=""/>
          <p:cNvCxnSpPr>
            <a:cxnSpLocks/>
          </p:cNvCxnSpPr>
          <p:nvPr/>
        </p:nvCxnSpPr>
        <p:spPr bwMode="auto">
          <a:xfrm rot="0" flipH="0" flipV="1">
            <a:off x="6866695" y="3132259"/>
            <a:ext cx="2477005" cy="1969110"/>
          </a:xfrm>
          <a:prstGeom prst="line">
            <a:avLst/>
          </a:prstGeom>
          <a:ln w="38099" cap="flat" cmpd="sng" algn="ctr">
            <a:solidFill>
              <a:srgbClr val="C0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700363" name=""/>
          <p:cNvCxnSpPr>
            <a:cxnSpLocks/>
          </p:cNvCxnSpPr>
          <p:nvPr/>
        </p:nvCxnSpPr>
        <p:spPr bwMode="auto">
          <a:xfrm rot="5399978" flipH="0" flipV="0">
            <a:off x="5629698" y="3736617"/>
            <a:ext cx="932603" cy="0"/>
          </a:xfrm>
          <a:prstGeom prst="line">
            <a:avLst/>
          </a:prstGeom>
          <a:ln w="38099" cap="flat" cmpd="sng" algn="ctr">
            <a:solidFill>
              <a:srgbClr val="C0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2024-09-08T18:54:02Z</dcterms:modified>
  <cp:category/>
  <cp:contentStatus/>
  <cp:version/>
</cp:coreProperties>
</file>