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aeb7c6eb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aeb7c6eb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aeb7c6eb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aeb7c6eb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aeb7c6eb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aeb7c6eb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aeb7c6eb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aeb7c6eb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aeb7c6eb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aeb7c6eb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aeb7c6eb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aeb7c6eb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aeb7c6eb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aeb7c6eb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aeb7c6eb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aeb7c6eb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aeb7c6eb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aeb7c6eb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aeb7c6eb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aeb7c6eb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aeb7c6eb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aeb7c6eb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towardsdatascience.com/a-machine-learning-approach-to-credit-risk-assessment-ba8eda1cd11f" TargetMode="External"/><Relationship Id="rId4" Type="http://schemas.openxmlformats.org/officeDocument/2006/relationships/hyperlink" Target="https://www.kaggle.com/willkoehrsen/start-here-a-gentle-introduction" TargetMode="External"/><Relationship Id="rId5" Type="http://schemas.openxmlformats.org/officeDocument/2006/relationships/hyperlink" Target="https://medium.com/thecyphy/home-credit-default-risk-part-1-3bfe3c7ddd7a" TargetMode="External"/><Relationship Id="rId6" Type="http://schemas.openxmlformats.org/officeDocument/2006/relationships/hyperlink" Target="https://becominghuman.ai/lightgbm-on-home-credit-default-risk-prediction-5b17e68a6e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github.com/AhmadAlhati/Kaggle-Home-Credit-Default-Risk.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AhmadAlhati/Kaggle-Home-Credit-Default-Risk.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Home Credit Default Risk </a:t>
            </a:r>
            <a:endParaRPr/>
          </a:p>
        </p:txBody>
      </p:sp>
      <p:sp>
        <p:nvSpPr>
          <p:cNvPr id="87" name="Google Shape;87;p13"/>
          <p:cNvSpPr txBox="1"/>
          <p:nvPr>
            <p:ph idx="1" type="subTitle"/>
          </p:nvPr>
        </p:nvSpPr>
        <p:spPr>
          <a:xfrm>
            <a:off x="1405950" y="3162200"/>
            <a:ext cx="6332100" cy="541200"/>
          </a:xfrm>
          <a:prstGeom prst="rect">
            <a:avLst/>
          </a:prstGeom>
        </p:spPr>
        <p:txBody>
          <a:bodyPr anchorCtr="0" anchor="t" bIns="91425" lIns="91425" spcFirstLastPara="1" rIns="91425" wrap="square" tIns="91425">
            <a:normAutofit fontScale="55000"/>
          </a:bodyPr>
          <a:lstStyle/>
          <a:p>
            <a:pPr indent="0" lvl="0" marL="0" marR="0" rtl="0" algn="l">
              <a:lnSpc>
                <a:spcPct val="100000"/>
              </a:lnSpc>
              <a:spcBef>
                <a:spcPts val="0"/>
              </a:spcBef>
              <a:spcAft>
                <a:spcPts val="0"/>
              </a:spcAft>
              <a:buNone/>
            </a:pPr>
            <a:r>
              <a:rPr b="1" lang="en" sz="4200">
                <a:solidFill>
                  <a:schemeClr val="dk2"/>
                </a:solidFill>
                <a:latin typeface="Raleway"/>
                <a:ea typeface="Raleway"/>
                <a:cs typeface="Raleway"/>
                <a:sym typeface="Raleway"/>
              </a:rPr>
              <a:t>Present to _VOIS</a:t>
            </a:r>
            <a:r>
              <a:rPr lang="en" sz="1300">
                <a:solidFill>
                  <a:srgbClr val="FFFFFF"/>
                </a:solidFill>
                <a:latin typeface="Roboto"/>
                <a:ea typeface="Roboto"/>
                <a:cs typeface="Roboto"/>
                <a:sym typeface="Roboto"/>
              </a:rPr>
              <a:t> - </a:t>
            </a:r>
            <a:r>
              <a:rPr b="1" lang="en" sz="4200">
                <a:solidFill>
                  <a:schemeClr val="dk2"/>
                </a:solidFill>
                <a:latin typeface="Raleway"/>
                <a:ea typeface="Raleway"/>
                <a:cs typeface="Raleway"/>
                <a:sym typeface="Raleway"/>
              </a:rPr>
              <a:t>Technical</a:t>
            </a:r>
            <a:r>
              <a:rPr lang="en" sz="1300">
                <a:solidFill>
                  <a:srgbClr val="FFFFFF"/>
                </a:solidFill>
                <a:latin typeface="Roboto"/>
                <a:ea typeface="Roboto"/>
                <a:cs typeface="Roboto"/>
                <a:sym typeface="Roboto"/>
              </a:rPr>
              <a:t> </a:t>
            </a:r>
            <a:r>
              <a:rPr b="1" lang="en" sz="4200">
                <a:solidFill>
                  <a:schemeClr val="dk2"/>
                </a:solidFill>
                <a:latin typeface="Raleway"/>
                <a:ea typeface="Raleway"/>
                <a:cs typeface="Raleway"/>
                <a:sym typeface="Raleway"/>
              </a:rPr>
              <a:t>Assessment</a:t>
            </a:r>
            <a:endParaRPr b="1" sz="4200">
              <a:solidFill>
                <a:schemeClr val="dk2"/>
              </a:solidFill>
              <a:latin typeface="Raleway"/>
              <a:ea typeface="Raleway"/>
              <a:cs typeface="Raleway"/>
              <a:sym typeface="Raleway"/>
            </a:endParaRPr>
          </a:p>
        </p:txBody>
      </p:sp>
      <p:pic>
        <p:nvPicPr>
          <p:cNvPr id="88" name="Google Shape;88;p13"/>
          <p:cNvPicPr preferRelativeResize="0"/>
          <p:nvPr/>
        </p:nvPicPr>
        <p:blipFill rotWithShape="1">
          <a:blip r:embed="rId3">
            <a:alphaModFix/>
          </a:blip>
          <a:srcRect b="0" l="0" r="0" t="0"/>
          <a:stretch/>
        </p:blipFill>
        <p:spPr>
          <a:xfrm>
            <a:off x="7520669" y="1322459"/>
            <a:ext cx="896885" cy="881913"/>
          </a:xfrm>
          <a:prstGeom prst="rect">
            <a:avLst/>
          </a:prstGeom>
          <a:noFill/>
          <a:ln>
            <a:noFill/>
          </a:ln>
        </p:spPr>
      </p:pic>
      <p:sp>
        <p:nvSpPr>
          <p:cNvPr id="89" name="Google Shape;89;p13"/>
          <p:cNvSpPr txBox="1"/>
          <p:nvPr/>
        </p:nvSpPr>
        <p:spPr>
          <a:xfrm>
            <a:off x="3441450" y="3878450"/>
            <a:ext cx="22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Made by: Ahmad Al-Hati</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Conclusions</a:t>
            </a:r>
            <a:endParaRPr/>
          </a:p>
        </p:txBody>
      </p:sp>
      <p:sp>
        <p:nvSpPr>
          <p:cNvPr id="151" name="Google Shape;15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a:t>
            </a:r>
            <a:r>
              <a:rPr b="1" lang="en" sz="1200">
                <a:solidFill>
                  <a:srgbClr val="202124"/>
                </a:solidFill>
                <a:highlight>
                  <a:srgbClr val="FFFFFF"/>
                </a:highlight>
                <a:latin typeface="Roboto"/>
                <a:ea typeface="Roboto"/>
                <a:cs typeface="Roboto"/>
                <a:sym typeface="Roboto"/>
              </a:rPr>
              <a:t>AUC (Area under the ROC Curve)</a:t>
            </a:r>
            <a:r>
              <a:rPr b="1" lang="en" sz="1200">
                <a:solidFill>
                  <a:srgbClr val="202124"/>
                </a:solidFill>
                <a:highlight>
                  <a:srgbClr val="FFFFFF"/>
                </a:highlight>
                <a:latin typeface="Roboto"/>
                <a:ea typeface="Roboto"/>
                <a:cs typeface="Roboto"/>
                <a:sym typeface="Roboto"/>
              </a:rPr>
              <a:t> </a:t>
            </a:r>
            <a:r>
              <a:rPr lang="en"/>
              <a:t>we achieved ~ 76% accuracy, which is not suitable for such a risky problem. </a:t>
            </a:r>
            <a:endParaRPr/>
          </a:p>
        </p:txBody>
      </p:sp>
      <p:pic>
        <p:nvPicPr>
          <p:cNvPr id="152" name="Google Shape;152;p22"/>
          <p:cNvPicPr preferRelativeResize="0"/>
          <p:nvPr/>
        </p:nvPicPr>
        <p:blipFill>
          <a:blip r:embed="rId3">
            <a:alphaModFix/>
          </a:blip>
          <a:stretch>
            <a:fillRect/>
          </a:stretch>
        </p:blipFill>
        <p:spPr>
          <a:xfrm>
            <a:off x="3135525" y="2873125"/>
            <a:ext cx="2876550" cy="146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8" name="Google Shape;15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https://towardsdatascience.com/a-machine-learning-approach-to-credit-risk-assessment-ba8eda1cd11f</a:t>
            </a:r>
            <a:endParaRPr/>
          </a:p>
          <a:p>
            <a:pPr indent="-311150" lvl="0" marL="457200" rtl="0" algn="l">
              <a:spcBef>
                <a:spcPts val="0"/>
              </a:spcBef>
              <a:spcAft>
                <a:spcPts val="0"/>
              </a:spcAft>
              <a:buSzPts val="1300"/>
              <a:buChar char="●"/>
            </a:pPr>
            <a:r>
              <a:rPr lang="en" u="sng">
                <a:solidFill>
                  <a:schemeClr val="hlink"/>
                </a:solidFill>
                <a:hlinkClick r:id="rId4"/>
              </a:rPr>
              <a:t>https://www.kaggle.com/willkoehrsen/start-here-a-gentle-introduction</a:t>
            </a:r>
            <a:endParaRPr/>
          </a:p>
          <a:p>
            <a:pPr indent="-311150" lvl="0" marL="457200" rtl="0" algn="l">
              <a:spcBef>
                <a:spcPts val="0"/>
              </a:spcBef>
              <a:spcAft>
                <a:spcPts val="0"/>
              </a:spcAft>
              <a:buSzPts val="1300"/>
              <a:buChar char="●"/>
            </a:pPr>
            <a:r>
              <a:rPr lang="en" u="sng">
                <a:solidFill>
                  <a:schemeClr val="hlink"/>
                </a:solidFill>
                <a:hlinkClick r:id="rId5"/>
              </a:rPr>
              <a:t>https://medium.com/thecyphy/home-credit-default-risk-part-1-3bfe3c7ddd7a</a:t>
            </a:r>
            <a:endParaRPr/>
          </a:p>
          <a:p>
            <a:pPr indent="-311150" lvl="0" marL="457200" rtl="0" algn="l">
              <a:spcBef>
                <a:spcPts val="0"/>
              </a:spcBef>
              <a:spcAft>
                <a:spcPts val="0"/>
              </a:spcAft>
              <a:buSzPts val="1300"/>
              <a:buChar char="●"/>
            </a:pPr>
            <a:r>
              <a:rPr lang="en" u="sng">
                <a:solidFill>
                  <a:schemeClr val="hlink"/>
                </a:solidFill>
                <a:hlinkClick r:id="rId6"/>
              </a:rPr>
              <a:t>https://becominghuman.ai/lightgbm-on-home-credit-default-risk-prediction-5b17e68a6e9</a:t>
            </a:r>
            <a:endParaRPr/>
          </a:p>
          <a:p>
            <a:pPr indent="0" lvl="0" marL="9144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ctrTitle"/>
          </p:nvPr>
        </p:nvSpPr>
        <p:spPr>
          <a:xfrm>
            <a:off x="3024000" y="1633050"/>
            <a:ext cx="3096000" cy="9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64" name="Google Shape;164;p24"/>
          <p:cNvSpPr txBox="1"/>
          <p:nvPr/>
        </p:nvSpPr>
        <p:spPr>
          <a:xfrm>
            <a:off x="1396500" y="3128950"/>
            <a:ext cx="63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Github: </a:t>
            </a:r>
            <a:r>
              <a:rPr lang="en" u="sng">
                <a:solidFill>
                  <a:schemeClr val="hlink"/>
                </a:solidFill>
                <a:latin typeface="Lato"/>
                <a:ea typeface="Lato"/>
                <a:cs typeface="Lato"/>
                <a:sym typeface="Lato"/>
                <a:hlinkClick r:id="rId3"/>
              </a:rPr>
              <a:t>https://github.com/AhmadAlhati/Kaggle-Home-Credit-Default-Risk.git</a:t>
            </a:r>
            <a:endParaRPr u="sng">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a:t>
            </a:r>
            <a:r>
              <a:rPr lang="en"/>
              <a:t>usiness case.</a:t>
            </a:r>
            <a:endParaRPr/>
          </a:p>
          <a:p>
            <a:pPr indent="-311150" lvl="0" marL="457200" rtl="0" algn="l">
              <a:spcBef>
                <a:spcPts val="0"/>
              </a:spcBef>
              <a:spcAft>
                <a:spcPts val="0"/>
              </a:spcAft>
              <a:buSzPts val="1300"/>
              <a:buChar char="●"/>
            </a:pPr>
            <a:r>
              <a:rPr lang="en"/>
              <a:t>Business objective.</a:t>
            </a:r>
            <a:endParaRPr/>
          </a:p>
          <a:p>
            <a:pPr indent="-311150" lvl="0" marL="457200" rtl="0" algn="l">
              <a:spcBef>
                <a:spcPts val="0"/>
              </a:spcBef>
              <a:spcAft>
                <a:spcPts val="0"/>
              </a:spcAft>
              <a:buSzPts val="1300"/>
              <a:buChar char="●"/>
            </a:pPr>
            <a:r>
              <a:rPr lang="en"/>
              <a:t>Pipeline.</a:t>
            </a:r>
            <a:endParaRPr/>
          </a:p>
          <a:p>
            <a:pPr indent="-311150" lvl="0" marL="457200" rtl="0" algn="l">
              <a:spcBef>
                <a:spcPts val="0"/>
              </a:spcBef>
              <a:spcAft>
                <a:spcPts val="0"/>
              </a:spcAft>
              <a:buSzPts val="1300"/>
              <a:buChar char="●"/>
            </a:pPr>
            <a:r>
              <a:rPr lang="en"/>
              <a:t>Key insights.</a:t>
            </a:r>
            <a:endParaRPr/>
          </a:p>
          <a:p>
            <a:pPr indent="-311150" lvl="0" marL="457200" rtl="0" algn="l">
              <a:spcBef>
                <a:spcPts val="0"/>
              </a:spcBef>
              <a:spcAft>
                <a:spcPts val="0"/>
              </a:spcAft>
              <a:buSzPts val="1300"/>
              <a:buChar char="●"/>
            </a:pPr>
            <a:r>
              <a:rPr lang="en"/>
              <a:t>Machine learning models.</a:t>
            </a:r>
            <a:endParaRPr/>
          </a:p>
          <a:p>
            <a:pPr indent="-311150" lvl="0" marL="457200" rtl="0" algn="l">
              <a:spcBef>
                <a:spcPts val="0"/>
              </a:spcBef>
              <a:spcAft>
                <a:spcPts val="0"/>
              </a:spcAft>
              <a:buSzPts val="1300"/>
              <a:buChar char="●"/>
            </a:pPr>
            <a:r>
              <a:rPr lang="en"/>
              <a:t>Results &amp; Conclusion.</a:t>
            </a:r>
            <a:endParaRPr/>
          </a:p>
          <a:p>
            <a:pPr indent="-311150" lvl="0" marL="457200" rtl="0" algn="l">
              <a:spcBef>
                <a:spcPts val="0"/>
              </a:spcBef>
              <a:spcAft>
                <a:spcPts val="0"/>
              </a:spcAft>
              <a:buSzPts val="1300"/>
              <a:buChar char="●"/>
            </a:pPr>
            <a:r>
              <a:rPr lang="en"/>
              <a:t>References</a:t>
            </a:r>
            <a:r>
              <a:rPr lang="en"/>
              <a:t>.</a:t>
            </a:r>
            <a:endParaRPr/>
          </a:p>
        </p:txBody>
      </p:sp>
      <p:sp>
        <p:nvSpPr>
          <p:cNvPr id="96" name="Google Shape;96;p14"/>
          <p:cNvSpPr txBox="1"/>
          <p:nvPr/>
        </p:nvSpPr>
        <p:spPr>
          <a:xfrm>
            <a:off x="1396500" y="4339975"/>
            <a:ext cx="63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Github: </a:t>
            </a:r>
            <a:r>
              <a:rPr lang="en" u="sng">
                <a:solidFill>
                  <a:schemeClr val="hlink"/>
                </a:solidFill>
                <a:latin typeface="Lato"/>
                <a:ea typeface="Lato"/>
                <a:cs typeface="Lato"/>
                <a:sym typeface="Lato"/>
                <a:hlinkClick r:id="rId3"/>
              </a:rPr>
              <a:t>https://github.com/AhmadAlhati/Kaggle-Home-Credit-Default-Risk.git</a:t>
            </a:r>
            <a:endParaRPr u="sng">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Case</a:t>
            </a:r>
            <a:endParaRPr/>
          </a:p>
        </p:txBody>
      </p:sp>
      <p:sp>
        <p:nvSpPr>
          <p:cNvPr id="102" name="Google Shape;102;p15"/>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600">
                <a:solidFill>
                  <a:srgbClr val="292929"/>
                </a:solidFill>
                <a:highlight>
                  <a:srgbClr val="FFFFFF"/>
                </a:highlight>
                <a:latin typeface="Georgia"/>
                <a:ea typeface="Georgia"/>
                <a:cs typeface="Georgia"/>
                <a:sym typeface="Georgia"/>
              </a:rPr>
              <a:t>“The only good loan is one that gets paid back.” — Robert Wilmers, chairman and CEO of M&amp;T Bank</a:t>
            </a:r>
            <a:endParaRPr i="1"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400">
                <a:solidFill>
                  <a:srgbClr val="292929"/>
                </a:solidFill>
                <a:highlight>
                  <a:srgbClr val="FFFFFF"/>
                </a:highlight>
              </a:rPr>
              <a:t>An existential problem for any Loan providers today is to find out the Loan applicants who are very likely to repay the loan. This way companies can avoid losses and incur huge profits.</a:t>
            </a:r>
            <a:endParaRPr>
              <a:solidFill>
                <a:srgbClr val="292929"/>
              </a:solidFill>
              <a:highlight>
                <a:srgbClr val="FFFFFF"/>
              </a:highlight>
            </a:endParaRPr>
          </a:p>
          <a:p>
            <a:pPr indent="0" lvl="0" marL="0" rtl="0" algn="l">
              <a:spcBef>
                <a:spcPts val="1200"/>
              </a:spcBef>
              <a:spcAft>
                <a:spcPts val="1200"/>
              </a:spcAft>
              <a:buNone/>
            </a:pPr>
            <a:r>
              <a:rPr lang="en" sz="1400">
                <a:solidFill>
                  <a:srgbClr val="292929"/>
                </a:solidFill>
                <a:highlight>
                  <a:srgbClr val="FFFFFF"/>
                </a:highlight>
              </a:rPr>
              <a:t>Loans are also as important to Lenders as they are for Borrowers. Almost all Banking Organizations make most of their revenues from the interests generated through loans. However, the caveat here is that the lenders make a profit only if the loan gets repaid. The Lending Organizations are faced with the tough task of analyzing the risk associated with each client. Therefore, it is important to identify the risky behaviors of clients and make educated decisions.</a:t>
            </a:r>
            <a:endParaRPr i="1" sz="1400">
              <a:solidFill>
                <a:srgbClr val="292929"/>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Objective</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
            </a:r>
            <a:r>
              <a:rPr lang="en"/>
              <a:t>ecision </a:t>
            </a:r>
            <a:r>
              <a:rPr lang="en"/>
              <a:t>support process.</a:t>
            </a:r>
            <a:endParaRPr/>
          </a:p>
          <a:p>
            <a:pPr indent="-311150" lvl="0" marL="457200" rtl="0" algn="l">
              <a:spcBef>
                <a:spcPts val="0"/>
              </a:spcBef>
              <a:spcAft>
                <a:spcPts val="0"/>
              </a:spcAft>
              <a:buSzPts val="1300"/>
              <a:buChar char="●"/>
            </a:pPr>
            <a:r>
              <a:rPr lang="en"/>
              <a:t>Increase borrower base.</a:t>
            </a:r>
            <a:endParaRPr/>
          </a:p>
          <a:p>
            <a:pPr indent="-311150" lvl="0" marL="457200" rtl="0" algn="l">
              <a:spcBef>
                <a:spcPts val="0"/>
              </a:spcBef>
              <a:spcAft>
                <a:spcPts val="0"/>
              </a:spcAft>
              <a:buSzPts val="1300"/>
              <a:buChar char="●"/>
            </a:pPr>
            <a:r>
              <a:rPr lang="en"/>
              <a:t>Profit </a:t>
            </a:r>
            <a:r>
              <a:rPr lang="en"/>
              <a:t>increase.</a:t>
            </a:r>
            <a:endParaRPr/>
          </a:p>
          <a:p>
            <a:pPr indent="-311150" lvl="0" marL="457200" rtl="0" algn="l">
              <a:spcBef>
                <a:spcPts val="0"/>
              </a:spcBef>
              <a:spcAft>
                <a:spcPts val="0"/>
              </a:spcAft>
              <a:buSzPts val="1300"/>
              <a:buChar char="●"/>
            </a:pPr>
            <a:r>
              <a:rPr lang="en"/>
              <a:t>Revenue increase.</a:t>
            </a:r>
            <a:endParaRPr/>
          </a:p>
          <a:p>
            <a:pPr indent="-311150" lvl="0" marL="457200" rtl="0" algn="l">
              <a:spcBef>
                <a:spcPts val="0"/>
              </a:spcBef>
              <a:spcAft>
                <a:spcPts val="0"/>
              </a:spcAft>
              <a:buSzPts val="1300"/>
              <a:buChar char="●"/>
            </a:pPr>
            <a:r>
              <a:rPr lang="en"/>
              <a:t>Decreasing exposure risk.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a:t>
            </a:r>
            <a:endParaRPr/>
          </a:p>
        </p:txBody>
      </p:sp>
      <p:pic>
        <p:nvPicPr>
          <p:cNvPr id="114" name="Google Shape;114;p17"/>
          <p:cNvPicPr preferRelativeResize="0"/>
          <p:nvPr/>
        </p:nvPicPr>
        <p:blipFill rotWithShape="1">
          <a:blip r:embed="rId3">
            <a:alphaModFix/>
          </a:blip>
          <a:srcRect b="6872" l="18399" r="17845" t="0"/>
          <a:stretch/>
        </p:blipFill>
        <p:spPr>
          <a:xfrm>
            <a:off x="2307450" y="514350"/>
            <a:ext cx="4532701" cy="462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Insights</a:t>
            </a:r>
            <a:endParaRPr/>
          </a:p>
        </p:txBody>
      </p:sp>
      <p:pic>
        <p:nvPicPr>
          <p:cNvPr id="120" name="Google Shape;120;p18"/>
          <p:cNvPicPr preferRelativeResize="0"/>
          <p:nvPr/>
        </p:nvPicPr>
        <p:blipFill>
          <a:blip r:embed="rId3">
            <a:alphaModFix/>
          </a:blip>
          <a:stretch>
            <a:fillRect/>
          </a:stretch>
        </p:blipFill>
        <p:spPr>
          <a:xfrm>
            <a:off x="2554500" y="1853850"/>
            <a:ext cx="4038600" cy="2667000"/>
          </a:xfrm>
          <a:prstGeom prst="rect">
            <a:avLst/>
          </a:prstGeom>
          <a:noFill/>
          <a:ln>
            <a:noFill/>
          </a:ln>
        </p:spPr>
      </p:pic>
      <p:sp>
        <p:nvSpPr>
          <p:cNvPr id="121" name="Google Shape;121;p18"/>
          <p:cNvSpPr txBox="1"/>
          <p:nvPr/>
        </p:nvSpPr>
        <p:spPr>
          <a:xfrm>
            <a:off x="803675" y="2796775"/>
            <a:ext cx="147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Target Count for </a:t>
            </a:r>
            <a:r>
              <a:rPr lang="en">
                <a:latin typeface="Lato"/>
                <a:ea typeface="Lato"/>
                <a:cs typeface="Lato"/>
                <a:sym typeface="Lato"/>
              </a:rPr>
              <a:t>training</a:t>
            </a:r>
            <a:r>
              <a:rPr lang="en">
                <a:latin typeface="Lato"/>
                <a:ea typeface="Lato"/>
                <a:cs typeface="Lato"/>
                <a:sym typeface="Lato"/>
              </a:rPr>
              <a:t> data</a:t>
            </a:r>
            <a:endParaRPr>
              <a:latin typeface="Lato"/>
              <a:ea typeface="Lato"/>
              <a:cs typeface="Lato"/>
              <a:sym typeface="Lato"/>
            </a:endParaRPr>
          </a:p>
        </p:txBody>
      </p:sp>
      <p:sp>
        <p:nvSpPr>
          <p:cNvPr id="122" name="Google Shape;122;p18"/>
          <p:cNvSpPr txBox="1"/>
          <p:nvPr/>
        </p:nvSpPr>
        <p:spPr>
          <a:xfrm>
            <a:off x="6865225" y="2879550"/>
            <a:ext cx="147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Unbalanced data issue</a:t>
            </a:r>
            <a:endParaRPr>
              <a:latin typeface="Lato"/>
              <a:ea typeface="Lato"/>
              <a:cs typeface="Lato"/>
              <a:sym typeface="Lato"/>
            </a:endParaRPr>
          </a:p>
        </p:txBody>
      </p:sp>
      <p:sp>
        <p:nvSpPr>
          <p:cNvPr id="123" name="Google Shape;123;p18"/>
          <p:cNvSpPr txBox="1"/>
          <p:nvPr/>
        </p:nvSpPr>
        <p:spPr>
          <a:xfrm>
            <a:off x="4332300" y="4743300"/>
            <a:ext cx="48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Lato"/>
                <a:ea typeface="Lato"/>
                <a:cs typeface="Lato"/>
                <a:sym typeface="Lato"/>
              </a:rPr>
              <a:t>NOTE: </a:t>
            </a:r>
            <a:r>
              <a:rPr lang="en" sz="1200">
                <a:solidFill>
                  <a:schemeClr val="accent1"/>
                </a:solidFill>
                <a:latin typeface="Lato"/>
                <a:ea typeface="Lato"/>
                <a:cs typeface="Lato"/>
                <a:sym typeface="Lato"/>
              </a:rPr>
              <a:t>All </a:t>
            </a:r>
            <a:r>
              <a:rPr lang="en" sz="1200">
                <a:solidFill>
                  <a:schemeClr val="accent1"/>
                </a:solidFill>
                <a:latin typeface="Lato"/>
                <a:ea typeface="Lato"/>
                <a:cs typeface="Lato"/>
                <a:sym typeface="Lato"/>
              </a:rPr>
              <a:t>insights are available on notebook &amp; analysis report.html</a:t>
            </a:r>
            <a:r>
              <a:rPr lang="en" sz="1200">
                <a:solidFill>
                  <a:schemeClr val="accent1"/>
                </a:solidFill>
                <a:latin typeface="Lato"/>
                <a:ea typeface="Lato"/>
                <a:cs typeface="Lato"/>
                <a:sym typeface="Lato"/>
              </a:rPr>
              <a:t> </a:t>
            </a:r>
            <a:endParaRPr sz="12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9"/>
          <p:cNvPicPr preferRelativeResize="0"/>
          <p:nvPr/>
        </p:nvPicPr>
        <p:blipFill>
          <a:blip r:embed="rId3">
            <a:alphaModFix/>
          </a:blip>
          <a:stretch>
            <a:fillRect/>
          </a:stretch>
        </p:blipFill>
        <p:spPr>
          <a:xfrm>
            <a:off x="161925" y="547700"/>
            <a:ext cx="4410075" cy="4413625"/>
          </a:xfrm>
          <a:prstGeom prst="rect">
            <a:avLst/>
          </a:prstGeom>
          <a:noFill/>
          <a:ln>
            <a:noFill/>
          </a:ln>
        </p:spPr>
      </p:pic>
      <p:pic>
        <p:nvPicPr>
          <p:cNvPr id="129" name="Google Shape;129;p19"/>
          <p:cNvPicPr preferRelativeResize="0"/>
          <p:nvPr/>
        </p:nvPicPr>
        <p:blipFill>
          <a:blip r:embed="rId4">
            <a:alphaModFix/>
          </a:blip>
          <a:stretch>
            <a:fillRect/>
          </a:stretch>
        </p:blipFill>
        <p:spPr>
          <a:xfrm>
            <a:off x="4745825" y="581500"/>
            <a:ext cx="4267201" cy="3980491"/>
          </a:xfrm>
          <a:prstGeom prst="rect">
            <a:avLst/>
          </a:prstGeom>
          <a:noFill/>
          <a:ln>
            <a:noFill/>
          </a:ln>
        </p:spPr>
      </p:pic>
      <p:sp>
        <p:nvSpPr>
          <p:cNvPr id="130" name="Google Shape;130;p19"/>
          <p:cNvSpPr txBox="1"/>
          <p:nvPr/>
        </p:nvSpPr>
        <p:spPr>
          <a:xfrm>
            <a:off x="3441450" y="147500"/>
            <a:ext cx="22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Age &amp; Gender VS TARGET</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0"/>
          <p:cNvPicPr preferRelativeResize="0"/>
          <p:nvPr/>
        </p:nvPicPr>
        <p:blipFill>
          <a:blip r:embed="rId3">
            <a:alphaModFix/>
          </a:blip>
          <a:stretch>
            <a:fillRect/>
          </a:stretch>
        </p:blipFill>
        <p:spPr>
          <a:xfrm>
            <a:off x="374125" y="152400"/>
            <a:ext cx="8395749"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Models</a:t>
            </a:r>
            <a:endParaRPr/>
          </a:p>
        </p:txBody>
      </p:sp>
      <p:pic>
        <p:nvPicPr>
          <p:cNvPr id="141" name="Google Shape;141;p21"/>
          <p:cNvPicPr preferRelativeResize="0"/>
          <p:nvPr/>
        </p:nvPicPr>
        <p:blipFill>
          <a:blip r:embed="rId3">
            <a:alphaModFix/>
          </a:blip>
          <a:stretch>
            <a:fillRect/>
          </a:stretch>
        </p:blipFill>
        <p:spPr>
          <a:xfrm>
            <a:off x="6384000" y="1853850"/>
            <a:ext cx="2759999" cy="3289650"/>
          </a:xfrm>
          <a:prstGeom prst="rect">
            <a:avLst/>
          </a:prstGeom>
          <a:noFill/>
          <a:ln>
            <a:noFill/>
          </a:ln>
        </p:spPr>
      </p:pic>
      <p:pic>
        <p:nvPicPr>
          <p:cNvPr id="142" name="Google Shape;142;p21"/>
          <p:cNvPicPr preferRelativeResize="0"/>
          <p:nvPr/>
        </p:nvPicPr>
        <p:blipFill>
          <a:blip r:embed="rId4">
            <a:alphaModFix/>
          </a:blip>
          <a:stretch>
            <a:fillRect/>
          </a:stretch>
        </p:blipFill>
        <p:spPr>
          <a:xfrm>
            <a:off x="0" y="1853850"/>
            <a:ext cx="2760001" cy="3289650"/>
          </a:xfrm>
          <a:prstGeom prst="rect">
            <a:avLst/>
          </a:prstGeom>
          <a:noFill/>
          <a:ln>
            <a:noFill/>
          </a:ln>
        </p:spPr>
      </p:pic>
      <p:pic>
        <p:nvPicPr>
          <p:cNvPr id="143" name="Google Shape;143;p21"/>
          <p:cNvPicPr preferRelativeResize="0"/>
          <p:nvPr/>
        </p:nvPicPr>
        <p:blipFill>
          <a:blip r:embed="rId5">
            <a:alphaModFix/>
          </a:blip>
          <a:stretch>
            <a:fillRect/>
          </a:stretch>
        </p:blipFill>
        <p:spPr>
          <a:xfrm>
            <a:off x="3193800" y="1853850"/>
            <a:ext cx="2760001" cy="3289650"/>
          </a:xfrm>
          <a:prstGeom prst="rect">
            <a:avLst/>
          </a:prstGeom>
          <a:noFill/>
          <a:ln>
            <a:noFill/>
          </a:ln>
        </p:spPr>
      </p:pic>
      <p:sp>
        <p:nvSpPr>
          <p:cNvPr id="144" name="Google Shape;144;p21"/>
          <p:cNvSpPr txBox="1"/>
          <p:nvPr/>
        </p:nvSpPr>
        <p:spPr>
          <a:xfrm>
            <a:off x="7158025" y="1403750"/>
            <a:ext cx="1843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600"/>
              <a:buFont typeface="Arial"/>
              <a:buNone/>
            </a:pPr>
            <a:r>
              <a:rPr lang="en">
                <a:solidFill>
                  <a:schemeClr val="accent3"/>
                </a:solidFill>
                <a:highlight>
                  <a:schemeClr val="lt1"/>
                </a:highlight>
                <a:latin typeface="Lato"/>
                <a:ea typeface="Lato"/>
                <a:cs typeface="Lato"/>
                <a:sym typeface="Lato"/>
              </a:rPr>
              <a:t>LightGBM with Aggregated features</a:t>
            </a:r>
            <a:endParaRPr>
              <a:solidFill>
                <a:schemeClr val="accent3"/>
              </a:solidFill>
              <a:highlight>
                <a:schemeClr val="lt1"/>
              </a:highlight>
              <a:latin typeface="Lato"/>
              <a:ea typeface="Lato"/>
              <a:cs typeface="Lato"/>
              <a:sym typeface="Lato"/>
            </a:endParaRPr>
          </a:p>
          <a:p>
            <a:pPr indent="0" lvl="0" marL="0" rtl="0" algn="l">
              <a:spcBef>
                <a:spcPts val="0"/>
              </a:spcBef>
              <a:spcAft>
                <a:spcPts val="0"/>
              </a:spcAft>
              <a:buNone/>
            </a:pPr>
            <a:r>
              <a:t/>
            </a:r>
            <a:endParaRPr>
              <a:highlight>
                <a:schemeClr val="accent1"/>
              </a:highlight>
              <a:latin typeface="Lato"/>
              <a:ea typeface="Lato"/>
              <a:cs typeface="Lato"/>
              <a:sym typeface="Lato"/>
            </a:endParaRPr>
          </a:p>
        </p:txBody>
      </p:sp>
      <p:sp>
        <p:nvSpPr>
          <p:cNvPr id="145" name="Google Shape;145;p21"/>
          <p:cNvSpPr txBox="1"/>
          <p:nvPr/>
        </p:nvSpPr>
        <p:spPr>
          <a:xfrm>
            <a:off x="4188600" y="1511600"/>
            <a:ext cx="1540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highlight>
                  <a:schemeClr val="lt1"/>
                </a:highlight>
                <a:latin typeface="Lato"/>
                <a:ea typeface="Lato"/>
                <a:cs typeface="Lato"/>
                <a:sym typeface="Lato"/>
              </a:rPr>
              <a:t>RF </a:t>
            </a:r>
            <a:r>
              <a:rPr lang="en">
                <a:solidFill>
                  <a:schemeClr val="accent3"/>
                </a:solidFill>
                <a:highlight>
                  <a:schemeClr val="lt1"/>
                </a:highlight>
                <a:latin typeface="Lato"/>
                <a:ea typeface="Lato"/>
                <a:cs typeface="Lato"/>
                <a:sym typeface="Lato"/>
              </a:rPr>
              <a:t>with row data</a:t>
            </a:r>
            <a:endParaRPr>
              <a:solidFill>
                <a:schemeClr val="accent3"/>
              </a:solidFill>
              <a:highlight>
                <a:schemeClr val="lt1"/>
              </a:highlight>
              <a:latin typeface="Lato"/>
              <a:ea typeface="Lato"/>
              <a:cs typeface="Lato"/>
              <a:sym typeface="Lato"/>
            </a:endParaRPr>
          </a:p>
          <a:p>
            <a:pPr indent="0" lvl="0" marL="0" rtl="0" algn="l">
              <a:spcBef>
                <a:spcPts val="0"/>
              </a:spcBef>
              <a:spcAft>
                <a:spcPts val="0"/>
              </a:spcAft>
              <a:buNone/>
            </a:pPr>
            <a:r>
              <a:t/>
            </a:r>
            <a:endParaRPr>
              <a:highlight>
                <a:schemeClr val="accent1"/>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