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321" r:id="rId4"/>
    <p:sldId id="403" r:id="rId5"/>
    <p:sldId id="404" r:id="rId6"/>
    <p:sldId id="405" r:id="rId7"/>
    <p:sldId id="406" r:id="rId8"/>
    <p:sldId id="407" r:id="rId9"/>
    <p:sldId id="409" r:id="rId10"/>
    <p:sldId id="414" r:id="rId11"/>
    <p:sldId id="419" r:id="rId12"/>
    <p:sldId id="417" r:id="rId13"/>
    <p:sldId id="418" r:id="rId14"/>
    <p:sldId id="410" r:id="rId15"/>
    <p:sldId id="411" r:id="rId16"/>
    <p:sldId id="412" r:id="rId17"/>
    <p:sldId id="413" r:id="rId18"/>
    <p:sldId id="420" r:id="rId19"/>
    <p:sldId id="421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FF3300"/>
    <a:srgbClr val="FF0000"/>
    <a:srgbClr val="FF9900"/>
    <a:srgbClr val="FFFF00"/>
    <a:srgbClr val="FCEDD8"/>
    <a:srgbClr val="F9D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94597"/>
  </p:normalViewPr>
  <p:slideViewPr>
    <p:cSldViewPr>
      <p:cViewPr>
        <p:scale>
          <a:sx n="100" d="100"/>
          <a:sy n="100" d="100"/>
        </p:scale>
        <p:origin x="1904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3EBD6-0689-6749-99AE-8F584EB672D7}" type="datetimeFigureOut">
              <a:rPr lang="ru-RU" smtClean="0"/>
              <a:t>10.05.17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EAE1A-E9A2-E642-9144-6C2B99892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6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95DEA-8FD7-7448-8657-C46AB4D1CD5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2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8B2CC-09FA-B043-B28F-21EA2D99F0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654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C542C-F584-E64D-824F-050F5433776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796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E299F-C41F-EB46-95F7-BAC5EAA44C7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0993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B46F3-3348-F845-91CC-05C22E4077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16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D96E5-3679-C145-96AF-587D653649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86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35412-8D7F-A043-A1EA-414F47E9F4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78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FE3E5-E6FB-484D-A9C4-BCD7B010EAF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7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2E74D-95AC-4D41-BAAD-E658465070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768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0EF2E-6C1D-A14F-A810-B849BB24CCB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970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05836-008F-FF48-8E75-3365ADE9191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53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AF05E111-22E6-C541-9386-78815CB4545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10.05.17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23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x.talanov@gmail.com" TargetMode="External"/><Relationship Id="rId3" Type="http://schemas.openxmlformats.org/officeDocument/2006/relationships/hyperlink" Target="mailto:alik.kirillovich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gif"/><Relationship Id="rId5" Type="http://schemas.openxmlformats.org/officeDocument/2006/relationships/image" Target="../media/image16.gif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304800"/>
            <a:ext cx="9144000" cy="1981200"/>
          </a:xfrm>
          <a:noFill/>
        </p:spPr>
        <p:txBody>
          <a:bodyPr/>
          <a:lstStyle/>
          <a:p>
            <a:pPr eaLnBrk="1" hangingPunct="1"/>
            <a:r>
              <a:rPr lang="ru-RU" altLang="ru-RU" sz="6000" dirty="0" smtClean="0">
                <a:solidFill>
                  <a:srgbClr val="0066FF"/>
                </a:solidFill>
                <a:latin typeface="Calibri" charset="0"/>
              </a:rPr>
              <a:t>Введение в</a:t>
            </a:r>
            <a:br>
              <a:rPr lang="ru-RU" altLang="ru-RU" sz="6000" dirty="0" smtClean="0">
                <a:solidFill>
                  <a:srgbClr val="0066FF"/>
                </a:solidFill>
                <a:latin typeface="Calibri" charset="0"/>
              </a:rPr>
            </a:br>
            <a:r>
              <a:rPr lang="ru-RU" altLang="ru-RU" sz="6000" dirty="0" smtClean="0">
                <a:solidFill>
                  <a:srgbClr val="0066FF"/>
                </a:solidFill>
                <a:latin typeface="Calibri" charset="0"/>
              </a:rPr>
              <a:t>искусственный интеллект</a:t>
            </a:r>
            <a:endParaRPr lang="ru-RU" altLang="ru-RU" sz="6000" dirty="0">
              <a:solidFill>
                <a:srgbClr val="0066FF"/>
              </a:solidFill>
              <a:latin typeface="Calibri" charset="0"/>
            </a:endParaRP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-12700" y="3048000"/>
            <a:ext cx="9144000" cy="2895600"/>
          </a:xfrm>
          <a:noFill/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ru-RU" altLang="ru-RU" sz="2800" dirty="0">
                <a:latin typeface="Calibri" charset="0"/>
              </a:rPr>
              <a:t>Максим Таланов</a:t>
            </a:r>
            <a:br>
              <a:rPr lang="ru-RU" altLang="ru-RU" sz="2800" dirty="0">
                <a:latin typeface="Calibri" charset="0"/>
              </a:rPr>
            </a:br>
            <a:r>
              <a:rPr lang="ru-RU" altLang="ru-RU" sz="2000" dirty="0">
                <a:latin typeface="Calibri" charset="0"/>
              </a:rPr>
              <a:t>Лаборатория машинного понимания, ВШ ИТИС, КФУ</a:t>
            </a:r>
            <a:br>
              <a:rPr lang="ru-RU" altLang="ru-RU" sz="2000" dirty="0">
                <a:latin typeface="Calibri" charset="0"/>
              </a:rPr>
            </a:br>
            <a:r>
              <a:rPr lang="en-US" altLang="ru-RU" sz="2000" dirty="0">
                <a:latin typeface="Calibri" charset="0"/>
                <a:hlinkClick r:id="rId2"/>
              </a:rPr>
              <a:t>max.talanov@gmail.com</a:t>
            </a:r>
            <a:endParaRPr lang="ru-RU" altLang="ru-RU" sz="1800" dirty="0">
              <a:latin typeface="Calibri" charset="0"/>
            </a:endParaRPr>
          </a:p>
          <a:p>
            <a:pPr eaLnBrk="1" hangingPunct="1">
              <a:spcAft>
                <a:spcPts val="1200"/>
              </a:spcAft>
            </a:pPr>
            <a:endParaRPr lang="ru-RU" altLang="ru-RU" sz="1800" dirty="0" smtClean="0">
              <a:latin typeface="Calibri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ru-RU" altLang="ru-RU" sz="2400" dirty="0" smtClean="0">
                <a:latin typeface="Calibri" charset="0"/>
              </a:rPr>
              <a:t>Алик Кириллович</a:t>
            </a:r>
            <a:br>
              <a:rPr lang="ru-RU" altLang="ru-RU" sz="2400" dirty="0" smtClean="0">
                <a:latin typeface="Calibri" charset="0"/>
              </a:rPr>
            </a:br>
            <a:r>
              <a:rPr lang="ru-RU" altLang="ru-RU" sz="2000" dirty="0" smtClean="0">
                <a:latin typeface="Calibri" charset="0"/>
              </a:rPr>
              <a:t>Кафедра интеллектуальных технологий поиска, ВШ ИТИС, КФУ</a:t>
            </a:r>
            <a:br>
              <a:rPr lang="ru-RU" altLang="ru-RU" sz="2000" dirty="0" smtClean="0">
                <a:latin typeface="Calibri" charset="0"/>
              </a:rPr>
            </a:br>
            <a:r>
              <a:rPr lang="en-US" altLang="ru-RU" sz="2000" dirty="0" smtClean="0">
                <a:latin typeface="Calibri" charset="0"/>
                <a:hlinkClick r:id="rId3"/>
              </a:rPr>
              <a:t>alik.kirillovich@gmail.com</a:t>
            </a:r>
            <a:endParaRPr lang="ru-RU" altLang="ru-RU" sz="2000" dirty="0" smtClean="0">
              <a:latin typeface="Calibri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0" y="6260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ru-RU" altLang="ru-RU" dirty="0" smtClean="0">
                <a:solidFill>
                  <a:schemeClr val="bg2"/>
                </a:solidFill>
              </a:rPr>
              <a:t>Осень 2017</a:t>
            </a:r>
            <a:endParaRPr lang="ru-RU" alt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altLang="ru-RU" sz="2400" dirty="0" smtClean="0"/>
              <a:t>Карточка о компании, событии, продукте прямо в результатах поиска:</a:t>
            </a:r>
            <a:endParaRPr lang="ru-RU" altLang="ru-RU" sz="2400" dirty="0"/>
          </a:p>
          <a:p>
            <a:r>
              <a:rPr lang="ru-RU" altLang="ru-RU" sz="2400" dirty="0" smtClean="0"/>
              <a:t>Музыка: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ru-RU" altLang="ru-RU" sz="2000" dirty="0" smtClean="0"/>
              <a:t/>
            </a:r>
            <a:br>
              <a:rPr lang="ru-RU" altLang="ru-RU" sz="2000" dirty="0" smtClean="0"/>
            </a:br>
            <a:r>
              <a:rPr lang="ru-RU" altLang="ru-RU" sz="2000" dirty="0" smtClean="0"/>
              <a:t/>
            </a:r>
            <a:br>
              <a:rPr lang="ru-RU" altLang="ru-RU" sz="2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2000" dirty="0" smtClean="0"/>
              <a:t/>
            </a:r>
            <a:br>
              <a:rPr lang="ru-RU" altLang="ru-RU" sz="2000" dirty="0" smtClean="0"/>
            </a:br>
            <a:endParaRPr lang="ru-RU" altLang="ru-RU" sz="2000" dirty="0"/>
          </a:p>
          <a:p>
            <a:r>
              <a:rPr lang="ru-RU" altLang="ru-RU" sz="2400" dirty="0" smtClean="0"/>
              <a:t>Обзор:</a:t>
            </a:r>
            <a:endParaRPr lang="en-US" altLang="ru-RU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Семантическая разметка для поисковиков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pic>
        <p:nvPicPr>
          <p:cNvPr id="7" name="Picture 12" descr="webmasters_1623047_richsnippets_music_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7" y="2409021"/>
            <a:ext cx="7427483" cy="185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7" y="4962525"/>
            <a:ext cx="7921248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17525" y="6350913"/>
            <a:ext cx="58846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Карточка </a:t>
            </a:r>
            <a:r>
              <a:rPr lang="ru-RU" altLang="ru-RU" sz="2200" dirty="0" smtClean="0"/>
              <a:t>объекта </a:t>
            </a:r>
            <a:r>
              <a:rPr lang="ru-RU" altLang="ru-RU" sz="2200" dirty="0" smtClean="0"/>
              <a:t>справа </a:t>
            </a:r>
            <a:r>
              <a:rPr lang="ru-RU" altLang="ru-RU" sz="2200" dirty="0"/>
              <a:t>от результатов поиска</a:t>
            </a:r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8"/>
          <a:stretch>
            <a:fillRect/>
          </a:stretch>
        </p:blipFill>
        <p:spPr bwMode="auto">
          <a:xfrm>
            <a:off x="609600" y="1143000"/>
            <a:ext cx="7162800" cy="513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479924" y="1968301"/>
            <a:ext cx="2835275" cy="39358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Семантическая разметка для поисковиков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 descr="Goo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43025"/>
            <a:ext cx="6905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17525" y="5881687"/>
            <a:ext cx="77312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200" dirty="0"/>
              <a:t>Информация об организации в </a:t>
            </a:r>
            <a:r>
              <a:rPr lang="ru-RU" altLang="ru-RU" sz="2200" dirty="0" err="1"/>
              <a:t>Google.Places</a:t>
            </a:r>
            <a:r>
              <a:rPr lang="ru-RU" altLang="ru-RU" sz="2200" dirty="0"/>
              <a:t> и на </a:t>
            </a:r>
            <a:r>
              <a:rPr lang="ru-RU" altLang="ru-RU" sz="2200" dirty="0" err="1"/>
              <a:t>Google.Maps</a:t>
            </a:r>
            <a:endParaRPr lang="ru-RU" altLang="ru-RU" sz="2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Семантическая разметка для поисковиков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7728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4F81BD"/>
                </a:solidFill>
                <a:latin typeface="Calibri"/>
              </a:rPr>
              <a:t>Семантический поиск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—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поиск не по ключевым словам, а по смыслу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67544" y="1772816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67544" y="2636912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36104" y="3596680"/>
            <a:ext cx="8207896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prstClr val="black"/>
                </a:solidFill>
              </a:rPr>
              <a:t>Н</a:t>
            </a:r>
            <a:r>
              <a:rPr lang="ru-RU" dirty="0" smtClean="0">
                <a:solidFill>
                  <a:prstClr val="black"/>
                </a:solidFill>
              </a:rPr>
              <a:t>оутбуки с объемом памяти </a:t>
            </a:r>
            <a:r>
              <a:rPr lang="en-US" dirty="0" smtClean="0">
                <a:solidFill>
                  <a:prstClr val="black"/>
                </a:solidFill>
              </a:rPr>
              <a:t>&gt; 8GB </a:t>
            </a:r>
            <a:r>
              <a:rPr lang="ru-RU" dirty="0" smtClean="0">
                <a:solidFill>
                  <a:prstClr val="black"/>
                </a:solidFill>
              </a:rPr>
              <a:t>по цене до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$</a:t>
            </a:r>
            <a:r>
              <a:rPr lang="en-US" dirty="0" smtClean="0">
                <a:solidFill>
                  <a:prstClr val="black"/>
                </a:solidFill>
              </a:rPr>
              <a:t>1000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36104" y="4208748"/>
            <a:ext cx="8207896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10 самых длинных рек России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36104" y="4800600"/>
            <a:ext cx="8207896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prstClr val="black"/>
                </a:solidFill>
              </a:rPr>
              <a:t>Насколько подорожала стоимость </a:t>
            </a:r>
            <a:r>
              <a:rPr lang="ru-RU" dirty="0" smtClean="0">
                <a:solidFill>
                  <a:prstClr val="black"/>
                </a:solidFill>
              </a:rPr>
              <a:t>тарифа электроэнергии </a:t>
            </a:r>
            <a:r>
              <a:rPr lang="ru-RU" dirty="0">
                <a:solidFill>
                  <a:prstClr val="black"/>
                </a:solidFill>
              </a:rPr>
              <a:t>за </a:t>
            </a:r>
            <a:r>
              <a:rPr lang="ru-RU" dirty="0" smtClean="0">
                <a:solidFill>
                  <a:prstClr val="black"/>
                </a:solidFill>
              </a:rPr>
              <a:t>2017 </a:t>
            </a:r>
            <a:r>
              <a:rPr lang="ru-RU" dirty="0">
                <a:solidFill>
                  <a:prstClr val="black"/>
                </a:solidFill>
              </a:rPr>
              <a:t>год?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936104" y="5412668"/>
            <a:ext cx="8207896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Сколько мужей было у Аллы Пугачевой?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36104" y="2995706"/>
            <a:ext cx="8207896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Компании, основанные молодыми художниками или спортсменами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Семантический поиск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77281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4F81BD"/>
                </a:solidFill>
                <a:latin typeface="Calibri"/>
              </a:rPr>
              <a:t>Объединение </a:t>
            </a:r>
            <a:r>
              <a:rPr lang="ru-RU" sz="2400" dirty="0" smtClean="0">
                <a:solidFill>
                  <a:srgbClr val="4F81BD"/>
                </a:solidFill>
                <a:latin typeface="Calibri"/>
              </a:rPr>
              <a:t>данных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 помогает находить ответы на вопросы, которых нет ни в одном источнике по отдельности, но есть в их совокупности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67544" y="1772816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67544" y="2996952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36104" y="3356992"/>
            <a:ext cx="820789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Какие побочные эффекты у лекарства от туберкулёза?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 sz="800" dirty="0" smtClean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 sz="1000" dirty="0" smtClean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Источники:     </a:t>
            </a:r>
            <a:r>
              <a:rPr lang="ru-RU" i="1" dirty="0" smtClean="0">
                <a:solidFill>
                  <a:prstClr val="black"/>
                </a:solidFill>
              </a:rPr>
              <a:t>                  </a:t>
            </a:r>
            <a:r>
              <a:rPr lang="ru-RU" dirty="0" smtClean="0">
                <a:solidFill>
                  <a:prstClr val="black"/>
                </a:solidFill>
              </a:rPr>
              <a:t>,      </a:t>
            </a:r>
            <a:r>
              <a:rPr lang="en-US" i="1" dirty="0" err="1" smtClean="0">
                <a:solidFill>
                  <a:prstClr val="black"/>
                </a:solidFill>
              </a:rPr>
              <a:t>Diseasome</a:t>
            </a:r>
            <a:r>
              <a:rPr lang="ru-RU" dirty="0" smtClean="0">
                <a:solidFill>
                  <a:prstClr val="black"/>
                </a:solidFill>
              </a:rPr>
              <a:t>,         </a:t>
            </a:r>
            <a:r>
              <a:rPr lang="en-US" i="1" dirty="0" smtClean="0">
                <a:solidFill>
                  <a:prstClr val="black"/>
                </a:solidFill>
              </a:rPr>
              <a:t>Sider</a:t>
            </a:r>
            <a:endParaRPr lang="ru-RU" i="1" dirty="0">
              <a:solidFill>
                <a:prstClr val="black"/>
              </a:solidFill>
            </a:endParaRPr>
          </a:p>
        </p:txBody>
      </p:sp>
      <p:pic>
        <p:nvPicPr>
          <p:cNvPr id="2051" name="Picture 3" descr="C:\SW\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88" y="3922562"/>
            <a:ext cx="2667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SW\diseasome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8" r="57218"/>
          <a:stretch/>
        </p:blipFill>
        <p:spPr bwMode="auto">
          <a:xfrm>
            <a:off x="3419872" y="3814612"/>
            <a:ext cx="30764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936104" y="4725144"/>
            <a:ext cx="8207896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Какие конгрессмены голосовали против закона о защите окружающей среды, и, при этом, представляют округа с самым высоким уровнем вредных выбросов?</a:t>
            </a:r>
            <a:endParaRPr lang="ru-RU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 sz="800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 sz="1000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prstClr val="black"/>
                </a:solidFill>
              </a:rPr>
              <a:t>Источники</a:t>
            </a:r>
            <a:r>
              <a:rPr lang="ru-RU" dirty="0" smtClean="0">
                <a:solidFill>
                  <a:prstClr val="black"/>
                </a:solidFill>
              </a:rPr>
              <a:t>: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ru-RU" i="1" dirty="0" smtClean="0">
                <a:solidFill>
                  <a:prstClr val="black"/>
                </a:solidFill>
              </a:rPr>
              <a:t>                        ,        </a:t>
            </a:r>
            <a:r>
              <a:rPr lang="en-US" i="1" dirty="0" err="1" smtClean="0">
                <a:solidFill>
                  <a:prstClr val="black"/>
                </a:solidFill>
              </a:rPr>
              <a:t>GeoNames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ru-RU" i="1" dirty="0" smtClean="0">
                <a:solidFill>
                  <a:prstClr val="black"/>
                </a:solidFill>
              </a:rPr>
              <a:t>          </a:t>
            </a:r>
            <a:r>
              <a:rPr lang="en-US" i="1" dirty="0" smtClean="0">
                <a:solidFill>
                  <a:prstClr val="black"/>
                </a:solidFill>
              </a:rPr>
              <a:t>US </a:t>
            </a:r>
            <a:r>
              <a:rPr lang="en-US" i="1" dirty="0">
                <a:solidFill>
                  <a:prstClr val="black"/>
                </a:solidFill>
              </a:rPr>
              <a:t>Census</a:t>
            </a:r>
            <a:endParaRPr lang="ru-RU" dirty="0" smtClean="0">
              <a:solidFill>
                <a:prstClr val="black"/>
              </a:solidFill>
            </a:endParaRPr>
          </a:p>
        </p:txBody>
      </p:sp>
      <p:pic>
        <p:nvPicPr>
          <p:cNvPr id="2053" name="Picture 5" descr="C:\SW\glob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37" y="5587662"/>
            <a:ext cx="319875" cy="3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SW\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47" y="5589240"/>
            <a:ext cx="11906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SW\220px-Census_Bureau_seal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94" y="5545919"/>
            <a:ext cx="403361" cy="40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istrib\SW\logo-d5a4409e15e3e48feaef51ba5ebc6460.png"/>
          <p:cNvPicPr>
            <a:picLocks noChangeAspect="1" noChangeArrowheads="1"/>
          </p:cNvPicPr>
          <p:nvPr/>
        </p:nvPicPr>
        <p:blipFill>
          <a:blip r:embed="rId7" cstate="print"/>
          <a:srcRect t="7411" b="29643"/>
          <a:stretch>
            <a:fillRect/>
          </a:stretch>
        </p:blipFill>
        <p:spPr bwMode="auto">
          <a:xfrm>
            <a:off x="2206476" y="3989696"/>
            <a:ext cx="1141388" cy="19806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Объединение данных из разных источников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772816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4F81BD"/>
                </a:solidFill>
                <a:latin typeface="Calibri"/>
              </a:rPr>
              <a:t>Логический </a:t>
            </a:r>
            <a:r>
              <a:rPr lang="ru-RU" sz="2400" dirty="0" smtClean="0">
                <a:solidFill>
                  <a:srgbClr val="4F81BD"/>
                </a:solidFill>
                <a:latin typeface="Calibri"/>
              </a:rPr>
              <a:t>вывод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—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вычисление новых знаний из уже имеющихся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67544" y="1772816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67544" y="2636912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936104" y="2996952"/>
            <a:ext cx="820789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Найти российские университеты: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 i="1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КФУ </a:t>
            </a:r>
            <a:r>
              <a:rPr lang="ru-RU" dirty="0">
                <a:solidFill>
                  <a:prstClr val="black"/>
                </a:solidFill>
              </a:rPr>
              <a:t>находится в </a:t>
            </a:r>
            <a:r>
              <a:rPr lang="ru-RU" dirty="0" smtClean="0">
                <a:solidFill>
                  <a:prstClr val="black"/>
                </a:solidFill>
              </a:rPr>
              <a:t>Казани, Казань находится в России </a:t>
            </a:r>
            <a:r>
              <a:rPr lang="ru-RU" dirty="0" smtClean="0">
                <a:solidFill>
                  <a:srgbClr val="F79646">
                    <a:lumMod val="75000"/>
                  </a:srgbClr>
                </a:solidFill>
              </a:rPr>
              <a:t>→</a:t>
            </a:r>
            <a:r>
              <a:rPr lang="ru-RU" dirty="0" smtClean="0">
                <a:solidFill>
                  <a:prstClr val="black"/>
                </a:solidFill>
              </a:rPr>
              <a:t> КФУ — российский </a:t>
            </a:r>
            <a:r>
              <a:rPr lang="ru-RU" dirty="0" err="1" smtClean="0">
                <a:solidFill>
                  <a:prstClr val="black"/>
                </a:solidFill>
              </a:rPr>
              <a:t>универ</a:t>
            </a:r>
            <a:r>
              <a:rPr lang="ru-RU" dirty="0" smtClean="0">
                <a:solidFill>
                  <a:prstClr val="black"/>
                </a:solidFill>
              </a:rPr>
              <a:t>  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31492" y="4221088"/>
            <a:ext cx="8207896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Найти праправнуков королевы Виктории: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 i="1" dirty="0" smtClean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prstClr val="black"/>
                </a:solidFill>
              </a:rPr>
              <a:t>Виктория </a:t>
            </a:r>
            <a:r>
              <a:rPr lang="ru-RU" dirty="0" smtClean="0">
                <a:solidFill>
                  <a:prstClr val="black"/>
                </a:solidFill>
              </a:rPr>
              <a:t>— мать Эдуарда </a:t>
            </a:r>
            <a:r>
              <a:rPr lang="en-US" dirty="0" smtClean="0">
                <a:solidFill>
                  <a:prstClr val="black"/>
                </a:solidFill>
              </a:rPr>
              <a:t>VII, </a:t>
            </a:r>
            <a:r>
              <a:rPr lang="ru-RU" dirty="0" smtClean="0">
                <a:solidFill>
                  <a:prstClr val="black"/>
                </a:solidFill>
              </a:rPr>
              <a:t>Эдуард </a:t>
            </a:r>
            <a:r>
              <a:rPr lang="en-US" dirty="0">
                <a:solidFill>
                  <a:prstClr val="black"/>
                </a:solidFill>
              </a:rPr>
              <a:t>VII </a:t>
            </a:r>
            <a:r>
              <a:rPr lang="en-US" dirty="0" smtClean="0">
                <a:solidFill>
                  <a:prstClr val="black"/>
                </a:solidFill>
              </a:rPr>
              <a:t>— </a:t>
            </a:r>
            <a:r>
              <a:rPr lang="ru-RU" dirty="0" smtClean="0">
                <a:solidFill>
                  <a:prstClr val="black"/>
                </a:solidFill>
              </a:rPr>
              <a:t>отец Георга </a:t>
            </a:r>
            <a:r>
              <a:rPr lang="en-US" dirty="0" smtClean="0">
                <a:solidFill>
                  <a:prstClr val="black"/>
                </a:solidFill>
              </a:rPr>
              <a:t>V, </a:t>
            </a:r>
            <a:r>
              <a:rPr lang="ru-RU" dirty="0" smtClean="0">
                <a:solidFill>
                  <a:prstClr val="black"/>
                </a:solidFill>
              </a:rPr>
              <a:t>Георг </a:t>
            </a:r>
            <a:r>
              <a:rPr lang="en-US" dirty="0">
                <a:solidFill>
                  <a:prstClr val="black"/>
                </a:solidFill>
              </a:rPr>
              <a:t>V </a:t>
            </a:r>
            <a:r>
              <a:rPr lang="en-US" dirty="0" smtClean="0">
                <a:solidFill>
                  <a:prstClr val="black"/>
                </a:solidFill>
              </a:rPr>
              <a:t>— </a:t>
            </a:r>
            <a:r>
              <a:rPr lang="ru-RU" dirty="0" smtClean="0">
                <a:solidFill>
                  <a:prstClr val="black"/>
                </a:solidFill>
              </a:rPr>
              <a:t>отец Георг</a:t>
            </a:r>
            <a:r>
              <a:rPr lang="ru-RU" dirty="0">
                <a:solidFill>
                  <a:prstClr val="black"/>
                </a:solidFill>
              </a:rPr>
              <a:t>а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VI,</a:t>
            </a:r>
            <a:endParaRPr lang="ru-RU" dirty="0" smtClean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</a:rPr>
              <a:t>Георг </a:t>
            </a:r>
            <a:r>
              <a:rPr lang="en-US" dirty="0" smtClean="0">
                <a:solidFill>
                  <a:prstClr val="black"/>
                </a:solidFill>
              </a:rPr>
              <a:t>VI</a:t>
            </a:r>
            <a:r>
              <a:rPr lang="ru-RU" dirty="0" smtClean="0">
                <a:solidFill>
                  <a:prstClr val="black"/>
                </a:solidFill>
              </a:rPr>
              <a:t> — отец Елизаветы </a:t>
            </a:r>
            <a:r>
              <a:rPr lang="en-US" dirty="0" smtClean="0">
                <a:solidFill>
                  <a:prstClr val="black"/>
                </a:solidFill>
              </a:rPr>
              <a:t>II </a:t>
            </a:r>
            <a:r>
              <a:rPr lang="ru-RU" dirty="0" smtClean="0">
                <a:solidFill>
                  <a:srgbClr val="F79646">
                    <a:lumMod val="75000"/>
                  </a:srgbClr>
                </a:solidFill>
              </a:rPr>
              <a:t>→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prstClr val="black"/>
                </a:solidFill>
              </a:rPr>
              <a:t>Елизавета </a:t>
            </a:r>
            <a:r>
              <a:rPr lang="en-US" dirty="0">
                <a:solidFill>
                  <a:prstClr val="black"/>
                </a:solidFill>
              </a:rPr>
              <a:t>II </a:t>
            </a:r>
            <a:r>
              <a:rPr lang="en-US" dirty="0" smtClean="0">
                <a:solidFill>
                  <a:prstClr val="black"/>
                </a:solidFill>
              </a:rPr>
              <a:t>—</a:t>
            </a:r>
            <a:r>
              <a:rPr lang="ru-RU" dirty="0" smtClean="0">
                <a:solidFill>
                  <a:prstClr val="black"/>
                </a:solidFill>
              </a:rPr>
              <a:t> праправнучка Виктории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Логический вывод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177281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solidFill>
                  <a:srgbClr val="4F81BD"/>
                </a:solidFill>
                <a:latin typeface="Calibri"/>
              </a:rPr>
              <a:t>Интеллектуальный агент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— 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программа, способная автономно выполнять указанное человеком задание по поиску и обработке информации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67544" y="1772816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67544" y="2996952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\\Asya\G\Резервные копии\Kotya, 25.08.06\My Documents\Учеба\Неклассические логики\Презентация\Дескрипционная логика\Материалы\agent smit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764704"/>
            <a:ext cx="1008112" cy="12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3284984"/>
            <a:ext cx="2258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prstClr val="black"/>
                </a:solidFill>
                <a:latin typeface="Calibri"/>
              </a:rPr>
              <a:t>Пример задания:</a:t>
            </a:r>
            <a:endParaRPr lang="ru-RU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36104" y="3886200"/>
            <a:ext cx="8207896" cy="554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Siri, </a:t>
            </a:r>
            <a:r>
              <a:rPr lang="ru-RU" dirty="0" smtClean="0">
                <a:solidFill>
                  <a:prstClr val="black"/>
                </a:solidFill>
              </a:rPr>
              <a:t>закажи мне столик в лучшем итальянском ресторане в Пало-Альто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Интеллектуальные агенты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Языки и инструменты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sp>
        <p:nvSpPr>
          <p:cNvPr id="22" name="Содержимое 2"/>
          <p:cNvSpPr>
            <a:spLocks/>
          </p:cNvSpPr>
          <p:nvPr/>
        </p:nvSpPr>
        <p:spPr bwMode="auto">
          <a:xfrm>
            <a:off x="457200" y="1265237"/>
            <a:ext cx="86868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ru-RU" altLang="ru-RU" sz="2400" dirty="0" smtClean="0">
                <a:latin typeface="Arial" panose="020B0604020202020204" pitchFamily="34" charset="0"/>
              </a:rPr>
              <a:t>Мы расскажем про конкретные языки и инструменты: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Платформа для машинного обучения и анализа данных </a:t>
            </a:r>
            <a:r>
              <a:rPr lang="en-US" altLang="ru-RU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Rapid Miner</a:t>
            </a:r>
            <a:r>
              <a:rPr lang="ru-RU" altLang="ru-RU" sz="2400" dirty="0" smtClean="0">
                <a:latin typeface="Arial" panose="020B0604020202020204" pitchFamily="34" charset="0"/>
              </a:rPr>
              <a:t>;</a:t>
            </a:r>
            <a:endParaRPr lang="en-US" altLang="ru-RU" sz="24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Инструмент машинного обучения </a:t>
            </a:r>
            <a:r>
              <a:rPr lang="en-US" altLang="ru-RU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Weka</a:t>
            </a:r>
            <a:r>
              <a:rPr lang="en-US" altLang="ru-RU" sz="2400" dirty="0" smtClean="0">
                <a:latin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Платформа обработки больших данных </a:t>
            </a:r>
            <a:r>
              <a:rPr lang="en-US" altLang="ru-RU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Hadoop</a:t>
            </a:r>
            <a:r>
              <a:rPr lang="en-US" altLang="ru-RU" sz="2400" dirty="0" smtClean="0">
                <a:latin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Языки представления знания в Семантической паутине: </a:t>
            </a:r>
            <a:r>
              <a:rPr lang="en-US" altLang="ru-RU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RDF</a:t>
            </a:r>
            <a:r>
              <a:rPr lang="en-US" altLang="ru-RU" sz="2400" dirty="0" smtClean="0">
                <a:latin typeface="Arial" panose="020B0604020202020204" pitchFamily="34" charset="0"/>
              </a:rPr>
              <a:t> </a:t>
            </a:r>
            <a:r>
              <a:rPr lang="ru-RU" altLang="ru-RU" sz="2400" dirty="0" smtClean="0">
                <a:latin typeface="Arial" panose="020B0604020202020204" pitchFamily="34" charset="0"/>
              </a:rPr>
              <a:t>и</a:t>
            </a:r>
            <a:r>
              <a:rPr lang="en-US" altLang="ru-RU" sz="2400" dirty="0" smtClean="0">
                <a:latin typeface="Arial" panose="020B0604020202020204" pitchFamily="34" charset="0"/>
              </a:rPr>
              <a:t> </a:t>
            </a:r>
            <a:r>
              <a:rPr lang="en-US" altLang="ru-RU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OWL</a:t>
            </a:r>
            <a:r>
              <a:rPr lang="en-US" altLang="ru-RU" sz="2400" dirty="0" smtClean="0">
                <a:latin typeface="Arial" panose="020B0604020202020204" pitchFamily="34" charset="0"/>
              </a:rPr>
              <a:t>.</a:t>
            </a:r>
            <a:endParaRPr lang="ru-RU" altLang="ru-RU" sz="24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Язык запросов к Семантической паутине </a:t>
            </a:r>
            <a:r>
              <a:rPr lang="en-US" altLang="ru-RU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SPARQL</a:t>
            </a:r>
            <a:r>
              <a:rPr lang="en-US" altLang="ru-RU" sz="2400" dirty="0" smtClean="0">
                <a:latin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Формат семантической разметки </a:t>
            </a:r>
            <a:r>
              <a:rPr lang="en-US" altLang="ru-RU" sz="2400" dirty="0" smtClean="0">
                <a:latin typeface="Arial" panose="020B0604020202020204" pitchFamily="34" charset="0"/>
              </a:rPr>
              <a:t>web-</a:t>
            </a:r>
            <a:r>
              <a:rPr lang="ru-RU" altLang="ru-RU" sz="2400" dirty="0" smtClean="0">
                <a:latin typeface="Arial" panose="020B0604020202020204" pitchFamily="34" charset="0"/>
              </a:rPr>
              <a:t>страниц </a:t>
            </a:r>
            <a:r>
              <a:rPr lang="en-US" altLang="ru-RU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Microdata</a:t>
            </a:r>
            <a:r>
              <a:rPr lang="en-US" altLang="ru-RU" sz="2400" dirty="0" smtClean="0">
                <a:latin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Семантические базы знаний </a:t>
            </a:r>
            <a:r>
              <a:rPr lang="en-US" altLang="ru-RU" sz="2400" dirty="0" err="1" smtClean="0">
                <a:solidFill>
                  <a:schemeClr val="accent1"/>
                </a:solidFill>
                <a:latin typeface="Arial" panose="020B0604020202020204" pitchFamily="34" charset="0"/>
              </a:rPr>
              <a:t>DBpedia</a:t>
            </a:r>
            <a:r>
              <a:rPr lang="en-US" altLang="ru-RU" sz="2400" dirty="0" smtClean="0">
                <a:latin typeface="Arial" panose="020B0604020202020204" pitchFamily="34" charset="0"/>
              </a:rPr>
              <a:t>, </a:t>
            </a:r>
            <a:r>
              <a:rPr lang="en-US" altLang="ru-RU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Freebase</a:t>
            </a:r>
            <a:r>
              <a:rPr lang="en-US" altLang="ru-RU" sz="2400" dirty="0" smtClean="0">
                <a:latin typeface="Arial" panose="020B0604020202020204" pitchFamily="34" charset="0"/>
              </a:rPr>
              <a:t>, </a:t>
            </a:r>
            <a:r>
              <a:rPr lang="en-US" altLang="ru-RU" sz="2400" dirty="0" smtClean="0">
                <a:solidFill>
                  <a:schemeClr val="accent1"/>
                </a:solidFill>
                <a:latin typeface="Arial" panose="020B0604020202020204" pitchFamily="34" charset="0"/>
              </a:rPr>
              <a:t>YAGO</a:t>
            </a:r>
            <a:r>
              <a:rPr lang="en-US" altLang="ru-RU" sz="2400" dirty="0" smtClean="0">
                <a:latin typeface="Arial" panose="020B0604020202020204" pitchFamily="34" charset="0"/>
              </a:rPr>
              <a:t>;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8896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276600"/>
            <a:ext cx="624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Записывайтесь на наш курс!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981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Достижения искусственного интеллекта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sp>
        <p:nvSpPr>
          <p:cNvPr id="22" name="Содержимое 2"/>
          <p:cNvSpPr>
            <a:spLocks/>
          </p:cNvSpPr>
          <p:nvPr/>
        </p:nvSpPr>
        <p:spPr bwMode="auto">
          <a:xfrm>
            <a:off x="457200" y="1265237"/>
            <a:ext cx="86868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ru-RU" sz="2400" dirty="0" err="1" smtClean="0">
                <a:latin typeface="Arial" panose="020B0604020202020204" pitchFamily="34" charset="0"/>
              </a:rPr>
              <a:t>AlphaGo</a:t>
            </a:r>
            <a:r>
              <a:rPr lang="en-US" altLang="ru-RU" sz="2400" dirty="0" smtClean="0">
                <a:latin typeface="Arial" panose="020B0604020202020204" pitchFamily="34" charset="0"/>
              </a:rPr>
              <a:t> </a:t>
            </a:r>
            <a:r>
              <a:rPr lang="ru-RU" altLang="ru-RU" sz="2400" dirty="0" smtClean="0">
                <a:latin typeface="Arial" panose="020B0604020202020204" pitchFamily="34" charset="0"/>
              </a:rPr>
              <a:t>победила Ли </a:t>
            </a:r>
            <a:r>
              <a:rPr lang="ru-RU" altLang="ru-RU" sz="2400" dirty="0" err="1" smtClean="0">
                <a:latin typeface="Arial" panose="020B0604020202020204" pitchFamily="34" charset="0"/>
              </a:rPr>
              <a:t>Седоля</a:t>
            </a:r>
            <a:r>
              <a:rPr lang="ru-RU" altLang="ru-RU" sz="2400" dirty="0" smtClean="0">
                <a:latin typeface="Arial" panose="020B0604020202020204" pitchFamily="34" charset="0"/>
              </a:rPr>
              <a:t>, сильнейшего в мире игрока в </a:t>
            </a:r>
            <a:r>
              <a:rPr lang="ru-RU" altLang="ru-RU" sz="2400" dirty="0" err="1" smtClean="0">
                <a:latin typeface="Arial" panose="020B0604020202020204" pitchFamily="34" charset="0"/>
              </a:rPr>
              <a:t>го</a:t>
            </a:r>
            <a:r>
              <a:rPr lang="ru-RU" altLang="ru-RU" sz="2400" dirty="0" smtClean="0">
                <a:latin typeface="Arial" panose="020B0604020202020204" pitchFamily="34" charset="0"/>
              </a:rPr>
              <a:t>:</a:t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sz="2400" dirty="0" smtClean="0"/>
              <a:t>Технологии</a:t>
            </a:r>
            <a:r>
              <a:rPr lang="ru-RU" sz="2400" dirty="0"/>
              <a:t>: машинное обучение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endParaRPr lang="ru-RU" altLang="ru-RU" sz="2400" dirty="0" smtClean="0"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39"/>
          <a:stretch/>
        </p:blipFill>
        <p:spPr>
          <a:xfrm>
            <a:off x="914400" y="2603500"/>
            <a:ext cx="2536544" cy="23560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3"/>
          <a:stretch/>
        </p:blipFill>
        <p:spPr>
          <a:xfrm>
            <a:off x="6096000" y="2590800"/>
            <a:ext cx="2847138" cy="23187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1000" y="3273697"/>
            <a:ext cx="971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VS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Достижения искусственного интеллекта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sp>
        <p:nvSpPr>
          <p:cNvPr id="22" name="Содержимое 2"/>
          <p:cNvSpPr>
            <a:spLocks/>
          </p:cNvSpPr>
          <p:nvPr/>
        </p:nvSpPr>
        <p:spPr bwMode="auto">
          <a:xfrm>
            <a:off x="457200" y="1265237"/>
            <a:ext cx="86868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ru-RU" sz="2400" dirty="0" smtClean="0">
                <a:latin typeface="Arial" panose="020B0604020202020204" pitchFamily="34" charset="0"/>
              </a:rPr>
              <a:t>IBM Watson </a:t>
            </a:r>
            <a:r>
              <a:rPr lang="ru-RU" altLang="ru-RU" sz="2400" dirty="0" smtClean="0">
                <a:latin typeface="Arial" panose="020B0604020202020204" pitchFamily="34" charset="0"/>
              </a:rPr>
              <a:t>победил в игру-викторину </a:t>
            </a:r>
            <a:r>
              <a:rPr lang="en-US" altLang="ru-RU" sz="2400" dirty="0" smtClean="0">
                <a:latin typeface="Arial" panose="020B0604020202020204" pitchFamily="34" charset="0"/>
              </a:rPr>
              <a:t>Jeopardy («</a:t>
            </a:r>
            <a:r>
              <a:rPr lang="ru-RU" altLang="ru-RU" sz="2400" dirty="0" smtClean="0">
                <a:latin typeface="Arial" panose="020B0604020202020204" pitchFamily="34" charset="0"/>
              </a:rPr>
              <a:t>Своя игра</a:t>
            </a:r>
            <a:r>
              <a:rPr lang="en-US" altLang="ru-RU" sz="2400" dirty="0" smtClean="0">
                <a:latin typeface="Arial" panose="020B0604020202020204" pitchFamily="34" charset="0"/>
              </a:rPr>
              <a:t>»)</a:t>
            </a:r>
            <a:r>
              <a:rPr lang="ru-RU" altLang="ru-RU" sz="2400" dirty="0" smtClean="0">
                <a:latin typeface="Arial" panose="020B0604020202020204" pitchFamily="34" charset="0"/>
              </a:rPr>
              <a:t>:</a:t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sz="2400" dirty="0" smtClean="0"/>
              <a:t>Технологии</a:t>
            </a:r>
            <a:r>
              <a:rPr lang="ru-RU" sz="2400" dirty="0"/>
              <a:t>: </a:t>
            </a:r>
            <a:r>
              <a:rPr lang="ru-RU" sz="2400" dirty="0" smtClean="0"/>
              <a:t>представление знаний, семантический веб, обработка естественного языка</a:t>
            </a:r>
            <a:endParaRPr lang="ru-RU" sz="2400" dirty="0"/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endParaRPr lang="ru-RU" altLang="ru-RU" sz="2400" dirty="0" smtClean="0"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9445"/>
            <a:ext cx="6084047" cy="33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Достижения искусственного интеллекта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sp>
        <p:nvSpPr>
          <p:cNvPr id="22" name="Содержимое 2"/>
          <p:cNvSpPr>
            <a:spLocks/>
          </p:cNvSpPr>
          <p:nvPr/>
        </p:nvSpPr>
        <p:spPr bwMode="auto">
          <a:xfrm>
            <a:off x="457200" y="1265237"/>
            <a:ext cx="86868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ru-RU" sz="2400" dirty="0" smtClean="0">
                <a:latin typeface="Arial" panose="020B0604020202020204" pitchFamily="34" charset="0"/>
              </a:rPr>
              <a:t>Siri — </a:t>
            </a:r>
            <a:r>
              <a:rPr lang="ru-RU" altLang="ru-RU" sz="2400" dirty="0" smtClean="0">
                <a:latin typeface="Arial" panose="020B0604020202020204" pitchFamily="34" charset="0"/>
              </a:rPr>
              <a:t>персональный помощник для </a:t>
            </a:r>
            <a:r>
              <a:rPr lang="en-US" altLang="ru-RU" sz="2400" dirty="0" smtClean="0">
                <a:latin typeface="Arial" panose="020B0604020202020204" pitchFamily="34" charset="0"/>
              </a:rPr>
              <a:t>iOS </a:t>
            </a:r>
            <a:r>
              <a:rPr lang="ru-RU" altLang="ru-RU" sz="2400" dirty="0" smtClean="0">
                <a:latin typeface="Arial" panose="020B0604020202020204" pitchFamily="34" charset="0"/>
              </a:rPr>
              <a:t>и </a:t>
            </a:r>
            <a:r>
              <a:rPr lang="en-US" altLang="ru-RU" sz="2400" dirty="0" err="1" smtClean="0">
                <a:latin typeface="Arial" panose="020B0604020202020204" pitchFamily="34" charset="0"/>
              </a:rPr>
              <a:t>macOS</a:t>
            </a:r>
            <a:r>
              <a:rPr lang="ru-RU" altLang="ru-RU" sz="2400" dirty="0" smtClean="0">
                <a:latin typeface="Arial" panose="020B0604020202020204" pitchFamily="34" charset="0"/>
              </a:rPr>
              <a:t>:</a:t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sz="2400" dirty="0" smtClean="0"/>
              <a:t>Технологии</a:t>
            </a:r>
            <a:r>
              <a:rPr lang="ru-RU" sz="2400" dirty="0"/>
              <a:t>: </a:t>
            </a:r>
            <a:r>
              <a:rPr lang="ru-RU" sz="2400" dirty="0" smtClean="0"/>
              <a:t>представление знаний, семантический веб, обработка естественного языка</a:t>
            </a:r>
            <a:endParaRPr lang="ru-RU" sz="2400" dirty="0"/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endParaRPr lang="ru-RU" altLang="ru-RU" sz="2400" dirty="0" smtClean="0"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59000"/>
            <a:ext cx="3022600" cy="3022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84400"/>
            <a:ext cx="3296595" cy="31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Достижения искусственного интеллекта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sp>
        <p:nvSpPr>
          <p:cNvPr id="22" name="Содержимое 2"/>
          <p:cNvSpPr>
            <a:spLocks/>
          </p:cNvSpPr>
          <p:nvPr/>
        </p:nvSpPr>
        <p:spPr bwMode="auto">
          <a:xfrm>
            <a:off x="457200" y="1265237"/>
            <a:ext cx="86868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ru-RU" sz="2400" dirty="0" err="1" smtClean="0">
                <a:latin typeface="Arial" panose="020B0604020202020204" pitchFamily="34" charset="0"/>
              </a:rPr>
              <a:t>Prisma</a:t>
            </a:r>
            <a:r>
              <a:rPr lang="en-US" altLang="ru-RU" sz="2400" dirty="0" smtClean="0">
                <a:latin typeface="Arial" panose="020B0604020202020204" pitchFamily="34" charset="0"/>
              </a:rPr>
              <a:t> — </a:t>
            </a:r>
            <a:r>
              <a:rPr lang="ru-RU" altLang="ru-RU" sz="2400" dirty="0" smtClean="0">
                <a:latin typeface="Arial" panose="020B0604020202020204" pitchFamily="34" charset="0"/>
              </a:rPr>
              <a:t>приложение, которое стилизует фотографии под картины известных художников:</a:t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r>
              <a:rPr lang="ru-RU" sz="2400" dirty="0" smtClean="0"/>
              <a:t>Технологии</a:t>
            </a:r>
            <a:r>
              <a:rPr lang="ru-RU" sz="2400" dirty="0"/>
              <a:t>: </a:t>
            </a:r>
            <a:r>
              <a:rPr lang="ru-RU" sz="2400" dirty="0" smtClean="0"/>
              <a:t>машинное обучение</a:t>
            </a:r>
            <a:endParaRPr lang="ru-RU" sz="2400" dirty="0"/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endParaRPr lang="ru-RU" altLang="ru-RU" sz="2400" dirty="0" smtClean="0"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5334000" y="2194718"/>
            <a:ext cx="3657600" cy="3657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38200" y="2194718"/>
            <a:ext cx="3657600" cy="3657600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4648200" y="3276600"/>
            <a:ext cx="533400" cy="152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Темы курса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sp>
        <p:nvSpPr>
          <p:cNvPr id="22" name="Содержимое 2"/>
          <p:cNvSpPr>
            <a:spLocks/>
          </p:cNvSpPr>
          <p:nvPr/>
        </p:nvSpPr>
        <p:spPr bwMode="auto">
          <a:xfrm>
            <a:off x="457200" y="1265237"/>
            <a:ext cx="86868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ru-RU" altLang="ru-RU" sz="2400" dirty="0" smtClean="0">
                <a:latin typeface="Arial" panose="020B0604020202020204" pitchFamily="34" charset="0"/>
              </a:rPr>
              <a:t>В этом курсе мы познакомим вас с ключевыми технологиями, которые лежат в основе этих достижений: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Машинное обучение</a:t>
            </a:r>
            <a:r>
              <a:rPr lang="en-US" altLang="ru-RU" sz="2400" dirty="0" smtClean="0">
                <a:latin typeface="Arial" panose="020B0604020202020204" pitchFamily="34" charset="0"/>
              </a:rPr>
              <a:t> (Machine learning)</a:t>
            </a:r>
            <a:r>
              <a:rPr lang="ru-RU" altLang="ru-RU" sz="2400" dirty="0" smtClean="0">
                <a:latin typeface="Arial" panose="020B0604020202020204" pitchFamily="34" charset="0"/>
              </a:rPr>
              <a:t>;</a:t>
            </a:r>
            <a:endParaRPr lang="en-US" altLang="ru-RU" sz="24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Представление знаний (</a:t>
            </a:r>
            <a:r>
              <a:rPr lang="en-US" altLang="ru-RU" sz="2400" dirty="0" smtClean="0">
                <a:latin typeface="Arial" panose="020B0604020202020204" pitchFamily="34" charset="0"/>
              </a:rPr>
              <a:t>Knowledge representation</a:t>
            </a:r>
            <a:r>
              <a:rPr lang="ru-RU" altLang="ru-RU" sz="2400" dirty="0" smtClean="0">
                <a:latin typeface="Arial" panose="020B0604020202020204" pitchFamily="34" charset="0"/>
              </a:rPr>
              <a:t>);</a:t>
            </a:r>
            <a:endParaRPr lang="ru-RU" altLang="ru-RU" sz="24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Семантическая паутина </a:t>
            </a:r>
            <a:r>
              <a:rPr lang="en-US" altLang="ru-RU" sz="2400" dirty="0" smtClean="0">
                <a:latin typeface="Arial" panose="020B0604020202020204" pitchFamily="34" charset="0"/>
              </a:rPr>
              <a:t>(Semantic </a:t>
            </a:r>
            <a:r>
              <a:rPr lang="en-US" altLang="ru-RU" sz="2400" dirty="0">
                <a:latin typeface="Arial" panose="020B0604020202020204" pitchFamily="34" charset="0"/>
              </a:rPr>
              <a:t>Web) </a:t>
            </a:r>
            <a:r>
              <a:rPr lang="ru-RU" altLang="ru-RU" sz="2400" dirty="0" smtClean="0">
                <a:latin typeface="Arial" panose="020B0604020202020204" pitchFamily="34" charset="0"/>
              </a:rPr>
              <a:t>и Открытые связанные данные (</a:t>
            </a:r>
            <a:r>
              <a:rPr lang="en-US" altLang="ru-RU" sz="2400" dirty="0" smtClean="0">
                <a:latin typeface="Arial" panose="020B0604020202020204" pitchFamily="34" charset="0"/>
              </a:rPr>
              <a:t>Linking Open Data</a:t>
            </a:r>
            <a:r>
              <a:rPr lang="ru-RU" altLang="ru-RU" sz="2400" dirty="0" smtClean="0">
                <a:latin typeface="Arial" panose="020B0604020202020204" pitchFamily="34" charset="0"/>
              </a:rPr>
              <a:t>);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Обработка больших данные (</a:t>
            </a:r>
            <a:r>
              <a:rPr lang="en-US" altLang="ru-RU" sz="2400" dirty="0" smtClean="0">
                <a:latin typeface="Arial" panose="020B0604020202020204" pitchFamily="34" charset="0"/>
              </a:rPr>
              <a:t>Big Data</a:t>
            </a:r>
            <a:r>
              <a:rPr lang="ru-RU" altLang="ru-RU" sz="2400" dirty="0" smtClean="0">
                <a:latin typeface="Arial" panose="020B0604020202020204" pitchFamily="34" charset="0"/>
              </a:rPr>
              <a:t>).</a:t>
            </a: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endParaRPr lang="ru-RU" altLang="ru-RU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Машинное обучение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sp>
        <p:nvSpPr>
          <p:cNvPr id="22" name="Содержимое 2"/>
          <p:cNvSpPr>
            <a:spLocks/>
          </p:cNvSpPr>
          <p:nvPr/>
        </p:nvSpPr>
        <p:spPr bwMode="auto">
          <a:xfrm>
            <a:off x="457200" y="1265237"/>
            <a:ext cx="86868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ru-RU" altLang="ru-RU" sz="2400" dirty="0" smtClean="0">
                <a:latin typeface="Arial" panose="020B0604020202020204" pitchFamily="34" charset="0"/>
              </a:rPr>
              <a:t>Задачи машинного обучения: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Классификация;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Кластеризация;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Регрессия;</a:t>
            </a:r>
          </a:p>
          <a:p>
            <a:pPr marL="285750" indent="-285750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ru-RU" altLang="ru-RU" sz="2400" dirty="0" smtClean="0">
                <a:latin typeface="Arial" panose="020B0604020202020204" pitchFamily="34" charset="0"/>
              </a:rPr>
              <a:t>Обучение ранжированию;</a:t>
            </a:r>
            <a:r>
              <a:rPr lang="ru-RU" altLang="ru-RU" sz="2400" dirty="0" smtClean="0">
                <a:latin typeface="Arial" panose="020B0604020202020204" pitchFamily="34" charset="0"/>
              </a:rPr>
              <a:t/>
            </a:r>
            <a:br>
              <a:rPr lang="ru-RU" altLang="ru-RU" sz="2400" dirty="0" smtClean="0">
                <a:latin typeface="Arial" panose="020B0604020202020204" pitchFamily="34" charset="0"/>
              </a:rPr>
            </a:br>
            <a:endParaRPr lang="ru-RU" altLang="ru-RU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Задачи </a:t>
            </a:r>
            <a:r>
              <a:rPr lang="en-US" sz="2400" dirty="0" smtClean="0"/>
              <a:t>Semantic Web:</a:t>
            </a:r>
            <a:endParaRPr lang="ru-RU" sz="2400" dirty="0" smtClean="0"/>
          </a:p>
          <a:p>
            <a:r>
              <a:rPr lang="ru-RU" sz="2400" dirty="0" smtClean="0"/>
              <a:t>Семантическая разметка </a:t>
            </a:r>
            <a:r>
              <a:rPr lang="en-US" sz="2400" dirty="0" smtClean="0"/>
              <a:t>web-</a:t>
            </a:r>
            <a:r>
              <a:rPr lang="ru-RU" sz="2400" dirty="0" smtClean="0"/>
              <a:t>страниц для поисковиков;</a:t>
            </a:r>
            <a:endParaRPr lang="en-US" sz="2400" dirty="0" smtClean="0"/>
          </a:p>
          <a:p>
            <a:r>
              <a:rPr lang="ru-RU" sz="2400" dirty="0" smtClean="0"/>
              <a:t>Семантический поиск;</a:t>
            </a:r>
            <a:endParaRPr lang="ru-RU" sz="2400" dirty="0" smtClean="0"/>
          </a:p>
          <a:p>
            <a:r>
              <a:rPr lang="ru-RU" sz="2400" dirty="0"/>
              <a:t>Объединение </a:t>
            </a:r>
            <a:r>
              <a:rPr lang="ru-RU" sz="2400" dirty="0" smtClean="0"/>
              <a:t>данных из разных источников;</a:t>
            </a:r>
            <a:endParaRPr lang="ru-RU" sz="2400" dirty="0"/>
          </a:p>
          <a:p>
            <a:r>
              <a:rPr lang="ru-RU" sz="2400" dirty="0" smtClean="0"/>
              <a:t>Логический </a:t>
            </a:r>
            <a:r>
              <a:rPr lang="ru-RU" sz="2400" dirty="0" smtClean="0"/>
              <a:t>вывод новых знаний;</a:t>
            </a:r>
            <a:endParaRPr lang="ru-RU" sz="2400" dirty="0" smtClean="0"/>
          </a:p>
          <a:p>
            <a:r>
              <a:rPr lang="ru-RU" sz="2400" dirty="0" smtClean="0"/>
              <a:t>Интеллектуальные агенты.</a:t>
            </a:r>
            <a:endParaRPr lang="ru-RU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544" y="129540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4F81BD"/>
                </a:solidFill>
                <a:latin typeface="Calibri"/>
              </a:rPr>
              <a:t>Semantic </a:t>
            </a:r>
            <a:r>
              <a:rPr lang="en-US" sz="2400" dirty="0" smtClean="0">
                <a:solidFill>
                  <a:srgbClr val="4F81BD"/>
                </a:solidFill>
                <a:latin typeface="Calibri"/>
              </a:rPr>
              <a:t>Web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— 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надстройка над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В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семирной паутиной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позволяющая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сделать информацию 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в интернете понятной </a:t>
            </a:r>
            <a:r>
              <a:rPr lang="ru-RU" sz="2400" dirty="0" smtClean="0">
                <a:solidFill>
                  <a:prstClr val="black"/>
                </a:solidFill>
                <a:latin typeface="Calibri"/>
              </a:rPr>
              <a:t>не только людям, но и машинам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67544" y="1295400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67544" y="2519536"/>
            <a:ext cx="8208912" cy="0"/>
          </a:xfrm>
          <a:prstGeom prst="line">
            <a:avLst/>
          </a:prstGeom>
          <a:ln w="44450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200" dirty="0" smtClean="0">
                <a:solidFill>
                  <a:srgbClr val="0066FF"/>
                </a:solidFill>
                <a:latin typeface="Calibri" charset="0"/>
              </a:rPr>
              <a:t>Semantic Web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altLang="ru-RU" sz="2400" dirty="0" smtClean="0"/>
              <a:t>Карточка о компании, событии, продукте прямо в результатах поиска:</a:t>
            </a:r>
            <a:endParaRPr lang="ru-RU" altLang="ru-RU" sz="2400" dirty="0"/>
          </a:p>
          <a:p>
            <a:r>
              <a:rPr lang="ru-RU" altLang="ru-RU" sz="2400" dirty="0" smtClean="0"/>
              <a:t>Товар: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r>
              <a:rPr lang="ru-RU" altLang="ru-RU" sz="1000" dirty="0" smtClean="0"/>
              <a:t/>
            </a:r>
            <a:br>
              <a:rPr lang="ru-RU" altLang="ru-RU" sz="1000" dirty="0" smtClean="0"/>
            </a:br>
            <a:endParaRPr lang="ru-RU" altLang="ru-RU" sz="2000" dirty="0"/>
          </a:p>
          <a:p>
            <a:r>
              <a:rPr lang="ru-RU" altLang="ru-RU" sz="2400" dirty="0" smtClean="0"/>
              <a:t>Событие:</a:t>
            </a:r>
            <a:endParaRPr lang="en-US" altLang="ru-RU" sz="2400" dirty="0"/>
          </a:p>
        </p:txBody>
      </p:sp>
      <p:pic>
        <p:nvPicPr>
          <p:cNvPr id="43015" name="Picture 7" descr="Goo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84663"/>
            <a:ext cx="6888362" cy="17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350838"/>
            <a:ext cx="8229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dirty="0" smtClean="0">
                <a:solidFill>
                  <a:srgbClr val="0066FF"/>
                </a:solidFill>
                <a:latin typeface="Calibri" charset="0"/>
              </a:rPr>
              <a:t>Семантическая разметка для поисковиков</a:t>
            </a:r>
            <a:endParaRPr lang="ru-RU" altLang="ru-RU" sz="3200" baseline="30000" dirty="0">
              <a:solidFill>
                <a:srgbClr val="0066FF"/>
              </a:solidFill>
              <a:latin typeface="Calibri" charset="0"/>
            </a:endParaRPr>
          </a:p>
        </p:txBody>
      </p:sp>
      <p:pic>
        <p:nvPicPr>
          <p:cNvPr id="11" name="Picture 8" descr="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2390775"/>
            <a:ext cx="6757988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539</Words>
  <Application>Microsoft Macintosh PowerPoint</Application>
  <PresentationFormat>Экран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Calibri</vt:lpstr>
      <vt:lpstr>Arial</vt:lpstr>
      <vt:lpstr>Оформление по умолчанию</vt:lpstr>
      <vt:lpstr>Тема Office</vt:lpstr>
      <vt:lpstr>Введение в искусственный интеллект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пользователь Microsoft Office</cp:lastModifiedBy>
  <cp:revision>132</cp:revision>
  <cp:lastPrinted>1601-01-01T00:00:00Z</cp:lastPrinted>
  <dcterms:created xsi:type="dcterms:W3CDTF">1601-01-01T00:00:00Z</dcterms:created>
  <dcterms:modified xsi:type="dcterms:W3CDTF">2017-05-10T03:50:16Z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