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Добрый вечер.</a:t>
            </a:r>
          </a:p>
          <a:p>
            <a:pPr rtl="0" lvl="0">
              <a:buNone/>
            </a:pPr>
            <a:r>
              <a:rPr lang="en"/>
              <a:t>Меня Зовут Максим Таланов, сегодня я представлю вам подход к машинному пониманию, основанный на модели мышления.</a:t>
            </a:r>
          </a:p>
          <a:p>
            <a:pPr rtl="0" lvl="0">
              <a:buNone/>
            </a:pPr>
            <a:r>
              <a:rPr lang="en"/>
              <a:t>Но сначала анекдот: </a:t>
            </a:r>
          </a:p>
          <a:p>
            <a:pPr rtl="0" lvl="0">
              <a:buNone/>
            </a:pPr>
            <a:r>
              <a:rPr lang="en"/>
              <a:t>Программист после 5 дней отладки.</a:t>
            </a:r>
          </a:p>
          <a:p>
            <a:pPr rtl="0" lvl="0">
              <a:buNone/>
            </a:pPr>
            <a:r>
              <a:rPr lang="en"/>
              <a:t>К нему подбегает сын - Папа а  почему каждое утро солнце восходит а кождый вечер заходит?</a:t>
            </a:r>
          </a:p>
          <a:p>
            <a:pPr>
              <a:buNone/>
            </a:pPr>
            <a:r>
              <a:rPr lang="en"/>
              <a:t>- А ты проверял? ...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Обучение How-to.  </a:t>
            </a:r>
          </a:p>
          <a:p>
            <a:pPr rtl="0" lvl="0">
              <a:buNone/>
            </a:pPr>
            <a:r>
              <a:rPr lang="en"/>
              <a:t>В общем смысле слова: обучение некоему алгоритму неких дейситвий. Важным представляеся, что сам процесс понимания тоже есть некий алгоритм. Таким образом получаем, что самому пониманию тоже нужно обучиться.</a:t>
            </a:r>
          </a:p>
          <a:p>
            <a:pPr rtl="0" lvl="0">
              <a:buNone/>
            </a:pPr>
            <a:r>
              <a:rPr lang="en"/>
              <a:t>Все что у системы есть, в этот начальный момент: савокупность критиков и образов мышления которые былы созданы ранее.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Необходимо рекомбинировать ресурсы (кртики и образы мышленя) чтоб создать алгоритм понимания.</a:t>
            </a:r>
          </a:p>
          <a:p>
            <a:pPr rtl="0" lvl="0">
              <a:buNone/>
            </a:pPr>
            <a:r>
              <a:rPr lang="en"/>
              <a:t>Вот каким образом это работает: алгоритм не получилось попробуй по-другому.</a:t>
            </a:r>
          </a:p>
          <a:p>
            <a:pPr rtl="0" lvl="0">
              <a:buNone/>
            </a:pPr>
            <a:r>
              <a:rPr lang="en"/>
              <a:t>Система выполяняет некое действие, потом проверяет собственный резульатат. Если он не имеет смысла система пробует что-то иное.</a:t>
            </a:r>
          </a:p>
          <a:p>
            <a:pPr rtl="0" lvl="0">
              <a:buNone/>
            </a:pPr>
            <a:r>
              <a:rPr lang="en"/>
              <a:t>Оценка осмысленности результат проста: если в результате действия появлется новая семматическая сеть, в случае образа мышления или вероятность в случае критика то данное действие считается относительно осмысленным.</a:t>
            </a:r>
          </a:p>
          <a:p>
            <a:pPr rtl="0" lvl="0">
              <a:buNone/>
            </a:pPr>
            <a:r>
              <a:rPr lang="en"/>
              <a:t>В данном первичном обучении не ставится цель создать оптимальный алгоритм, а скорее создать алгоритм в приципе.</a:t>
            </a:r>
          </a:p>
          <a:p>
            <a:pPr rtl="0" lvl="0">
              <a:buNone/>
            </a:pPr>
            <a:r>
              <a:rPr lang="en"/>
              <a:t>Прямоугольники - это критики. Прямоугольники с закругленными краями - образы мышления.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Минимальный понимательный процесс примерно такого вида.</a:t>
            </a:r>
          </a:p>
          <a:p>
            <a:pPr rtl="0" lvl="0" indent="-298450" marL="4572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обработка естественного языка</a:t>
            </a:r>
          </a:p>
          <a:p>
            <a:pPr rtl="0" lvl="0" indent="-317500" marL="4572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проверка имеет ли результат смысл</a:t>
            </a:r>
          </a:p>
          <a:p>
            <a:pPr rtl="0" lvl="0" indent="-317500" marL="4572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если нет обратная связь с человеком</a:t>
            </a:r>
          </a:p>
          <a:p>
            <a:pPr rtl="0" lvl="0" indent="-317500" marL="4572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Симуляция</a:t>
            </a:r>
          </a:p>
          <a:p>
            <a:pPr>
              <a:buNone/>
            </a:pPr>
            <a:r>
              <a:rPr lang="en"/>
              <a:t>Этот процесс уже может обработать простой текст, который в свою очередь может повлять на сам процесс понимания.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/>
              <a:t>В результате процесс примерно такого вида.</a:t>
            </a:r>
          </a:p>
          <a:p>
            <a:pPr rtl="0" lvl="0" indent="-317500" marL="4572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обработка естественного языка</a:t>
            </a:r>
          </a:p>
          <a:p>
            <a:pPr rtl="0" lvl="0" indent="-317500" marL="4572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проверка имеет ли результат смысл</a:t>
            </a:r>
          </a:p>
          <a:p>
            <a:pPr rtl="0" lvl="0" indent="-317500" marL="4572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если нет обратная связь с человеком</a:t>
            </a:r>
          </a:p>
          <a:p>
            <a:pPr rtl="0" lvl="0" indent="-317500" marL="4572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классификация: осуществляется 3-мя паралельными критиками </a:t>
            </a:r>
          </a:p>
          <a:p>
            <a:pPr rtl="0" lvl="0" indent="-317500" marL="4572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в зависимости  от результатов классификации:</a:t>
            </a:r>
          </a:p>
          <a:p>
            <a:pPr rtl="0" lvl="0" indent="-317500" marL="4572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Симуляция, в случае прямой инструкции</a:t>
            </a:r>
          </a:p>
          <a:p>
            <a:pPr rtl="0" lvl="0" indent="-317500" marL="4572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Симуляция и реформуляция, в случае описания проблемы</a:t>
            </a:r>
          </a:p>
          <a:p>
            <a:pPr rtl="0" lvl="0">
              <a:buNone/>
            </a:pPr>
            <a:r>
              <a:rPr lang="en"/>
              <a:t>Каждый из промежуточных результатов проверяется на осмысленность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На вход поступает  narrative лексический парсер производит semantic network of concepts она проверяется критиками. </a:t>
            </a:r>
          </a:p>
          <a:p>
            <a:pPr rtl="0" lvl="0">
              <a:buNone/>
            </a:pPr>
            <a:r>
              <a:rPr lang="en"/>
              <a:t>Выход которых, вероятность. </a:t>
            </a:r>
          </a:p>
          <a:p>
            <a:pPr rtl="0" lvl="0">
              <a:buNone/>
            </a:pPr>
            <a:r>
              <a:rPr lang="en"/>
              <a:t>Классификация, производится критиками (паралельно работающими) и по их вероятности происходит выбор того или иного ресурса, в нашем случае, симуляции.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Обработка запроса, </a:t>
            </a:r>
          </a:p>
          <a:p>
            <a:pPr rtl="0" lvl="0">
              <a:buNone/>
            </a:pPr>
            <a:r>
              <a:rPr lang="en"/>
              <a:t>Дополнительно к процессу понимания:</a:t>
            </a:r>
          </a:p>
          <a:p>
            <a:pPr rtl="0" lvl="0">
              <a:buNone/>
            </a:pPr>
            <a:r>
              <a:rPr lang="en"/>
              <a:t>Поиск решения и проверка его на полноту, решает ли данное решение поставленную пролему.</a:t>
            </a:r>
          </a:p>
          <a:p>
            <a:pPr rtl="0" lvl="0">
              <a:buNone/>
            </a:pPr>
            <a:r>
              <a:rPr lang="en"/>
              <a:t>Применеие найденного решения.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Был реализован минимальный функционал:</a:t>
            </a:r>
          </a:p>
          <a:p>
            <a:pPr rtl="0" lvl="0">
              <a:buNone/>
            </a:pPr>
            <a:r>
              <a:rPr lang="en"/>
              <a:t>Обработка естественного языка Английскй только</a:t>
            </a:r>
          </a:p>
          <a:p>
            <a:pPr rtl="0" lvl="0">
              <a:buNone/>
            </a:pPr>
            <a:r>
              <a:rPr lang="en"/>
              <a:t>Селектор</a:t>
            </a:r>
          </a:p>
          <a:p>
            <a:pPr rtl="0" lvl="0">
              <a:buNone/>
            </a:pPr>
            <a:r>
              <a:rPr lang="en"/>
              <a:t>Критики, принимающие участие в классификации</a:t>
            </a:r>
          </a:p>
          <a:p>
            <a:pPr rtl="0" lvl="0">
              <a:buNone/>
            </a:pPr>
            <a:r>
              <a:rPr lang="en"/>
              <a:t>Образы мышления: Симуляция, Кореляция</a:t>
            </a:r>
          </a:p>
          <a:p>
            <a:pPr rtl="0" lvl="0">
              <a:buNone/>
            </a:pPr>
            <a:r>
              <a:rPr lang="en"/>
              <a:t>Среда в которой селектор, критик, образ мышления функционируют - Thinking life cycle</a:t>
            </a:r>
          </a:p>
          <a:p>
            <a:pPr rtl="0" lvl="0">
              <a:buNone/>
            </a:pPr>
            <a:r>
              <a:rPr lang="en"/>
              <a:t>И только обучение предметной области.</a:t>
            </a:r>
          </a:p>
          <a:p>
            <a:pPr>
              <a:buNone/>
            </a:pPr>
            <a:r>
              <a:rPr lang="en"/>
              <a:t>Алгоритм обработки запроса был зафиксирован в памяти системы.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2013 год  и мы видим н прорывов в области Искусственного Интеллекта, в том числе: Natural language processing, Базы Знаний - WolframAlpha, Siri - персональный помошники: Siri, Iris, assistant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Но до сих пор остается не автоматизированными н предметных областей. И самое интересное что не автоматизирована область Infrastructure as a service. Сапожник без сапог.</a:t>
            </a:r>
          </a:p>
          <a:p>
            <a:pPr rtl="0" lvl="0">
              <a:buNone/>
            </a:pPr>
            <a:r>
              <a:rPr lang="en"/>
              <a:t>Основная характерная ее черта наличие огромного числа прмитивных задач, вроде: Please  install Firefox. I need program for pdf.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В 2005 году Либерман и Лиу из МИТ обубликовали статью: Feasibility study for programming in natural language. В статье они они продемонстрировали возможность генерации классов на языке Python, основываясь на описании на, так называемом Shallow English.</a:t>
            </a:r>
          </a:p>
          <a:p>
            <a:pPr rtl="0" lvl="0">
              <a:buNone/>
            </a:pPr>
            <a:r>
              <a:rPr lang="en"/>
              <a:t>Программа способна выделять классы, их свойства и методы, а  так же циклическе  и условные конструкции.</a:t>
            </a:r>
          </a:p>
          <a:p>
            <a:pPr rtl="0" lvl="0">
              <a:buNone/>
            </a:pPr>
            <a:r>
              <a:rPr lang="en"/>
              <a:t>Это послужило отправной точкой. Это изменило наше представление о программировании.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В 2006 году Марвин Мински опубликовал книгу The emotion machine. В котоой популярно изолжил модель человеческого мышления для програмистов - создателей искусственного интеллекта. </a:t>
            </a:r>
          </a:p>
          <a:p>
            <a:pPr rtl="0" lvl="0">
              <a:buNone/>
            </a:pPr>
            <a:r>
              <a:rPr lang="en"/>
              <a:t>Идеи, которые легли в основу  нашей работы:</a:t>
            </a:r>
          </a:p>
          <a:p>
            <a:pPr rtl="0" lvl="0">
              <a:buNone/>
            </a:pPr>
            <a:r>
              <a:rPr lang="en"/>
              <a:t>1. 6 уровней мышления, подробнее будут рассмотрены далее.</a:t>
            </a:r>
          </a:p>
          <a:p>
            <a:pPr rtl="0" lvl="0">
              <a:buNone/>
            </a:pPr>
            <a:r>
              <a:rPr lang="en"/>
              <a:t>2. Все процессы происходят по следующей модели: Критик активирует Селектор он активирует другой критик или образ мышления, подробнее будут так же рассмотрены позже.</a:t>
            </a:r>
          </a:p>
          <a:p>
            <a:pPr rtl="0" lvl="0">
              <a:buNone/>
            </a:pPr>
            <a:r>
              <a:rPr lang="en"/>
              <a:t>3. Структуры данных так же были описанны в книге.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6 уровнеей мышления по Мински:</a:t>
            </a:r>
          </a:p>
          <a:p>
            <a:pPr rtl="0" lvl="0">
              <a:buNone/>
            </a:pPr>
            <a:r>
              <a:rPr lang="en"/>
              <a:t>1. Инстиктивный - рефлекторные реакции</a:t>
            </a:r>
          </a:p>
          <a:p>
            <a:pPr rtl="0" lvl="0">
              <a:buNone/>
            </a:pPr>
            <a:r>
              <a:rPr lang="en"/>
              <a:t>2. Уровень обучения или выученых реакций - зажегся зеленый свет светофора - можно  переходить дорогу.</a:t>
            </a:r>
          </a:p>
          <a:p>
            <a:pPr rtl="0" lvl="0">
              <a:buNone/>
            </a:pPr>
            <a:r>
              <a:rPr lang="en"/>
              <a:t>3. Уровень размышлений - рассмотреть и сравнить несколько алтернатив решения инцидента.</a:t>
            </a:r>
          </a:p>
          <a:p>
            <a:pPr rtl="0" lvl="0">
              <a:buNone/>
            </a:pPr>
            <a:r>
              <a:rPr lang="en"/>
              <a:t>4. Рефлексивные размышления - Оценка поступков и мыслей в блжайшем прошлом и настоящем. Что-то я долго не мог решить эту задачу, нужно было позвать кого-нибудь на помощь.</a:t>
            </a:r>
          </a:p>
          <a:p>
            <a:pPr rtl="0" lvl="0">
              <a:buNone/>
            </a:pPr>
            <a:r>
              <a:rPr lang="en"/>
              <a:t>5. Само-рефлексивные размышления - Предтсавление о самом себе и собственном поведении. Я слишком переоценил свои способности, в итоге всех подвел.</a:t>
            </a:r>
          </a:p>
          <a:p>
            <a:pPr>
              <a:buNone/>
            </a:pPr>
            <a:r>
              <a:rPr lang="en"/>
              <a:t>6. Само-сознатетельный уровень - соотвествие идеалам и высшим ценностям. Что то я  не развиваюсь последнее время.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Все процессы развиваюся  следующим образом:</a:t>
            </a:r>
          </a:p>
          <a:p>
            <a:pPr rtl="0" lvl="0">
              <a:buNone/>
            </a:pPr>
            <a:r>
              <a:rPr lang="en"/>
              <a:t>Критики (вероятностный предикат) активируют Селектор/Селекторы(компоненты отвественные за выделение ресурсов из памяти), которые выделяют и активируют либо Way to think, либо другой Критик.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На проектирование системы оказало влияние:</a:t>
            </a:r>
          </a:p>
          <a:p>
            <a:pPr rtl="0" lvl="0">
              <a:buNone/>
            </a:pPr>
            <a:r>
              <a:rPr lang="en"/>
              <a:t>Самое интересное - обучение системы.</a:t>
            </a:r>
          </a:p>
          <a:p>
            <a:pPr rtl="0" lvl="0">
              <a:buNone/>
            </a:pPr>
            <a:r>
              <a:rPr lang="en"/>
              <a:t>Были выденены 2 вида обучения: обучение предметной области, обучение алгоритмам или How to.</a:t>
            </a:r>
          </a:p>
          <a:p>
            <a:pPr rtl="0" lvl="0">
              <a:buNone/>
            </a:pPr>
            <a:r>
              <a:rPr lang="en"/>
              <a:t>Структуры  данных: Narrative, Semantic network of concepts (ConceptNetwork), K-Line ...</a:t>
            </a:r>
          </a:p>
          <a:p>
            <a:pPr rtl="0" lvl="0">
              <a:buNone/>
            </a:pPr>
            <a:r>
              <a:rPr lang="en"/>
              <a:t>Процесс обработки запроса.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Обучение предметной области - это построение графа концепциий и связей между ними из текста.</a:t>
            </a:r>
          </a:p>
          <a:p>
            <a:pPr rtl="0" lvl="0">
              <a:buNone/>
            </a:pPr>
            <a:r>
              <a:rPr lang="en"/>
              <a:t>Например: Firefox is a browser. </a:t>
            </a:r>
          </a:p>
          <a:p>
            <a:pPr>
              <a:buNone/>
            </a:pPr>
            <a:r>
              <a:rPr lang="en"/>
              <a:t>В результате обучения получим: Концепцию Firefox, которая обобщена до концепции browser. Очень похоже на OWL, с тем сключением, что каждая концепция и связь имеет вероятность.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Thinking model and machine understanding of</a:t>
            </a:r>
          </a:p>
          <a:p>
            <a:pPr rtl="0" lvl="0">
              <a:buNone/>
            </a:pPr>
            <a:r>
              <a:rPr sz="3000" lang="en"/>
              <a:t>English primitive texts and it’s application in</a:t>
            </a:r>
          </a:p>
          <a:p>
            <a:pPr rtl="0" lvl="0">
              <a:buNone/>
            </a:pPr>
            <a:r>
              <a:rPr sz="3000" lang="en"/>
              <a:t>Infrastructure as Service domain.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Alexander Toschev &amp; Max Talanov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How-to is an algorithm to perform some action (workflow).</a:t>
            </a:r>
          </a:p>
          <a:p>
            <a:pPr rtl="0" lvl="0">
              <a:buNone/>
            </a:pPr>
            <a:r>
              <a:rPr lang="en"/>
              <a:t>Understanding process is action too.</a:t>
            </a:r>
          </a:p>
          <a:p>
            <a:pPr>
              <a:buNone/>
            </a:pPr>
            <a:r>
              <a:rPr lang="en"/>
              <a:t>System should be trained to understand.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How-to training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y="1658990" x="457200"/>
            <a:ext cy="821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Humans are good with recombinations: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Understanding training</a:t>
            </a:r>
          </a:p>
        </p:txBody>
      </p:sp>
      <p:sp>
        <p:nvSpPr>
          <p:cNvPr id="100" name="Shape 100"/>
          <p:cNvSpPr/>
          <p:nvPr/>
        </p:nvSpPr>
        <p:spPr>
          <a:xfrm>
            <a:off y="2605725" x="1567350"/>
            <a:ext cy="3836400" cx="2003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Learned</a:t>
            </a:r>
          </a:p>
        </p:txBody>
      </p:sp>
      <p:sp>
        <p:nvSpPr>
          <p:cNvPr id="101" name="Shape 101"/>
          <p:cNvSpPr/>
          <p:nvPr/>
        </p:nvSpPr>
        <p:spPr>
          <a:xfrm>
            <a:off y="2605725" x="3570450"/>
            <a:ext cy="3836400" cx="2003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Deliberatives</a:t>
            </a:r>
          </a:p>
        </p:txBody>
      </p:sp>
      <p:sp>
        <p:nvSpPr>
          <p:cNvPr id="102" name="Shape 102"/>
          <p:cNvSpPr/>
          <p:nvPr/>
        </p:nvSpPr>
        <p:spPr>
          <a:xfrm>
            <a:off y="2605725" x="5573550"/>
            <a:ext cy="3836400" cx="2003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Reflective</a:t>
            </a:r>
          </a:p>
        </p:txBody>
      </p:sp>
      <p:sp>
        <p:nvSpPr>
          <p:cNvPr id="103" name="Shape 103"/>
          <p:cNvSpPr/>
          <p:nvPr/>
        </p:nvSpPr>
        <p:spPr>
          <a:xfrm>
            <a:off y="3203100" x="2111700"/>
            <a:ext cy="451800" cx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Action1</a:t>
            </a:r>
          </a:p>
        </p:txBody>
      </p:sp>
      <p:cxnSp>
        <p:nvCxnSpPr>
          <p:cNvPr id="104" name="Shape 104"/>
          <p:cNvCxnSpPr>
            <a:stCxn id="103" idx="2"/>
            <a:endCxn id="105" idx="1"/>
          </p:cNvCxnSpPr>
          <p:nvPr/>
        </p:nvCxnSpPr>
        <p:spPr>
          <a:xfrm>
            <a:off y="3654900" x="2568900"/>
            <a:ext cy="296069" cx="324389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6" name="Shape 106"/>
          <p:cNvSpPr/>
          <p:nvPr/>
        </p:nvSpPr>
        <p:spPr>
          <a:xfrm>
            <a:off y="5292650" x="5839950"/>
            <a:ext cy="451800" cx="1470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Try something else</a:t>
            </a:r>
          </a:p>
        </p:txBody>
      </p:sp>
      <p:cxnSp>
        <p:nvCxnSpPr>
          <p:cNvPr id="107" name="Shape 107"/>
          <p:cNvCxnSpPr>
            <a:stCxn id="105" idx="2"/>
            <a:endCxn id="106" idx="0"/>
          </p:cNvCxnSpPr>
          <p:nvPr/>
        </p:nvCxnSpPr>
        <p:spPr>
          <a:xfrm>
            <a:off y="4195619" x="6575099"/>
            <a:ext cy="1097030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8" name="Shape 108"/>
          <p:cNvCxnSpPr>
            <a:stCxn id="105" idx="2"/>
            <a:endCxn id="109" idx="3"/>
          </p:cNvCxnSpPr>
          <p:nvPr/>
        </p:nvCxnSpPr>
        <p:spPr>
          <a:xfrm flipH="1">
            <a:off y="4195619" x="2997200"/>
            <a:ext cy="697940" cx="357789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y="4544050" x="6342000"/>
            <a:ext cy="457200" cx="466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no</a:t>
            </a:r>
          </a:p>
        </p:txBody>
      </p:sp>
      <p:sp>
        <p:nvSpPr>
          <p:cNvPr id="109" name="Shape 109"/>
          <p:cNvSpPr/>
          <p:nvPr/>
        </p:nvSpPr>
        <p:spPr>
          <a:xfrm>
            <a:off y="4667660" x="2082800"/>
            <a:ext cy="451800" cx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Action2</a:t>
            </a:r>
          </a:p>
        </p:txBody>
      </p:sp>
      <p:cxnSp>
        <p:nvCxnSpPr>
          <p:cNvPr id="111" name="Shape 111"/>
          <p:cNvCxnSpPr>
            <a:stCxn id="106" idx="1"/>
            <a:endCxn id="112" idx="3"/>
          </p:cNvCxnSpPr>
          <p:nvPr/>
        </p:nvCxnSpPr>
        <p:spPr>
          <a:xfrm flipH="1">
            <a:off y="5518550" x="3172999"/>
            <a:ext cy="543500" cx="266695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5" name="Shape 105"/>
          <p:cNvSpPr/>
          <p:nvPr/>
        </p:nvSpPr>
        <p:spPr>
          <a:xfrm>
            <a:off y="3706319" x="5812800"/>
            <a:ext cy="489300" cx="152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Does it make sense?</a:t>
            </a:r>
          </a:p>
        </p:txBody>
      </p:sp>
      <p:sp>
        <p:nvSpPr>
          <p:cNvPr id="112" name="Shape 112"/>
          <p:cNvSpPr/>
          <p:nvPr/>
        </p:nvSpPr>
        <p:spPr>
          <a:xfrm>
            <a:off y="5836150" x="1907000"/>
            <a:ext cy="451800" cx="1265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Other action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4295325" x="4505225"/>
            <a:ext cy="457200" cx="667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/>
        </p:nvSpPr>
        <p:spPr>
          <a:xfrm>
            <a:off y="1600337" x="6611085"/>
            <a:ext cy="4944600" cx="24270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Self-Reflective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Understanding minimal</a:t>
            </a:r>
          </a:p>
        </p:txBody>
      </p:sp>
      <p:sp>
        <p:nvSpPr>
          <p:cNvPr id="120" name="Shape 120"/>
          <p:cNvSpPr/>
          <p:nvPr/>
        </p:nvSpPr>
        <p:spPr>
          <a:xfrm>
            <a:off y="1600337" x="243863"/>
            <a:ext cy="4944600" cx="2072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Learned</a:t>
            </a:r>
          </a:p>
        </p:txBody>
      </p:sp>
      <p:sp>
        <p:nvSpPr>
          <p:cNvPr id="121" name="Shape 121"/>
          <p:cNvSpPr/>
          <p:nvPr/>
        </p:nvSpPr>
        <p:spPr>
          <a:xfrm>
            <a:off y="1600337" x="2327386"/>
            <a:ext cy="4944600" cx="2035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Deliberative</a:t>
            </a:r>
          </a:p>
        </p:txBody>
      </p:sp>
      <p:sp>
        <p:nvSpPr>
          <p:cNvPr id="122" name="Shape 122"/>
          <p:cNvSpPr/>
          <p:nvPr/>
        </p:nvSpPr>
        <p:spPr>
          <a:xfrm>
            <a:off y="1600337" x="4382797"/>
            <a:ext cy="4944600" cx="22283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Reflective</a:t>
            </a:r>
          </a:p>
        </p:txBody>
      </p:sp>
      <p:sp>
        <p:nvSpPr>
          <p:cNvPr id="123" name="Shape 123"/>
          <p:cNvSpPr/>
          <p:nvPr/>
        </p:nvSpPr>
        <p:spPr>
          <a:xfrm>
            <a:off y="2713724" x="361143"/>
            <a:ext cy="451800" cx="1779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Lexical processing</a:t>
            </a:r>
          </a:p>
        </p:txBody>
      </p:sp>
      <p:cxnSp>
        <p:nvCxnSpPr>
          <p:cNvPr id="124" name="Shape 124"/>
          <p:cNvCxnSpPr>
            <a:stCxn id="125" idx="2"/>
            <a:endCxn id="126" idx="1"/>
          </p:cNvCxnSpPr>
          <p:nvPr/>
        </p:nvCxnSpPr>
        <p:spPr>
          <a:xfrm>
            <a:off y="3617324" x="5473217"/>
            <a:ext cy="300650" cx="1345538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7" name="Shape 127"/>
          <p:cNvCxnSpPr>
            <a:stCxn id="123" idx="3"/>
            <a:endCxn id="125" idx="1"/>
          </p:cNvCxnSpPr>
          <p:nvPr/>
        </p:nvCxnSpPr>
        <p:spPr>
          <a:xfrm>
            <a:off y="2939624" x="2141043"/>
            <a:ext cy="520049" cx="2338574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6" name="Shape 126"/>
          <p:cNvSpPr/>
          <p:nvPr/>
        </p:nvSpPr>
        <p:spPr>
          <a:xfrm>
            <a:off y="3692075" x="6818756"/>
            <a:ext cy="451800" cx="1964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Cry for help</a:t>
            </a:r>
          </a:p>
        </p:txBody>
      </p:sp>
      <p:sp>
        <p:nvSpPr>
          <p:cNvPr id="125" name="Shape 125"/>
          <p:cNvSpPr/>
          <p:nvPr/>
        </p:nvSpPr>
        <p:spPr>
          <a:xfrm>
            <a:off y="3302024" x="4479617"/>
            <a:ext cy="3152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Does it make sense?</a:t>
            </a:r>
          </a:p>
        </p:txBody>
      </p:sp>
      <p:sp>
        <p:nvSpPr>
          <p:cNvPr id="128" name="Shape 128"/>
          <p:cNvSpPr/>
          <p:nvPr/>
        </p:nvSpPr>
        <p:spPr>
          <a:xfrm>
            <a:off y="4461610" x="520593"/>
            <a:ext cy="451800" cx="145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Simulation</a:t>
            </a:r>
          </a:p>
        </p:txBody>
      </p:sp>
      <p:cxnSp>
        <p:nvCxnSpPr>
          <p:cNvPr id="129" name="Shape 129"/>
          <p:cNvCxnSpPr>
            <a:stCxn id="125" idx="2"/>
            <a:endCxn id="128" idx="3"/>
          </p:cNvCxnSpPr>
          <p:nvPr/>
        </p:nvCxnSpPr>
        <p:spPr>
          <a:xfrm flipH="1">
            <a:off y="3617324" x="1978593"/>
            <a:ext cy="1070186" cx="3494624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0" name="Shape 130"/>
          <p:cNvCxnSpPr>
            <a:stCxn id="128" idx="2"/>
            <a:endCxn id="131" idx="0"/>
          </p:cNvCxnSpPr>
          <p:nvPr/>
        </p:nvCxnSpPr>
        <p:spPr>
          <a:xfrm>
            <a:off y="4913410" x="1249593"/>
            <a:ext cy="393751" cx="2099786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1" name="Shape 131"/>
          <p:cNvSpPr/>
          <p:nvPr/>
        </p:nvSpPr>
        <p:spPr>
          <a:xfrm>
            <a:off y="5307162" x="3189330"/>
            <a:ext cy="320100" cx="320100"/>
          </a:xfrm>
          <a:prstGeom prst="flowChartConnector">
            <a:avLst/>
          </a:prstGeom>
          <a:solidFill>
            <a:schemeClr val="dk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/>
          <p:nvPr/>
        </p:nvSpPr>
        <p:spPr>
          <a:xfrm>
            <a:off y="2056600" x="1091043"/>
            <a:ext cy="320100" cx="3201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33" name="Shape 133"/>
          <p:cNvCxnSpPr>
            <a:stCxn id="132" idx="4"/>
          </p:cNvCxnSpPr>
          <p:nvPr/>
        </p:nvCxnSpPr>
        <p:spPr>
          <a:xfrm flipH="1">
            <a:off y="2376700" x="1248093"/>
            <a:ext cy="307800" cx="30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/>
        </p:nvSpPr>
        <p:spPr>
          <a:xfrm>
            <a:off y="1600337" x="6611085"/>
            <a:ext cy="4944600" cx="24270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Self-Reflective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Understanding</a:t>
            </a:r>
          </a:p>
        </p:txBody>
      </p:sp>
      <p:sp>
        <p:nvSpPr>
          <p:cNvPr id="140" name="Shape 140"/>
          <p:cNvSpPr/>
          <p:nvPr/>
        </p:nvSpPr>
        <p:spPr>
          <a:xfrm>
            <a:off y="1600337" x="243863"/>
            <a:ext cy="4944600" cx="2072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Learned</a:t>
            </a:r>
          </a:p>
        </p:txBody>
      </p:sp>
      <p:sp>
        <p:nvSpPr>
          <p:cNvPr id="141" name="Shape 141"/>
          <p:cNvSpPr/>
          <p:nvPr/>
        </p:nvSpPr>
        <p:spPr>
          <a:xfrm>
            <a:off y="1600337" x="2327386"/>
            <a:ext cy="4944600" cx="2035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Deliberative</a:t>
            </a:r>
          </a:p>
        </p:txBody>
      </p:sp>
      <p:sp>
        <p:nvSpPr>
          <p:cNvPr id="142" name="Shape 142"/>
          <p:cNvSpPr/>
          <p:nvPr/>
        </p:nvSpPr>
        <p:spPr>
          <a:xfrm>
            <a:off y="1600337" x="4382797"/>
            <a:ext cy="4944600" cx="22283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Reflective</a:t>
            </a:r>
          </a:p>
        </p:txBody>
      </p:sp>
      <p:sp>
        <p:nvSpPr>
          <p:cNvPr id="143" name="Shape 143"/>
          <p:cNvSpPr/>
          <p:nvPr/>
        </p:nvSpPr>
        <p:spPr>
          <a:xfrm>
            <a:off y="2713724" x="361143"/>
            <a:ext cy="451800" cx="1779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Lexical processing</a:t>
            </a:r>
          </a:p>
        </p:txBody>
      </p:sp>
      <p:cxnSp>
        <p:nvCxnSpPr>
          <p:cNvPr id="144" name="Shape 144"/>
          <p:cNvCxnSpPr>
            <a:stCxn id="145" idx="2"/>
            <a:endCxn id="146" idx="1"/>
          </p:cNvCxnSpPr>
          <p:nvPr/>
        </p:nvCxnSpPr>
        <p:spPr>
          <a:xfrm>
            <a:off y="3617324" x="5473217"/>
            <a:ext cy="300650" cx="1345538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7" name="Shape 147"/>
          <p:cNvCxnSpPr>
            <a:stCxn id="143" idx="3"/>
            <a:endCxn id="145" idx="1"/>
          </p:cNvCxnSpPr>
          <p:nvPr/>
        </p:nvCxnSpPr>
        <p:spPr>
          <a:xfrm>
            <a:off y="2939624" x="2141043"/>
            <a:ext cy="520049" cx="2338574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6" name="Shape 146"/>
          <p:cNvSpPr/>
          <p:nvPr/>
        </p:nvSpPr>
        <p:spPr>
          <a:xfrm>
            <a:off y="3692075" x="6818756"/>
            <a:ext cy="451800" cx="1964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Cry for help</a:t>
            </a:r>
          </a:p>
        </p:txBody>
      </p:sp>
      <p:cxnSp>
        <p:nvCxnSpPr>
          <p:cNvPr id="148" name="Shape 148"/>
          <p:cNvCxnSpPr>
            <a:stCxn id="145" idx="2"/>
            <a:endCxn id="149" idx="3"/>
          </p:cNvCxnSpPr>
          <p:nvPr/>
        </p:nvCxnSpPr>
        <p:spPr>
          <a:xfrm flipH="1">
            <a:off y="3617324" x="3964406"/>
            <a:ext cy="615950" cx="1508811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9" name="Shape 149"/>
          <p:cNvSpPr/>
          <p:nvPr/>
        </p:nvSpPr>
        <p:spPr>
          <a:xfrm>
            <a:off y="4075625" x="2678606"/>
            <a:ext cy="315299" cx="1285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Classification</a:t>
            </a:r>
          </a:p>
        </p:txBody>
      </p:sp>
      <p:sp>
        <p:nvSpPr>
          <p:cNvPr id="145" name="Shape 145"/>
          <p:cNvSpPr/>
          <p:nvPr/>
        </p:nvSpPr>
        <p:spPr>
          <a:xfrm>
            <a:off y="3302024" x="4479617"/>
            <a:ext cy="3152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Does it make sense?</a:t>
            </a:r>
          </a:p>
        </p:txBody>
      </p:sp>
      <p:sp>
        <p:nvSpPr>
          <p:cNvPr id="150" name="Shape 150"/>
          <p:cNvSpPr/>
          <p:nvPr/>
        </p:nvSpPr>
        <p:spPr>
          <a:xfrm>
            <a:off y="5100350" x="522093"/>
            <a:ext cy="451800" cx="145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Reformulation</a:t>
            </a:r>
          </a:p>
        </p:txBody>
      </p:sp>
      <p:cxnSp>
        <p:nvCxnSpPr>
          <p:cNvPr id="151" name="Shape 151"/>
          <p:cNvCxnSpPr>
            <a:stCxn id="152" idx="2"/>
            <a:endCxn id="150" idx="0"/>
          </p:cNvCxnSpPr>
          <p:nvPr/>
        </p:nvCxnSpPr>
        <p:spPr>
          <a:xfrm>
            <a:off y="4842725" x="1251093"/>
            <a:ext cy="257624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2" name="Shape 152"/>
          <p:cNvSpPr/>
          <p:nvPr/>
        </p:nvSpPr>
        <p:spPr>
          <a:xfrm>
            <a:off y="4390925" x="522093"/>
            <a:ext cy="451800" cx="145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Simulation</a:t>
            </a:r>
          </a:p>
        </p:txBody>
      </p:sp>
      <p:cxnSp>
        <p:nvCxnSpPr>
          <p:cNvPr id="153" name="Shape 153"/>
          <p:cNvCxnSpPr>
            <a:stCxn id="149" idx="2"/>
            <a:endCxn id="152" idx="3"/>
          </p:cNvCxnSpPr>
          <p:nvPr/>
        </p:nvCxnSpPr>
        <p:spPr>
          <a:xfrm flipH="1">
            <a:off y="4390924" x="1980093"/>
            <a:ext cy="225900" cx="1341412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4" name="Shape 154"/>
          <p:cNvSpPr/>
          <p:nvPr/>
        </p:nvSpPr>
        <p:spPr>
          <a:xfrm>
            <a:off y="5388075" x="4479617"/>
            <a:ext cy="3152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Does it make sense?</a:t>
            </a:r>
          </a:p>
        </p:txBody>
      </p:sp>
      <p:cxnSp>
        <p:nvCxnSpPr>
          <p:cNvPr id="155" name="Shape 155"/>
          <p:cNvCxnSpPr>
            <a:stCxn id="150" idx="3"/>
            <a:endCxn id="154" idx="1"/>
          </p:cNvCxnSpPr>
          <p:nvPr/>
        </p:nvCxnSpPr>
        <p:spPr>
          <a:xfrm>
            <a:off y="5326250" x="1980093"/>
            <a:ext cy="219474" cx="2499524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6" name="Shape 156"/>
          <p:cNvSpPr/>
          <p:nvPr/>
        </p:nvSpPr>
        <p:spPr>
          <a:xfrm>
            <a:off y="5703375" x="6818756"/>
            <a:ext cy="451800" cx="1964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Cry for help</a:t>
            </a:r>
          </a:p>
        </p:txBody>
      </p:sp>
      <p:cxnSp>
        <p:nvCxnSpPr>
          <p:cNvPr id="157" name="Shape 157"/>
          <p:cNvCxnSpPr>
            <a:stCxn id="154" idx="2"/>
            <a:endCxn id="156" idx="1"/>
          </p:cNvCxnSpPr>
          <p:nvPr/>
        </p:nvCxnSpPr>
        <p:spPr>
          <a:xfrm>
            <a:off y="5703374" x="5473217"/>
            <a:ext cy="225900" cx="1345538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8" name="Shape 158"/>
          <p:cNvCxnSpPr>
            <a:stCxn id="154" idx="2"/>
            <a:endCxn id="159" idx="6"/>
          </p:cNvCxnSpPr>
          <p:nvPr/>
        </p:nvCxnSpPr>
        <p:spPr>
          <a:xfrm flipH="1">
            <a:off y="5703374" x="3505336"/>
            <a:ext cy="548375" cx="1967881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9" name="Shape 159"/>
          <p:cNvSpPr/>
          <p:nvPr/>
        </p:nvSpPr>
        <p:spPr>
          <a:xfrm>
            <a:off y="6091700" x="3185236"/>
            <a:ext cy="320100" cx="320100"/>
          </a:xfrm>
          <a:prstGeom prst="flowChartConnector">
            <a:avLst/>
          </a:prstGeom>
          <a:solidFill>
            <a:schemeClr val="dk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0" name="Shape 160"/>
          <p:cNvSpPr/>
          <p:nvPr/>
        </p:nvSpPr>
        <p:spPr>
          <a:xfrm>
            <a:off y="2056600" x="1091043"/>
            <a:ext cy="320100" cx="3201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61" name="Shape 161"/>
          <p:cNvCxnSpPr>
            <a:stCxn id="160" idx="4"/>
          </p:cNvCxnSpPr>
          <p:nvPr/>
        </p:nvCxnSpPr>
        <p:spPr>
          <a:xfrm flipH="1">
            <a:off y="2376700" x="1248093"/>
            <a:ext cy="307800" cx="30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Data structures</a:t>
            </a:r>
          </a:p>
        </p:txBody>
      </p:sp>
      <p:sp>
        <p:nvSpPr>
          <p:cNvPr id="167" name="Shape 167"/>
          <p:cNvSpPr/>
          <p:nvPr/>
        </p:nvSpPr>
        <p:spPr>
          <a:xfrm>
            <a:off y="1612862" x="820800"/>
            <a:ext cy="4944600" cx="32381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Learned</a:t>
            </a:r>
          </a:p>
        </p:txBody>
      </p:sp>
      <p:sp>
        <p:nvSpPr>
          <p:cNvPr id="168" name="Shape 168"/>
          <p:cNvSpPr/>
          <p:nvPr/>
        </p:nvSpPr>
        <p:spPr>
          <a:xfrm>
            <a:off y="1612862" x="4059000"/>
            <a:ext cy="4944600" cx="2035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Deliberative</a:t>
            </a:r>
          </a:p>
        </p:txBody>
      </p:sp>
      <p:sp>
        <p:nvSpPr>
          <p:cNvPr id="169" name="Shape 169"/>
          <p:cNvSpPr/>
          <p:nvPr/>
        </p:nvSpPr>
        <p:spPr>
          <a:xfrm>
            <a:off y="1612862" x="6094800"/>
            <a:ext cy="4944600" cx="22283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Reflective</a:t>
            </a:r>
          </a:p>
        </p:txBody>
      </p:sp>
      <p:sp>
        <p:nvSpPr>
          <p:cNvPr id="170" name="Shape 170"/>
          <p:cNvSpPr/>
          <p:nvPr/>
        </p:nvSpPr>
        <p:spPr>
          <a:xfrm>
            <a:off y="2871650" x="1549950"/>
            <a:ext cy="451800" cx="1779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Lexical processing</a:t>
            </a:r>
          </a:p>
        </p:txBody>
      </p:sp>
      <p:cxnSp>
        <p:nvCxnSpPr>
          <p:cNvPr id="171" name="Shape 171"/>
          <p:cNvCxnSpPr>
            <a:stCxn id="172" idx="2"/>
            <a:endCxn id="173" idx="1"/>
          </p:cNvCxnSpPr>
          <p:nvPr/>
        </p:nvCxnSpPr>
        <p:spPr>
          <a:xfrm flipH="1">
            <a:off y="4193612" x="7208999"/>
            <a:ext cy="283667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4" name="Shape 174"/>
          <p:cNvCxnSpPr>
            <a:stCxn id="175" idx="5"/>
            <a:endCxn id="172" idx="1"/>
          </p:cNvCxnSpPr>
          <p:nvPr/>
        </p:nvCxnSpPr>
        <p:spPr>
          <a:xfrm>
            <a:off y="3782823" x="3583620"/>
            <a:ext cy="253139" cx="263177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6" name="Shape 176"/>
          <p:cNvCxnSpPr>
            <a:stCxn id="173" idx="3"/>
            <a:endCxn id="177" idx="3"/>
          </p:cNvCxnSpPr>
          <p:nvPr/>
        </p:nvCxnSpPr>
        <p:spPr>
          <a:xfrm flipH="1">
            <a:off y="4752344" x="5719800"/>
            <a:ext cy="363246" cx="1309533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7" name="Shape 177"/>
          <p:cNvSpPr/>
          <p:nvPr/>
        </p:nvSpPr>
        <p:spPr>
          <a:xfrm>
            <a:off y="4957941" x="4434000"/>
            <a:ext cy="315299" cx="1285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Classification</a:t>
            </a:r>
          </a:p>
        </p:txBody>
      </p:sp>
      <p:sp>
        <p:nvSpPr>
          <p:cNvPr id="172" name="Shape 172"/>
          <p:cNvSpPr/>
          <p:nvPr/>
        </p:nvSpPr>
        <p:spPr>
          <a:xfrm>
            <a:off y="3878312" x="6215400"/>
            <a:ext cy="3152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Does it make sense?</a:t>
            </a:r>
          </a:p>
        </p:txBody>
      </p:sp>
      <p:sp>
        <p:nvSpPr>
          <p:cNvPr id="178" name="Shape 178"/>
          <p:cNvSpPr/>
          <p:nvPr/>
        </p:nvSpPr>
        <p:spPr>
          <a:xfrm>
            <a:off y="5882475" x="1521450"/>
            <a:ext cy="451800" cx="145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Simulation</a:t>
            </a:r>
          </a:p>
        </p:txBody>
      </p:sp>
      <p:cxnSp>
        <p:nvCxnSpPr>
          <p:cNvPr id="179" name="Shape 179"/>
          <p:cNvCxnSpPr>
            <a:stCxn id="180" idx="3"/>
            <a:endCxn id="178" idx="3"/>
          </p:cNvCxnSpPr>
          <p:nvPr/>
        </p:nvCxnSpPr>
        <p:spPr>
          <a:xfrm flipH="1">
            <a:off y="5735929" x="2979450"/>
            <a:ext cy="372445" cx="1917783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1" name="Shape 181"/>
          <p:cNvCxnSpPr>
            <a:stCxn id="182" idx="4"/>
            <a:endCxn id="170" idx="0"/>
          </p:cNvCxnSpPr>
          <p:nvPr/>
        </p:nvCxnSpPr>
        <p:spPr>
          <a:xfrm flipH="1">
            <a:off y="2634400" x="2439899"/>
            <a:ext cy="237249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3" name="Shape 183"/>
          <p:cNvCxnSpPr>
            <a:stCxn id="170" idx="2"/>
            <a:endCxn id="175" idx="1"/>
          </p:cNvCxnSpPr>
          <p:nvPr/>
        </p:nvCxnSpPr>
        <p:spPr>
          <a:xfrm flipH="1">
            <a:off y="3323450" x="2439899"/>
            <a:ext cy="206233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2" name="Shape 182"/>
          <p:cNvSpPr/>
          <p:nvPr/>
        </p:nvSpPr>
        <p:spPr>
          <a:xfrm>
            <a:off y="2359336" x="1657182"/>
            <a:ext cy="275063" cx="1565435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Narrative</a:t>
            </a:r>
          </a:p>
        </p:txBody>
      </p:sp>
      <p:sp>
        <p:nvSpPr>
          <p:cNvPr id="175" name="Shape 175"/>
          <p:cNvSpPr/>
          <p:nvPr/>
        </p:nvSpPr>
        <p:spPr>
          <a:xfrm>
            <a:off y="3529683" x="1010249"/>
            <a:ext cy="506279" cx="2859300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Semantic network of concepts</a:t>
            </a:r>
          </a:p>
        </p:txBody>
      </p:sp>
      <p:sp>
        <p:nvSpPr>
          <p:cNvPr id="173" name="Shape 173"/>
          <p:cNvSpPr/>
          <p:nvPr/>
        </p:nvSpPr>
        <p:spPr>
          <a:xfrm>
            <a:off y="4477280" x="6310668"/>
            <a:ext cy="275063" cx="1796662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Probability</a:t>
            </a:r>
          </a:p>
        </p:txBody>
      </p:sp>
      <p:sp>
        <p:nvSpPr>
          <p:cNvPr id="180" name="Shape 180"/>
          <p:cNvSpPr/>
          <p:nvPr/>
        </p:nvSpPr>
        <p:spPr>
          <a:xfrm>
            <a:off y="5460866" x="4178568"/>
            <a:ext cy="275063" cx="1796662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Probability</a:t>
            </a:r>
          </a:p>
        </p:txBody>
      </p:sp>
      <p:cxnSp>
        <p:nvCxnSpPr>
          <p:cNvPr id="184" name="Shape 184"/>
          <p:cNvCxnSpPr>
            <a:stCxn id="177" idx="2"/>
            <a:endCxn id="180" idx="1"/>
          </p:cNvCxnSpPr>
          <p:nvPr/>
        </p:nvCxnSpPr>
        <p:spPr>
          <a:xfrm flipH="1">
            <a:off y="5273241" x="5076899"/>
            <a:ext cy="187625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/>
        </p:nvSpPr>
        <p:spPr>
          <a:xfrm>
            <a:off y="1600337" x="6611085"/>
            <a:ext cy="4944600" cx="24270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Self-Reflective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Request processing</a:t>
            </a:r>
          </a:p>
        </p:txBody>
      </p:sp>
      <p:sp>
        <p:nvSpPr>
          <p:cNvPr id="191" name="Shape 191"/>
          <p:cNvSpPr/>
          <p:nvPr/>
        </p:nvSpPr>
        <p:spPr>
          <a:xfrm>
            <a:off y="1600337" x="238823"/>
            <a:ext cy="4944600" cx="2072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Learned</a:t>
            </a:r>
          </a:p>
        </p:txBody>
      </p:sp>
      <p:sp>
        <p:nvSpPr>
          <p:cNvPr id="192" name="Shape 192"/>
          <p:cNvSpPr/>
          <p:nvPr/>
        </p:nvSpPr>
        <p:spPr>
          <a:xfrm>
            <a:off y="1600337" x="2327386"/>
            <a:ext cy="4944600" cx="2035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Deliberative</a:t>
            </a:r>
          </a:p>
        </p:txBody>
      </p:sp>
      <p:sp>
        <p:nvSpPr>
          <p:cNvPr id="193" name="Shape 193"/>
          <p:cNvSpPr/>
          <p:nvPr/>
        </p:nvSpPr>
        <p:spPr>
          <a:xfrm>
            <a:off y="1600337" x="4382797"/>
            <a:ext cy="4944600" cx="22283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Reflective</a:t>
            </a:r>
          </a:p>
        </p:txBody>
      </p:sp>
      <p:sp>
        <p:nvSpPr>
          <p:cNvPr id="194" name="Shape 194"/>
          <p:cNvSpPr/>
          <p:nvPr/>
        </p:nvSpPr>
        <p:spPr>
          <a:xfrm>
            <a:off y="2056449" x="384923"/>
            <a:ext cy="451800" cx="1779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Lexical processing</a:t>
            </a:r>
          </a:p>
        </p:txBody>
      </p:sp>
      <p:cxnSp>
        <p:nvCxnSpPr>
          <p:cNvPr id="195" name="Shape 195"/>
          <p:cNvCxnSpPr>
            <a:stCxn id="196" idx="2"/>
            <a:endCxn id="197" idx="1"/>
          </p:cNvCxnSpPr>
          <p:nvPr/>
        </p:nvCxnSpPr>
        <p:spPr>
          <a:xfrm>
            <a:off y="2823549" x="5496997"/>
            <a:ext cy="68250" cx="1345538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8" name="Shape 198"/>
          <p:cNvCxnSpPr>
            <a:stCxn id="194" idx="3"/>
            <a:endCxn id="196" idx="1"/>
          </p:cNvCxnSpPr>
          <p:nvPr/>
        </p:nvCxnSpPr>
        <p:spPr>
          <a:xfrm>
            <a:off y="2282349" x="2164823"/>
            <a:ext cy="383549" cx="2338574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97" name="Shape 197"/>
          <p:cNvSpPr/>
          <p:nvPr/>
        </p:nvSpPr>
        <p:spPr>
          <a:xfrm>
            <a:off y="2665899" x="6842535"/>
            <a:ext cy="451800" cx="1964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Cry for help</a:t>
            </a:r>
          </a:p>
        </p:txBody>
      </p:sp>
      <p:cxnSp>
        <p:nvCxnSpPr>
          <p:cNvPr id="199" name="Shape 199"/>
          <p:cNvCxnSpPr>
            <a:stCxn id="196" idx="2"/>
            <a:endCxn id="200" idx="3"/>
          </p:cNvCxnSpPr>
          <p:nvPr/>
        </p:nvCxnSpPr>
        <p:spPr>
          <a:xfrm flipH="1">
            <a:off y="2823549" x="3977010"/>
            <a:ext cy="451800" cx="1519986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0" name="Shape 200"/>
          <p:cNvSpPr/>
          <p:nvPr/>
        </p:nvSpPr>
        <p:spPr>
          <a:xfrm>
            <a:off y="3117699" x="2691210"/>
            <a:ext cy="315299" cx="1285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Classification</a:t>
            </a:r>
          </a:p>
        </p:txBody>
      </p:sp>
      <p:sp>
        <p:nvSpPr>
          <p:cNvPr id="196" name="Shape 196"/>
          <p:cNvSpPr/>
          <p:nvPr/>
        </p:nvSpPr>
        <p:spPr>
          <a:xfrm>
            <a:off y="2508249" x="4503397"/>
            <a:ext cy="3152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Does it make sense?</a:t>
            </a:r>
          </a:p>
        </p:txBody>
      </p:sp>
      <p:sp>
        <p:nvSpPr>
          <p:cNvPr id="201" name="Shape 201"/>
          <p:cNvSpPr/>
          <p:nvPr/>
        </p:nvSpPr>
        <p:spPr>
          <a:xfrm>
            <a:off y="3951862" x="621098"/>
            <a:ext cy="451800" cx="145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Reformulation</a:t>
            </a:r>
          </a:p>
        </p:txBody>
      </p:sp>
      <p:cxnSp>
        <p:nvCxnSpPr>
          <p:cNvPr id="202" name="Shape 202"/>
          <p:cNvCxnSpPr>
            <a:stCxn id="203" idx="2"/>
            <a:endCxn id="201" idx="0"/>
          </p:cNvCxnSpPr>
          <p:nvPr/>
        </p:nvCxnSpPr>
        <p:spPr>
          <a:xfrm>
            <a:off y="3771849" x="1350098"/>
            <a:ext cy="180013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3" name="Shape 203"/>
          <p:cNvSpPr/>
          <p:nvPr/>
        </p:nvSpPr>
        <p:spPr>
          <a:xfrm>
            <a:off y="3320049" x="621098"/>
            <a:ext cy="451800" cx="145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Simulation</a:t>
            </a:r>
          </a:p>
        </p:txBody>
      </p:sp>
      <p:cxnSp>
        <p:nvCxnSpPr>
          <p:cNvPr id="204" name="Shape 204"/>
          <p:cNvCxnSpPr>
            <a:stCxn id="200" idx="2"/>
            <a:endCxn id="203" idx="3"/>
          </p:cNvCxnSpPr>
          <p:nvPr/>
        </p:nvCxnSpPr>
        <p:spPr>
          <a:xfrm flipH="1">
            <a:off y="3432999" x="2079098"/>
            <a:ext cy="112950" cx="1255012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5" name="Shape 205"/>
          <p:cNvSpPr/>
          <p:nvPr/>
        </p:nvSpPr>
        <p:spPr>
          <a:xfrm>
            <a:off y="4629562" x="2616286"/>
            <a:ext cy="451800" cx="145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Find solution</a:t>
            </a:r>
          </a:p>
        </p:txBody>
      </p:sp>
      <p:sp>
        <p:nvSpPr>
          <p:cNvPr id="206" name="Shape 206"/>
          <p:cNvSpPr/>
          <p:nvPr/>
        </p:nvSpPr>
        <p:spPr>
          <a:xfrm>
            <a:off y="4020112" x="4503397"/>
            <a:ext cy="3152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Does it make sense?</a:t>
            </a:r>
          </a:p>
        </p:txBody>
      </p:sp>
      <p:cxnSp>
        <p:nvCxnSpPr>
          <p:cNvPr id="207" name="Shape 207"/>
          <p:cNvCxnSpPr>
            <a:stCxn id="201" idx="3"/>
            <a:endCxn id="206" idx="1"/>
          </p:cNvCxnSpPr>
          <p:nvPr/>
        </p:nvCxnSpPr>
        <p:spPr>
          <a:xfrm rot="10800000" flipH="1">
            <a:off y="4177762" x="2079098"/>
            <a:ext cy="0" cx="2424298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8" name="Shape 208"/>
          <p:cNvSpPr/>
          <p:nvPr/>
        </p:nvSpPr>
        <p:spPr>
          <a:xfrm>
            <a:off y="4177762" x="6842535"/>
            <a:ext cy="451800" cx="1964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Cry for help</a:t>
            </a:r>
          </a:p>
        </p:txBody>
      </p:sp>
      <p:cxnSp>
        <p:nvCxnSpPr>
          <p:cNvPr id="209" name="Shape 209"/>
          <p:cNvCxnSpPr>
            <a:stCxn id="206" idx="2"/>
            <a:endCxn id="208" idx="1"/>
          </p:cNvCxnSpPr>
          <p:nvPr/>
        </p:nvCxnSpPr>
        <p:spPr>
          <a:xfrm>
            <a:off y="4335412" x="5496997"/>
            <a:ext cy="68250" cx="1345538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0" name="Shape 210"/>
          <p:cNvCxnSpPr>
            <a:stCxn id="206" idx="2"/>
            <a:endCxn id="205" idx="3"/>
          </p:cNvCxnSpPr>
          <p:nvPr/>
        </p:nvCxnSpPr>
        <p:spPr>
          <a:xfrm flipH="1">
            <a:off y="4335412" x="4074286"/>
            <a:ext cy="520050" cx="1422711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1" name="Shape 211"/>
          <p:cNvSpPr/>
          <p:nvPr/>
        </p:nvSpPr>
        <p:spPr>
          <a:xfrm>
            <a:off y="5147800" x="4503397"/>
            <a:ext cy="315299" cx="2038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Is solution consistent?</a:t>
            </a:r>
          </a:p>
        </p:txBody>
      </p:sp>
      <p:sp>
        <p:nvSpPr>
          <p:cNvPr id="212" name="Shape 212"/>
          <p:cNvSpPr/>
          <p:nvPr/>
        </p:nvSpPr>
        <p:spPr>
          <a:xfrm>
            <a:off y="5305450" x="6842535"/>
            <a:ext cy="451800" cx="1964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Cry for help</a:t>
            </a:r>
          </a:p>
        </p:txBody>
      </p:sp>
      <p:cxnSp>
        <p:nvCxnSpPr>
          <p:cNvPr id="213" name="Shape 213"/>
          <p:cNvCxnSpPr>
            <a:stCxn id="211" idx="2"/>
            <a:endCxn id="212" idx="1"/>
          </p:cNvCxnSpPr>
          <p:nvPr/>
        </p:nvCxnSpPr>
        <p:spPr>
          <a:xfrm>
            <a:off y="5463099" x="5522797"/>
            <a:ext cy="68250" cx="1319738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4" name="Shape 214"/>
          <p:cNvCxnSpPr>
            <a:stCxn id="205" idx="2"/>
            <a:endCxn id="211" idx="1"/>
          </p:cNvCxnSpPr>
          <p:nvPr/>
        </p:nvCxnSpPr>
        <p:spPr>
          <a:xfrm>
            <a:off y="5081362" x="3345286"/>
            <a:ext cy="224087" cx="1158111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5" name="Shape 215"/>
          <p:cNvSpPr/>
          <p:nvPr/>
        </p:nvSpPr>
        <p:spPr>
          <a:xfrm>
            <a:off y="5757250" x="550913"/>
            <a:ext cy="451800" cx="145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Apply solution</a:t>
            </a:r>
          </a:p>
        </p:txBody>
      </p:sp>
      <p:cxnSp>
        <p:nvCxnSpPr>
          <p:cNvPr id="216" name="Shape 216"/>
          <p:cNvCxnSpPr>
            <a:stCxn id="211" idx="2"/>
            <a:endCxn id="215" idx="3"/>
          </p:cNvCxnSpPr>
          <p:nvPr/>
        </p:nvCxnSpPr>
        <p:spPr>
          <a:xfrm flipH="1">
            <a:off y="5463099" x="2008913"/>
            <a:ext cy="520050" cx="3513883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7" name="Shape 217"/>
          <p:cNvSpPr/>
          <p:nvPr/>
        </p:nvSpPr>
        <p:spPr>
          <a:xfrm>
            <a:off y="3388299" x="4529197"/>
            <a:ext cy="3152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Do I have time?</a:t>
            </a:r>
          </a:p>
        </p:txBody>
      </p:sp>
      <p:sp>
        <p:nvSpPr>
          <p:cNvPr id="218" name="Shape 218"/>
          <p:cNvSpPr/>
          <p:nvPr/>
        </p:nvSpPr>
        <p:spPr>
          <a:xfrm>
            <a:off y="3546099" x="6842535"/>
            <a:ext cy="451800" cx="1964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Cry for help</a:t>
            </a:r>
          </a:p>
        </p:txBody>
      </p:sp>
      <p:cxnSp>
        <p:nvCxnSpPr>
          <p:cNvPr id="219" name="Shape 219"/>
          <p:cNvCxnSpPr>
            <a:stCxn id="217" idx="2"/>
          </p:cNvCxnSpPr>
          <p:nvPr/>
        </p:nvCxnSpPr>
        <p:spPr>
          <a:xfrm>
            <a:off y="3703599" x="5522797"/>
            <a:ext cy="68400" cx="13197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Lexical processing: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Preliminary splitter, KB Annotator, Link parser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Selector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Critic: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Direct instruction?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Problem description?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Way to think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Simulation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Correlation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Thinking life cycle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Domain training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Prototype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Links:	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tu-project.com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http://larifari.org/_/writing/EUD2006-FeasibilityNLP.pdf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http://en.wikipedia.org/wiki/The_Emotion_Machine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opencog.org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NLP APIs (English): even Python programming language contains one.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Knowledge bases: wolframalpha, evi, wordNet, openCyc, Open Mind Common Sense.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Probabilistic reasoning engines: NARS, PLN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Personal assistant(speech recognition + knowledge bases): siri, iris, assistant ...</a:t>
            </a: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Background: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Huge number of everyday tasks around us are primitive, still there is no way to automate.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/>
              <a:t>Accounting. 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/>
              <a:t>Reporting.</a:t>
            </a:r>
          </a:p>
          <a:p>
            <a:pPr rtl="0" lvl="0" indent="-4191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IT domain: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/>
              <a:t>IS as service 2nd and 3rd line of support.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/>
              <a:t>Application maintenance 3rd line.</a:t>
            </a:r>
          </a:p>
          <a:p>
            <a:pPr lvl="0" indent="-4191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Other domains, suggest yours.</a:t>
            </a: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Primitive tasks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2005 Liberman and Liu published an article "Feasibility study for programming in natural language".</a:t>
            </a:r>
          </a:p>
          <a:p>
            <a:pPr rtl="0" lvl="0">
              <a:buNone/>
            </a:pPr>
            <a:r>
              <a:rPr lang="en"/>
              <a:t>Python program Metafor based on Montylingua (NLP) could: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Extract class declarations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Extract properties and methods of extracted class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Process conditional constructs and loops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MIT Metafor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2006 Marvin Minsky published book "The emotion machine" with main principles of thinking model: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6 thinking levels: instinctive, learned, deliberative, reflective, self-reflective, self-conscious.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Critic  -&gt; Selector -&gt; Way to think triplets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Data structures</a:t>
            </a:r>
          </a:p>
          <a:p>
            <a:r>
              <a:t/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Emotional thinking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y="1640015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Model of six</a:t>
            </a:r>
          </a:p>
        </p:txBody>
      </p:sp>
      <p:sp>
        <p:nvSpPr>
          <p:cNvPr id="55" name="Shape 55"/>
          <p:cNvSpPr/>
          <p:nvPr/>
        </p:nvSpPr>
        <p:spPr>
          <a:xfrm>
            <a:off y="2390350" x="1465500"/>
            <a:ext cy="426899" cx="6213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Self-Conscious Reflection</a:t>
            </a:r>
          </a:p>
        </p:txBody>
      </p:sp>
      <p:sp>
        <p:nvSpPr>
          <p:cNvPr id="56" name="Shape 56"/>
          <p:cNvSpPr/>
          <p:nvPr/>
        </p:nvSpPr>
        <p:spPr>
          <a:xfrm>
            <a:off y="2817250" x="1465500"/>
            <a:ext cy="426899" cx="6213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Self-Reflective Thinking</a:t>
            </a:r>
          </a:p>
        </p:txBody>
      </p:sp>
      <p:sp>
        <p:nvSpPr>
          <p:cNvPr id="57" name="Shape 57"/>
          <p:cNvSpPr/>
          <p:nvPr/>
        </p:nvSpPr>
        <p:spPr>
          <a:xfrm>
            <a:off y="3244150" x="1465500"/>
            <a:ext cy="426899" cx="6213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Reflective Thinking</a:t>
            </a:r>
          </a:p>
        </p:txBody>
      </p:sp>
      <p:sp>
        <p:nvSpPr>
          <p:cNvPr id="58" name="Shape 58"/>
          <p:cNvSpPr/>
          <p:nvPr/>
        </p:nvSpPr>
        <p:spPr>
          <a:xfrm>
            <a:off y="3671050" x="1465500"/>
            <a:ext cy="426899" cx="6213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Deliberative Thinking</a:t>
            </a:r>
          </a:p>
        </p:txBody>
      </p:sp>
      <p:sp>
        <p:nvSpPr>
          <p:cNvPr id="59" name="Shape 59"/>
          <p:cNvSpPr/>
          <p:nvPr/>
        </p:nvSpPr>
        <p:spPr>
          <a:xfrm>
            <a:off y="4097950" x="1465500"/>
            <a:ext cy="426899" cx="6213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Learned Reactions</a:t>
            </a:r>
          </a:p>
        </p:txBody>
      </p:sp>
      <p:sp>
        <p:nvSpPr>
          <p:cNvPr id="60" name="Shape 60"/>
          <p:cNvSpPr/>
          <p:nvPr/>
        </p:nvSpPr>
        <p:spPr>
          <a:xfrm>
            <a:off y="4524850" x="1465500"/>
            <a:ext cy="426899" cx="6213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Instinctive Reactions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Selector -&gt; Critic -&gt; Way to think</a:t>
            </a:r>
          </a:p>
        </p:txBody>
      </p:sp>
      <p:sp>
        <p:nvSpPr>
          <p:cNvPr id="67" name="Shape 67"/>
          <p:cNvSpPr/>
          <p:nvPr/>
        </p:nvSpPr>
        <p:spPr>
          <a:xfrm>
            <a:off y="2617350" x="1242600"/>
            <a:ext cy="1318500" cx="2475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Recognize a Problem-Type</a:t>
            </a:r>
          </a:p>
        </p:txBody>
      </p:sp>
      <p:sp>
        <p:nvSpPr>
          <p:cNvPr id="68" name="Shape 68"/>
          <p:cNvSpPr/>
          <p:nvPr/>
        </p:nvSpPr>
        <p:spPr>
          <a:xfrm>
            <a:off y="2769750" x="1395000"/>
            <a:ext cy="1318500" cx="2475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Recognize a Problem-Type</a:t>
            </a:r>
          </a:p>
        </p:txBody>
      </p:sp>
      <p:sp>
        <p:nvSpPr>
          <p:cNvPr id="69" name="Shape 69"/>
          <p:cNvSpPr/>
          <p:nvPr/>
        </p:nvSpPr>
        <p:spPr>
          <a:xfrm>
            <a:off y="2922150" x="1547400"/>
            <a:ext cy="1318500" cx="2475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Recognize a Problem-Type</a:t>
            </a:r>
          </a:p>
        </p:txBody>
      </p:sp>
      <p:sp>
        <p:nvSpPr>
          <p:cNvPr id="70" name="Shape 70"/>
          <p:cNvSpPr/>
          <p:nvPr/>
        </p:nvSpPr>
        <p:spPr>
          <a:xfrm>
            <a:off y="2617350" x="5492075"/>
            <a:ext cy="1432200" cx="2333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Activate a Way to Think</a:t>
            </a:r>
          </a:p>
        </p:txBody>
      </p:sp>
      <p:sp>
        <p:nvSpPr>
          <p:cNvPr id="71" name="Shape 71"/>
          <p:cNvSpPr/>
          <p:nvPr/>
        </p:nvSpPr>
        <p:spPr>
          <a:xfrm>
            <a:off y="2769750" x="5644475"/>
            <a:ext cy="1432200" cx="2333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Activate a Way to Think</a:t>
            </a:r>
          </a:p>
        </p:txBody>
      </p:sp>
      <p:sp>
        <p:nvSpPr>
          <p:cNvPr id="72" name="Shape 72"/>
          <p:cNvSpPr/>
          <p:nvPr/>
        </p:nvSpPr>
        <p:spPr>
          <a:xfrm>
            <a:off y="2922150" x="5796875"/>
            <a:ext cy="1432200" cx="2333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Activate a Way to Think</a:t>
            </a:r>
          </a:p>
        </p:txBody>
      </p:sp>
      <p:sp>
        <p:nvSpPr>
          <p:cNvPr id="73" name="Shape 73"/>
          <p:cNvSpPr/>
          <p:nvPr/>
        </p:nvSpPr>
        <p:spPr>
          <a:xfrm>
            <a:off y="3500150" x="4221025"/>
            <a:ext cy="360600" cx="11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4" name="Shape 74"/>
          <p:cNvSpPr/>
          <p:nvPr/>
        </p:nvSpPr>
        <p:spPr>
          <a:xfrm>
            <a:off y="4505600" x="2286600"/>
            <a:ext cy="265500" cx="692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Critics</a:t>
            </a:r>
          </a:p>
        </p:txBody>
      </p:sp>
      <p:sp>
        <p:nvSpPr>
          <p:cNvPr id="75" name="Shape 75"/>
          <p:cNvSpPr/>
          <p:nvPr/>
        </p:nvSpPr>
        <p:spPr>
          <a:xfrm>
            <a:off y="4505600" x="6460775"/>
            <a:ext cy="265500" cx="1005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Selectors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Training: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/>
              <a:t>Domain model training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/>
              <a:t>How-to training</a:t>
            </a:r>
          </a:p>
          <a:p>
            <a:pPr rtl="0" lvl="0" indent="-4191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Data structures</a:t>
            </a:r>
          </a:p>
          <a:p>
            <a:pPr rtl="0" lvl="0" indent="-4191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Request processing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Approach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Bese is concept.</a:t>
            </a:r>
          </a:p>
          <a:p>
            <a:pPr rtl="0" lvl="0">
              <a:buNone/>
            </a:pPr>
            <a:r>
              <a:rPr lang="en"/>
              <a:t>Concepts creates graph with concept links, similar to OWL.</a:t>
            </a:r>
          </a:p>
          <a:p>
            <a:pPr rtl="0" lvl="0">
              <a:buNone/>
            </a:pPr>
            <a:r>
              <a:rPr lang="en"/>
              <a:t>Domain concepts semantic network actually is description of the domain.</a:t>
            </a:r>
          </a:p>
          <a:p>
            <a:pPr>
              <a:buNone/>
            </a:pPr>
            <a:r>
              <a:rPr lang="en"/>
              <a:t>System creates concepts semantic network from English text like: Firefox is a browser.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Domain model training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