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h5XpxUFk6nhFU4DBrmKBb372sB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/>
          <p:nvPr>
            <p:ph type="ctrTitle"/>
          </p:nvPr>
        </p:nvSpPr>
        <p:spPr>
          <a:xfrm>
            <a:off x="678426" y="889820"/>
            <a:ext cx="9989574" cy="3598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" type="subTitle"/>
          </p:nvPr>
        </p:nvSpPr>
        <p:spPr>
          <a:xfrm>
            <a:off x="678426" y="4488426"/>
            <a:ext cx="6991776" cy="13027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2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1"/>
          <p:cNvSpPr txBox="1"/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" type="body"/>
          </p:nvPr>
        </p:nvSpPr>
        <p:spPr>
          <a:xfrm rot="5400000">
            <a:off x="4228224" y="-1234462"/>
            <a:ext cx="3636088" cy="10691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2"/>
          <p:cNvSpPr txBox="1"/>
          <p:nvPr>
            <p:ph type="title"/>
          </p:nvPr>
        </p:nvSpPr>
        <p:spPr>
          <a:xfrm rot="5400000">
            <a:off x="7924366" y="2315931"/>
            <a:ext cx="4984956" cy="2349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" type="body"/>
          </p:nvPr>
        </p:nvSpPr>
        <p:spPr>
          <a:xfrm rot="5400000">
            <a:off x="2547783" y="-711610"/>
            <a:ext cx="4984956" cy="8404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/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" type="body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type="title"/>
          </p:nvPr>
        </p:nvSpPr>
        <p:spPr>
          <a:xfrm>
            <a:off x="715383" y="1709738"/>
            <a:ext cx="10632067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" type="body"/>
          </p:nvPr>
        </p:nvSpPr>
        <p:spPr>
          <a:xfrm>
            <a:off x="715383" y="4589463"/>
            <a:ext cx="1063206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4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/>
          <p:nvPr>
            <p:ph type="title"/>
          </p:nvPr>
        </p:nvSpPr>
        <p:spPr>
          <a:xfrm>
            <a:off x="700635" y="922096"/>
            <a:ext cx="10691265" cy="1127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" type="body"/>
          </p:nvPr>
        </p:nvSpPr>
        <p:spPr>
          <a:xfrm>
            <a:off x="715383" y="2128684"/>
            <a:ext cx="5304417" cy="3844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2" type="body"/>
          </p:nvPr>
        </p:nvSpPr>
        <p:spPr>
          <a:xfrm>
            <a:off x="6172200" y="2128684"/>
            <a:ext cx="5219700" cy="3844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 txBox="1"/>
          <p:nvPr>
            <p:ph type="title"/>
          </p:nvPr>
        </p:nvSpPr>
        <p:spPr>
          <a:xfrm>
            <a:off x="685887" y="929148"/>
            <a:ext cx="10640005" cy="761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" type="body"/>
          </p:nvPr>
        </p:nvSpPr>
        <p:spPr>
          <a:xfrm>
            <a:off x="715384" y="1681163"/>
            <a:ext cx="5282192" cy="65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6"/>
          <p:cNvSpPr txBox="1"/>
          <p:nvPr>
            <p:ph idx="2" type="body"/>
          </p:nvPr>
        </p:nvSpPr>
        <p:spPr>
          <a:xfrm>
            <a:off x="715384" y="2505075"/>
            <a:ext cx="5282192" cy="3423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3" type="body"/>
          </p:nvPr>
        </p:nvSpPr>
        <p:spPr>
          <a:xfrm>
            <a:off x="6172200" y="1681163"/>
            <a:ext cx="5183188" cy="65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6"/>
          <p:cNvSpPr txBox="1"/>
          <p:nvPr>
            <p:ph idx="4" type="body"/>
          </p:nvPr>
        </p:nvSpPr>
        <p:spPr>
          <a:xfrm>
            <a:off x="6172200" y="2505075"/>
            <a:ext cx="5183188" cy="3423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/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8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9"/>
          <p:cNvSpPr txBox="1"/>
          <p:nvPr>
            <p:ph type="title"/>
          </p:nvPr>
        </p:nvSpPr>
        <p:spPr>
          <a:xfrm>
            <a:off x="678426" y="781665"/>
            <a:ext cx="4093599" cy="12234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29"/>
          <p:cNvSpPr txBox="1"/>
          <p:nvPr>
            <p:ph idx="2" type="body"/>
          </p:nvPr>
        </p:nvSpPr>
        <p:spPr>
          <a:xfrm>
            <a:off x="688258" y="2315497"/>
            <a:ext cx="4093599" cy="3553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29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9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/>
          <p:nvPr>
            <p:ph type="title"/>
          </p:nvPr>
        </p:nvSpPr>
        <p:spPr>
          <a:xfrm>
            <a:off x="683342" y="1066800"/>
            <a:ext cx="4103431" cy="13175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0"/>
          <p:cNvSpPr/>
          <p:nvPr>
            <p:ph idx="2" type="pic"/>
          </p:nvPr>
        </p:nvSpPr>
        <p:spPr>
          <a:xfrm>
            <a:off x="5183188" y="1066800"/>
            <a:ext cx="6172200" cy="479425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30"/>
          <p:cNvSpPr txBox="1"/>
          <p:nvPr>
            <p:ph idx="1" type="body"/>
          </p:nvPr>
        </p:nvSpPr>
        <p:spPr>
          <a:xfrm>
            <a:off x="683342" y="2552700"/>
            <a:ext cx="4103431" cy="3316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30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0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0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21"/>
          <p:cNvCxnSpPr/>
          <p:nvPr/>
        </p:nvCxnSpPr>
        <p:spPr>
          <a:xfrm>
            <a:off x="800100" y="723900"/>
            <a:ext cx="105918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" name="Google Shape;12;p21"/>
          <p:cNvCxnSpPr/>
          <p:nvPr/>
        </p:nvCxnSpPr>
        <p:spPr>
          <a:xfrm>
            <a:off x="800100" y="6142781"/>
            <a:ext cx="10591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Itamar@hackeru.co.i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>
            <p:ph type="ctrTitle"/>
          </p:nvPr>
        </p:nvSpPr>
        <p:spPr>
          <a:xfrm>
            <a:off x="8002184" y="2386295"/>
            <a:ext cx="3730839" cy="3569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HTML</a:t>
            </a:r>
            <a:endParaRPr/>
          </a:p>
        </p:txBody>
      </p:sp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8115300" y="1208146"/>
            <a:ext cx="3137031" cy="979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08.01.23</a:t>
            </a:r>
            <a:endParaRPr sz="1800"/>
          </a:p>
        </p:txBody>
      </p:sp>
      <p:pic>
        <p:nvPicPr>
          <p:cNvPr descr="תמונה שמכילה מכשירי כתיבה&#10;&#10;התיאור נוצר באופן אוטומטי" id="89" name="Google Shape;89;p1"/>
          <p:cNvPicPr preferRelativeResize="0"/>
          <p:nvPr/>
        </p:nvPicPr>
        <p:blipFill rotWithShape="1">
          <a:blip r:embed="rId3">
            <a:alphaModFix/>
          </a:blip>
          <a:srcRect b="1" l="3350" r="28066" t="0"/>
          <a:stretch/>
        </p:blipFill>
        <p:spPr>
          <a:xfrm>
            <a:off x="20" y="10"/>
            <a:ext cx="7320707" cy="68579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"/>
          <p:cNvCxnSpPr/>
          <p:nvPr/>
        </p:nvCxnSpPr>
        <p:spPr>
          <a:xfrm>
            <a:off x="8115300" y="723900"/>
            <a:ext cx="16383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Class Vs. id	</a:t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CSS Selectors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>
                <a:solidFill>
                  <a:srgbClr val="FF0000"/>
                </a:solidFill>
              </a:rPr>
              <a:t>#</a:t>
            </a:r>
            <a:r>
              <a:rPr lang="en-US"/>
              <a:t>new 🡪 </a:t>
            </a:r>
            <a:r>
              <a:rPr lang="en-US">
                <a:solidFill>
                  <a:srgbClr val="FF0000"/>
                </a:solidFill>
              </a:rPr>
              <a:t>id</a:t>
            </a:r>
            <a:r>
              <a:rPr lang="en-US"/>
              <a:t> = “new” 🡪 ת.ז 🡪 ניתן להשתמש פעם אחת בלבד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>
                <a:solidFill>
                  <a:srgbClr val="FF0000"/>
                </a:solidFill>
              </a:rPr>
              <a:t>.</a:t>
            </a:r>
            <a:r>
              <a:rPr lang="en-US"/>
              <a:t>new2 🡪 </a:t>
            </a:r>
            <a:r>
              <a:rPr lang="en-US">
                <a:solidFill>
                  <a:srgbClr val="FF0000"/>
                </a:solidFill>
              </a:rPr>
              <a:t>class</a:t>
            </a:r>
            <a:r>
              <a:rPr lang="en-US"/>
              <a:t> = “new2”  🡪 כיתה 🡪 ניתן להשתמש מספר פעמים לפי הצורך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Class Vs. id	</a:t>
            </a:r>
            <a:endParaRPr/>
          </a:p>
        </p:txBody>
      </p:sp>
      <p:sp>
        <p:nvSpPr>
          <p:cNvPr id="161" name="Google Shape;161;p11"/>
          <p:cNvSpPr/>
          <p:nvPr/>
        </p:nvSpPr>
        <p:spPr>
          <a:xfrm>
            <a:off x="2408207" y="2293126"/>
            <a:ext cx="7375585" cy="343331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7818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1"/>
          <p:cNvSpPr/>
          <p:nvPr/>
        </p:nvSpPr>
        <p:spPr>
          <a:xfrm>
            <a:off x="2408207" y="2293126"/>
            <a:ext cx="7375584" cy="708866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17818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 = “header”;</a:t>
            </a:r>
            <a:endParaRPr/>
          </a:p>
        </p:txBody>
      </p:sp>
      <p:sp>
        <p:nvSpPr>
          <p:cNvPr id="163" name="Google Shape;163;p11"/>
          <p:cNvSpPr/>
          <p:nvPr/>
        </p:nvSpPr>
        <p:spPr>
          <a:xfrm>
            <a:off x="2408207" y="5017574"/>
            <a:ext cx="7375585" cy="708866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17818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 = “footer”;</a:t>
            </a:r>
            <a:endParaRPr/>
          </a:p>
        </p:txBody>
      </p:sp>
      <p:sp>
        <p:nvSpPr>
          <p:cNvPr id="164" name="Google Shape;164;p11"/>
          <p:cNvSpPr/>
          <p:nvPr/>
        </p:nvSpPr>
        <p:spPr>
          <a:xfrm>
            <a:off x="2408207" y="3001992"/>
            <a:ext cx="2206925" cy="201558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2A85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= “text”;</a:t>
            </a:r>
            <a:endParaRPr/>
          </a:p>
        </p:txBody>
      </p:sp>
      <p:sp>
        <p:nvSpPr>
          <p:cNvPr id="165" name="Google Shape;165;p11"/>
          <p:cNvSpPr/>
          <p:nvPr/>
        </p:nvSpPr>
        <p:spPr>
          <a:xfrm>
            <a:off x="4992536" y="3001992"/>
            <a:ext cx="2206925" cy="201558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2A85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= “text”;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1"/>
          <p:cNvSpPr/>
          <p:nvPr/>
        </p:nvSpPr>
        <p:spPr>
          <a:xfrm>
            <a:off x="7576866" y="3001992"/>
            <a:ext cx="2206925" cy="201558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2A85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= “text”;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Div Vs. Span</a:t>
            </a:r>
            <a:endParaRPr/>
          </a:p>
        </p:txBody>
      </p:sp>
      <p:sp>
        <p:nvSpPr>
          <p:cNvPr id="172" name="Google Shape;172;p12"/>
          <p:cNvSpPr txBox="1"/>
          <p:nvPr>
            <p:ph idx="1" type="body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div  = box 🡪 אזור בדף שניתן להגדיר לו מספר פרמטרים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span = הפקודה מיועדת לעיצוב </a:t>
            </a:r>
            <a:r>
              <a:rPr lang="en-US">
                <a:solidFill>
                  <a:srgbClr val="FF0000"/>
                </a:solidFill>
              </a:rPr>
              <a:t>נקודתי</a:t>
            </a:r>
            <a:r>
              <a:rPr lang="en-US"/>
              <a:t> של התוכן</a:t>
            </a:r>
            <a:endParaRPr/>
          </a:p>
          <a:p>
            <a:pPr indent="-228600" lvl="0" marL="22860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לעשות דף כזה</a:t>
            </a:r>
            <a:endParaRPr/>
          </a:p>
          <a:p>
            <a:pPr indent="-228600" lvl="0" marL="22860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לעשות דווקא זה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/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History</a:t>
            </a:r>
            <a:endParaRPr/>
          </a:p>
        </p:txBody>
      </p:sp>
      <p:sp>
        <p:nvSpPr>
          <p:cNvPr id="178" name="Google Shape;178;p13"/>
          <p:cNvSpPr txBox="1"/>
          <p:nvPr>
            <p:ph idx="1" type="body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Clear history 🡪 CTRL + SHIFT + DELETE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>
            <p:ph type="title"/>
          </p:nvPr>
        </p:nvSpPr>
        <p:spPr>
          <a:xfrm>
            <a:off x="700635" y="-78568"/>
            <a:ext cx="10691265" cy="880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Links Css</a:t>
            </a:r>
            <a:endParaRPr/>
          </a:p>
        </p:txBody>
      </p:sp>
      <p:sp>
        <p:nvSpPr>
          <p:cNvPr id="184" name="Google Shape;184;p14"/>
          <p:cNvSpPr txBox="1"/>
          <p:nvPr>
            <p:ph idx="1" type="body"/>
          </p:nvPr>
        </p:nvSpPr>
        <p:spPr>
          <a:xfrm>
            <a:off x="700635" y="990537"/>
            <a:ext cx="10691265" cy="509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a:link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        color: crimson;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        text-decoration: none;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    }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    a:visited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        color: orange;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    }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    a:hover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        color: #fc0;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        text-decoration: underline;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        }</a:t>
            </a:r>
            <a:endParaRPr/>
          </a:p>
        </p:txBody>
      </p:sp>
      <p:cxnSp>
        <p:nvCxnSpPr>
          <p:cNvPr id="185" name="Google Shape;185;p14"/>
          <p:cNvCxnSpPr/>
          <p:nvPr/>
        </p:nvCxnSpPr>
        <p:spPr>
          <a:xfrm>
            <a:off x="1699404" y="1181819"/>
            <a:ext cx="2743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6" name="Google Shape;186;p14"/>
          <p:cNvSpPr txBox="1"/>
          <p:nvPr/>
        </p:nvSpPr>
        <p:spPr>
          <a:xfrm>
            <a:off x="3792434" y="990537"/>
            <a:ext cx="2642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הגדרת עיצוב קישור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14"/>
          <p:cNvCxnSpPr/>
          <p:nvPr/>
        </p:nvCxnSpPr>
        <p:spPr>
          <a:xfrm>
            <a:off x="2061713" y="3078421"/>
            <a:ext cx="2743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8" name="Google Shape;188;p14"/>
          <p:cNvSpPr txBox="1"/>
          <p:nvPr/>
        </p:nvSpPr>
        <p:spPr>
          <a:xfrm>
            <a:off x="4199849" y="2808889"/>
            <a:ext cx="432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הגדרת עיצוב קישור שהמשתמש ביקר בו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14"/>
          <p:cNvCxnSpPr/>
          <p:nvPr/>
        </p:nvCxnSpPr>
        <p:spPr>
          <a:xfrm>
            <a:off x="2130725" y="4627256"/>
            <a:ext cx="2743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0" name="Google Shape;190;p14"/>
          <p:cNvSpPr txBox="1"/>
          <p:nvPr/>
        </p:nvSpPr>
        <p:spPr>
          <a:xfrm>
            <a:off x="4804913" y="4427642"/>
            <a:ext cx="4036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הגדרת עיצוב קישור כאשר סמן העכבר עליו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 txBox="1"/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Pseudo Class</a:t>
            </a:r>
            <a:endParaRPr/>
          </a:p>
        </p:txBody>
      </p:sp>
      <p:sp>
        <p:nvSpPr>
          <p:cNvPr id="196" name="Google Shape;196;p15"/>
          <p:cNvSpPr txBox="1"/>
          <p:nvPr>
            <p:ph idx="1" type="body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a:link, a</a:t>
            </a:r>
            <a:r>
              <a:rPr lang="en-US">
                <a:solidFill>
                  <a:srgbClr val="FF0000"/>
                </a:solidFill>
              </a:rPr>
              <a:t>:</a:t>
            </a:r>
            <a:r>
              <a:rPr lang="en-US"/>
              <a:t>visited, a</a:t>
            </a:r>
            <a:r>
              <a:rPr lang="en-US">
                <a:solidFill>
                  <a:srgbClr val="FF0000"/>
                </a:solidFill>
              </a:rPr>
              <a:t>:</a:t>
            </a:r>
            <a:r>
              <a:rPr lang="en-US"/>
              <a:t>hover</a:t>
            </a:r>
            <a:endParaRPr/>
          </a:p>
          <a:p>
            <a:pPr indent="-228600" lvl="0" marL="22860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מנצלים תכונה שיש לאלמנט – ולא מוסיפים Class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/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Text-align</a:t>
            </a:r>
            <a:endParaRPr/>
          </a:p>
        </p:txBody>
      </p:sp>
      <p:sp>
        <p:nvSpPr>
          <p:cNvPr id="202" name="Google Shape;202;p16"/>
          <p:cNvSpPr txBox="1"/>
          <p:nvPr>
            <p:ph idx="1" type="body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&lt;h2 style=“text-align:left / right / center”&gt;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&lt;p style=“text-align:left / right / center / justify”&gt;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03" name="Google Shape;203;p16"/>
          <p:cNvPicPr preferRelativeResize="0"/>
          <p:nvPr/>
        </p:nvPicPr>
        <p:blipFill rotWithShape="1">
          <a:blip r:embed="rId3">
            <a:alphaModFix/>
          </a:blip>
          <a:srcRect b="85320" l="57879" r="36742" t="10505"/>
          <a:stretch/>
        </p:blipFill>
        <p:spPr>
          <a:xfrm>
            <a:off x="5357091" y="3740726"/>
            <a:ext cx="3850056" cy="16810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16"/>
          <p:cNvCxnSpPr/>
          <p:nvPr/>
        </p:nvCxnSpPr>
        <p:spPr>
          <a:xfrm>
            <a:off x="5671127" y="3315855"/>
            <a:ext cx="0" cy="86821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5" name="Google Shape;205;p16"/>
          <p:cNvSpPr txBox="1"/>
          <p:nvPr/>
        </p:nvSpPr>
        <p:spPr>
          <a:xfrm>
            <a:off x="890728" y="5370437"/>
            <a:ext cx="52052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שינוי הרווח בין המילים כדי ליצור שורות בעלות רוחב זהה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p16"/>
          <p:cNvCxnSpPr/>
          <p:nvPr/>
        </p:nvCxnSpPr>
        <p:spPr>
          <a:xfrm>
            <a:off x="5671127" y="4787660"/>
            <a:ext cx="0" cy="63408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/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Line-height</a:t>
            </a:r>
            <a:endParaRPr/>
          </a:p>
        </p:txBody>
      </p:sp>
      <p:sp>
        <p:nvSpPr>
          <p:cNvPr id="212" name="Google Shape;212;p17"/>
          <p:cNvSpPr txBox="1"/>
          <p:nvPr>
            <p:ph idx="1" type="body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1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שינוי גובה שורה</a:t>
            </a:r>
            <a:endParaRPr/>
          </a:p>
          <a:p>
            <a:pPr indent="-228600" lvl="1" marL="685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מדויקת  - line-height:18pt;</a:t>
            </a:r>
            <a:endParaRPr/>
          </a:p>
          <a:p>
            <a:pPr indent="-228600" lvl="1" marL="685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יחסית -  line-height:1.5;</a:t>
            </a:r>
            <a:endParaRPr/>
          </a:p>
        </p:txBody>
      </p:sp>
      <p:sp>
        <p:nvSpPr>
          <p:cNvPr id="213" name="Google Shape;213;p17"/>
          <p:cNvSpPr txBox="1"/>
          <p:nvPr/>
        </p:nvSpPr>
        <p:spPr>
          <a:xfrm>
            <a:off x="-138023" y="3087737"/>
            <a:ext cx="6599207" cy="377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3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/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ASCII</a:t>
            </a:r>
            <a:endParaRPr/>
          </a:p>
        </p:txBody>
      </p:sp>
      <p:sp>
        <p:nvSpPr>
          <p:cNvPr id="219" name="Google Shape;219;p18"/>
          <p:cNvSpPr txBox="1"/>
          <p:nvPr>
            <p:ph idx="1" type="body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1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קוד שהדפדפן מתרגם אותו לסימן</a:t>
            </a:r>
            <a:endParaRPr/>
          </a:p>
          <a:p>
            <a:pPr indent="-228600" lvl="0" marL="22860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&amp;copy; 🡨 </a:t>
            </a:r>
            <a:r>
              <a:rPr b="0" i="0" lang="en-US"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/>
          </a:p>
          <a:p>
            <a:pPr indent="-228600" lvl="0" marL="22860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&amp;trade; 🡨 </a:t>
            </a:r>
            <a:r>
              <a:rPr b="0" i="0" lang="en-US">
                <a:latin typeface="Times New Roman"/>
                <a:ea typeface="Times New Roman"/>
                <a:cs typeface="Times New Roman"/>
                <a:sym typeface="Times New Roman"/>
              </a:rPr>
              <a:t>™</a:t>
            </a:r>
            <a:endParaRPr b="0" i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&amp;reg;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🡨 </a:t>
            </a:r>
            <a:r>
              <a:rPr b="0" i="0" lang="en-US">
                <a:latin typeface="Times New Roman"/>
                <a:ea typeface="Times New Roman"/>
                <a:cs typeface="Times New Roman"/>
                <a:sym typeface="Times New Roman"/>
              </a:rPr>
              <a:t>®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/>
          <p:nvPr>
            <p:ph type="title"/>
          </p:nvPr>
        </p:nvSpPr>
        <p:spPr>
          <a:xfrm>
            <a:off x="750367" y="0"/>
            <a:ext cx="10691265" cy="928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COLORS</a:t>
            </a:r>
            <a:endParaRPr/>
          </a:p>
        </p:txBody>
      </p:sp>
      <p:sp>
        <p:nvSpPr>
          <p:cNvPr id="225" name="Google Shape;225;p19"/>
          <p:cNvSpPr txBox="1"/>
          <p:nvPr>
            <p:ph idx="1" type="body"/>
          </p:nvPr>
        </p:nvSpPr>
        <p:spPr>
          <a:xfrm>
            <a:off x="700635" y="1104181"/>
            <a:ext cx="10691265" cy="48250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1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קוד הקסאדצימאלי – בסיס ספירה  - 16 ספרות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0123456789ABCDEF</a:t>
            </a:r>
            <a:endParaRPr/>
          </a:p>
          <a:p>
            <a:pPr indent="0" lvl="0" marL="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RGB</a:t>
            </a:r>
            <a:endParaRPr/>
          </a:p>
          <a:p>
            <a:pPr indent="0" lvl="0" marL="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Red / Green / Blue</a:t>
            </a:r>
            <a:endParaRPr/>
          </a:p>
          <a:p>
            <a:pPr indent="0" lvl="0" marL="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#RRGGBB</a:t>
            </a:r>
            <a:endParaRPr/>
          </a:p>
          <a:p>
            <a:pPr indent="0" lvl="0" marL="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#RGB</a:t>
            </a:r>
            <a:endParaRPr/>
          </a:p>
        </p:txBody>
      </p:sp>
      <p:sp>
        <p:nvSpPr>
          <p:cNvPr id="226" name="Google Shape;226;p19"/>
          <p:cNvSpPr/>
          <p:nvPr/>
        </p:nvSpPr>
        <p:spPr>
          <a:xfrm rot="9673576">
            <a:off x="2053088" y="3429000"/>
            <a:ext cx="957532" cy="625415"/>
          </a:xfrm>
          <a:prstGeom prst="flowChartManualOperation">
            <a:avLst/>
          </a:prstGeom>
          <a:solidFill>
            <a:srgbClr val="FF0000"/>
          </a:solidFill>
          <a:ln cap="flat" cmpd="sng" w="12700">
            <a:solidFill>
              <a:srgbClr val="17818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9"/>
          <p:cNvSpPr/>
          <p:nvPr/>
        </p:nvSpPr>
        <p:spPr>
          <a:xfrm rot="10800000">
            <a:off x="3265098" y="3116292"/>
            <a:ext cx="957532" cy="625415"/>
          </a:xfrm>
          <a:prstGeom prst="flowChartManualOperation">
            <a:avLst/>
          </a:prstGeom>
          <a:solidFill>
            <a:srgbClr val="00B050"/>
          </a:solidFill>
          <a:ln cap="flat" cmpd="sng" w="12700">
            <a:solidFill>
              <a:srgbClr val="17818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9"/>
          <p:cNvSpPr/>
          <p:nvPr/>
        </p:nvSpPr>
        <p:spPr>
          <a:xfrm rot="-9882736">
            <a:off x="4382219" y="3429000"/>
            <a:ext cx="957532" cy="625415"/>
          </a:xfrm>
          <a:prstGeom prst="flowChartManualOperation">
            <a:avLst/>
          </a:prstGeom>
          <a:solidFill>
            <a:srgbClr val="002060"/>
          </a:solidFill>
          <a:ln cap="flat" cmpd="sng" w="12700">
            <a:solidFill>
              <a:srgbClr val="17818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9"/>
          <p:cNvSpPr/>
          <p:nvPr/>
        </p:nvSpPr>
        <p:spPr>
          <a:xfrm>
            <a:off x="1846053" y="5055079"/>
            <a:ext cx="3709358" cy="48307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7818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</a:t>
            </a:r>
            <a:endParaRPr/>
          </a:p>
        </p:txBody>
      </p:sp>
      <p:sp>
        <p:nvSpPr>
          <p:cNvPr id="230" name="Google Shape;230;p19"/>
          <p:cNvSpPr/>
          <p:nvPr/>
        </p:nvSpPr>
        <p:spPr>
          <a:xfrm>
            <a:off x="3217653" y="4793407"/>
            <a:ext cx="1052422" cy="21854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17818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9"/>
          <p:cNvSpPr txBox="1"/>
          <p:nvPr/>
        </p:nvSpPr>
        <p:spPr>
          <a:xfrm>
            <a:off x="6966727" y="2182483"/>
            <a:ext cx="115935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#FFFFFF</a:t>
            </a:r>
            <a:endParaRPr/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לבן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9"/>
          <p:cNvSpPr txBox="1"/>
          <p:nvPr/>
        </p:nvSpPr>
        <p:spPr>
          <a:xfrm>
            <a:off x="3303603" y="2141649"/>
            <a:ext cx="10823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#000000</a:t>
            </a:r>
            <a:endParaRPr/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שחור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שמות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1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אלופים</a:t>
            </a:r>
            <a:endParaRPr/>
          </a:p>
          <a:p>
            <a:pPr indent="-228600" lvl="0" marL="22860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Players</a:t>
            </a:r>
            <a:endParaRPr/>
          </a:p>
          <a:p>
            <a:pPr indent="-228600" lvl="0" marL="22860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Team</a:t>
            </a:r>
            <a:endParaRPr/>
          </a:p>
          <a:p>
            <a:pPr indent="-228600" lvl="0" marL="22860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 champ team</a:t>
            </a:r>
            <a:endParaRPr/>
          </a:p>
          <a:p>
            <a:pPr indent="-101600" lvl="0" marL="22860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/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ש.ב</a:t>
            </a:r>
            <a:endParaRPr/>
          </a:p>
        </p:txBody>
      </p:sp>
      <p:sp>
        <p:nvSpPr>
          <p:cNvPr id="238" name="Google Shape;238;p20"/>
          <p:cNvSpPr txBox="1"/>
          <p:nvPr>
            <p:ph idx="1" type="body"/>
          </p:nvPr>
        </p:nvSpPr>
        <p:spPr>
          <a:xfrm>
            <a:off x="362460" y="2171376"/>
            <a:ext cx="10691400" cy="3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1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צור דף חדש המכיל 3 Boxes (div)</a:t>
            </a:r>
            <a:endParaRPr/>
          </a:p>
          <a:p>
            <a:pPr indent="-228600" lvl="0" marL="22860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לכל Box הוסף כותרת ותוכן (פסקה)</a:t>
            </a:r>
            <a:endParaRPr/>
          </a:p>
          <a:p>
            <a:pPr indent="-228600" lvl="0" marL="22860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עצב כל Box בזרת הגדרות העיצוב שלמדנו.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המרצה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1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איתמר צוקרמן</a:t>
            </a:r>
            <a:endParaRPr/>
          </a:p>
          <a:p>
            <a:pPr indent="-228600" lvl="0" marL="22860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Itamar@hackeru.co.il</a:t>
            </a:r>
            <a:endParaRPr/>
          </a:p>
          <a:p>
            <a:pPr indent="-101600" lvl="0" marL="22860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Visual studio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i="0" lang="en-US"/>
              <a:t>Auto Rename Tag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Cobalt2 Theme Official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Image preview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i="0" lang="en-US"/>
              <a:t>indent-rainbow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i="0" lang="en-US"/>
              <a:t>Live Server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i="0" lang="en-US"/>
              <a:t>Material Icon Theme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i="0" lang="en-US"/>
              <a:t>open in browser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יצירת קובץ חדש</a:t>
            </a:r>
            <a:endParaRPr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1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CTRL + N 🡨 File 🡪 New Text File</a:t>
            </a:r>
            <a:endParaRPr/>
          </a:p>
          <a:p>
            <a:pPr indent="-228600" lvl="0" marL="22860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CTRL + S 🡨 File 🡪 Save as… 🡨 *.</a:t>
            </a:r>
            <a:r>
              <a:rPr lang="en-US">
                <a:solidFill>
                  <a:srgbClr val="FF0000"/>
                </a:solidFill>
              </a:rPr>
              <a:t>html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750367" y="0"/>
            <a:ext cx="10691265" cy="82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CSS How to Add</a:t>
            </a:r>
            <a:endParaRPr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7841411" y="1984075"/>
            <a:ext cx="3550489" cy="3945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1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>
                <a:solidFill>
                  <a:srgbClr val="FF0000"/>
                </a:solidFill>
              </a:rPr>
              <a:t>Cascading</a:t>
            </a:r>
            <a:r>
              <a:rPr lang="en-US"/>
              <a:t> Style Sheet</a:t>
            </a:r>
            <a:endParaRPr/>
          </a:p>
          <a:p>
            <a:pPr indent="-228600" lvl="0" marL="22860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קישור לקובץ חיצוני – main.css</a:t>
            </a:r>
            <a:endParaRPr/>
          </a:p>
          <a:p>
            <a:pPr indent="-228600" lvl="1" marL="685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הפרדה בין תוכן לעיצוב</a:t>
            </a:r>
            <a:endParaRPr/>
          </a:p>
          <a:p>
            <a:pPr indent="-228600" lvl="1" marL="685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עיצוב גובלי של כל תוכן האתר</a:t>
            </a:r>
            <a:endParaRPr/>
          </a:p>
          <a:p>
            <a:pPr indent="-228600" lvl="1" marL="685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העדכון מהיר וקל </a:t>
            </a:r>
            <a:endParaRPr/>
          </a:p>
          <a:p>
            <a:pPr indent="-228600" lvl="1" marL="6858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Caching </a:t>
            </a:r>
            <a:endParaRPr/>
          </a:p>
        </p:txBody>
      </p:sp>
      <p:sp>
        <p:nvSpPr>
          <p:cNvPr id="121" name="Google Shape;121;p6"/>
          <p:cNvSpPr txBox="1"/>
          <p:nvPr/>
        </p:nvSpPr>
        <p:spPr>
          <a:xfrm>
            <a:off x="4350590" y="1984075"/>
            <a:ext cx="3550489" cy="3945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2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indent="-1270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</p:txBody>
      </p:sp>
      <p:sp>
        <p:nvSpPr>
          <p:cNvPr id="122" name="Google Shape;122;p6"/>
          <p:cNvSpPr txBox="1"/>
          <p:nvPr/>
        </p:nvSpPr>
        <p:spPr>
          <a:xfrm>
            <a:off x="563594" y="1984074"/>
            <a:ext cx="3550489" cy="3945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3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style=“”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&gt;&lt;/p&gt;</a:t>
            </a:r>
            <a:endParaRPr/>
          </a:p>
        </p:txBody>
      </p:sp>
      <p:sp>
        <p:nvSpPr>
          <p:cNvPr id="123" name="Google Shape;123;p6"/>
          <p:cNvSpPr txBox="1"/>
          <p:nvPr/>
        </p:nvSpPr>
        <p:spPr>
          <a:xfrm>
            <a:off x="8747306" y="1733910"/>
            <a:ext cx="707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מדורג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700635" y="922096"/>
            <a:ext cx="10691265" cy="1027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Px Vs. Pt</a:t>
            </a:r>
            <a:endParaRPr/>
          </a:p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pt – office, photoshop 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12pt = 16px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0.75pt = 1px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External CSS File</a:t>
            </a:r>
            <a:endParaRPr/>
          </a:p>
        </p:txBody>
      </p:sp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&lt;</a:t>
            </a:r>
            <a:r>
              <a:rPr lang="en-US">
                <a:solidFill>
                  <a:srgbClr val="FF0000"/>
                </a:solidFill>
              </a:rPr>
              <a:t>link</a:t>
            </a:r>
            <a:r>
              <a:rPr lang="en-US"/>
              <a:t> rel="stylesheet" href="main.css"&gt;</a:t>
            </a:r>
            <a:endParaRPr/>
          </a:p>
        </p:txBody>
      </p:sp>
      <p:cxnSp>
        <p:nvCxnSpPr>
          <p:cNvPr id="136" name="Google Shape;136;p8"/>
          <p:cNvCxnSpPr/>
          <p:nvPr/>
        </p:nvCxnSpPr>
        <p:spPr>
          <a:xfrm>
            <a:off x="4692770" y="2656936"/>
            <a:ext cx="0" cy="56934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7" name="Google Shape;137;p8"/>
          <p:cNvSpPr txBox="1"/>
          <p:nvPr/>
        </p:nvSpPr>
        <p:spPr>
          <a:xfrm>
            <a:off x="2790646" y="3244334"/>
            <a:ext cx="38042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  - סוג הקובץ אליו יוצרים קישור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8"/>
          <p:cNvCxnSpPr/>
          <p:nvPr/>
        </p:nvCxnSpPr>
        <p:spPr>
          <a:xfrm>
            <a:off x="6646792" y="2775786"/>
            <a:ext cx="0" cy="167575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9" name="Google Shape;139;p8"/>
          <p:cNvSpPr txBox="1"/>
          <p:nvPr/>
        </p:nvSpPr>
        <p:spPr>
          <a:xfrm>
            <a:off x="6096000" y="4438673"/>
            <a:ext cx="1101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שם הקובץ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Font-family</a:t>
            </a:r>
            <a:endParaRPr/>
          </a:p>
        </p:txBody>
      </p:sp>
      <p:sp>
        <p:nvSpPr>
          <p:cNvPr id="145" name="Google Shape;145;p9"/>
          <p:cNvSpPr txBox="1"/>
          <p:nvPr>
            <p:ph idx="1" type="body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 font-family: "Comic Sans Ms";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font-family: arial;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 font-family:Arial, Helvetica, sans-serif;</a:t>
            </a:r>
            <a:endParaRPr/>
          </a:p>
        </p:txBody>
      </p:sp>
      <p:sp>
        <p:nvSpPr>
          <p:cNvPr id="146" name="Google Shape;146;p9"/>
          <p:cNvSpPr/>
          <p:nvPr/>
        </p:nvSpPr>
        <p:spPr>
          <a:xfrm rot="5400000">
            <a:off x="3053750" y="1762664"/>
            <a:ext cx="667109" cy="197832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9"/>
          <p:cNvSpPr txBox="1"/>
          <p:nvPr/>
        </p:nvSpPr>
        <p:spPr>
          <a:xfrm>
            <a:off x="1893327" y="3059668"/>
            <a:ext cx="30684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שם הגופן מכיל יותר ממילה אחת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9"/>
          <p:cNvSpPr/>
          <p:nvPr/>
        </p:nvSpPr>
        <p:spPr>
          <a:xfrm rot="5400000">
            <a:off x="3459192" y="3657655"/>
            <a:ext cx="667109" cy="292147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1430954" y="5392429"/>
            <a:ext cx="47235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אם אין גופן במערכת השתמש בגופן הבא ברשימה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hronicleVTI">
  <a:themeElements>
    <a:clrScheme name="AnalogousFromRegularSeedLeftStep">
      <a:dk1>
        <a:srgbClr val="000000"/>
      </a:dk1>
      <a:lt1>
        <a:srgbClr val="FFFFFF"/>
      </a:lt1>
      <a:dk2>
        <a:srgbClr val="1B2F30"/>
      </a:dk2>
      <a:lt2>
        <a:srgbClr val="F3F0F0"/>
      </a:lt2>
      <a:accent1>
        <a:srgbClr val="20B2B5"/>
      </a:accent1>
      <a:accent2>
        <a:srgbClr val="14B977"/>
      </a:accent2>
      <a:accent3>
        <a:srgbClr val="21BA3D"/>
      </a:accent3>
      <a:accent4>
        <a:srgbClr val="3AB714"/>
      </a:accent4>
      <a:accent5>
        <a:srgbClr val="7DB01F"/>
      </a:accent5>
      <a:accent6>
        <a:srgbClr val="ADA313"/>
      </a:accent6>
      <a:hlink>
        <a:srgbClr val="C3504D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2023-01-08T07:13:50Z</dcterms:created>
  <dc:creator>Itamar Zukerman</dc:creator>
</cp:coreProperties>
</file>