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jaOu1bezkiaWm3ocM9E4/ihIE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D6DCCC-B7BE-4B1A-A56B-22F078D9FEA3}">
  <a:tblStyle styleId="{EFD6DCCC-B7BE-4B1A-A56B-22F078D9FEA3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B"/>
          </a:solidFill>
        </a:fill>
      </a:tcStyle>
    </a:wholeTbl>
    <a:band1H>
      <a:tcTxStyle/>
      <a:tcStyle>
        <a:fill>
          <a:solidFill>
            <a:srgbClr val="E4CDD4"/>
          </a:solidFill>
        </a:fill>
      </a:tcStyle>
    </a:band1H>
    <a:band2H>
      <a:tcTxStyle/>
    </a:band2H>
    <a:band1V>
      <a:tcTxStyle/>
      <a:tcStyle>
        <a:fill>
          <a:solidFill>
            <a:srgbClr val="E4CDD4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612648" y="557783"/>
            <a:ext cx="10969752" cy="3130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612648" y="3902206"/>
            <a:ext cx="10969752" cy="22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 rot="5400000">
            <a:off x="4077733" y="-1361929"/>
            <a:ext cx="4036534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 rot="5400000">
            <a:off x="7330416" y="1952268"/>
            <a:ext cx="5643420" cy="2854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 rot="5400000">
            <a:off x="1658088" y="-487656"/>
            <a:ext cx="564342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612648" y="557784"/>
            <a:ext cx="10969752" cy="31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612648" y="3902207"/>
            <a:ext cx="10969752" cy="218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609600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6172202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609600" y="365125"/>
            <a:ext cx="10745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609600" y="1895096"/>
            <a:ext cx="53879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609600" y="2842211"/>
            <a:ext cx="5387975" cy="334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3" type="body"/>
          </p:nvPr>
        </p:nvSpPr>
        <p:spPr>
          <a:xfrm>
            <a:off x="6167890" y="1895096"/>
            <a:ext cx="541451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4" type="body"/>
          </p:nvPr>
        </p:nvSpPr>
        <p:spPr>
          <a:xfrm>
            <a:off x="6167890" y="2842211"/>
            <a:ext cx="5414510" cy="334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612649" y="457199"/>
            <a:ext cx="4970822" cy="2660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6096000" y="457200"/>
            <a:ext cx="5483352" cy="574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612649" y="3329989"/>
            <a:ext cx="4970822" cy="287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612649" y="457199"/>
            <a:ext cx="4970822" cy="26674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/>
          <p:nvPr>
            <p:ph idx="2" type="pic"/>
          </p:nvPr>
        </p:nvSpPr>
        <p:spPr>
          <a:xfrm>
            <a:off x="6096000" y="457199"/>
            <a:ext cx="5483352" cy="5403851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612649" y="3322708"/>
            <a:ext cx="4970822" cy="254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4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תמונה שמכילה מפה&#10;&#10;התיאור נוצר באופן אוטומטי" id="88" name="Google Shape;88;p1"/>
          <p:cNvPicPr preferRelativeResize="0"/>
          <p:nvPr/>
        </p:nvPicPr>
        <p:blipFill rotWithShape="1">
          <a:blip r:embed="rId3">
            <a:alphaModFix/>
          </a:blip>
          <a:srcRect b="-1" l="5598" r="18314" t="0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-1" y="0"/>
            <a:ext cx="5592970" cy="6858000"/>
          </a:xfrm>
          <a:custGeom>
            <a:rect b="b" l="l" r="r" t="t"/>
            <a:pathLst>
              <a:path extrusionOk="0" h="6897159" w="5592970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690613" y="1122363"/>
            <a:ext cx="354190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iw"/>
              <a:t>HTML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690613" y="3602038"/>
            <a:ext cx="354190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w"/>
              <a:t>10.01.23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609600" y="557785"/>
            <a:ext cx="10972800" cy="891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position</a:t>
            </a:r>
            <a:endParaRPr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609600" y="1708030"/>
            <a:ext cx="10972800" cy="4434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w"/>
              <a:t>Position</a:t>
            </a:r>
            <a:endParaRPr/>
          </a:p>
          <a:p>
            <a:pPr indent="-342900" lvl="0" marL="342900" rtl="1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w"/>
              <a:t>Float</a:t>
            </a:r>
            <a:endParaRPr/>
          </a:p>
          <a:p>
            <a:pPr indent="-215900" lvl="0" marL="342900" rtl="1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1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1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1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w"/>
              <a:t>Flex</a:t>
            </a:r>
            <a:endParaRPr/>
          </a:p>
          <a:p>
            <a:pPr indent="-342900" lvl="0" marL="342900" rtl="1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w"/>
              <a:t>Grid</a:t>
            </a:r>
            <a:endParaRPr/>
          </a:p>
          <a:p>
            <a:pPr indent="-215900" lvl="0" marL="342900" rtl="1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97" name="Google Shape;197;p10"/>
          <p:cNvCxnSpPr/>
          <p:nvPr/>
        </p:nvCxnSpPr>
        <p:spPr>
          <a:xfrm rot="10800000">
            <a:off x="2760453" y="3403122"/>
            <a:ext cx="863504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609600" y="557785"/>
            <a:ext cx="10972800" cy="891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Table</a:t>
            </a:r>
            <a:endParaRPr/>
          </a:p>
        </p:txBody>
      </p:sp>
      <p:graphicFrame>
        <p:nvGraphicFramePr>
          <p:cNvPr id="203" name="Google Shape;203;p11"/>
          <p:cNvGraphicFramePr/>
          <p:nvPr/>
        </p:nvGraphicFramePr>
        <p:xfrm>
          <a:off x="4241321" y="2381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{EFD6DCCC-B7BE-4B1A-A56B-22F078D9FEA3}</a:tableStyleId>
              </a:tblPr>
              <a:tblGrid>
                <a:gridCol w="1447325"/>
                <a:gridCol w="1447325"/>
                <a:gridCol w="1447325"/>
              </a:tblGrid>
              <a:tr h="6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11"/>
          <p:cNvSpPr txBox="1"/>
          <p:nvPr/>
        </p:nvSpPr>
        <p:spPr>
          <a:xfrm>
            <a:off x="4089221" y="2012443"/>
            <a:ext cx="1026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&lt;table&gt;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7472081" y="4476225"/>
            <a:ext cx="1111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&lt;/table&gt;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3591784" y="2551434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&lt;tr&gt;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143007" y="2920766"/>
            <a:ext cx="17902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 = table 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Td = table data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8583284" y="2551434"/>
            <a:ext cx="7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&lt;/tr&gt;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3591784" y="3275408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&lt;tr&gt;</a:t>
            </a:r>
            <a:endParaRPr/>
          </a:p>
        </p:txBody>
      </p:sp>
      <p:sp>
        <p:nvSpPr>
          <p:cNvPr id="210" name="Google Shape;210;p11"/>
          <p:cNvSpPr txBox="1"/>
          <p:nvPr/>
        </p:nvSpPr>
        <p:spPr>
          <a:xfrm>
            <a:off x="8583284" y="3275408"/>
            <a:ext cx="7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&lt;/tr&gt;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3591784" y="3999383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&lt;tr&gt;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8583284" y="3999383"/>
            <a:ext cx="7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&lt;/tr&gt;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4177200" y="2419497"/>
            <a:ext cx="713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&lt;td&gt;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4929642" y="2753604"/>
            <a:ext cx="798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&lt;/td&gt;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5625354" y="2391370"/>
            <a:ext cx="713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&lt;td&gt;</a:t>
            </a:r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6377796" y="2725477"/>
            <a:ext cx="798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&lt;/td&gt;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7073508" y="2421060"/>
            <a:ext cx="713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&lt;td&gt;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7825950" y="2755167"/>
            <a:ext cx="798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&lt;/td&gt;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609600" y="557784"/>
            <a:ext cx="10972800" cy="882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Position:fixed;</a:t>
            </a:r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w"/>
              <a:t> table {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    width: 1000px;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    position: </a:t>
            </a:r>
            <a:r>
              <a:rPr lang="iw">
                <a:solidFill>
                  <a:srgbClr val="FF0000"/>
                </a:solidFill>
              </a:rPr>
              <a:t>fixed</a:t>
            </a:r>
            <a:r>
              <a:rPr lang="iw"/>
              <a:t>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    top: 0;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    left: 8px;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}</a:t>
            </a:r>
            <a:endParaRPr/>
          </a:p>
        </p:txBody>
      </p:sp>
      <p:pic>
        <p:nvPicPr>
          <p:cNvPr descr="תמונה שמכילה טקסט, צג, טלוויזיה, מסך&#10;&#10;התיאור נוצר באופן אוטומטי"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1312" y="2469943"/>
            <a:ext cx="3197481" cy="241035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3107587" y="3059668"/>
            <a:ext cx="2180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תישאר קבוע על המסך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2484407" y="3429000"/>
            <a:ext cx="483080" cy="102654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2862639" y="3767403"/>
            <a:ext cx="156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היכן על המסך?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9" name="Google Shape;229;p12"/>
          <p:cNvCxnSpPr/>
          <p:nvPr/>
        </p:nvCxnSpPr>
        <p:spPr>
          <a:xfrm>
            <a:off x="8643668" y="2548430"/>
            <a:ext cx="0" cy="5743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12"/>
          <p:cNvSpPr txBox="1"/>
          <p:nvPr/>
        </p:nvSpPr>
        <p:spPr>
          <a:xfrm>
            <a:off x="8606996" y="2650930"/>
            <a:ext cx="1246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Top:10px;</a:t>
            </a:r>
            <a:endParaRPr/>
          </a:p>
        </p:txBody>
      </p:sp>
      <p:cxnSp>
        <p:nvCxnSpPr>
          <p:cNvPr id="231" name="Google Shape;231;p12"/>
          <p:cNvCxnSpPr/>
          <p:nvPr/>
        </p:nvCxnSpPr>
        <p:spPr>
          <a:xfrm>
            <a:off x="7710803" y="3122762"/>
            <a:ext cx="93286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12"/>
          <p:cNvSpPr txBox="1"/>
          <p:nvPr/>
        </p:nvSpPr>
        <p:spPr>
          <a:xfrm>
            <a:off x="7614512" y="3113730"/>
            <a:ext cx="11146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Left:10px;</a:t>
            </a:r>
            <a:endParaRPr/>
          </a:p>
        </p:txBody>
      </p:sp>
      <p:sp>
        <p:nvSpPr>
          <p:cNvPr id="233" name="Google Shape;233;p12"/>
          <p:cNvSpPr/>
          <p:nvPr/>
        </p:nvSpPr>
        <p:spPr>
          <a:xfrm>
            <a:off x="8640910" y="3122762"/>
            <a:ext cx="759124" cy="54127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12B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609600" y="557785"/>
            <a:ext cx="10972800" cy="90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ש.ב</a:t>
            </a:r>
            <a:endParaRPr/>
          </a:p>
        </p:txBody>
      </p:sp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609600" y="1673525"/>
            <a:ext cx="10972800" cy="4469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w"/>
              <a:t>תרגיל של position:fixed</a:t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3976777" y="2829464"/>
            <a:ext cx="4684144" cy="2941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F81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1" name="Google Shape;2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775" y="5614951"/>
            <a:ext cx="4684149" cy="15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תמונה שמכילה טקסט, אדם, אלקטרוניקה, צילום מסך&#10;&#10;התיאור נוצר באופן אוטומטי" id="242" name="Google Shape;2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3562" y="3378967"/>
            <a:ext cx="1116375" cy="145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/>
          <p:nvPr/>
        </p:nvSpPr>
        <p:spPr>
          <a:xfrm>
            <a:off x="3976777" y="3165514"/>
            <a:ext cx="1846029" cy="2330626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8E38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Content</a:t>
            </a:r>
            <a:endParaRPr/>
          </a:p>
        </p:txBody>
      </p:sp>
      <p:graphicFrame>
        <p:nvGraphicFramePr>
          <p:cNvPr id="244" name="Google Shape;244;p13"/>
          <p:cNvGraphicFramePr/>
          <p:nvPr/>
        </p:nvGraphicFramePr>
        <p:xfrm>
          <a:off x="3976777" y="2832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{EFD6DCCC-B7BE-4B1A-A56B-22F078D9FEA3}</a:tableStyleId>
              </a:tblPr>
              <a:tblGrid>
                <a:gridCol w="608475"/>
                <a:gridCol w="608475"/>
                <a:gridCol w="608475"/>
                <a:gridCol w="608475"/>
                <a:gridCol w="608475"/>
                <a:gridCol w="608475"/>
              </a:tblGrid>
              <a:tr h="2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5" name="Google Shape;245;p13"/>
          <p:cNvSpPr/>
          <p:nvPr/>
        </p:nvSpPr>
        <p:spPr>
          <a:xfrm>
            <a:off x="6272350" y="5037089"/>
            <a:ext cx="301925" cy="25879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812B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Screen Axes </a:t>
            </a:r>
            <a:endParaRPr/>
          </a:p>
        </p:txBody>
      </p:sp>
      <p:cxnSp>
        <p:nvCxnSpPr>
          <p:cNvPr id="97" name="Google Shape;97;p3"/>
          <p:cNvCxnSpPr/>
          <p:nvPr/>
        </p:nvCxnSpPr>
        <p:spPr>
          <a:xfrm>
            <a:off x="6095999" y="2553419"/>
            <a:ext cx="0" cy="28467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3"/>
          <p:cNvCxnSpPr/>
          <p:nvPr/>
        </p:nvCxnSpPr>
        <p:spPr>
          <a:xfrm rot="10800000">
            <a:off x="3939396" y="3976777"/>
            <a:ext cx="431320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3"/>
          <p:cNvSpPr txBox="1"/>
          <p:nvPr/>
        </p:nvSpPr>
        <p:spPr>
          <a:xfrm>
            <a:off x="5771871" y="2410360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7918857" y="3976777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6238027" y="3960478"/>
            <a:ext cx="3642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10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6643226" y="3968628"/>
            <a:ext cx="3642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7032543" y="3968628"/>
            <a:ext cx="3642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30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5554816" y="3960478"/>
            <a:ext cx="4138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-10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5120422" y="3960477"/>
            <a:ext cx="4138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-20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4677515" y="3960476"/>
            <a:ext cx="4138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-30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5714355" y="4237475"/>
            <a:ext cx="3642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10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5714355" y="4520468"/>
            <a:ext cx="3642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714355" y="4803460"/>
            <a:ext cx="3642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30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676345" y="3683479"/>
            <a:ext cx="4138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-10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5679224" y="3431880"/>
            <a:ext cx="4138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-20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664662" y="3198488"/>
            <a:ext cx="4138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-30</a:t>
            </a:r>
            <a:endParaRPr/>
          </a:p>
        </p:txBody>
      </p:sp>
      <p:pic>
        <p:nvPicPr>
          <p:cNvPr descr="תמונה שמכילה טקסט, צג, טלוויזיה, מסך&#10;&#10;התיאור נוצר באופן אוטומטי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557" y="3919180"/>
            <a:ext cx="3197481" cy="2410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6115516" y="5402924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Image Background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w"/>
              <a:t> body {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    background-image: url(winter.jpg);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    background-repeat: no-repeat;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    background-position: top left;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    background-size: cover;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    background-attachment: fixed;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id Vs. Class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w"/>
              <a:t>#box 🡪 id=“box” 🡪 ניתן לשימוש פעם אחת בדף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.text 🡪 class = “text” 🡪 ניתן לשימוש מספר פעמים לפי הצורך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 rot="5400000">
            <a:off x="707366" y="3066691"/>
            <a:ext cx="526211" cy="57797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681486" y="3656973"/>
            <a:ext cx="611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CSS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 rot="5400000">
            <a:off x="2014266" y="2579299"/>
            <a:ext cx="526211" cy="155275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811544" y="3656973"/>
            <a:ext cx="931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body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CSS How 2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w"/>
              <a:t>h1,h2,h3{} 🡪 עיצוב אחיד למספר אלמנטים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#box,.text,h3{ color:red;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</a:t>
            </a:r>
            <a:r>
              <a:rPr lang="iw">
                <a:solidFill>
                  <a:srgbClr val="FF0000"/>
                </a:solidFill>
              </a:rPr>
              <a:t>div</a:t>
            </a:r>
            <a:r>
              <a:rPr lang="iw"/>
              <a:t> </a:t>
            </a:r>
            <a:r>
              <a:rPr lang="iw">
                <a:solidFill>
                  <a:srgbClr val="00B050"/>
                </a:solidFill>
              </a:rPr>
              <a:t>p</a:t>
            </a:r>
            <a:r>
              <a:rPr lang="iw"/>
              <a:t> {}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>
                <a:solidFill>
                  <a:srgbClr val="FF0000"/>
                </a:solidFill>
              </a:rPr>
              <a:t>&lt;div&gt;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/>
              <a:t>        </a:t>
            </a:r>
            <a:r>
              <a:rPr lang="iw">
                <a:solidFill>
                  <a:srgbClr val="00B050"/>
                </a:solidFill>
              </a:rPr>
              <a:t>&lt;p&gt;Hello World&lt;/p&gt;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iw">
                <a:solidFill>
                  <a:srgbClr val="FF0000"/>
                </a:solidFill>
              </a:rPr>
              <a:t>&lt;/div&gt;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Who’s The Boss?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w" sz="2800"/>
              <a:t>Specificity </a:t>
            </a:r>
            <a:endParaRPr/>
          </a:p>
        </p:txBody>
      </p:sp>
      <p:graphicFrame>
        <p:nvGraphicFramePr>
          <p:cNvPr id="143" name="Google Shape;143;p6"/>
          <p:cNvGraphicFramePr/>
          <p:nvPr/>
        </p:nvGraphicFramePr>
        <p:xfrm>
          <a:off x="3678687" y="2988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{EFD6DCCC-B7BE-4B1A-A56B-22F078D9FEA3}</a:tableStyleId>
              </a:tblPr>
              <a:tblGrid>
                <a:gridCol w="2417325"/>
                <a:gridCol w="2417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cap="none" strike="noStrike"/>
                        <a:t>The Definition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cap="none" strike="noStrike"/>
                        <a:t>specificity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cap="none" strike="noStrike"/>
                        <a:t>#id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cap="none" strike="noStrike"/>
                        <a:t>.class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cap="none" strike="noStrike"/>
                        <a:t>&lt;tag&gt;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09600" y="557785"/>
            <a:ext cx="10972800" cy="85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Box Model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4917056" y="2562044"/>
            <a:ext cx="3286664" cy="22083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F81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5766361" y="1864507"/>
            <a:ext cx="1622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Width:500px;</a:t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5063705" y="2665561"/>
            <a:ext cx="2993366" cy="200132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8E38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7"/>
          <p:cNvSpPr txBox="1"/>
          <p:nvPr/>
        </p:nvSpPr>
        <p:spPr>
          <a:xfrm rot="-5400000">
            <a:off x="4536603" y="3512336"/>
            <a:ext cx="9075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Border:5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 rot="-5400000">
            <a:off x="7669378" y="3512334"/>
            <a:ext cx="9075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Border:5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5298775" y="2855339"/>
            <a:ext cx="2560505" cy="16217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F81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7"/>
          <p:cNvSpPr txBox="1"/>
          <p:nvPr/>
        </p:nvSpPr>
        <p:spPr>
          <a:xfrm rot="-5400000">
            <a:off x="4472979" y="3512333"/>
            <a:ext cx="1348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padding:20px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 rot="-5400000">
            <a:off x="7256221" y="3503706"/>
            <a:ext cx="1348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padding:20px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27275" y="2380891"/>
            <a:ext cx="3700733" cy="2536163"/>
          </a:xfrm>
          <a:prstGeom prst="rect">
            <a:avLst/>
          </a:prstGeom>
          <a:noFill/>
          <a:ln cap="flat" cmpd="sng" w="12700">
            <a:solidFill>
              <a:srgbClr val="4F813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7"/>
          <p:cNvSpPr txBox="1"/>
          <p:nvPr/>
        </p:nvSpPr>
        <p:spPr>
          <a:xfrm rot="-5400000">
            <a:off x="4179007" y="3512334"/>
            <a:ext cx="12265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margin:20px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 rot="-5400000">
            <a:off x="7697813" y="3512334"/>
            <a:ext cx="12265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margin:20px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922297" y="5477774"/>
            <a:ext cx="49196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Width = width + border + padding + margin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1" name="Google Shape;161;p7"/>
          <p:cNvCxnSpPr/>
          <p:nvPr/>
        </p:nvCxnSpPr>
        <p:spPr>
          <a:xfrm>
            <a:off x="4990381" y="2232636"/>
            <a:ext cx="299336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2" name="Google Shape;162;p7"/>
          <p:cNvSpPr txBox="1"/>
          <p:nvPr/>
        </p:nvSpPr>
        <p:spPr>
          <a:xfrm>
            <a:off x="1949373" y="5800939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500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2815459" y="5777856"/>
            <a:ext cx="566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10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3920448" y="5800939"/>
            <a:ext cx="566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40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4946173" y="5788328"/>
            <a:ext cx="566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40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1141524" y="5784882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590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Box Model Chrome</a:t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9495" l="76667" r="8182" t="71177"/>
          <a:stretch/>
        </p:blipFill>
        <p:spPr>
          <a:xfrm>
            <a:off x="4017818" y="2438428"/>
            <a:ext cx="3990109" cy="2863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3379170" y="5533559"/>
            <a:ext cx="49196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Width = width + border + padding + margin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406246" y="5856724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500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5272332" y="5833641"/>
            <a:ext cx="566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10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6377321" y="5856724"/>
            <a:ext cx="566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40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7403046" y="5844113"/>
            <a:ext cx="566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40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3598397" y="5840667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590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w"/>
              <a:t> box-sizing: border-box;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w"/>
              <a:t>הרוחב (Width ) של האלמנט כולל בתוכו את ה- border ואת ה- padding</a:t>
            </a:r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9307" l="76626" r="8090" t="70567"/>
          <a:stretch/>
        </p:blipFill>
        <p:spPr>
          <a:xfrm>
            <a:off x="1250829" y="3347779"/>
            <a:ext cx="3812877" cy="282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 rotWithShape="1">
          <a:blip r:embed="rId4">
            <a:alphaModFix/>
          </a:blip>
          <a:srcRect b="9495" l="76667" r="8182" t="71177"/>
          <a:stretch/>
        </p:blipFill>
        <p:spPr>
          <a:xfrm>
            <a:off x="6327998" y="3347779"/>
            <a:ext cx="3990109" cy="286321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7461758" y="2910190"/>
            <a:ext cx="172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ללא  box-sizing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2262309" y="2910190"/>
            <a:ext cx="1756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כולל  box-sizing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7254015" y="6300216"/>
            <a:ext cx="2459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רוחב התוכן = 550 פיקסל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850385" y="6300216"/>
            <a:ext cx="2459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רוחב התוכן = 500 פיקסל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lashVTI">
  <a:themeElements>
    <a:clrScheme name="AnalogousFromDarkSeedLeftStep">
      <a:dk1>
        <a:srgbClr val="000000"/>
      </a:dk1>
      <a:lt1>
        <a:srgbClr val="FFFFFF"/>
      </a:lt1>
      <a:dk2>
        <a:srgbClr val="34261D"/>
      </a:dk2>
      <a:lt2>
        <a:srgbClr val="E6E2E8"/>
      </a:lt2>
      <a:accent1>
        <a:srgbClr val="6DB146"/>
      </a:accent1>
      <a:accent2>
        <a:srgbClr val="93AB39"/>
      </a:accent2>
      <a:accent3>
        <a:srgbClr val="B69F47"/>
      </a:accent3>
      <a:accent4>
        <a:srgbClr val="B1683B"/>
      </a:accent4>
      <a:accent5>
        <a:srgbClr val="C34D51"/>
      </a:accent5>
      <a:accent6>
        <a:srgbClr val="B13B70"/>
      </a:accent6>
      <a:hlink>
        <a:srgbClr val="BF50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2023-01-10T07:13:58Z</dcterms:created>
  <dc:creator>Itamar Zukerman</dc:creator>
</cp:coreProperties>
</file>