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5C63F-A88D-4B1F-9F7F-EF2E427D8F0A}" v="5" dt="2023-01-29T14:00:11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mar Zukerman" userId="a40e98156ed2cf93" providerId="LiveId" clId="{53E5C63F-A88D-4B1F-9F7F-EF2E427D8F0A}"/>
    <pc:docChg chg="undo redo custSel addSld modSld">
      <pc:chgData name="Itamar Zukerman" userId="a40e98156ed2cf93" providerId="LiveId" clId="{53E5C63F-A88D-4B1F-9F7F-EF2E427D8F0A}" dt="2023-01-29T14:01:29.040" v="494" actId="1036"/>
      <pc:docMkLst>
        <pc:docMk/>
      </pc:docMkLst>
      <pc:sldChg chg="modSp new mod">
        <pc:chgData name="Itamar Zukerman" userId="a40e98156ed2cf93" providerId="LiveId" clId="{53E5C63F-A88D-4B1F-9F7F-EF2E427D8F0A}" dt="2023-01-29T13:20:11.971" v="113" actId="20577"/>
        <pc:sldMkLst>
          <pc:docMk/>
          <pc:sldMk cId="1793032950" sldId="271"/>
        </pc:sldMkLst>
        <pc:spChg chg="mod">
          <ac:chgData name="Itamar Zukerman" userId="a40e98156ed2cf93" providerId="LiveId" clId="{53E5C63F-A88D-4B1F-9F7F-EF2E427D8F0A}" dt="2023-01-29T13:12:51.219" v="7" actId="1076"/>
          <ac:spMkLst>
            <pc:docMk/>
            <pc:sldMk cId="1793032950" sldId="271"/>
            <ac:spMk id="2" creationId="{A39EA1E8-BF37-923D-B62F-45E213DB4F93}"/>
          </ac:spMkLst>
        </pc:spChg>
        <pc:spChg chg="mod">
          <ac:chgData name="Itamar Zukerman" userId="a40e98156ed2cf93" providerId="LiveId" clId="{53E5C63F-A88D-4B1F-9F7F-EF2E427D8F0A}" dt="2023-01-29T13:20:11.971" v="113" actId="20577"/>
          <ac:spMkLst>
            <pc:docMk/>
            <pc:sldMk cId="1793032950" sldId="271"/>
            <ac:spMk id="3" creationId="{0A3F4170-1FE4-6CDB-7B3A-953228CD6503}"/>
          </ac:spMkLst>
        </pc:spChg>
      </pc:sldChg>
      <pc:sldChg chg="addSp delSp modSp new mod">
        <pc:chgData name="Itamar Zukerman" userId="a40e98156ed2cf93" providerId="LiveId" clId="{53E5C63F-A88D-4B1F-9F7F-EF2E427D8F0A}" dt="2023-01-29T13:30:12.208" v="317" actId="1076"/>
        <pc:sldMkLst>
          <pc:docMk/>
          <pc:sldMk cId="3744889215" sldId="272"/>
        </pc:sldMkLst>
        <pc:spChg chg="mod">
          <ac:chgData name="Itamar Zukerman" userId="a40e98156ed2cf93" providerId="LiveId" clId="{53E5C63F-A88D-4B1F-9F7F-EF2E427D8F0A}" dt="2023-01-29T13:30:12.208" v="317" actId="1076"/>
          <ac:spMkLst>
            <pc:docMk/>
            <pc:sldMk cId="3744889215" sldId="272"/>
            <ac:spMk id="2" creationId="{D62ACEB9-2CBB-C499-CC39-59F0933E7D0E}"/>
          </ac:spMkLst>
        </pc:spChg>
        <pc:spChg chg="mod">
          <ac:chgData name="Itamar Zukerman" userId="a40e98156ed2cf93" providerId="LiveId" clId="{53E5C63F-A88D-4B1F-9F7F-EF2E427D8F0A}" dt="2023-01-29T13:26:14.572" v="177" actId="1076"/>
          <ac:spMkLst>
            <pc:docMk/>
            <pc:sldMk cId="3744889215" sldId="272"/>
            <ac:spMk id="3" creationId="{4F848D7D-89AB-CA1B-2708-26D7396E853A}"/>
          </ac:spMkLst>
        </pc:spChg>
        <pc:spChg chg="add mod">
          <ac:chgData name="Itamar Zukerman" userId="a40e98156ed2cf93" providerId="LiveId" clId="{53E5C63F-A88D-4B1F-9F7F-EF2E427D8F0A}" dt="2023-01-29T13:25:46.181" v="176" actId="207"/>
          <ac:spMkLst>
            <pc:docMk/>
            <pc:sldMk cId="3744889215" sldId="272"/>
            <ac:spMk id="4" creationId="{FEA8B950-A89B-6059-BDDB-EA391ECEB5E7}"/>
          </ac:spMkLst>
        </pc:spChg>
        <pc:spChg chg="add mod">
          <ac:chgData name="Itamar Zukerman" userId="a40e98156ed2cf93" providerId="LiveId" clId="{53E5C63F-A88D-4B1F-9F7F-EF2E427D8F0A}" dt="2023-01-29T13:26:44.828" v="216" actId="1076"/>
          <ac:spMkLst>
            <pc:docMk/>
            <pc:sldMk cId="3744889215" sldId="272"/>
            <ac:spMk id="5" creationId="{E5B1026E-E120-9636-BC45-2FC88ADD1FC5}"/>
          </ac:spMkLst>
        </pc:spChg>
        <pc:spChg chg="add del mod">
          <ac:chgData name="Itamar Zukerman" userId="a40e98156ed2cf93" providerId="LiveId" clId="{53E5C63F-A88D-4B1F-9F7F-EF2E427D8F0A}" dt="2023-01-29T13:27:56.123" v="218" actId="767"/>
          <ac:spMkLst>
            <pc:docMk/>
            <pc:sldMk cId="3744889215" sldId="272"/>
            <ac:spMk id="6" creationId="{BC71528D-0D0E-BDEC-F70E-409339243FF2}"/>
          </ac:spMkLst>
        </pc:spChg>
        <pc:spChg chg="add mod">
          <ac:chgData name="Itamar Zukerman" userId="a40e98156ed2cf93" providerId="LiveId" clId="{53E5C63F-A88D-4B1F-9F7F-EF2E427D8F0A}" dt="2023-01-29T13:29:34.303" v="316" actId="20577"/>
          <ac:spMkLst>
            <pc:docMk/>
            <pc:sldMk cId="3744889215" sldId="272"/>
            <ac:spMk id="8" creationId="{A34DCE63-C15F-33F1-9B4F-153FF0112488}"/>
          </ac:spMkLst>
        </pc:spChg>
      </pc:sldChg>
      <pc:sldChg chg="addSp modSp new mod">
        <pc:chgData name="Itamar Zukerman" userId="a40e98156ed2cf93" providerId="LiveId" clId="{53E5C63F-A88D-4B1F-9F7F-EF2E427D8F0A}" dt="2023-01-29T14:01:29.040" v="494" actId="1036"/>
        <pc:sldMkLst>
          <pc:docMk/>
          <pc:sldMk cId="3189770726" sldId="273"/>
        </pc:sldMkLst>
        <pc:spChg chg="mod">
          <ac:chgData name="Itamar Zukerman" userId="a40e98156ed2cf93" providerId="LiveId" clId="{53E5C63F-A88D-4B1F-9F7F-EF2E427D8F0A}" dt="2023-01-29T13:58:40.007" v="326" actId="20577"/>
          <ac:spMkLst>
            <pc:docMk/>
            <pc:sldMk cId="3189770726" sldId="273"/>
            <ac:spMk id="2" creationId="{8F6B49E6-C511-81DD-DC05-6B4B1105A18C}"/>
          </ac:spMkLst>
        </pc:spChg>
        <pc:spChg chg="mod">
          <ac:chgData name="Itamar Zukerman" userId="a40e98156ed2cf93" providerId="LiveId" clId="{53E5C63F-A88D-4B1F-9F7F-EF2E427D8F0A}" dt="2023-01-29T14:00:48.708" v="492" actId="20577"/>
          <ac:spMkLst>
            <pc:docMk/>
            <pc:sldMk cId="3189770726" sldId="273"/>
            <ac:spMk id="3" creationId="{67812825-01CB-619E-F883-99D27ADFAF23}"/>
          </ac:spMkLst>
        </pc:spChg>
        <pc:spChg chg="add">
          <ac:chgData name="Itamar Zukerman" userId="a40e98156ed2cf93" providerId="LiveId" clId="{53E5C63F-A88D-4B1F-9F7F-EF2E427D8F0A}" dt="2023-01-29T13:59:37.881" v="411" actId="11529"/>
          <ac:spMkLst>
            <pc:docMk/>
            <pc:sldMk cId="3189770726" sldId="273"/>
            <ac:spMk id="4" creationId="{97C79524-84EE-7AD3-8271-622F9FB325CA}"/>
          </ac:spMkLst>
        </pc:spChg>
        <pc:spChg chg="add mod">
          <ac:chgData name="Itamar Zukerman" userId="a40e98156ed2cf93" providerId="LiveId" clId="{53E5C63F-A88D-4B1F-9F7F-EF2E427D8F0A}" dt="2023-01-29T14:01:29.040" v="494" actId="1036"/>
          <ac:spMkLst>
            <pc:docMk/>
            <pc:sldMk cId="3189770726" sldId="273"/>
            <ac:spMk id="5" creationId="{7BC4E010-1C07-7F9C-0E8D-FB86D5B13FC4}"/>
          </ac:spMkLst>
        </pc:spChg>
        <pc:spChg chg="add mod">
          <ac:chgData name="Itamar Zukerman" userId="a40e98156ed2cf93" providerId="LiveId" clId="{53E5C63F-A88D-4B1F-9F7F-EF2E427D8F0A}" dt="2023-01-29T14:00:03.118" v="431" actId="1076"/>
          <ac:spMkLst>
            <pc:docMk/>
            <pc:sldMk cId="3189770726" sldId="273"/>
            <ac:spMk id="6" creationId="{C1953C3A-B02C-D8D5-2284-1AD707A7718F}"/>
          </ac:spMkLst>
        </pc:spChg>
        <pc:spChg chg="add mod">
          <ac:chgData name="Itamar Zukerman" userId="a40e98156ed2cf93" providerId="LiveId" clId="{53E5C63F-A88D-4B1F-9F7F-EF2E427D8F0A}" dt="2023-01-29T14:00:29.296" v="473" actId="1076"/>
          <ac:spMkLst>
            <pc:docMk/>
            <pc:sldMk cId="3189770726" sldId="273"/>
            <ac:spMk id="7" creationId="{593FB75F-8A07-43DF-11DE-47E2D3C7D5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4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5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7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B7AC9-70A7-92D1-00C3-2982BA80DC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48" b="359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41638E-F309-998F-5C19-FB2811D8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164" y="4906317"/>
            <a:ext cx="4224916" cy="1232744"/>
          </a:xfrm>
        </p:spPr>
        <p:txBody>
          <a:bodyPr anchor="ctr">
            <a:normAutofit/>
          </a:bodyPr>
          <a:lstStyle/>
          <a:p>
            <a:pPr algn="r"/>
            <a:r>
              <a:rPr lang="en-US" sz="3200"/>
              <a:t>JavaScript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E39D089-7A8B-AD37-4016-DA9B1539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0281" y="3847907"/>
            <a:ext cx="3129921" cy="1010882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29.01.23</a:t>
            </a:r>
          </a:p>
        </p:txBody>
      </p:sp>
    </p:spTree>
    <p:extLst>
      <p:ext uri="{BB962C8B-B14F-4D97-AF65-F5344CB8AC3E}">
        <p14:creationId xmlns:p14="http://schemas.microsoft.com/office/powerpoint/2010/main" val="3045432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E258B3-8687-64B7-E8FA-26C892EF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setTimeOut</a:t>
            </a:r>
            <a:r>
              <a:rPr lang="en-US" dirty="0"/>
              <a:t>()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5E1C48-1AB3-4A24-604C-B78E691F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המתודה מייצרת השהייה בקריאה לפונקציה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61B5DE4-1D43-FEFF-46B5-014EF01B141B}"/>
              </a:ext>
            </a:extLst>
          </p:cNvPr>
          <p:cNvSpPr txBox="1"/>
          <p:nvPr/>
        </p:nvSpPr>
        <p:spPr>
          <a:xfrm>
            <a:off x="4395292" y="3351362"/>
            <a:ext cx="399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setTimeOut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function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FF0000"/>
                </a:solidFill>
              </a:rPr>
              <a:t>time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3305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9F0333-4C68-499F-4A2C-5E881A9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46727"/>
            <a:ext cx="8886884" cy="953669"/>
          </a:xfrm>
        </p:spPr>
        <p:txBody>
          <a:bodyPr/>
          <a:lstStyle/>
          <a:p>
            <a:pPr algn="ctr"/>
            <a:r>
              <a:rPr lang="en-US" dirty="0"/>
              <a:t>Scope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49C43BF9-38EB-E586-6A7C-B1DCDA1C9736}"/>
              </a:ext>
            </a:extLst>
          </p:cNvPr>
          <p:cNvSpPr/>
          <p:nvPr/>
        </p:nvSpPr>
        <p:spPr>
          <a:xfrm>
            <a:off x="2208362" y="2277374"/>
            <a:ext cx="7748370" cy="3812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D078939-578F-9C3C-1C4D-55E017199030}"/>
              </a:ext>
            </a:extLst>
          </p:cNvPr>
          <p:cNvSpPr txBox="1"/>
          <p:nvPr/>
        </p:nvSpPr>
        <p:spPr>
          <a:xfrm>
            <a:off x="2239582" y="194285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&lt;script&gt;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C5C46FA-23E8-F328-65C3-CCEE5B132D20}"/>
              </a:ext>
            </a:extLst>
          </p:cNvPr>
          <p:cNvSpPr txBox="1"/>
          <p:nvPr/>
        </p:nvSpPr>
        <p:spPr>
          <a:xfrm>
            <a:off x="8835567" y="609024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&lt;/script&gt;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FA8D7EA-A6D3-BFED-422B-FED1EFCD433D}"/>
              </a:ext>
            </a:extLst>
          </p:cNvPr>
          <p:cNvSpPr txBox="1"/>
          <p:nvPr/>
        </p:nvSpPr>
        <p:spPr>
          <a:xfrm>
            <a:off x="5348195" y="2469062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Scope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BD018A2C-6CAA-633E-C5C6-3F470A22311B}"/>
              </a:ext>
            </a:extLst>
          </p:cNvPr>
          <p:cNvSpPr/>
          <p:nvPr/>
        </p:nvSpPr>
        <p:spPr>
          <a:xfrm>
            <a:off x="3165894" y="3429000"/>
            <a:ext cx="1682151" cy="2238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Scope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B7C1EA90-9B8A-12EA-0183-658D00EA985A}"/>
              </a:ext>
            </a:extLst>
          </p:cNvPr>
          <p:cNvSpPr txBox="1"/>
          <p:nvPr/>
        </p:nvSpPr>
        <p:spPr>
          <a:xfrm>
            <a:off x="2947391" y="305463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go2()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ADDBC37-6179-B93A-96A5-ADD24C545D5D}"/>
              </a:ext>
            </a:extLst>
          </p:cNvPr>
          <p:cNvSpPr txBox="1"/>
          <p:nvPr/>
        </p:nvSpPr>
        <p:spPr>
          <a:xfrm>
            <a:off x="4584831" y="304960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E4FFE66-D4A5-D41E-AFD2-592D15247EB3}"/>
              </a:ext>
            </a:extLst>
          </p:cNvPr>
          <p:cNvSpPr txBox="1"/>
          <p:nvPr/>
        </p:nvSpPr>
        <p:spPr>
          <a:xfrm>
            <a:off x="4848045" y="529822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0814292-5E72-667D-8B6E-30E9726EA615}"/>
              </a:ext>
            </a:extLst>
          </p:cNvPr>
          <p:cNvSpPr/>
          <p:nvPr/>
        </p:nvSpPr>
        <p:spPr>
          <a:xfrm>
            <a:off x="6137694" y="3429000"/>
            <a:ext cx="1682151" cy="22385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Scope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8D48C7E-6027-9297-88A9-C2C4FCBB20F7}"/>
              </a:ext>
            </a:extLst>
          </p:cNvPr>
          <p:cNvSpPr txBox="1"/>
          <p:nvPr/>
        </p:nvSpPr>
        <p:spPr>
          <a:xfrm>
            <a:off x="5919191" y="305463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go3()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0C4D3C2-1A0E-133E-650E-96B84B074B93}"/>
              </a:ext>
            </a:extLst>
          </p:cNvPr>
          <p:cNvSpPr txBox="1"/>
          <p:nvPr/>
        </p:nvSpPr>
        <p:spPr>
          <a:xfrm>
            <a:off x="7556631" y="304960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7CEC802-0296-0E18-E418-22D93DE32B55}"/>
              </a:ext>
            </a:extLst>
          </p:cNvPr>
          <p:cNvSpPr txBox="1"/>
          <p:nvPr/>
        </p:nvSpPr>
        <p:spPr>
          <a:xfrm>
            <a:off x="7819845" y="529822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}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91D50E0-B29E-50BF-8741-A7ADF57CD011}"/>
              </a:ext>
            </a:extLst>
          </p:cNvPr>
          <p:cNvSpPr txBox="1"/>
          <p:nvPr/>
        </p:nvSpPr>
        <p:spPr>
          <a:xfrm>
            <a:off x="3286664" y="364721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a = 20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5106587-F92C-07F1-B81F-7E5F3DE3BE02}"/>
              </a:ext>
            </a:extLst>
          </p:cNvPr>
          <p:cNvSpPr txBox="1"/>
          <p:nvPr/>
        </p:nvSpPr>
        <p:spPr>
          <a:xfrm>
            <a:off x="6284342" y="36956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b = 30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BC458323-E4B8-44DC-D9D7-6F82A87F6F4A}"/>
              </a:ext>
            </a:extLst>
          </p:cNvPr>
          <p:cNvSpPr txBox="1"/>
          <p:nvPr/>
        </p:nvSpPr>
        <p:spPr>
          <a:xfrm>
            <a:off x="8164786" y="265563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c = 30</a:t>
            </a:r>
          </a:p>
        </p:txBody>
      </p:sp>
    </p:spTree>
    <p:extLst>
      <p:ext uri="{BB962C8B-B14F-4D97-AF65-F5344CB8AC3E}">
        <p14:creationId xmlns:p14="http://schemas.microsoft.com/office/powerpoint/2010/main" val="348900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EFDF1-31E3-D4DB-C0BA-C60CE487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6124"/>
            <a:ext cx="8886884" cy="953669"/>
          </a:xfrm>
        </p:spPr>
        <p:txBody>
          <a:bodyPr/>
          <a:lstStyle/>
          <a:p>
            <a:pPr algn="ctr"/>
            <a:r>
              <a:rPr lang="en-US" dirty="0"/>
              <a:t>Hoisting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27F64D-36B8-BD76-0533-BAE8B16B5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21765"/>
            <a:ext cx="4304409" cy="41956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console.log("Hello " + user);</a:t>
            </a:r>
          </a:p>
          <a:p>
            <a:pPr marL="0" indent="0">
              <a:buNone/>
            </a:pPr>
            <a:r>
              <a:rPr lang="en-US" dirty="0"/>
              <a:t>console.log(greet + " " + user);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var user = "Menashe";</a:t>
            </a:r>
          </a:p>
          <a:p>
            <a:pPr marL="0" indent="0">
              <a:buNone/>
            </a:pPr>
            <a:r>
              <a:rPr lang="en-US" dirty="0"/>
              <a:t>        var greet = "Welcome";</a:t>
            </a:r>
          </a:p>
          <a:p>
            <a:pPr marL="0" indent="0">
              <a:buNone/>
            </a:pPr>
            <a:r>
              <a:rPr lang="en-US" dirty="0"/>
              <a:t>        go2();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function go2() {</a:t>
            </a:r>
          </a:p>
          <a:p>
            <a:pPr marL="0" indent="0">
              <a:buNone/>
            </a:pPr>
            <a:r>
              <a:rPr lang="en-US" dirty="0"/>
              <a:t>            console.log(greet + " " + user);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7CF587A0-5AA5-D8DB-2C88-E669967776F7}"/>
              </a:ext>
            </a:extLst>
          </p:cNvPr>
          <p:cNvSpPr txBox="1">
            <a:spLocks/>
          </p:cNvSpPr>
          <p:nvPr/>
        </p:nvSpPr>
        <p:spPr>
          <a:xfrm>
            <a:off x="5883387" y="1621765"/>
            <a:ext cx="4304409" cy="419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F1D76BBB-377C-9F39-0763-12317D98288A}"/>
              </a:ext>
            </a:extLst>
          </p:cNvPr>
          <p:cNvSpPr txBox="1">
            <a:spLocks/>
          </p:cNvSpPr>
          <p:nvPr/>
        </p:nvSpPr>
        <p:spPr>
          <a:xfrm>
            <a:off x="6245698" y="1621764"/>
            <a:ext cx="4304409" cy="419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anose="020B0604020202020204" pitchFamily="34" charset="0"/>
              <a:buNone/>
            </a:pPr>
            <a:r>
              <a:rPr lang="he-IL" dirty="0"/>
              <a:t>התהליך שמתרחש בעת תרגום  והפעלת הקוד: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הדפדפן קורא את הקוד מלמעלה למטה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מייצר מגירות עבור משתנים / פונקציות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dirty="0"/>
              <a:t>מפעיל.</a:t>
            </a:r>
            <a:endParaRPr lang="en-US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F0A3913E-0939-A7E6-FACB-59B2AA35F209}"/>
              </a:ext>
            </a:extLst>
          </p:cNvPr>
          <p:cNvCxnSpPr>
            <a:cxnSpLocks/>
          </p:cNvCxnSpPr>
          <p:nvPr/>
        </p:nvCxnSpPr>
        <p:spPr>
          <a:xfrm>
            <a:off x="862642" y="1915064"/>
            <a:ext cx="0" cy="345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3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E97AE4-6F0A-3F14-9C8B-FB9368CF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2224"/>
            <a:ext cx="8886884" cy="684924"/>
          </a:xfrm>
        </p:spPr>
        <p:txBody>
          <a:bodyPr/>
          <a:lstStyle/>
          <a:p>
            <a:pPr algn="ctr"/>
            <a:r>
              <a:rPr lang="en-US" dirty="0"/>
              <a:t>Let Vs. Var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2B8051-CC71-4B8D-A2C5-BEB42986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47314"/>
            <a:ext cx="8883836" cy="46700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</a:t>
            </a:r>
            <a:r>
              <a:rPr lang="en-US" dirty="0"/>
              <a:t> is a new ES6 way for variable Declaration </a:t>
            </a:r>
          </a:p>
          <a:p>
            <a:pPr algn="r" rtl="1"/>
            <a:r>
              <a:rPr lang="he-IL" dirty="0"/>
              <a:t>לא ניתן לייצר שני משתנים בעלי אותו שם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en-US" dirty="0"/>
              <a:t>Let is NOT hoisted</a:t>
            </a: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r>
              <a:rPr lang="en-US" dirty="0"/>
              <a:t> The let declaration declares a block-scoped local variable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9F656A4-408B-984E-5882-2AB2BC709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4" t="31824" r="9482" b="60629"/>
          <a:stretch/>
        </p:blipFill>
        <p:spPr>
          <a:xfrm>
            <a:off x="3633578" y="2122097"/>
            <a:ext cx="5823677" cy="84539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0E86E98-B9A5-14FA-E596-A578743337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39" t="35151" r="9612" b="56002"/>
          <a:stretch/>
        </p:blipFill>
        <p:spPr>
          <a:xfrm>
            <a:off x="4113115" y="3610155"/>
            <a:ext cx="5344140" cy="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466A1F-EE4E-84B5-836B-9F774479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598661"/>
          </a:xfrm>
        </p:spPr>
        <p:txBody>
          <a:bodyPr/>
          <a:lstStyle/>
          <a:p>
            <a:pPr algn="ctr"/>
            <a:r>
              <a:rPr lang="he-IL" dirty="0"/>
              <a:t>רקורסיה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CF33D8-263D-88ED-2022-6CD0D223C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מצב שבו פונקציה קוראת לעצמה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9EA1E8-BF37-923D-B62F-45E213DB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63786"/>
            <a:ext cx="8886884" cy="953669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3F4170-1FE4-6CDB-7B3A-953228C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פעולה שמתרחשת מספר פעמים מוגדר.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 let x = 10;</a:t>
            </a:r>
          </a:p>
          <a:p>
            <a:pPr marL="0" indent="0" algn="l">
              <a:buNone/>
            </a:pPr>
            <a:r>
              <a:rPr lang="en-US" dirty="0"/>
              <a:t>        while (x &lt; 20) {</a:t>
            </a:r>
          </a:p>
          <a:p>
            <a:pPr marL="0" indent="0" algn="l">
              <a:buNone/>
            </a:pPr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 I HATE YOU! ");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	</a:t>
            </a:r>
            <a:r>
              <a:rPr lang="en-US" dirty="0"/>
              <a:t>x = x + 1;</a:t>
            </a:r>
          </a:p>
          <a:p>
            <a:pPr marL="0" indent="0" algn="l">
              <a:buNone/>
            </a:pPr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9303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CEB9-2CBB-C499-CC39-59F0933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27" y="177717"/>
            <a:ext cx="8886884" cy="953669"/>
          </a:xfrm>
        </p:spPr>
        <p:txBody>
          <a:bodyPr/>
          <a:lstStyle/>
          <a:p>
            <a:pPr algn="ctr"/>
            <a:r>
              <a:rPr lang="en-US" dirty="0"/>
              <a:t>For Loop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848D7D-89AB-CA1B-2708-26D7396E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92" y="2139695"/>
            <a:ext cx="4960016" cy="367768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</a:rPr>
              <a:t>let x = 10;</a:t>
            </a:r>
          </a:p>
          <a:p>
            <a:pPr marL="0" indent="0" algn="l">
              <a:buNone/>
            </a:pPr>
            <a:r>
              <a:rPr lang="en-US" dirty="0"/>
              <a:t>        while (</a:t>
            </a:r>
            <a:r>
              <a:rPr lang="en-US" dirty="0">
                <a:solidFill>
                  <a:srgbClr val="00B050"/>
                </a:solidFill>
              </a:rPr>
              <a:t>x &lt; 20</a:t>
            </a:r>
            <a:r>
              <a:rPr lang="en-US" dirty="0"/>
              <a:t>) {</a:t>
            </a:r>
          </a:p>
          <a:p>
            <a:pPr marL="0" indent="0" algn="l">
              <a:buNone/>
            </a:pPr>
            <a:r>
              <a:rPr lang="en-US" dirty="0"/>
              <a:t>            </a:t>
            </a:r>
            <a:r>
              <a:rPr lang="en-US" dirty="0" err="1"/>
              <a:t>document.write</a:t>
            </a:r>
            <a:r>
              <a:rPr lang="en-US" dirty="0"/>
              <a:t>(" I HATE YOU! ");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	</a:t>
            </a:r>
            <a:r>
              <a:rPr lang="en-US" dirty="0">
                <a:solidFill>
                  <a:srgbClr val="0070C0"/>
                </a:solidFill>
              </a:rPr>
              <a:t>x = x + 1;</a:t>
            </a:r>
          </a:p>
          <a:p>
            <a:pPr marL="0" indent="0" algn="l">
              <a:buNone/>
            </a:pPr>
            <a:r>
              <a:rPr lang="en-US" dirty="0"/>
              <a:t>        }</a:t>
            </a:r>
          </a:p>
          <a:p>
            <a:endParaRPr lang="en-US" dirty="0"/>
          </a:p>
        </p:txBody>
      </p:sp>
      <p:sp>
        <p:nvSpPr>
          <p:cNvPr id="4" name="מציין מיקום תוכן 2">
            <a:extLst>
              <a:ext uri="{FF2B5EF4-FFF2-40B4-BE49-F238E27FC236}">
                <a16:creationId xmlns:a16="http://schemas.microsoft.com/office/drawing/2014/main" id="{FEA8B950-A89B-6059-BDDB-EA391ECEB5E7}"/>
              </a:ext>
            </a:extLst>
          </p:cNvPr>
          <p:cNvSpPr txBox="1">
            <a:spLocks/>
          </p:cNvSpPr>
          <p:nvPr/>
        </p:nvSpPr>
        <p:spPr>
          <a:xfrm>
            <a:off x="6096000" y="2139696"/>
            <a:ext cx="496001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for(</a:t>
            </a:r>
            <a:r>
              <a:rPr lang="en-US" dirty="0">
                <a:solidFill>
                  <a:srgbClr val="FF0000"/>
                </a:solidFill>
              </a:rPr>
              <a:t>let x = 10; </a:t>
            </a:r>
            <a:r>
              <a:rPr lang="en-US" dirty="0">
                <a:solidFill>
                  <a:srgbClr val="00B050"/>
                </a:solidFill>
              </a:rPr>
              <a:t>x &lt; 20 </a:t>
            </a:r>
            <a:r>
              <a:rPr lang="en-US" dirty="0"/>
              <a:t>; </a:t>
            </a:r>
            <a:r>
              <a:rPr lang="en-US" dirty="0">
                <a:solidFill>
                  <a:srgbClr val="0070C0"/>
                </a:solidFill>
              </a:rPr>
              <a:t>x = x + 1</a:t>
            </a:r>
            <a:r>
              <a:rPr lang="en-US" dirty="0"/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(" I HATE YOU! 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5B1026E-E120-9636-BC45-2FC88ADD1FC5}"/>
              </a:ext>
            </a:extLst>
          </p:cNvPr>
          <p:cNvSpPr txBox="1"/>
          <p:nvPr/>
        </p:nvSpPr>
        <p:spPr>
          <a:xfrm>
            <a:off x="7006002" y="360920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Counter = </a:t>
            </a:r>
            <a:r>
              <a:rPr lang="he-IL" dirty="0"/>
              <a:t>מונה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34DCE63-C15F-33F1-9B4F-153FF0112488}"/>
              </a:ext>
            </a:extLst>
          </p:cNvPr>
          <p:cNvSpPr txBox="1"/>
          <p:nvPr/>
        </p:nvSpPr>
        <p:spPr>
          <a:xfrm>
            <a:off x="4755311" y="4690774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 x = 10; </a:t>
            </a:r>
            <a:r>
              <a:rPr lang="he-IL" dirty="0">
                <a:solidFill>
                  <a:srgbClr val="FF0000"/>
                </a:solidFill>
              </a:rPr>
              <a:t> - אתחול של המונה</a:t>
            </a:r>
          </a:p>
          <a:p>
            <a:r>
              <a:rPr lang="en-US" dirty="0">
                <a:solidFill>
                  <a:srgbClr val="00B050"/>
                </a:solidFill>
              </a:rPr>
              <a:t>x &lt; 20 </a:t>
            </a:r>
            <a:r>
              <a:rPr lang="en-US" dirty="0"/>
              <a:t>;</a:t>
            </a:r>
            <a:r>
              <a:rPr lang="he-IL" dirty="0">
                <a:solidFill>
                  <a:srgbClr val="FF0000"/>
                </a:solidFill>
              </a:rPr>
              <a:t>  </a:t>
            </a:r>
            <a:r>
              <a:rPr lang="he-IL" dirty="0">
                <a:solidFill>
                  <a:srgbClr val="00B050"/>
                </a:solidFill>
              </a:rPr>
              <a:t>- עד מתי הלולאה רצה (סוף הלולאה)</a:t>
            </a:r>
          </a:p>
          <a:p>
            <a:r>
              <a:rPr lang="en-US" dirty="0">
                <a:solidFill>
                  <a:srgbClr val="0070C0"/>
                </a:solidFill>
              </a:rPr>
              <a:t>x = x + 1</a:t>
            </a:r>
            <a:r>
              <a:rPr lang="he-IL" dirty="0">
                <a:solidFill>
                  <a:srgbClr val="0070C0"/>
                </a:solidFill>
              </a:rPr>
              <a:t> – עלית ערך המונה בכל ריצה של הלולאה</a:t>
            </a:r>
            <a:endParaRPr lang="he-IL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9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E94CB7-E61F-715C-0DE7-CF08F9C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99B089-F82B-76C8-141D-2AE95BF52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עצב את השעון – מצא גופן מתאים ב –</a:t>
            </a:r>
            <a:r>
              <a:rPr lang="en-US" dirty="0"/>
              <a:t>google font</a:t>
            </a:r>
            <a:r>
              <a:rPr lang="he-IL" dirty="0"/>
              <a:t>, הגדר גודל וצבע</a:t>
            </a:r>
          </a:p>
          <a:p>
            <a:pPr algn="r" rtl="1"/>
            <a:r>
              <a:rPr lang="he-IL" dirty="0"/>
              <a:t>שניות:</a:t>
            </a:r>
          </a:p>
          <a:p>
            <a:pPr lvl="1" algn="r" rtl="1"/>
            <a:r>
              <a:rPr lang="he-IL" dirty="0"/>
              <a:t>השניות יהיו תמיד במופע של שתי ספרות</a:t>
            </a:r>
          </a:p>
          <a:p>
            <a:pPr algn="r" rtl="1"/>
            <a:r>
              <a:rPr lang="he-IL" dirty="0"/>
              <a:t>דקות:</a:t>
            </a:r>
          </a:p>
          <a:p>
            <a:pPr lvl="1" algn="r" rtl="1"/>
            <a:r>
              <a:rPr lang="he-IL" dirty="0"/>
              <a:t>הדקות יהיו תמיד במופע של שתי ספרות</a:t>
            </a:r>
          </a:p>
          <a:p>
            <a:pPr algn="r" rtl="1"/>
            <a:r>
              <a:rPr lang="he-IL" dirty="0"/>
              <a:t>שעות:</a:t>
            </a:r>
          </a:p>
          <a:p>
            <a:pPr lvl="1" algn="r" rtl="1"/>
            <a:r>
              <a:rPr lang="he-IL" dirty="0"/>
              <a:t>תקן את השעה כך שבמקום 13 יופיע 1</a:t>
            </a:r>
          </a:p>
          <a:p>
            <a:pPr lvl="1" algn="r" rtl="1"/>
            <a:r>
              <a:rPr lang="he-IL" dirty="0"/>
              <a:t>הוסף </a:t>
            </a:r>
            <a:r>
              <a:rPr lang="en-US" dirty="0"/>
              <a:t>AM / PM</a:t>
            </a:r>
            <a:r>
              <a:rPr lang="he-IL" dirty="0"/>
              <a:t> בהתאמה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6B49E6-C511-81DD-DC05-6B4B1105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ש.ב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812825-01CB-619E-F883-99D27ADFA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בעזרת </a:t>
            </a:r>
            <a:r>
              <a:rPr lang="en-US" dirty="0"/>
              <a:t>for loop</a:t>
            </a:r>
            <a:r>
              <a:rPr lang="he-IL" dirty="0"/>
              <a:t>, המשתמש יחליט כמה פעמים לכתוב </a:t>
            </a:r>
            <a:r>
              <a:rPr lang="en-US" dirty="0"/>
              <a:t>Happy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הוסף שדה טופס + כפתור.</a:t>
            </a:r>
            <a:endParaRPr lang="en-US" dirty="0"/>
          </a:p>
        </p:txBody>
      </p:sp>
      <p:sp>
        <p:nvSpPr>
          <p:cNvPr id="4" name="תרשים זרימה: תהליך 3">
            <a:extLst>
              <a:ext uri="{FF2B5EF4-FFF2-40B4-BE49-F238E27FC236}">
                <a16:creationId xmlns:a16="http://schemas.microsoft.com/office/drawing/2014/main" id="{97C79524-84EE-7AD3-8271-622F9FB325CA}"/>
              </a:ext>
            </a:extLst>
          </p:cNvPr>
          <p:cNvSpPr/>
          <p:nvPr/>
        </p:nvSpPr>
        <p:spPr>
          <a:xfrm>
            <a:off x="3079630" y="3429000"/>
            <a:ext cx="3778370" cy="22558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7BC4E010-1C07-7F9C-0E8D-FB86D5B13FC4}"/>
              </a:ext>
            </a:extLst>
          </p:cNvPr>
          <p:cNvSpPr/>
          <p:nvPr/>
        </p:nvSpPr>
        <p:spPr>
          <a:xfrm>
            <a:off x="3916392" y="4170868"/>
            <a:ext cx="940279" cy="3191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C1953C3A-B02C-D8D5-2284-1AD707A7718F}"/>
              </a:ext>
            </a:extLst>
          </p:cNvPr>
          <p:cNvSpPr/>
          <p:nvPr/>
        </p:nvSpPr>
        <p:spPr>
          <a:xfrm>
            <a:off x="4968815" y="4166558"/>
            <a:ext cx="940279" cy="3191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93FB75F-8A07-43DF-11DE-47E2D3C7D55C}"/>
              </a:ext>
            </a:extLst>
          </p:cNvPr>
          <p:cNvSpPr txBox="1"/>
          <p:nvPr/>
        </p:nvSpPr>
        <p:spPr>
          <a:xfrm>
            <a:off x="3207642" y="3572138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Haw many time to write Happy ?</a:t>
            </a:r>
          </a:p>
        </p:txBody>
      </p:sp>
    </p:spTree>
    <p:extLst>
      <p:ext uri="{BB962C8B-B14F-4D97-AF65-F5344CB8AC3E}">
        <p14:creationId xmlns:p14="http://schemas.microsoft.com/office/powerpoint/2010/main" val="31897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00CF92-3E13-CC24-AF29-C9E1F49C3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2"/>
            <a:ext cx="8886884" cy="581408"/>
          </a:xfrm>
        </p:spPr>
        <p:txBody>
          <a:bodyPr/>
          <a:lstStyle/>
          <a:p>
            <a:pPr algn="ctr"/>
            <a:r>
              <a:rPr lang="en-US" dirty="0"/>
              <a:t>Function parameters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3AF32D-3FC3-C048-4E88-1DD9D4BD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function go2(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document.location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dirty="0"/>
              <a:t> &lt;button onclick="go2(</a:t>
            </a:r>
            <a:r>
              <a:rPr lang="it-IT" dirty="0">
                <a:solidFill>
                  <a:srgbClr val="0070C0"/>
                </a:solidFill>
              </a:rPr>
              <a:t>'http://www.google.com</a:t>
            </a:r>
            <a:r>
              <a:rPr lang="it-IT" dirty="0"/>
              <a:t>')"&gt;Google&lt;/button&gt;</a:t>
            </a:r>
            <a:endParaRPr lang="en-US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CB65F44-26AE-77F0-1F29-5B54099ACB14}"/>
              </a:ext>
            </a:extLst>
          </p:cNvPr>
          <p:cNvCxnSpPr/>
          <p:nvPr/>
        </p:nvCxnSpPr>
        <p:spPr>
          <a:xfrm flipV="1">
            <a:off x="2751826" y="1906438"/>
            <a:ext cx="1380227" cy="30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39C301BD-0D59-C768-1947-30FCC6EDE65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342655" y="2091104"/>
            <a:ext cx="446790" cy="66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57BA58F-6265-2A37-752B-A5A699048D69}"/>
              </a:ext>
            </a:extLst>
          </p:cNvPr>
          <p:cNvSpPr txBox="1"/>
          <p:nvPr/>
        </p:nvSpPr>
        <p:spPr>
          <a:xfrm>
            <a:off x="4132053" y="1721772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E2ECF0ED-B750-A552-C862-7372B3A686C1}"/>
              </a:ext>
            </a:extLst>
          </p:cNvPr>
          <p:cNvCxnSpPr/>
          <p:nvPr/>
        </p:nvCxnSpPr>
        <p:spPr>
          <a:xfrm>
            <a:off x="4692770" y="4390845"/>
            <a:ext cx="370936" cy="68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9E181E8-7AE4-CDFB-F271-607EAD2EBCF7}"/>
              </a:ext>
            </a:extLst>
          </p:cNvPr>
          <p:cNvSpPr txBox="1"/>
          <p:nvPr/>
        </p:nvSpPr>
        <p:spPr>
          <a:xfrm>
            <a:off x="4440779" y="500694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</p:spTree>
    <p:extLst>
      <p:ext uri="{BB962C8B-B14F-4D97-AF65-F5344CB8AC3E}">
        <p14:creationId xmlns:p14="http://schemas.microsoft.com/office/powerpoint/2010/main" val="320418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2121DE-DEF2-0A11-C212-C16BA5C8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86343"/>
            <a:ext cx="8886884" cy="762563"/>
          </a:xfrm>
        </p:spPr>
        <p:txBody>
          <a:bodyPr/>
          <a:lstStyle/>
          <a:p>
            <a:pPr algn="ctr"/>
            <a:r>
              <a:rPr lang="en-US" dirty="0"/>
              <a:t>Var Type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9B1CF9-7574-8801-D94F-D5B6CF457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92370"/>
            <a:ext cx="8883836" cy="4325009"/>
          </a:xfrm>
        </p:spPr>
        <p:txBody>
          <a:bodyPr/>
          <a:lstStyle/>
          <a:p>
            <a:pPr algn="r" rtl="1"/>
            <a:r>
              <a:rPr lang="en-US" dirty="0"/>
              <a:t>Number</a:t>
            </a:r>
            <a:r>
              <a:rPr lang="he-IL" dirty="0"/>
              <a:t> – </a:t>
            </a:r>
            <a:r>
              <a:rPr lang="en-US" dirty="0">
                <a:solidFill>
                  <a:srgbClr val="0070C0"/>
                </a:solidFill>
              </a:rPr>
              <a:t>Integer</a:t>
            </a:r>
            <a:r>
              <a:rPr lang="he-IL" dirty="0"/>
              <a:t> = מספר שלם,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he-IL" dirty="0"/>
              <a:t> = שבר עשרוני</a:t>
            </a:r>
          </a:p>
          <a:p>
            <a:pPr algn="r" rtl="1"/>
            <a:r>
              <a:rPr lang="en-US" dirty="0"/>
              <a:t>String</a:t>
            </a:r>
            <a:r>
              <a:rPr lang="he-IL" dirty="0"/>
              <a:t> – מחרוזת טקסט</a:t>
            </a:r>
          </a:p>
          <a:p>
            <a:pPr algn="r" rtl="1"/>
            <a:r>
              <a:rPr lang="en-US" dirty="0" err="1"/>
              <a:t>NaN</a:t>
            </a:r>
            <a:r>
              <a:rPr lang="he-IL" dirty="0"/>
              <a:t> - </a:t>
            </a:r>
            <a:r>
              <a:rPr lang="en-US" dirty="0"/>
              <a:t>Not A Number</a:t>
            </a:r>
            <a:r>
              <a:rPr lang="he-IL" dirty="0"/>
              <a:t> – שגיאה!  </a:t>
            </a:r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pPr algn="r" rtl="1"/>
            <a:r>
              <a:rPr lang="en-US" dirty="0"/>
              <a:t>Undefined</a:t>
            </a:r>
            <a:r>
              <a:rPr lang="he-IL" dirty="0"/>
              <a:t> – לא שגיאה!  = ריק.</a:t>
            </a:r>
          </a:p>
          <a:p>
            <a:pPr algn="r" rtl="1"/>
            <a:r>
              <a:rPr lang="en-US" dirty="0"/>
              <a:t>Null</a:t>
            </a:r>
            <a:r>
              <a:rPr lang="he-IL" dirty="0"/>
              <a:t> = ריק – מתכנת </a:t>
            </a:r>
          </a:p>
          <a:p>
            <a:pPr algn="r" rtl="1"/>
            <a:r>
              <a:rPr lang="en-US" dirty="0"/>
              <a:t>Boolean</a:t>
            </a:r>
            <a:r>
              <a:rPr lang="he-IL" dirty="0"/>
              <a:t> = משתנה לוגי – </a:t>
            </a:r>
            <a:r>
              <a:rPr lang="en-US" dirty="0"/>
              <a:t>true / false</a:t>
            </a:r>
            <a:r>
              <a:rPr lang="he-IL" dirty="0"/>
              <a:t> </a:t>
            </a:r>
            <a:endParaRPr lang="en-US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975C098-E88F-5B62-0826-8912FDC84BF7}"/>
              </a:ext>
            </a:extLst>
          </p:cNvPr>
          <p:cNvSpPr/>
          <p:nvPr/>
        </p:nvSpPr>
        <p:spPr>
          <a:xfrm>
            <a:off x="3200400" y="2510287"/>
            <a:ext cx="1570008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C1997A8-A9F2-E45C-84CA-23905507D917}"/>
              </a:ext>
            </a:extLst>
          </p:cNvPr>
          <p:cNvSpPr txBox="1"/>
          <p:nvPr/>
        </p:nvSpPr>
        <p:spPr>
          <a:xfrm>
            <a:off x="2578833" y="2472270"/>
            <a:ext cx="66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Age:</a:t>
            </a:r>
          </a:p>
        </p:txBody>
      </p:sp>
    </p:spTree>
    <p:extLst>
      <p:ext uri="{BB962C8B-B14F-4D97-AF65-F5344CB8AC3E}">
        <p14:creationId xmlns:p14="http://schemas.microsoft.com/office/powerpoint/2010/main" val="222853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4F3FCE-EDBB-A475-DFF0-1F80D68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58" y="945467"/>
            <a:ext cx="8886884" cy="953669"/>
          </a:xfrm>
        </p:spPr>
        <p:txBody>
          <a:bodyPr/>
          <a:lstStyle/>
          <a:p>
            <a:pPr algn="ctr"/>
            <a:r>
              <a:rPr lang="en-US" dirty="0"/>
              <a:t>Methods Vs. Properties </a:t>
            </a:r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CDD6B4E4-CB1F-F4C6-409C-69ADDAEA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139226"/>
              </p:ext>
            </p:extLst>
          </p:nvPr>
        </p:nvGraphicFramePr>
        <p:xfrm>
          <a:off x="3098470" y="2303852"/>
          <a:ext cx="5995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530">
                  <a:extLst>
                    <a:ext uri="{9D8B030D-6E8A-4147-A177-3AD203B41FA5}">
                      <a16:colId xmlns:a16="http://schemas.microsoft.com/office/drawing/2014/main" val="1537699022"/>
                    </a:ext>
                  </a:extLst>
                </a:gridCol>
                <a:gridCol w="2997530">
                  <a:extLst>
                    <a:ext uri="{9D8B030D-6E8A-4147-A177-3AD203B41FA5}">
                      <a16:colId xmlns:a16="http://schemas.microsoft.com/office/drawing/2014/main" val="409794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1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window.alert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document.bgColor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dirty="0"/>
                        <a:t> 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02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window.prompt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document.location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dirty="0"/>
                        <a:t> 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5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document.write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document.fgColor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dirty="0"/>
                        <a:t> “”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8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4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6AED84-E0A3-1599-B54D-1EAA7FD7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else statement = </a:t>
            </a:r>
            <a:r>
              <a:rPr lang="he-IL" dirty="0"/>
              <a:t>משפטי תנאי</a:t>
            </a:r>
            <a:endParaRPr lang="en-US" dirty="0"/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7BF16CAD-B1A9-67C9-4B78-52F8465E30E2}"/>
              </a:ext>
            </a:extLst>
          </p:cNvPr>
          <p:cNvSpPr/>
          <p:nvPr/>
        </p:nvSpPr>
        <p:spPr>
          <a:xfrm>
            <a:off x="4871886" y="2009955"/>
            <a:ext cx="1503033" cy="7850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תרשים זרימה: החלטה 4">
            <a:extLst>
              <a:ext uri="{FF2B5EF4-FFF2-40B4-BE49-F238E27FC236}">
                <a16:creationId xmlns:a16="http://schemas.microsoft.com/office/drawing/2014/main" id="{73530CAA-A58E-823A-5653-E5E36DB731BF}"/>
              </a:ext>
            </a:extLst>
          </p:cNvPr>
          <p:cNvSpPr/>
          <p:nvPr/>
        </p:nvSpPr>
        <p:spPr>
          <a:xfrm>
            <a:off x="4950541" y="3147315"/>
            <a:ext cx="1345721" cy="10265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6" name="תרשים זרימה: תהליך 5">
            <a:extLst>
              <a:ext uri="{FF2B5EF4-FFF2-40B4-BE49-F238E27FC236}">
                <a16:creationId xmlns:a16="http://schemas.microsoft.com/office/drawing/2014/main" id="{77BDD794-131C-CEA2-A853-4C26F5ED68FD}"/>
              </a:ext>
            </a:extLst>
          </p:cNvPr>
          <p:cNvSpPr/>
          <p:nvPr/>
        </p:nvSpPr>
        <p:spPr>
          <a:xfrm>
            <a:off x="3079630" y="4425351"/>
            <a:ext cx="1302589" cy="4140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to  do</a:t>
            </a:r>
          </a:p>
        </p:txBody>
      </p:sp>
      <p:sp>
        <p:nvSpPr>
          <p:cNvPr id="7" name="תרשים זרימה: תהליך 6">
            <a:extLst>
              <a:ext uri="{FF2B5EF4-FFF2-40B4-BE49-F238E27FC236}">
                <a16:creationId xmlns:a16="http://schemas.microsoft.com/office/drawing/2014/main" id="{78C9137A-9C34-7C9E-0E8D-0056A9153D39}"/>
              </a:ext>
            </a:extLst>
          </p:cNvPr>
          <p:cNvSpPr/>
          <p:nvPr/>
        </p:nvSpPr>
        <p:spPr>
          <a:xfrm>
            <a:off x="6745857" y="4425351"/>
            <a:ext cx="1302589" cy="4140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to  do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5A3A6DAA-051A-B068-A428-926BFCB1EBDE}"/>
              </a:ext>
            </a:extLst>
          </p:cNvPr>
          <p:cNvSpPr/>
          <p:nvPr/>
        </p:nvSpPr>
        <p:spPr>
          <a:xfrm>
            <a:off x="4871884" y="5641676"/>
            <a:ext cx="1503033" cy="7850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A675A7EA-8DBC-3830-420A-E89A1AB69518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730925" y="3660587"/>
            <a:ext cx="1219616" cy="76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: מרפקי 11">
            <a:extLst>
              <a:ext uri="{FF2B5EF4-FFF2-40B4-BE49-F238E27FC236}">
                <a16:creationId xmlns:a16="http://schemas.microsoft.com/office/drawing/2014/main" id="{257E0080-6B11-DC46-CEBF-2DF49DE37562}"/>
              </a:ext>
            </a:extLst>
          </p:cNvPr>
          <p:cNvCxnSpPr>
            <a:endCxn id="7" idx="0"/>
          </p:cNvCxnSpPr>
          <p:nvPr/>
        </p:nvCxnSpPr>
        <p:spPr>
          <a:xfrm>
            <a:off x="6296262" y="3660587"/>
            <a:ext cx="1100890" cy="76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3B29953A-FFA2-796F-ECEE-6CC96F272139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16200000" flipH="1">
            <a:off x="3704025" y="4866318"/>
            <a:ext cx="1194759" cy="114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6EA757BE-8ABF-A647-2635-E8B5D45C4A97}"/>
              </a:ext>
            </a:extLst>
          </p:cNvPr>
          <p:cNvCxnSpPr>
            <a:stCxn id="7" idx="2"/>
            <a:endCxn id="8" idx="6"/>
          </p:cNvCxnSpPr>
          <p:nvPr/>
        </p:nvCxnSpPr>
        <p:spPr>
          <a:xfrm rot="5400000">
            <a:off x="6288656" y="4925681"/>
            <a:ext cx="1194759" cy="1022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F082501-9A9C-4D97-5202-8A863D0067D7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623402" y="2794958"/>
            <a:ext cx="1" cy="3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876067D-4D3F-6A11-7163-1EA182E7C93E}"/>
              </a:ext>
            </a:extLst>
          </p:cNvPr>
          <p:cNvSpPr txBox="1"/>
          <p:nvPr/>
        </p:nvSpPr>
        <p:spPr>
          <a:xfrm>
            <a:off x="4039016" y="329125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B9CD6AB-3754-DB1E-2CC8-0D1A2C152739}"/>
              </a:ext>
            </a:extLst>
          </p:cNvPr>
          <p:cNvSpPr txBox="1"/>
          <p:nvPr/>
        </p:nvSpPr>
        <p:spPr>
          <a:xfrm>
            <a:off x="6503558" y="324651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4" name="תרשים זרימה: תהליך 23">
            <a:extLst>
              <a:ext uri="{FF2B5EF4-FFF2-40B4-BE49-F238E27FC236}">
                <a16:creationId xmlns:a16="http://schemas.microsoft.com/office/drawing/2014/main" id="{5BF235DD-3F21-5D32-322A-4B993425FB02}"/>
              </a:ext>
            </a:extLst>
          </p:cNvPr>
          <p:cNvSpPr/>
          <p:nvPr/>
        </p:nvSpPr>
        <p:spPr>
          <a:xfrm>
            <a:off x="6096000" y="3147315"/>
            <a:ext cx="2254370" cy="3184474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44B5036C-7ED9-2404-5C85-E65F74092F5F}"/>
              </a:ext>
            </a:extLst>
          </p:cNvPr>
          <p:cNvSpPr txBox="1"/>
          <p:nvPr/>
        </p:nvSpPr>
        <p:spPr>
          <a:xfrm>
            <a:off x="7023251" y="276424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לא חובה!</a:t>
            </a:r>
            <a:endParaRPr lang="en-US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31A9CC25-CD13-65AE-3853-F92875663ABE}"/>
              </a:ext>
            </a:extLst>
          </p:cNvPr>
          <p:cNvSpPr txBox="1"/>
          <p:nvPr/>
        </p:nvSpPr>
        <p:spPr>
          <a:xfrm>
            <a:off x="687654" y="2570672"/>
            <a:ext cx="110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if(</a:t>
            </a:r>
            <a:r>
              <a:rPr lang="he-IL" dirty="0"/>
              <a:t>תנאי</a:t>
            </a:r>
            <a:r>
              <a:rPr lang="en-US" dirty="0"/>
              <a:t>){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	</a:t>
            </a:r>
          </a:p>
          <a:p>
            <a:pPr algn="l" rtl="0"/>
            <a:r>
              <a:rPr lang="en-US" dirty="0"/>
              <a:t>}else{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l" rtl="0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598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97C424-1AFB-6140-FEF8-390050C5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Ticket Price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315CB1-DADF-D4C4-6D54-22348158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43476"/>
            <a:ext cx="8883836" cy="3677683"/>
          </a:xfrm>
        </p:spPr>
        <p:txBody>
          <a:bodyPr/>
          <a:lstStyle/>
          <a:p>
            <a:pPr algn="r" rtl="1"/>
            <a:r>
              <a:rPr lang="he-IL" dirty="0"/>
              <a:t>אם גיל המשתמש קטן או שווה 12 מחיר הכרטיס 75 ₪</a:t>
            </a:r>
          </a:p>
          <a:p>
            <a:pPr algn="r" rtl="1"/>
            <a:r>
              <a:rPr lang="he-IL" dirty="0"/>
              <a:t>אם גיל המשתמש גדול מ -12 מחיר הכרטיס 150 ₪ </a:t>
            </a:r>
            <a:endParaRPr lang="en-US" dirty="0"/>
          </a:p>
          <a:p>
            <a:pPr algn="r" rtl="1"/>
            <a:r>
              <a:rPr lang="he-IL" dirty="0"/>
              <a:t>אם גיל המשתמש גדול או שווה 65 </a:t>
            </a:r>
            <a:br>
              <a:rPr lang="en-US" dirty="0"/>
            </a:br>
            <a:r>
              <a:rPr lang="he-IL" dirty="0"/>
              <a:t>מחיר הכרטיס 50 ₪</a:t>
            </a:r>
          </a:p>
          <a:p>
            <a:pPr algn="r" rtl="1"/>
            <a:endParaRPr lang="en-US" dirty="0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7352EFB5-F316-09D0-5B26-DA4F620D5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939627"/>
              </p:ext>
            </p:extLst>
          </p:nvPr>
        </p:nvGraphicFramePr>
        <p:xfrm>
          <a:off x="1626558" y="3307591"/>
          <a:ext cx="431704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521">
                  <a:extLst>
                    <a:ext uri="{9D8B030D-6E8A-4147-A177-3AD203B41FA5}">
                      <a16:colId xmlns:a16="http://schemas.microsoft.com/office/drawing/2014/main" val="2042604074"/>
                    </a:ext>
                  </a:extLst>
                </a:gridCol>
                <a:gridCol w="2158521">
                  <a:extLst>
                    <a:ext uri="{9D8B030D-6E8A-4147-A177-3AD203B41FA5}">
                      <a16:colId xmlns:a16="http://schemas.microsoft.com/office/drawing/2014/main" val="1641020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7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A</a:t>
                      </a:r>
                      <a:r>
                        <a:rPr lang="he-IL" dirty="0"/>
                        <a:t> קטן מ 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7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A</a:t>
                      </a:r>
                      <a:r>
                        <a:rPr lang="he-IL" dirty="0"/>
                        <a:t> גדול מ 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0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A</a:t>
                      </a:r>
                      <a:r>
                        <a:rPr lang="he-IL" dirty="0"/>
                        <a:t> קטן שווה 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3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/>
                        <a:t>A</a:t>
                      </a:r>
                      <a:r>
                        <a:rPr lang="he-IL" dirty="0"/>
                        <a:t> גדול שווה </a:t>
                      </a:r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1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בדיקת שוויון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0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בדיקת שונות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1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A %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בדיקת/ הצגת שארית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57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03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4E7D68-D71F-4727-AC5F-731B8E69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91785"/>
            <a:ext cx="8886884" cy="702178"/>
          </a:xfrm>
        </p:spPr>
        <p:txBody>
          <a:bodyPr/>
          <a:lstStyle/>
          <a:p>
            <a:pPr algn="ctr"/>
            <a:r>
              <a:rPr lang="en-US" dirty="0"/>
              <a:t>Ternary Operator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F63781-112E-F37B-563D-2745FDEC5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?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 : </a:t>
            </a:r>
            <a:r>
              <a:rPr lang="en-US" dirty="0">
                <a:solidFill>
                  <a:srgbClr val="00B050"/>
                </a:solidFill>
              </a:rPr>
              <a:t>False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0000"/>
                </a:solidFill>
              </a:rPr>
              <a:t>user &lt;= 12 </a:t>
            </a:r>
            <a:r>
              <a:rPr lang="en-US" dirty="0"/>
              <a:t>? </a:t>
            </a:r>
            <a:r>
              <a:rPr lang="en-US" dirty="0">
                <a:solidFill>
                  <a:srgbClr val="0070C0"/>
                </a:solidFill>
              </a:rPr>
              <a:t>alert("The Price is 75nis") 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alert("The Price is 150nis");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1B8DB573-7DAF-7F9F-0470-01AFC38457E0}"/>
              </a:ext>
            </a:extLst>
          </p:cNvPr>
          <p:cNvCxnSpPr>
            <a:cxnSpLocks/>
          </p:cNvCxnSpPr>
          <p:nvPr/>
        </p:nvCxnSpPr>
        <p:spPr>
          <a:xfrm flipH="1">
            <a:off x="3071004" y="2458528"/>
            <a:ext cx="1837426" cy="61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745E96B8-3F41-ED2B-C632-BBC25E41F6AF}"/>
              </a:ext>
            </a:extLst>
          </p:cNvPr>
          <p:cNvCxnSpPr>
            <a:cxnSpLocks/>
          </p:cNvCxnSpPr>
          <p:nvPr/>
        </p:nvCxnSpPr>
        <p:spPr>
          <a:xfrm flipH="1">
            <a:off x="5511766" y="2458528"/>
            <a:ext cx="1524" cy="612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0ED0057-ACD1-F0A4-4925-F20DCF18D2BB}"/>
              </a:ext>
            </a:extLst>
          </p:cNvPr>
          <p:cNvCxnSpPr/>
          <p:nvPr/>
        </p:nvCxnSpPr>
        <p:spPr>
          <a:xfrm>
            <a:off x="6193766" y="2458528"/>
            <a:ext cx="526211" cy="7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10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6AED84-E0A3-1599-B54D-1EAA7FD7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6" y="124633"/>
            <a:ext cx="8886884" cy="953669"/>
          </a:xfrm>
        </p:spPr>
        <p:txBody>
          <a:bodyPr/>
          <a:lstStyle/>
          <a:p>
            <a:pPr algn="ctr"/>
            <a:r>
              <a:rPr lang="en-US" dirty="0"/>
              <a:t>Nested if statement</a:t>
            </a:r>
          </a:p>
        </p:txBody>
      </p:sp>
      <p:sp>
        <p:nvSpPr>
          <p:cNvPr id="4" name="אליפסה 3">
            <a:extLst>
              <a:ext uri="{FF2B5EF4-FFF2-40B4-BE49-F238E27FC236}">
                <a16:creationId xmlns:a16="http://schemas.microsoft.com/office/drawing/2014/main" id="{7BF16CAD-B1A9-67C9-4B78-52F8465E30E2}"/>
              </a:ext>
            </a:extLst>
          </p:cNvPr>
          <p:cNvSpPr/>
          <p:nvPr/>
        </p:nvSpPr>
        <p:spPr>
          <a:xfrm>
            <a:off x="4871886" y="2009955"/>
            <a:ext cx="1503033" cy="7850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תרשים זרימה: החלטה 4">
            <a:extLst>
              <a:ext uri="{FF2B5EF4-FFF2-40B4-BE49-F238E27FC236}">
                <a16:creationId xmlns:a16="http://schemas.microsoft.com/office/drawing/2014/main" id="{73530CAA-A58E-823A-5653-E5E36DB731BF}"/>
              </a:ext>
            </a:extLst>
          </p:cNvPr>
          <p:cNvSpPr/>
          <p:nvPr/>
        </p:nvSpPr>
        <p:spPr>
          <a:xfrm>
            <a:off x="4950541" y="3147315"/>
            <a:ext cx="1345721" cy="10265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User&lt;12</a:t>
            </a:r>
          </a:p>
        </p:txBody>
      </p:sp>
      <p:sp>
        <p:nvSpPr>
          <p:cNvPr id="6" name="תרשים זרימה: תהליך 5">
            <a:extLst>
              <a:ext uri="{FF2B5EF4-FFF2-40B4-BE49-F238E27FC236}">
                <a16:creationId xmlns:a16="http://schemas.microsoft.com/office/drawing/2014/main" id="{77BDD794-131C-CEA2-A853-4C26F5ED68FD}"/>
              </a:ext>
            </a:extLst>
          </p:cNvPr>
          <p:cNvSpPr/>
          <p:nvPr/>
        </p:nvSpPr>
        <p:spPr>
          <a:xfrm>
            <a:off x="3079630" y="4425351"/>
            <a:ext cx="1302589" cy="4140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75</a:t>
            </a:r>
          </a:p>
        </p:txBody>
      </p:sp>
      <p:sp>
        <p:nvSpPr>
          <p:cNvPr id="7" name="תרשים זרימה: תהליך 6">
            <a:extLst>
              <a:ext uri="{FF2B5EF4-FFF2-40B4-BE49-F238E27FC236}">
                <a16:creationId xmlns:a16="http://schemas.microsoft.com/office/drawing/2014/main" id="{78C9137A-9C34-7C9E-0E8D-0056A9153D39}"/>
              </a:ext>
            </a:extLst>
          </p:cNvPr>
          <p:cNvSpPr/>
          <p:nvPr/>
        </p:nvSpPr>
        <p:spPr>
          <a:xfrm>
            <a:off x="8711709" y="4905499"/>
            <a:ext cx="1302589" cy="4140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50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5A3A6DAA-051A-B068-A428-926BFCB1EBDE}"/>
              </a:ext>
            </a:extLst>
          </p:cNvPr>
          <p:cNvSpPr/>
          <p:nvPr/>
        </p:nvSpPr>
        <p:spPr>
          <a:xfrm>
            <a:off x="4871884" y="5641676"/>
            <a:ext cx="1503033" cy="78500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0" name="מחבר: מרפקי 9">
            <a:extLst>
              <a:ext uri="{FF2B5EF4-FFF2-40B4-BE49-F238E27FC236}">
                <a16:creationId xmlns:a16="http://schemas.microsoft.com/office/drawing/2014/main" id="{A675A7EA-8DBC-3830-420A-E89A1AB69518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730925" y="3660587"/>
            <a:ext cx="1219616" cy="7647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3B29953A-FFA2-796F-ECEE-6CC96F272139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16200000" flipH="1">
            <a:off x="3704025" y="4866318"/>
            <a:ext cx="1194759" cy="1140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: מרפקי 15">
            <a:extLst>
              <a:ext uri="{FF2B5EF4-FFF2-40B4-BE49-F238E27FC236}">
                <a16:creationId xmlns:a16="http://schemas.microsoft.com/office/drawing/2014/main" id="{6EA757BE-8ABF-A647-2635-E8B5D45C4A97}"/>
              </a:ext>
            </a:extLst>
          </p:cNvPr>
          <p:cNvCxnSpPr>
            <a:stCxn id="7" idx="2"/>
            <a:endCxn id="8" idx="6"/>
          </p:cNvCxnSpPr>
          <p:nvPr/>
        </p:nvCxnSpPr>
        <p:spPr>
          <a:xfrm rot="5400000">
            <a:off x="7511656" y="4182829"/>
            <a:ext cx="714611" cy="2988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F082501-9A9C-4D97-5202-8A863D0067D7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623402" y="2794958"/>
            <a:ext cx="1" cy="3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876067D-4D3F-6A11-7163-1EA182E7C93E}"/>
              </a:ext>
            </a:extLst>
          </p:cNvPr>
          <p:cNvSpPr txBox="1"/>
          <p:nvPr/>
        </p:nvSpPr>
        <p:spPr>
          <a:xfrm>
            <a:off x="4039016" y="329125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2B9CD6AB-3754-DB1E-2CC8-0D1A2C152739}"/>
              </a:ext>
            </a:extLst>
          </p:cNvPr>
          <p:cNvSpPr txBox="1"/>
          <p:nvPr/>
        </p:nvSpPr>
        <p:spPr>
          <a:xfrm>
            <a:off x="6503558" y="324651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31A9CC25-CD13-65AE-3853-F92875663ABE}"/>
              </a:ext>
            </a:extLst>
          </p:cNvPr>
          <p:cNvSpPr txBox="1"/>
          <p:nvPr/>
        </p:nvSpPr>
        <p:spPr>
          <a:xfrm>
            <a:off x="687654" y="2570672"/>
            <a:ext cx="110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if(</a:t>
            </a:r>
            <a:r>
              <a:rPr lang="he-IL" dirty="0"/>
              <a:t>תנאי</a:t>
            </a:r>
            <a:r>
              <a:rPr lang="en-US" dirty="0"/>
              <a:t>){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	</a:t>
            </a:r>
          </a:p>
          <a:p>
            <a:pPr algn="l" rtl="0"/>
            <a:r>
              <a:rPr lang="en-US" dirty="0"/>
              <a:t>}else{</a:t>
            </a:r>
          </a:p>
          <a:p>
            <a:pPr algn="l" rtl="0"/>
            <a:r>
              <a:rPr lang="en-US" dirty="0">
                <a:solidFill>
                  <a:srgbClr val="FF0000"/>
                </a:solidFill>
              </a:rPr>
              <a:t>false</a:t>
            </a:r>
          </a:p>
          <a:p>
            <a:pPr algn="l" rtl="0"/>
            <a:r>
              <a:rPr lang="en-US" dirty="0"/>
              <a:t>}</a:t>
            </a:r>
          </a:p>
        </p:txBody>
      </p:sp>
      <p:sp>
        <p:nvSpPr>
          <p:cNvPr id="13" name="תרשים זרימה: החלטה 12">
            <a:extLst>
              <a:ext uri="{FF2B5EF4-FFF2-40B4-BE49-F238E27FC236}">
                <a16:creationId xmlns:a16="http://schemas.microsoft.com/office/drawing/2014/main" id="{2656D507-5EF1-744F-93DC-C57E121EE0C5}"/>
              </a:ext>
            </a:extLst>
          </p:cNvPr>
          <p:cNvSpPr/>
          <p:nvPr/>
        </p:nvSpPr>
        <p:spPr>
          <a:xfrm>
            <a:off x="7465374" y="3814260"/>
            <a:ext cx="1345721" cy="10265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User&gt;=65</a:t>
            </a:r>
          </a:p>
        </p:txBody>
      </p:sp>
      <p:sp>
        <p:nvSpPr>
          <p:cNvPr id="17" name="תרשים זרימה: תהליך 16">
            <a:extLst>
              <a:ext uri="{FF2B5EF4-FFF2-40B4-BE49-F238E27FC236}">
                <a16:creationId xmlns:a16="http://schemas.microsoft.com/office/drawing/2014/main" id="{C5F91D1E-8B96-59CB-4995-23E1174D43E6}"/>
              </a:ext>
            </a:extLst>
          </p:cNvPr>
          <p:cNvSpPr/>
          <p:nvPr/>
        </p:nvSpPr>
        <p:spPr>
          <a:xfrm>
            <a:off x="6296262" y="4891174"/>
            <a:ext cx="1302589" cy="41406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150</a:t>
            </a:r>
          </a:p>
        </p:txBody>
      </p: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A73D8E97-F52D-5990-228F-7ACAFD8A8E31}"/>
              </a:ext>
            </a:extLst>
          </p:cNvPr>
          <p:cNvCxnSpPr>
            <a:cxnSpLocks/>
            <a:stCxn id="5" idx="3"/>
            <a:endCxn id="13" idx="0"/>
          </p:cNvCxnSpPr>
          <p:nvPr/>
        </p:nvCxnSpPr>
        <p:spPr>
          <a:xfrm>
            <a:off x="6296262" y="3660587"/>
            <a:ext cx="1841973" cy="153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: מרפקי 27">
            <a:extLst>
              <a:ext uri="{FF2B5EF4-FFF2-40B4-BE49-F238E27FC236}">
                <a16:creationId xmlns:a16="http://schemas.microsoft.com/office/drawing/2014/main" id="{C77C84C8-EF1C-ECB3-8572-5F9D68E6FFFF}"/>
              </a:ext>
            </a:extLst>
          </p:cNvPr>
          <p:cNvCxnSpPr>
            <a:stCxn id="13" idx="1"/>
            <a:endCxn id="17" idx="0"/>
          </p:cNvCxnSpPr>
          <p:nvPr/>
        </p:nvCxnSpPr>
        <p:spPr>
          <a:xfrm rot="10800000" flipV="1">
            <a:off x="6947558" y="4327532"/>
            <a:ext cx="517817" cy="563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רפקי 29">
            <a:extLst>
              <a:ext uri="{FF2B5EF4-FFF2-40B4-BE49-F238E27FC236}">
                <a16:creationId xmlns:a16="http://schemas.microsoft.com/office/drawing/2014/main" id="{CB70B73B-689A-8134-FE3D-A3B174BA087C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8811095" y="4327532"/>
            <a:ext cx="551909" cy="57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BB46BB63-A363-D64C-C5A2-B98537693A04}"/>
              </a:ext>
            </a:extLst>
          </p:cNvPr>
          <p:cNvCxnSpPr>
            <a:stCxn id="17" idx="1"/>
            <a:endCxn id="8" idx="0"/>
          </p:cNvCxnSpPr>
          <p:nvPr/>
        </p:nvCxnSpPr>
        <p:spPr>
          <a:xfrm rot="10800000" flipV="1">
            <a:off x="5623402" y="5098208"/>
            <a:ext cx="672861" cy="543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2FB2EAE2-275C-5528-7156-5B58E4255688}"/>
              </a:ext>
            </a:extLst>
          </p:cNvPr>
          <p:cNvSpPr txBox="1"/>
          <p:nvPr/>
        </p:nvSpPr>
        <p:spPr>
          <a:xfrm>
            <a:off x="10765956" y="1629262"/>
            <a:ext cx="4828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30</a:t>
            </a:r>
          </a:p>
          <a:p>
            <a:r>
              <a:rPr lang="en-US" dirty="0"/>
              <a:t>45</a:t>
            </a:r>
          </a:p>
          <a:p>
            <a:r>
              <a:rPr lang="en-US" dirty="0"/>
              <a:t>50</a:t>
            </a:r>
          </a:p>
          <a:p>
            <a:r>
              <a:rPr lang="en-US" dirty="0"/>
              <a:t>60</a:t>
            </a:r>
          </a:p>
          <a:p>
            <a:r>
              <a:rPr lang="en-US" dirty="0"/>
              <a:t>70</a:t>
            </a:r>
          </a:p>
        </p:txBody>
      </p:sp>
      <p:sp>
        <p:nvSpPr>
          <p:cNvPr id="40" name="סוגר מסולסל שמאלי 39">
            <a:extLst>
              <a:ext uri="{FF2B5EF4-FFF2-40B4-BE49-F238E27FC236}">
                <a16:creationId xmlns:a16="http://schemas.microsoft.com/office/drawing/2014/main" id="{B6DA7618-76F0-43E3-04A2-1A2E30E78B69}"/>
              </a:ext>
            </a:extLst>
          </p:cNvPr>
          <p:cNvSpPr/>
          <p:nvPr/>
        </p:nvSpPr>
        <p:spPr>
          <a:xfrm>
            <a:off x="10354295" y="580264"/>
            <a:ext cx="569343" cy="1345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D0C2E268-FA58-44B7-2A02-C54FCBA54695}"/>
              </a:ext>
            </a:extLst>
          </p:cNvPr>
          <p:cNvSpPr txBox="1"/>
          <p:nvPr/>
        </p:nvSpPr>
        <p:spPr>
          <a:xfrm>
            <a:off x="9674301" y="1132767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&lt;=12</a:t>
            </a:r>
          </a:p>
        </p:txBody>
      </p:sp>
      <p:sp>
        <p:nvSpPr>
          <p:cNvPr id="42" name="סוגר מסולסל שמאלי 41">
            <a:extLst>
              <a:ext uri="{FF2B5EF4-FFF2-40B4-BE49-F238E27FC236}">
                <a16:creationId xmlns:a16="http://schemas.microsoft.com/office/drawing/2014/main" id="{CD95E5C1-7816-85AB-83D5-8A9B76EAAB85}"/>
              </a:ext>
            </a:extLst>
          </p:cNvPr>
          <p:cNvSpPr/>
          <p:nvPr/>
        </p:nvSpPr>
        <p:spPr>
          <a:xfrm>
            <a:off x="10257230" y="3279894"/>
            <a:ext cx="569343" cy="1345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9F53BE29-B287-85C7-848B-2B87522E9457}"/>
              </a:ext>
            </a:extLst>
          </p:cNvPr>
          <p:cNvSpPr txBox="1"/>
          <p:nvPr/>
        </p:nvSpPr>
        <p:spPr>
          <a:xfrm>
            <a:off x="9558710" y="376808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&gt;=65</a:t>
            </a:r>
          </a:p>
        </p:txBody>
      </p:sp>
    </p:spTree>
    <p:extLst>
      <p:ext uri="{BB962C8B-B14F-4D97-AF65-F5344CB8AC3E}">
        <p14:creationId xmlns:p14="http://schemas.microsoft.com/office/powerpoint/2010/main" val="218588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94371-54C1-519F-6395-645E3853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Date Object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FA7936-8A63-4644-0528-4B1AB576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B050"/>
                </a:solidFill>
              </a:rPr>
              <a:t>D</a:t>
            </a:r>
            <a:r>
              <a:rPr lang="en-US" sz="4000" dirty="0"/>
              <a:t>ate()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580C498B-567B-10FD-D3A3-8B60C64FA695}"/>
              </a:ext>
            </a:extLst>
          </p:cNvPr>
          <p:cNvCxnSpPr/>
          <p:nvPr/>
        </p:nvCxnSpPr>
        <p:spPr>
          <a:xfrm>
            <a:off x="4934309" y="2846717"/>
            <a:ext cx="733246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D5B6825-2F5A-7C4C-CC09-2B170406FA2A}"/>
              </a:ext>
            </a:extLst>
          </p:cNvPr>
          <p:cNvSpPr txBox="1"/>
          <p:nvPr/>
        </p:nvSpPr>
        <p:spPr>
          <a:xfrm>
            <a:off x="5186777" y="376111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41726253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LeftStep">
      <a:dk1>
        <a:srgbClr val="000000"/>
      </a:dk1>
      <a:lt1>
        <a:srgbClr val="FFFFFF"/>
      </a:lt1>
      <a:dk2>
        <a:srgbClr val="171735"/>
      </a:dk2>
      <a:lt2>
        <a:srgbClr val="F0F3F1"/>
      </a:lt2>
      <a:accent1>
        <a:srgbClr val="CF40A8"/>
      </a:accent1>
      <a:accent2>
        <a:srgbClr val="A92FBE"/>
      </a:accent2>
      <a:accent3>
        <a:srgbClr val="7F40CF"/>
      </a:accent3>
      <a:accent4>
        <a:srgbClr val="3835C0"/>
      </a:accent4>
      <a:accent5>
        <a:srgbClr val="4079CF"/>
      </a:accent5>
      <a:accent6>
        <a:srgbClr val="2FA2BE"/>
      </a:accent6>
      <a:hlink>
        <a:srgbClr val="349D51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694</Words>
  <Application>Microsoft Office PowerPoint</Application>
  <PresentationFormat>מסך רחב</PresentationFormat>
  <Paragraphs>172</Paragraphs>
  <Slides>18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1" baseType="lpstr">
      <vt:lpstr>Arial</vt:lpstr>
      <vt:lpstr>Neue Haas Grotesk Text Pro</vt:lpstr>
      <vt:lpstr>SwellVTI</vt:lpstr>
      <vt:lpstr>JavaScript</vt:lpstr>
      <vt:lpstr>Function parameters</vt:lpstr>
      <vt:lpstr>Var Type</vt:lpstr>
      <vt:lpstr>Methods Vs. Properties </vt:lpstr>
      <vt:lpstr>if else statement = משפטי תנאי</vt:lpstr>
      <vt:lpstr>Ticket Price</vt:lpstr>
      <vt:lpstr>Ternary Operator</vt:lpstr>
      <vt:lpstr>Nested if statement</vt:lpstr>
      <vt:lpstr>Date Object</vt:lpstr>
      <vt:lpstr>setTimeOut()</vt:lpstr>
      <vt:lpstr>Scope</vt:lpstr>
      <vt:lpstr>Hoisting</vt:lpstr>
      <vt:lpstr>Let Vs. Var</vt:lpstr>
      <vt:lpstr>רקורסיה</vt:lpstr>
      <vt:lpstr>Loops</vt:lpstr>
      <vt:lpstr>For Loop </vt:lpstr>
      <vt:lpstr>ש.ב</vt:lpstr>
      <vt:lpstr>ש.ב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Itamar Zukerman</dc:creator>
  <cp:lastModifiedBy>Itamar Zukerman</cp:lastModifiedBy>
  <cp:revision>1</cp:revision>
  <dcterms:created xsi:type="dcterms:W3CDTF">2023-01-29T07:10:29Z</dcterms:created>
  <dcterms:modified xsi:type="dcterms:W3CDTF">2023-01-29T14:01:35Z</dcterms:modified>
</cp:coreProperties>
</file>