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Pi6EuUiof1w4FBExAYu++nw2O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341C10-DB3E-4F13-AB3F-643ED83E6CAA}">
  <a:tblStyle styleId="{29341C10-DB3E-4F13-AB3F-643ED83E6C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7EE"/>
          </a:solidFill>
        </a:fill>
      </a:tcStyle>
    </a:wholeTbl>
    <a:band1H>
      <a:tcTxStyle/>
      <a:tcStyle>
        <a:fill>
          <a:solidFill>
            <a:srgbClr val="F6CBDC"/>
          </a:solidFill>
        </a:fill>
      </a:tcStyle>
    </a:band1H>
    <a:band2H>
      <a:tcTxStyle/>
    </a:band2H>
    <a:band1V>
      <a:tcTxStyle/>
      <a:tcStyle>
        <a:fill>
          <a:solidFill>
            <a:srgbClr val="F6CBD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2107200" y="1096965"/>
            <a:ext cx="7977600" cy="2085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arkisim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216000" y="3945771"/>
            <a:ext cx="5760000" cy="1832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0"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7"/>
          <p:cNvCxnSpPr/>
          <p:nvPr/>
        </p:nvCxnSpPr>
        <p:spPr>
          <a:xfrm>
            <a:off x="5826000" y="3525773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" name="Google Shape;18;p17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oogle Shape;19;p17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0" name="Google Shape;20;p17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7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" name="Google Shape;22;p17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 rot="5400000">
            <a:off x="4075905" y="-1400579"/>
            <a:ext cx="4040191" cy="10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99000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arkisim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656525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9"/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19"/>
          <p:cNvGrpSpPr/>
          <p:nvPr/>
        </p:nvGrpSpPr>
        <p:grpSpPr>
          <a:xfrm rot="10800000">
            <a:off x="1079500" y="976581"/>
            <a:ext cx="924390" cy="1045314"/>
            <a:chOff x="6200905" y="2967038"/>
            <a:chExt cx="924390" cy="1045314"/>
          </a:xfrm>
        </p:grpSpPr>
        <p:grpSp>
          <p:nvGrpSpPr>
            <p:cNvPr id="37" name="Google Shape;37;p19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8" name="Google Shape;38;p19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9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" name="Google Shape;40;p19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1" name="Google Shape;41;p19"/>
            <p:cNvGrpSpPr/>
            <p:nvPr/>
          </p:nvGrpSpPr>
          <p:grpSpPr>
            <a:xfrm flipH="1" rot="-2700000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42" name="Google Shape;42;p19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9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" name="Google Shape;44;p19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5" name="Google Shape;45;p19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989400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2" type="body"/>
          </p:nvPr>
        </p:nvSpPr>
        <p:spPr>
          <a:xfrm>
            <a:off x="6274202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989399" y="1736732"/>
            <a:ext cx="4928400" cy="66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1"/>
          <p:cNvSpPr txBox="1"/>
          <p:nvPr>
            <p:ph idx="2" type="body"/>
          </p:nvPr>
        </p:nvSpPr>
        <p:spPr>
          <a:xfrm>
            <a:off x="989400" y="2431256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3" type="body"/>
          </p:nvPr>
        </p:nvSpPr>
        <p:spPr>
          <a:xfrm>
            <a:off x="6274200" y="1736732"/>
            <a:ext cx="4928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1"/>
          <p:cNvSpPr txBox="1"/>
          <p:nvPr>
            <p:ph idx="4" type="body"/>
          </p:nvPr>
        </p:nvSpPr>
        <p:spPr>
          <a:xfrm>
            <a:off x="6274200" y="2431257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990001" y="955674"/>
            <a:ext cx="3531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rkisim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5444850" y="882651"/>
            <a:ext cx="5760000" cy="489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·"/>
              <a:defRPr sz="32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·"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989401" y="2584759"/>
            <a:ext cx="3531600" cy="319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8" name="Google Shape;78;p24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/>
          <p:nvPr>
            <p:ph type="title"/>
          </p:nvPr>
        </p:nvSpPr>
        <p:spPr>
          <a:xfrm>
            <a:off x="990000" y="955456"/>
            <a:ext cx="3531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arkisim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/>
          <p:nvPr>
            <p:ph idx="2" type="pic"/>
          </p:nvPr>
        </p:nvSpPr>
        <p:spPr>
          <a:xfrm>
            <a:off x="5537200" y="540001"/>
            <a:ext cx="6115050" cy="5238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990000" y="2584758"/>
            <a:ext cx="3531600" cy="3284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5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" name="Google Shape;86;p25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  <a:defRPr b="0" i="0" sz="4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Narkisim"/>
                <a:ea typeface="Narkisim"/>
                <a:cs typeface="Narkisim"/>
                <a:sym typeface="Narkisim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7760863" y="1079500"/>
            <a:ext cx="3882286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arkisim"/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8208006" y="4113213"/>
            <a:ext cx="298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31.01.23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-1" l="7258" r="22544" t="0"/>
          <a:stretch/>
        </p:blipFill>
        <p:spPr>
          <a:xfrm>
            <a:off x="20" y="10"/>
            <a:ext cx="7211993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"/>
          <p:cNvCxnSpPr/>
          <p:nvPr/>
        </p:nvCxnSpPr>
        <p:spPr>
          <a:xfrm>
            <a:off x="9432006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תרגילון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צור בתרגיל הלולאה המקוננת את לוח הכפל</a:t>
            </a:r>
            <a:endParaRPr/>
          </a:p>
        </p:txBody>
      </p:sp>
      <p:pic>
        <p:nvPicPr>
          <p:cNvPr descr="תמונה שמכילה שולחן&#10;&#10;התיאור נוצר באופן אוטומטי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8467"/>
          <a:stretch/>
        </p:blipFill>
        <p:spPr>
          <a:xfrm>
            <a:off x="2709122" y="2648969"/>
            <a:ext cx="3914804" cy="3177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Multiple table 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-97528" y="1668672"/>
            <a:ext cx="5903105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document.write('&lt;table border="3"&gt;');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</a:t>
            </a:r>
            <a:r>
              <a:rPr lang="en-US">
                <a:solidFill>
                  <a:srgbClr val="FF0000"/>
                </a:solidFill>
              </a:rPr>
              <a:t>for (let x = 1; x &lt;= 10; x++)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0000"/>
                </a:solidFill>
              </a:rPr>
              <a:t>            document.write('&lt;tr&gt;');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</a:t>
            </a:r>
            <a:r>
              <a:rPr lang="en-US">
                <a:solidFill>
                  <a:srgbClr val="0070C0"/>
                </a:solidFill>
              </a:rPr>
              <a:t>for (let y = 1; y &lt;= 10; y++)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</a:rPr>
              <a:t>                document.write('&lt;td&gt;’ +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0070C0"/>
                </a:solidFill>
              </a:rPr>
              <a:t> * y+‘&lt;/td&gt;');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0070C0"/>
                </a:solidFill>
              </a:rPr>
              <a:t>           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0000"/>
                </a:solidFill>
              </a:rPr>
              <a:t>            document.write('&lt;/tr&gt;');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0000"/>
                </a:solidFill>
              </a:rPr>
              <a:t>       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document.write('&lt;/table&gt;');</a:t>
            </a:r>
            <a:endParaRPr/>
          </a:p>
        </p:txBody>
      </p:sp>
      <p:graphicFrame>
        <p:nvGraphicFramePr>
          <p:cNvPr id="192" name="Google Shape;192;p11"/>
          <p:cNvGraphicFramePr/>
          <p:nvPr/>
        </p:nvGraphicFramePr>
        <p:xfrm>
          <a:off x="7673676" y="1763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{29341C10-DB3E-4F13-AB3F-643ED83E6CAA}</a:tableStyleId>
              </a:tblPr>
              <a:tblGrid>
                <a:gridCol w="1722875"/>
                <a:gridCol w="1722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x*y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ש.ב = שלולית בוץ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בתרגיל לוח הכפל מלא את המספרים מ-1 עד 100</a:t>
            </a:r>
            <a:endParaRPr/>
          </a:p>
          <a:p>
            <a:pPr indent="-233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33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33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33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צבע את הרקע של התאים שמכילים מספר זוגי באדום.</a:t>
            </a:r>
            <a:endParaRPr/>
          </a:p>
        </p:txBody>
      </p:sp>
      <p:graphicFrame>
        <p:nvGraphicFramePr>
          <p:cNvPr id="199" name="Google Shape;199;p12"/>
          <p:cNvGraphicFramePr/>
          <p:nvPr/>
        </p:nvGraphicFramePr>
        <p:xfrm>
          <a:off x="884687" y="22226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{29341C10-DB3E-4F13-AB3F-643ED83E6CAA}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innerHTML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989400" y="1660046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Property 🡪 מאפשר להוסיף תוכן לדף בנקודה מוגדרת</a:t>
            </a:r>
            <a:endParaRPr/>
          </a:p>
          <a:p>
            <a:pPr indent="-360000" lvl="0" marL="360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 &lt;h1 </a:t>
            </a:r>
            <a:r>
              <a:rPr lang="en-US">
                <a:solidFill>
                  <a:srgbClr val="FF0000"/>
                </a:solidFill>
              </a:rPr>
              <a:t>id="alice"</a:t>
            </a:r>
            <a:r>
              <a:rPr lang="en-US"/>
              <a:t>&gt;Who is Alice...Click&lt;/h1&gt;</a:t>
            </a:r>
            <a:endParaRPr/>
          </a:p>
          <a:p>
            <a:pPr indent="-360000" lvl="0" marL="360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 let alice = document.getElementById(</a:t>
            </a:r>
            <a:r>
              <a:rPr lang="en-US">
                <a:solidFill>
                  <a:srgbClr val="FF0000"/>
                </a:solidFill>
              </a:rPr>
              <a:t>'alice</a:t>
            </a:r>
            <a:r>
              <a:rPr lang="en-US"/>
              <a:t>');</a:t>
            </a:r>
            <a:endParaRPr/>
          </a:p>
          <a:p>
            <a:pPr indent="-360000" lvl="0" marL="360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alice</a:t>
            </a:r>
            <a:r>
              <a:rPr lang="en-US">
                <a:solidFill>
                  <a:srgbClr val="FF0000"/>
                </a:solidFill>
              </a:rPr>
              <a:t>.innerHTML</a:t>
            </a:r>
            <a:r>
              <a:rPr lang="en-US"/>
              <a:t>= “Content”;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Transform</a:t>
            </a:r>
            <a:endParaRPr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שינוי אלמנט בדף</a:t>
            </a:r>
            <a:endParaRPr/>
          </a:p>
          <a:p>
            <a:pPr indent="0" lvl="1" marL="360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גודל -  scale(x,y) ,scaleX(), scaleY()</a:t>
            </a:r>
            <a:endParaRPr/>
          </a:p>
          <a:p>
            <a:pPr indent="0" lvl="1" marL="360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מיקום -  transltate</a:t>
            </a:r>
            <a:endParaRPr/>
          </a:p>
          <a:p>
            <a:pPr indent="0" lvl="1" marL="360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סיבוב – rotate(20deg)</a:t>
            </a:r>
            <a:endParaRPr/>
          </a:p>
          <a:p>
            <a:pPr indent="0" lvl="1" marL="36000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עיוות  - skew(20deg,40deg)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Transition</a:t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כיצד נראה המעבר בין המצבים.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ניתן להגדיר על כל פרמטר של האלמנט.</a:t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4399472" y="3019245"/>
            <a:ext cx="2691441" cy="1854680"/>
          </a:xfrm>
          <a:prstGeom prst="rect">
            <a:avLst/>
          </a:prstGeom>
          <a:solidFill>
            <a:schemeClr val="accent1"/>
          </a:solidFill>
          <a:ln cap="flat" cmpd="sng" w="10775">
            <a:solidFill>
              <a:srgbClr val="A81D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4399472" y="4917103"/>
            <a:ext cx="2691441" cy="382917"/>
          </a:xfrm>
          <a:prstGeom prst="rect">
            <a:avLst/>
          </a:prstGeom>
          <a:solidFill>
            <a:schemeClr val="accent5"/>
          </a:solidFill>
          <a:ln cap="flat" cmpd="sng" w="10775">
            <a:solidFill>
              <a:srgbClr val="1D3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Caption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5537834" y="2555023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רגיל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>
            <a:off x="7090913" y="5115510"/>
            <a:ext cx="62972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15"/>
          <p:cNvSpPr txBox="1"/>
          <p:nvPr/>
        </p:nvSpPr>
        <p:spPr>
          <a:xfrm>
            <a:off x="7720642" y="4917103"/>
            <a:ext cx="780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מוסתר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1078302" y="3019245"/>
            <a:ext cx="2691441" cy="1854680"/>
          </a:xfrm>
          <a:prstGeom prst="rect">
            <a:avLst/>
          </a:prstGeom>
          <a:solidFill>
            <a:schemeClr val="accent1"/>
          </a:solidFill>
          <a:ln cap="flat" cmpd="sng" w="10775">
            <a:solidFill>
              <a:srgbClr val="A81D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1078300" y="4491008"/>
            <a:ext cx="2691441" cy="382917"/>
          </a:xfrm>
          <a:prstGeom prst="rect">
            <a:avLst/>
          </a:prstGeom>
          <a:solidFill>
            <a:schemeClr val="accent5"/>
          </a:solidFill>
          <a:ln cap="flat" cmpd="sng" w="10775">
            <a:solidFill>
              <a:srgbClr val="1D3E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Caption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1297751" y="2727771"/>
            <a:ext cx="2252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סמן העכבר על התמונה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5"/>
          <p:cNvCxnSpPr>
            <a:stCxn id="224" idx="1"/>
          </p:cNvCxnSpPr>
          <p:nvPr/>
        </p:nvCxnSpPr>
        <p:spPr>
          <a:xfrm rot="10800000">
            <a:off x="724600" y="4682467"/>
            <a:ext cx="353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7" name="Google Shape;227;p15"/>
          <p:cNvSpPr txBox="1"/>
          <p:nvPr/>
        </p:nvSpPr>
        <p:spPr>
          <a:xfrm>
            <a:off x="225763" y="4504593"/>
            <a:ext cx="498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גלוי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0" y="2065463"/>
            <a:ext cx="856387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document.write("&lt;table border='3'&gt;");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document.write("&lt;tr&gt;");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for (</a:t>
            </a:r>
            <a:r>
              <a:rPr b="0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let x = 1</a:t>
            </a: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x &lt;= 50</a:t>
            </a: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x = x + 1</a:t>
            </a: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 console.log(x);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 document.write("&lt;td&gt;" + x + ". Happy &lt;/td&gt;");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document.write("&lt;/tr&gt;");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document.write("&lt;/table&gt;");</a:t>
            </a:r>
            <a:endParaRPr/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8300289" y="19618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{29341C10-DB3E-4F13-AB3F-643ED83E6CAA}</a:tableStyleId>
              </a:tblPr>
              <a:tblGrid>
                <a:gridCol w="1589175"/>
                <a:gridCol w="1589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 =x+1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getElementById()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מתודה של האוביקט – document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בעזרת המתודה ניתן להגיע לכל אלמנט בדף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989400" y="395289"/>
            <a:ext cx="10213200" cy="6743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Equality 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989400" y="1216325"/>
            <a:ext cx="10213200" cy="5469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== 🡨 בדיקה של הערך (Value) ,ללא בדיקה של הסוג (Type)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=== 🡨 בדיקה של הסוג ושל הערך.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let a = 10;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let b = "10";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if (a === b)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alert("היי עיזבי");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} else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alert("a is not b");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Complex if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אם גיל המשתמש קטן או שווה ל 12 מחיר הכרטיס 50 ₪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אם גיל המשתמש גדול או שווה 65  מחיר הכרטיס 50 ₪ 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If(age &lt;=12 </a:t>
            </a:r>
            <a:r>
              <a:rPr lang="en-US">
                <a:solidFill>
                  <a:srgbClr val="00B050"/>
                </a:solidFill>
              </a:rPr>
              <a:t>||</a:t>
            </a:r>
            <a:r>
              <a:rPr lang="en-US"/>
              <a:t> age&gt;= 65){}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כדי שהתנאי יתקיים אחד מהתנאים צריך להתקיים.</a:t>
            </a:r>
            <a:endParaRPr/>
          </a:p>
          <a:p>
            <a:pPr indent="-233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אם שם המשתמש Avi והסיסמה היא 123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If(user == “Avi” </a:t>
            </a:r>
            <a:r>
              <a:rPr lang="en-US">
                <a:solidFill>
                  <a:srgbClr val="00B050"/>
                </a:solidFill>
              </a:rPr>
              <a:t>&amp;&amp;</a:t>
            </a:r>
            <a:r>
              <a:rPr lang="en-US"/>
              <a:t> pass == “123”)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שני התנאים צריכים להתקיים.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תרגילון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סרט שהכניסה אליו מוגבלת מגיל 16 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אם גיל המשתמש גדול או שווה 16 הוא יכול להיכנס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אם גיל המשתמש קטן מ – 16 🡨 Go Home</a:t>
            </a:r>
            <a:endParaRPr/>
          </a:p>
          <a:p>
            <a:pPr indent="-360000" lvl="0" marL="3600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אם גיל המשתמש קטן מ- 16  אבל הורה נוכח הוא יכול להיכנס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3295292" y="4321834"/>
            <a:ext cx="2553418" cy="1923691"/>
          </a:xfrm>
          <a:prstGeom prst="rect">
            <a:avLst/>
          </a:prstGeom>
          <a:solidFill>
            <a:srgbClr val="EFE1EF"/>
          </a:solidFill>
          <a:ln cap="flat" cmpd="sng" w="10775">
            <a:solidFill>
              <a:srgbClr val="A81D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4088921" y="4511615"/>
            <a:ext cx="1328468" cy="362310"/>
          </a:xfrm>
          <a:prstGeom prst="rect">
            <a:avLst/>
          </a:prstGeom>
          <a:solidFill>
            <a:schemeClr val="accent1"/>
          </a:solidFill>
          <a:ln cap="flat" cmpd="sng" w="10775">
            <a:solidFill>
              <a:srgbClr val="A81D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3429765" y="4511615"/>
            <a:ext cx="6591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3436275" y="5023439"/>
            <a:ext cx="9028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parent:</a:t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4339087" y="5076803"/>
            <a:ext cx="329360" cy="284671"/>
          </a:xfrm>
          <a:prstGeom prst="rect">
            <a:avLst/>
          </a:prstGeom>
          <a:solidFill>
            <a:schemeClr val="accent1"/>
          </a:solidFill>
          <a:ln cap="flat" cmpd="sng" w="10775">
            <a:solidFill>
              <a:srgbClr val="A81D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6343292" y="4915609"/>
            <a:ext cx="2277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Checkbox.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checked</a:t>
            </a:r>
            <a:endParaRPr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 rot="10800000">
            <a:off x="7142672" y="5283679"/>
            <a:ext cx="494775" cy="4355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6"/>
          <p:cNvSpPr txBox="1"/>
          <p:nvPr/>
        </p:nvSpPr>
        <p:spPr>
          <a:xfrm>
            <a:off x="6096000" y="5719250"/>
            <a:ext cx="3082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שם המשתנה שמכיל את ההפניה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JavaScript Style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989400" y="1711804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Document.body.style.background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olor = ‘red’;</a:t>
            </a:r>
            <a:endParaRPr/>
          </a:p>
          <a:p>
            <a:pPr indent="-360000" lvl="0" marL="360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Body{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Background-color:red;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}</a:t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1" marL="360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let c = a – b;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Shorten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x = x + 1;</a:t>
            </a:r>
            <a:endParaRPr/>
          </a:p>
          <a:p>
            <a:pPr indent="-360000" lvl="0" marL="360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x += 1;</a:t>
            </a:r>
            <a:endParaRPr/>
          </a:p>
          <a:p>
            <a:pPr indent="-360000" lvl="0" marL="360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x++ / x--</a:t>
            </a:r>
            <a:endParaRPr/>
          </a:p>
          <a:p>
            <a:pPr indent="-233000" lvl="0" marL="360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60000" lvl="0" marL="3600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</a:pPr>
            <a:r>
              <a:rPr lang="en-US"/>
              <a:t>for(let x = 10; x &gt; 1; x--){}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989400" y="395289"/>
            <a:ext cx="10213200" cy="73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arkisim"/>
              <a:buNone/>
            </a:pPr>
            <a:r>
              <a:rPr lang="en-US"/>
              <a:t>Nested Loop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1788737" y="2242868"/>
            <a:ext cx="5367175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document.write('&lt;table border="3"&gt;');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for (let x = 1; x &lt;= 10; x++)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document.write('&lt;tr&gt;’);</a:t>
            </a:r>
            <a:b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 for (let y = 1; y &lt;= 10; y++)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     document.write('&lt;td&gt; Happy &lt;/td&gt;');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b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document.write('&lt;/tr&gt;');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document.write('&lt;/table&gt;');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7548113" y="2096219"/>
            <a:ext cx="2708695" cy="2708695"/>
          </a:xfrm>
          <a:prstGeom prst="ellipse">
            <a:avLst/>
          </a:prstGeom>
          <a:solidFill>
            <a:schemeClr val="accent1"/>
          </a:solidFill>
          <a:ln cap="flat" cmpd="sng" w="10775">
            <a:solidFill>
              <a:srgbClr val="A81D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8059378" y="2607484"/>
            <a:ext cx="1686164" cy="1686164"/>
          </a:xfrm>
          <a:prstGeom prst="ellipse">
            <a:avLst/>
          </a:prstGeom>
          <a:solidFill>
            <a:schemeClr val="accent4"/>
          </a:solidFill>
          <a:ln cap="flat" cmpd="sng" w="10775">
            <a:solidFill>
              <a:srgbClr val="3720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9"/>
          <p:cNvCxnSpPr>
            <a:stCxn id="165" idx="0"/>
          </p:cNvCxnSpPr>
          <p:nvPr/>
        </p:nvCxnSpPr>
        <p:spPr>
          <a:xfrm rot="10800000">
            <a:off x="8902461" y="1595819"/>
            <a:ext cx="0" cy="50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9"/>
          <p:cNvSpPr txBox="1"/>
          <p:nvPr/>
        </p:nvSpPr>
        <p:spPr>
          <a:xfrm>
            <a:off x="8728753" y="2103226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69" name="Google Shape;169;p9"/>
          <p:cNvCxnSpPr>
            <a:stCxn id="165" idx="7"/>
          </p:cNvCxnSpPr>
          <p:nvPr/>
        </p:nvCxnSpPr>
        <p:spPr>
          <a:xfrm flipH="1" rot="10800000">
            <a:off x="9860129" y="2096298"/>
            <a:ext cx="396600" cy="39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9"/>
          <p:cNvSpPr txBox="1"/>
          <p:nvPr/>
        </p:nvSpPr>
        <p:spPr>
          <a:xfrm flipH="1">
            <a:off x="10156382" y="1834051"/>
            <a:ext cx="284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71" name="Google Shape;171;p9"/>
          <p:cNvCxnSpPr>
            <a:stCxn id="165" idx="1"/>
          </p:cNvCxnSpPr>
          <p:nvPr/>
        </p:nvCxnSpPr>
        <p:spPr>
          <a:xfrm rot="10800000">
            <a:off x="7589892" y="2103198"/>
            <a:ext cx="354900" cy="38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9"/>
          <p:cNvSpPr txBox="1"/>
          <p:nvPr/>
        </p:nvSpPr>
        <p:spPr>
          <a:xfrm>
            <a:off x="7263419" y="1661387"/>
            <a:ext cx="441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cxnSp>
        <p:nvCxnSpPr>
          <p:cNvPr id="173" name="Google Shape;173;p9"/>
          <p:cNvCxnSpPr>
            <a:stCxn id="166" idx="0"/>
          </p:cNvCxnSpPr>
          <p:nvPr/>
        </p:nvCxnSpPr>
        <p:spPr>
          <a:xfrm rot="10800000">
            <a:off x="8902460" y="2398084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9"/>
          <p:cNvCxnSpPr>
            <a:stCxn id="166" idx="7"/>
          </p:cNvCxnSpPr>
          <p:nvPr/>
        </p:nvCxnSpPr>
        <p:spPr>
          <a:xfrm flipH="1" rot="10800000">
            <a:off x="9498609" y="2669617"/>
            <a:ext cx="222600" cy="18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9"/>
          <p:cNvSpPr txBox="1"/>
          <p:nvPr/>
        </p:nvSpPr>
        <p:spPr>
          <a:xfrm flipH="1">
            <a:off x="9670326" y="2405348"/>
            <a:ext cx="284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76" name="Google Shape;176;p9"/>
          <p:cNvCxnSpPr>
            <a:stCxn id="166" idx="1"/>
          </p:cNvCxnSpPr>
          <p:nvPr/>
        </p:nvCxnSpPr>
        <p:spPr>
          <a:xfrm rot="10800000">
            <a:off x="8152111" y="2669617"/>
            <a:ext cx="154200" cy="18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9"/>
          <p:cNvSpPr txBox="1"/>
          <p:nvPr/>
        </p:nvSpPr>
        <p:spPr>
          <a:xfrm>
            <a:off x="7824192" y="2405341"/>
            <a:ext cx="4411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8728753" y="1298301"/>
            <a:ext cx="31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ostyVTI">
  <a:themeElements>
    <a:clrScheme name="AnalogousFromRegular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94"/>
      </a:accent1>
      <a:accent2>
        <a:srgbClr val="D517D2"/>
      </a:accent2>
      <a:accent3>
        <a:srgbClr val="9B29E7"/>
      </a:accent3>
      <a:accent4>
        <a:srgbClr val="4C2CD9"/>
      </a:accent4>
      <a:accent5>
        <a:srgbClr val="2955E7"/>
      </a:accent5>
      <a:accent6>
        <a:srgbClr val="1792D5"/>
      </a:accent6>
      <a:hlink>
        <a:srgbClr val="349C6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2023-01-31T07:14:17Z</dcterms:created>
  <dc:creator>Itamar Zukerman</dc:creator>
</cp:coreProperties>
</file>