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e1ziXgR3ZPVHbdCnFJCE8MecY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2A5570-38FD-46FC-BA3E-65DB0905848E}">
  <a:tblStyle styleId="{D42A5570-38FD-46FC-BA3E-65DB090584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B"/>
          </a:solidFill>
        </a:fill>
      </a:tcStyle>
    </a:wholeTbl>
    <a:band1H>
      <a:tcTxStyle/>
      <a:tcStyle>
        <a:fill>
          <a:solidFill>
            <a:srgbClr val="E9CFD5"/>
          </a:solidFill>
        </a:fill>
      </a:tcStyle>
    </a:band1H>
    <a:band2H>
      <a:tcTxStyle/>
    </a:band2H>
    <a:band1V>
      <a:tcTxStyle/>
      <a:tcStyle>
        <a:fill>
          <a:solidFill>
            <a:srgbClr val="E9CF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A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AFAF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D2CF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1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1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DF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enkonzept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5199" t="0"/>
          <a:stretch/>
        </p:blipFill>
        <p:spPr>
          <a:xfrm>
            <a:off x="-2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HTML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17.01.23</a:t>
            </a:r>
            <a:endParaRPr sz="2000"/>
          </a:p>
        </p:txBody>
      </p:sp>
      <p:sp>
        <p:nvSpPr>
          <p:cNvPr id="122" name="Google Shape;122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Fonts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495300" y="2164080"/>
            <a:ext cx="10788396" cy="400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על גופנים יש זכויות יוצרים. לא להשתמש בגופן שאין לו קובץ *.txt(רישיון) בעת ההורדה.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גופנים נמכרים לפי משקל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Bold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Italic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Fonts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2358025" y="1890541"/>
            <a:ext cx="5635800" cy="8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6530478" y="5761478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Serif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3052524" y="576693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Sans-Serif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5516880" y="2644140"/>
            <a:ext cx="899160" cy="929640"/>
          </a:xfrm>
          <a:prstGeom prst="ellipse">
            <a:avLst/>
          </a:prstGeom>
          <a:noFill/>
          <a:ln cap="flat" cmpd="sng" w="12700">
            <a:solidFill>
              <a:srgbClr val="8E38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338060" y="2644140"/>
            <a:ext cx="899160" cy="929640"/>
          </a:xfrm>
          <a:prstGeom prst="ellipse">
            <a:avLst/>
          </a:prstGeom>
          <a:noFill/>
          <a:ln cap="flat" cmpd="sng" w="12700">
            <a:solidFill>
              <a:srgbClr val="8E38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1170940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צור תפריט רספונסיבי</a:t>
            </a:r>
            <a:endParaRPr/>
          </a:p>
        </p:txBody>
      </p:sp>
      <p:graphicFrame>
        <p:nvGraphicFramePr>
          <p:cNvPr id="204" name="Google Shape;204;p12"/>
          <p:cNvGraphicFramePr/>
          <p:nvPr/>
        </p:nvGraphicFramePr>
        <p:xfrm>
          <a:off x="289306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{D42A5570-38FD-46FC-BA3E-65DB0905848E}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12"/>
          <p:cNvSpPr txBox="1"/>
          <p:nvPr/>
        </p:nvSpPr>
        <p:spPr>
          <a:xfrm>
            <a:off x="6384145" y="3059668"/>
            <a:ext cx="953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6376525" y="4140446"/>
            <a:ext cx="846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>
            <a:off x="4943185" y="4587629"/>
            <a:ext cx="3512820" cy="3263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8E38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2"/>
          <p:cNvGrpSpPr/>
          <p:nvPr/>
        </p:nvGrpSpPr>
        <p:grpSpPr>
          <a:xfrm>
            <a:off x="5006345" y="4631630"/>
            <a:ext cx="251456" cy="238371"/>
            <a:chOff x="6377944" y="5425440"/>
            <a:chExt cx="428135" cy="295072"/>
          </a:xfrm>
        </p:grpSpPr>
        <p:sp>
          <p:nvSpPr>
            <p:cNvPr id="209" name="Google Shape;209;p12"/>
            <p:cNvSpPr/>
            <p:nvPr/>
          </p:nvSpPr>
          <p:spPr>
            <a:xfrm>
              <a:off x="6377944" y="5425440"/>
              <a:ext cx="428135" cy="6858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6377944" y="5538686"/>
              <a:ext cx="428135" cy="6858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6377944" y="5651932"/>
              <a:ext cx="428135" cy="6858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2"/>
          <p:cNvSpPr txBox="1"/>
          <p:nvPr/>
        </p:nvSpPr>
        <p:spPr>
          <a:xfrm>
            <a:off x="478433" y="4914003"/>
            <a:ext cx="3674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כאשר מניחים את סמן העכבר על ה-Bar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יופיע התפריט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12"/>
          <p:cNvGraphicFramePr/>
          <p:nvPr/>
        </p:nvGraphicFramePr>
        <p:xfrm>
          <a:off x="4943185" y="4950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{D42A5570-38FD-46FC-BA3E-65DB0905848E}</a:tableStyleId>
              </a:tblPr>
              <a:tblGrid>
                <a:gridCol w="3512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4" name="Google Shape;214;p12"/>
          <p:cNvSpPr txBox="1"/>
          <p:nvPr/>
        </p:nvSpPr>
        <p:spPr>
          <a:xfrm>
            <a:off x="1330961" y="4160012"/>
            <a:ext cx="1562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&amp;#9776;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1115568" y="410618"/>
            <a:ext cx="10168128" cy="736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Selectors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115568" y="1118242"/>
            <a:ext cx="10168128" cy="573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ניתן להשתמש בסלקטורים של CSS גם ב- JavaScript.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הרעיון הוא להגיע לאלמנט בדף לפי מיקומו היחסי במקום להוסיף Class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div h1 {} 🡪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כל  h1  בתוך  div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 </a:t>
            </a:r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 h1{} 🡪 children only</a:t>
            </a:r>
            <a:endParaRPr/>
          </a:p>
          <a:p>
            <a:pPr indent="-228600" lvl="1" marL="6858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&lt;div&gt;</a:t>
            </a:r>
            <a:endParaRPr/>
          </a:p>
          <a:p>
            <a:pPr indent="-228600" lvl="2" marL="11430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&lt;header&gt;</a:t>
            </a:r>
            <a:endParaRPr/>
          </a:p>
          <a:p>
            <a:pPr indent="-228600" lvl="3" marL="16002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&lt;h1&gt;&lt;/h1&gt;</a:t>
            </a:r>
            <a:endParaRPr/>
          </a:p>
          <a:p>
            <a:pPr indent="-228600" lvl="2" marL="11430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&lt;/header&gt;</a:t>
            </a:r>
            <a:endParaRPr/>
          </a:p>
          <a:p>
            <a:pPr indent="-228600" lvl="2" marL="11430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&lt;h1&gt;&lt;/h1&gt;</a:t>
            </a:r>
            <a:endParaRPr/>
          </a:p>
          <a:p>
            <a:pPr indent="-228600" lvl="1" marL="685800" rtl="0" algn="l">
              <a:lnSpc>
                <a:spcPct val="11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&lt;/div&gt;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1115568" y="100066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Selectors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1115568" y="1587260"/>
            <a:ext cx="10168128" cy="510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h1</a:t>
            </a:r>
            <a:r>
              <a:rPr lang="en-US">
                <a:solidFill>
                  <a:srgbClr val="FF0000"/>
                </a:solidFill>
              </a:rPr>
              <a:t>+</a:t>
            </a:r>
            <a:r>
              <a:rPr lang="en-US"/>
              <a:t>p {} 🡪 first brother only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&lt;p&gt;Content&lt;/p&gt;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&lt;h1&gt;Content&lt;/h1&gt;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>
                <a:solidFill>
                  <a:srgbClr val="FF0000"/>
                </a:solidFill>
              </a:rPr>
              <a:t>&lt;p&gt;Content&lt;/p&gt;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&lt;p&gt;Content&lt;/p&gt;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h1</a:t>
            </a:r>
            <a:r>
              <a:rPr lang="en-US">
                <a:solidFill>
                  <a:srgbClr val="FF0000"/>
                </a:solidFill>
              </a:rPr>
              <a:t>~</a:t>
            </a:r>
            <a:r>
              <a:rPr lang="en-US"/>
              <a:t>p {} 🡪 All  the Brothers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</a:t>
            </a:r>
            <a:r>
              <a:rPr lang="en-US" sz="1800"/>
              <a:t>&lt;p&gt;Content&lt;/p&gt;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&lt;h1&gt;Content&lt;/h1&gt;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&lt;p&gt;Content&lt;/p&gt;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&lt;p&gt;Content&lt;/p&gt;</a:t>
            </a:r>
            <a:endParaRPr/>
          </a:p>
          <a:p>
            <a:pPr indent="-508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Attribute Selectors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&lt;img src=“” alt=“”&gt;</a:t>
            </a:r>
            <a:endParaRPr/>
          </a:p>
          <a:p>
            <a:pPr indent="-50800" lvl="0" marL="228600" rtl="0" algn="ct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 rot="5400000">
            <a:off x="5811328" y="2751826"/>
            <a:ext cx="569344" cy="83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5590829" y="3429000"/>
            <a:ext cx="1010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5400000">
            <a:off x="6821669" y="2751826"/>
            <a:ext cx="569344" cy="83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601170" y="3440336"/>
            <a:ext cx="1010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115568" y="96012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Attribute Selectors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1115568" y="980694"/>
            <a:ext cx="10168128" cy="489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a[title</a:t>
            </a:r>
            <a:r>
              <a:rPr lang="en-US" sz="2400">
                <a:solidFill>
                  <a:srgbClr val="FF0000"/>
                </a:solidFill>
              </a:rPr>
              <a:t>=</a:t>
            </a:r>
            <a:r>
              <a:rPr lang="en-US" sz="1600"/>
              <a:t>"home sweet home"] {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color: beige;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background-color: #000;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}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a[title</a:t>
            </a:r>
            <a:r>
              <a:rPr lang="en-US" sz="2400">
                <a:solidFill>
                  <a:srgbClr val="FF0000"/>
                </a:solidFill>
              </a:rPr>
              <a:t>~=</a:t>
            </a:r>
            <a:r>
              <a:rPr lang="en-US" sz="1600"/>
              <a:t>"home"] {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color: #fc0;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background-color: crimson;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}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a[title</a:t>
            </a:r>
            <a:r>
              <a:rPr lang="en-US" sz="2000">
                <a:solidFill>
                  <a:srgbClr val="FF0000"/>
                </a:solidFill>
              </a:rPr>
              <a:t>*=</a:t>
            </a:r>
            <a:r>
              <a:rPr lang="en-US" sz="1600"/>
              <a:t>"ho"] {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color: lime;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background-color: teal;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}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330460" y="1708030"/>
            <a:ext cx="15613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5"/>
          <p:cNvSpPr txBox="1"/>
          <p:nvPr/>
        </p:nvSpPr>
        <p:spPr>
          <a:xfrm>
            <a:off x="5961118" y="1523364"/>
            <a:ext cx="1500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הגדרה מדויקת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5"/>
          <p:cNvCxnSpPr/>
          <p:nvPr/>
        </p:nvCxnSpPr>
        <p:spPr>
          <a:xfrm>
            <a:off x="3329795" y="3515669"/>
            <a:ext cx="15613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5"/>
          <p:cNvSpPr txBox="1"/>
          <p:nvPr/>
        </p:nvSpPr>
        <p:spPr>
          <a:xfrm>
            <a:off x="4864503" y="3342331"/>
            <a:ext cx="2193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מכיל את המילה home</a:t>
            </a:r>
            <a:endParaRPr/>
          </a:p>
        </p:txBody>
      </p:sp>
      <p:cxnSp>
        <p:nvCxnSpPr>
          <p:cNvPr id="156" name="Google Shape;156;p5"/>
          <p:cNvCxnSpPr/>
          <p:nvPr/>
        </p:nvCxnSpPr>
        <p:spPr>
          <a:xfrm>
            <a:off x="2889848" y="5232326"/>
            <a:ext cx="15613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5"/>
          <p:cNvSpPr txBox="1"/>
          <p:nvPr/>
        </p:nvSpPr>
        <p:spPr>
          <a:xfrm>
            <a:off x="4583978" y="5047660"/>
            <a:ext cx="2473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מכיל את רצף האותיות ho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Attribute Selectors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a[href</a:t>
            </a:r>
            <a:r>
              <a:rPr lang="en-US">
                <a:solidFill>
                  <a:srgbClr val="FF0000"/>
                </a:solidFill>
              </a:rPr>
              <a:t>^=</a:t>
            </a:r>
            <a:r>
              <a:rPr lang="en-US"/>
              <a:t>"http"] {} 🡪 מתחיל ב...</a:t>
            </a:r>
            <a:endParaRPr/>
          </a:p>
          <a:p>
            <a:pPr indent="-508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a[href</a:t>
            </a:r>
            <a:r>
              <a:rPr lang="en-US">
                <a:solidFill>
                  <a:srgbClr val="FF0000"/>
                </a:solidFill>
              </a:rPr>
              <a:t>$=</a:t>
            </a:r>
            <a:r>
              <a:rPr lang="en-US"/>
              <a:t>"pdf"] {} 🡪 מסתיים ב...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Responsive 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בנית אתר נפרד למובייל - .mobi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Liquid  - שימוש באחוזים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Elastic – em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 Queries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115568" y="411480"/>
            <a:ext cx="1016812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Bootstrap Media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908304" y="1097280"/>
            <a:ext cx="10168128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2286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X-Small devices (portrait phones, less than 576px)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No media query for `xs` since this is the default in Bootstrap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Small devices (landscape phones, 576px and up)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@media (min-width: 576px) {}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Medium devices (tablets, 768px and up)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@media (min-width: 768px) {}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Large devices (desktops, 992px and up)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@media (min-width: 992px) {}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X-Large devices (large desktops, 1200px and up)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@media (min-width: 1200px) {}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// XX-Large devices (larger desktops, 1400px and up)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@media (min-width: 1400px) {}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יחידת המידה מיועדת לשמירה על נראות הטקסט.</a:t>
            </a:r>
            <a:endParaRPr/>
          </a:p>
          <a:p>
            <a:pPr indent="-228600" lvl="0" marL="228600" rtl="1" algn="r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מאפשרת למשתמש לשנות הגדרות גודל בדפדפן </a:t>
            </a:r>
            <a:endParaRPr/>
          </a:p>
          <a:p>
            <a:pPr indent="-228600" lvl="0" marL="22860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1em</a:t>
            </a:r>
            <a:r>
              <a:rPr lang="en-US"/>
              <a:t> = 12pt = 16px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2023-01-17T07:24:09Z</dcterms:created>
  <dc:creator>Itamar Zukerman</dc:creator>
</cp:coreProperties>
</file>