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5CsGn9Q/A/n1UyFXnuBiLAXBn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D439F4-5F3F-4A6E-B1AF-37C241912BFB}">
  <a:tblStyle styleId="{8CD439F4-5F3F-4A6E-B1AF-37C241912B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.org/WAI/tutorials/form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SASS + + +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26.01.23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</a:t>
            </a:r>
            <a:endParaRPr/>
          </a:p>
        </p:txBody>
      </p:sp>
      <p:graphicFrame>
        <p:nvGraphicFramePr>
          <p:cNvPr id="174" name="Google Shape;174;p10"/>
          <p:cNvGraphicFramePr/>
          <p:nvPr/>
        </p:nvGraphicFramePr>
        <p:xfrm>
          <a:off x="3927175" y="1911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{8CD439F4-5F3F-4A6E-B1AF-37C241912BFB}</a:tableStyleId>
              </a:tblPr>
              <a:tblGrid>
                <a:gridCol w="2168825"/>
                <a:gridCol w="2168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Methods - פעולות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Properties תכונות -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נוסעת קדימה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צבע לבן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האצה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יצרן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עצירה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מספר רישוי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אחורה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דגם: M3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window.alert()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window.prompt()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document.write()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תמונה שמכילה מכונית, שמים, חוץ, כביש&#10;&#10;התיאור נוצר באופן אוטומטי" id="175" name="Google Shape;175;p10"/>
          <p:cNvPicPr preferRelativeResize="0"/>
          <p:nvPr/>
        </p:nvPicPr>
        <p:blipFill rotWithShape="1">
          <a:blip r:embed="rId3">
            <a:alphaModFix/>
          </a:blip>
          <a:srcRect b="26415" l="0" r="0" t="31068"/>
          <a:stretch/>
        </p:blipFill>
        <p:spPr>
          <a:xfrm>
            <a:off x="8428008" y="4034346"/>
            <a:ext cx="3551206" cy="226473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2254893" y="5106838"/>
            <a:ext cx="18586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window.alert()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Window.prompt()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Document.write()</a:t>
            </a:r>
            <a:endParaRPr/>
          </a:p>
        </p:txBody>
      </p:sp>
      <p:cxnSp>
        <p:nvCxnSpPr>
          <p:cNvPr id="177" name="Google Shape;177;p10"/>
          <p:cNvCxnSpPr/>
          <p:nvPr/>
        </p:nvCxnSpPr>
        <p:spPr>
          <a:xfrm>
            <a:off x="3927175" y="5589917"/>
            <a:ext cx="124004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10"/>
          <p:cNvSpPr txBox="1"/>
          <p:nvPr/>
        </p:nvSpPr>
        <p:spPr>
          <a:xfrm>
            <a:off x="5086548" y="5389429"/>
            <a:ext cx="1766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method</a:t>
            </a:r>
            <a:endParaRPr/>
          </a:p>
        </p:txBody>
      </p:sp>
      <p:cxnSp>
        <p:nvCxnSpPr>
          <p:cNvPr id="179" name="Google Shape;179;p10"/>
          <p:cNvCxnSpPr/>
          <p:nvPr/>
        </p:nvCxnSpPr>
        <p:spPr>
          <a:xfrm>
            <a:off x="4113543" y="5862924"/>
            <a:ext cx="124004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10"/>
          <p:cNvSpPr txBox="1"/>
          <p:nvPr/>
        </p:nvSpPr>
        <p:spPr>
          <a:xfrm>
            <a:off x="5259557" y="5668592"/>
            <a:ext cx="1766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method</a:t>
            </a:r>
            <a:endParaRPr/>
          </a:p>
        </p:txBody>
      </p:sp>
      <p:cxnSp>
        <p:nvCxnSpPr>
          <p:cNvPr id="181" name="Google Shape;181;p10"/>
          <p:cNvCxnSpPr/>
          <p:nvPr/>
        </p:nvCxnSpPr>
        <p:spPr>
          <a:xfrm>
            <a:off x="4007850" y="6100737"/>
            <a:ext cx="124004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10"/>
          <p:cNvSpPr txBox="1"/>
          <p:nvPr/>
        </p:nvSpPr>
        <p:spPr>
          <a:xfrm>
            <a:off x="5210424" y="5922443"/>
            <a:ext cx="1938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method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JavaScript Comments</a:t>
            </a:r>
            <a:endParaRPr/>
          </a:p>
        </p:txBody>
      </p:sp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//</a:t>
            </a:r>
            <a:r>
              <a:rPr lang="en-US"/>
              <a:t> one Line Comment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/*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Block Code Comment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= פונקציה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פונקציה = תהליך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פונקציה מחכה לקריאה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מיעלים את הקוד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פונקציה יכולה לקרא לפונקציה אחרת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2910218" y="1825625"/>
            <a:ext cx="2319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coffeeCup(){}</a:t>
            </a:r>
            <a:endParaRPr/>
          </a:p>
        </p:txBody>
      </p:sp>
      <p:graphicFrame>
        <p:nvGraphicFramePr>
          <p:cNvPr id="196" name="Google Shape;196;p12"/>
          <p:cNvGraphicFramePr/>
          <p:nvPr/>
        </p:nvGraphicFramePr>
        <p:xfrm>
          <a:off x="1911230" y="41616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{8CD439F4-5F3F-4A6E-B1AF-37C241912BFB}</a:tableStyleId>
              </a:tblPr>
              <a:tblGrid>
                <a:gridCol w="2401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Black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Espresso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Swiss Mokachino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Amricano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Cappuccino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7" name="Google Shape;197;p12"/>
          <p:cNvSpPr/>
          <p:nvPr/>
        </p:nvSpPr>
        <p:spPr>
          <a:xfrm>
            <a:off x="3976780" y="4938393"/>
            <a:ext cx="258792" cy="245386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3976780" y="4233793"/>
            <a:ext cx="258792" cy="245386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3976780" y="5309672"/>
            <a:ext cx="258792" cy="245386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3976780" y="4586093"/>
            <a:ext cx="258792" cy="245386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3976780" y="5696345"/>
            <a:ext cx="258792" cy="245386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3976780" y="6057470"/>
            <a:ext cx="258792" cy="245386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5495026" y="5061086"/>
            <a:ext cx="1449238" cy="36492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Sugar</a:t>
            </a:r>
            <a:endParaRPr/>
          </a:p>
        </p:txBody>
      </p:sp>
      <p:cxnSp>
        <p:nvCxnSpPr>
          <p:cNvPr id="204" name="Google Shape;204;p12"/>
          <p:cNvCxnSpPr>
            <a:stCxn id="203" idx="1"/>
          </p:cNvCxnSpPr>
          <p:nvPr/>
        </p:nvCxnSpPr>
        <p:spPr>
          <a:xfrm rot="10800000">
            <a:off x="4313326" y="4708651"/>
            <a:ext cx="1181700" cy="53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function name(</a:t>
            </a:r>
            <a:r>
              <a:rPr lang="en-US">
                <a:solidFill>
                  <a:srgbClr val="FF0000"/>
                </a:solidFill>
              </a:rPr>
              <a:t>parameters</a:t>
            </a:r>
            <a:r>
              <a:rPr lang="en-US"/>
              <a:t>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What to do?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</a:t>
            </a:r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אירוע</a:t>
            </a:r>
            <a:endParaRPr/>
          </a:p>
          <a:p>
            <a:pPr indent="-228600" lvl="1" marL="685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משתמש:</a:t>
            </a:r>
            <a:endParaRPr/>
          </a:p>
          <a:p>
            <a:pPr indent="-228600" lvl="2" marL="1143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עכבר</a:t>
            </a:r>
            <a:endParaRPr/>
          </a:p>
          <a:p>
            <a:pPr indent="-228600" lvl="2" marL="1143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מקלדת</a:t>
            </a:r>
            <a:endParaRPr/>
          </a:p>
          <a:p>
            <a:pPr indent="-228600" lvl="1" marL="685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דף</a:t>
            </a:r>
            <a:endParaRPr/>
          </a:p>
          <a:p>
            <a:pPr indent="-228600" lvl="2" marL="1143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טעינה</a:t>
            </a:r>
            <a:endParaRPr/>
          </a:p>
          <a:p>
            <a:pPr indent="-228600" lvl="2" marL="1143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אובייקט נטען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838200" y="0"/>
            <a:ext cx="10515600" cy="833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parameters</a:t>
            </a:r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838200" y="1023367"/>
            <a:ext cx="10515600" cy="5230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כאשר מגדירים פרמטר בפונקציה, בעת הקריאה לפונקציה ניתן לשנות/ להגדיר לפרמטר ערך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&lt;button onclick="change('</a:t>
            </a:r>
            <a:r>
              <a:rPr lang="en-US" sz="2400">
                <a:solidFill>
                  <a:srgbClr val="0070C0"/>
                </a:solidFill>
              </a:rPr>
              <a:t>red</a:t>
            </a:r>
            <a:r>
              <a:rPr lang="en-US" sz="2400"/>
              <a:t>')"&gt;RED&lt;/button&gt;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&lt;button onclick="change('green')"&gt;GREEN&lt;/button&gt;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&lt;button onclick="change('blue')"&gt;BLUE&lt;/button&gt;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&lt;script&gt;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function change(</a:t>
            </a:r>
            <a:r>
              <a:rPr lang="en-US" sz="2400">
                <a:solidFill>
                  <a:srgbClr val="FF0000"/>
                </a:solidFill>
              </a:rPr>
              <a:t>color</a:t>
            </a:r>
            <a:r>
              <a:rPr lang="en-US" sz="2400"/>
              <a:t>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document.bgColor = </a:t>
            </a:r>
            <a:r>
              <a:rPr lang="en-US" sz="2400">
                <a:solidFill>
                  <a:srgbClr val="FF0000"/>
                </a:solidFill>
              </a:rPr>
              <a:t>color</a:t>
            </a:r>
            <a:r>
              <a:rPr lang="en-US" sz="2400"/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&lt;/script&gt;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5884741" y="4166558"/>
            <a:ext cx="1171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endParaRPr/>
          </a:p>
        </p:txBody>
      </p:sp>
      <p:cxnSp>
        <p:nvCxnSpPr>
          <p:cNvPr id="224" name="Google Shape;224;p15"/>
          <p:cNvCxnSpPr/>
          <p:nvPr/>
        </p:nvCxnSpPr>
        <p:spPr>
          <a:xfrm flipH="1">
            <a:off x="4477109" y="4333017"/>
            <a:ext cx="1407632" cy="1820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15"/>
          <p:cNvCxnSpPr/>
          <p:nvPr/>
        </p:nvCxnSpPr>
        <p:spPr>
          <a:xfrm flipH="1">
            <a:off x="4761781" y="4351224"/>
            <a:ext cx="1122960" cy="3415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15"/>
          <p:cNvCxnSpPr/>
          <p:nvPr/>
        </p:nvCxnSpPr>
        <p:spPr>
          <a:xfrm flipH="1" rot="10800000">
            <a:off x="4330460" y="2001328"/>
            <a:ext cx="888521" cy="4313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" name="Google Shape;227;p15"/>
          <p:cNvSpPr txBox="1"/>
          <p:nvPr/>
        </p:nvSpPr>
        <p:spPr>
          <a:xfrm>
            <a:off x="5185238" y="1795899"/>
            <a:ext cx="34014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 – הערך שמקבל הפרמטר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233" name="Google Shape;23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הוסף לדף 3 כפתורים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מצא את ה- </a:t>
            </a:r>
            <a:r>
              <a:rPr lang="en-US">
                <a:solidFill>
                  <a:srgbClr val="00B0F0"/>
                </a:solidFill>
              </a:rPr>
              <a:t>property</a:t>
            </a:r>
            <a:r>
              <a:rPr lang="en-US"/>
              <a:t> של האובייקט </a:t>
            </a:r>
            <a:r>
              <a:rPr lang="en-US">
                <a:solidFill>
                  <a:srgbClr val="FF0000"/>
                </a:solidFill>
              </a:rPr>
              <a:t>document</a:t>
            </a:r>
            <a:r>
              <a:rPr lang="en-US"/>
              <a:t> שמעביר לאתר בהתאמה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עליך ליצור פונקציה אחת בלבד!</a:t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4261449" y="2958860"/>
            <a:ext cx="1164566" cy="655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5762445" y="2958860"/>
            <a:ext cx="1164566" cy="655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Facebook</a:t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7263441" y="2958860"/>
            <a:ext cx="1164566" cy="655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ש.בla</a:t>
            </a:r>
            <a:endParaRPr/>
          </a:p>
        </p:txBody>
      </p:sp>
      <p:sp>
        <p:nvSpPr>
          <p:cNvPr id="242" name="Google Shape;24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צור דף המכיל טופס. 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בטופס יהיה שדה טקסט וכפתור.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המשתמש יכתוב שם של צבע בשדה.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לחיצה על הכפתור תשנה את צבע הרקע בהתאמה.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 else statement</a:t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477773" y="1660451"/>
            <a:ext cx="923026" cy="74187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5400136" y="2641002"/>
            <a:ext cx="1078301" cy="1086929"/>
          </a:xfrm>
          <a:prstGeom prst="flowChartDecision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3260785" y="3942272"/>
            <a:ext cx="1397479" cy="3795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to do?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7013276" y="3942272"/>
            <a:ext cx="1397479" cy="3795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to do?</a:t>
            </a:r>
            <a:endParaRPr/>
          </a:p>
        </p:txBody>
      </p:sp>
      <p:cxnSp>
        <p:nvCxnSpPr>
          <p:cNvPr id="252" name="Google Shape;252;p18"/>
          <p:cNvCxnSpPr>
            <a:stCxn id="249" idx="1"/>
            <a:endCxn id="250" idx="0"/>
          </p:cNvCxnSpPr>
          <p:nvPr/>
        </p:nvCxnSpPr>
        <p:spPr>
          <a:xfrm flipH="1">
            <a:off x="3959536" y="3184467"/>
            <a:ext cx="1440600" cy="757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3" name="Google Shape;253;p18"/>
          <p:cNvCxnSpPr>
            <a:stCxn id="249" idx="3"/>
            <a:endCxn id="251" idx="0"/>
          </p:cNvCxnSpPr>
          <p:nvPr/>
        </p:nvCxnSpPr>
        <p:spPr>
          <a:xfrm>
            <a:off x="6478437" y="3184467"/>
            <a:ext cx="1233600" cy="757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4" name="Google Shape;254;p18"/>
          <p:cNvSpPr/>
          <p:nvPr/>
        </p:nvSpPr>
        <p:spPr>
          <a:xfrm>
            <a:off x="5477773" y="5520816"/>
            <a:ext cx="923026" cy="74187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cxnSp>
        <p:nvCxnSpPr>
          <p:cNvPr id="255" name="Google Shape;255;p18"/>
          <p:cNvCxnSpPr>
            <a:stCxn id="248" idx="4"/>
            <a:endCxn id="249" idx="0"/>
          </p:cNvCxnSpPr>
          <p:nvPr/>
        </p:nvCxnSpPr>
        <p:spPr>
          <a:xfrm>
            <a:off x="5939286" y="2402323"/>
            <a:ext cx="0" cy="23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18"/>
          <p:cNvCxnSpPr>
            <a:stCxn id="250" idx="2"/>
            <a:endCxn id="254" idx="2"/>
          </p:cNvCxnSpPr>
          <p:nvPr/>
        </p:nvCxnSpPr>
        <p:spPr>
          <a:xfrm flipH="1" rot="-5400000">
            <a:off x="3933725" y="4347634"/>
            <a:ext cx="1569900" cy="1518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18"/>
          <p:cNvCxnSpPr>
            <a:stCxn id="251" idx="2"/>
            <a:endCxn id="254" idx="6"/>
          </p:cNvCxnSpPr>
          <p:nvPr/>
        </p:nvCxnSpPr>
        <p:spPr>
          <a:xfrm rot="5400000">
            <a:off x="6271416" y="4451134"/>
            <a:ext cx="1569900" cy="1311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8" name="Google Shape;258;p18"/>
          <p:cNvSpPr txBox="1"/>
          <p:nvPr/>
        </p:nvSpPr>
        <p:spPr>
          <a:xfrm>
            <a:off x="3803521" y="2744767"/>
            <a:ext cx="1510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מתקיים = true</a:t>
            </a:r>
            <a:endParaRPr/>
          </a:p>
        </p:txBody>
      </p:sp>
      <p:sp>
        <p:nvSpPr>
          <p:cNvPr id="259" name="Google Shape;259;p18"/>
          <p:cNvSpPr txBox="1"/>
          <p:nvPr/>
        </p:nvSpPr>
        <p:spPr>
          <a:xfrm>
            <a:off x="6400799" y="2744767"/>
            <a:ext cx="1852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מתקיים = false</a:t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6305909" y="2744767"/>
            <a:ext cx="2346385" cy="351792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7056408" y="2269699"/>
            <a:ext cx="946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חובה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mixin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@mixin </a:t>
            </a:r>
            <a:r>
              <a:rPr lang="en-US">
                <a:solidFill>
                  <a:srgbClr val="FF0000"/>
                </a:solidFill>
              </a:rPr>
              <a:t>box</a:t>
            </a:r>
            <a:r>
              <a:rPr lang="en-US"/>
              <a:t>{}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h2{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@include </a:t>
            </a:r>
            <a:r>
              <a:rPr lang="en-US">
                <a:solidFill>
                  <a:srgbClr val="FF0000"/>
                </a:solidFill>
              </a:rPr>
              <a:t>box</a:t>
            </a:r>
            <a:r>
              <a:rPr lang="en-US"/>
              <a:t>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JavaScript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JavaScript זה לא JAVA !</a:t>
            </a:r>
            <a:endParaRPr/>
          </a:p>
          <a:p>
            <a:pPr indent="-514350" lvl="0" marL="51435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JavaScript Engine </a:t>
            </a:r>
            <a:endParaRPr/>
          </a:p>
          <a:p>
            <a:pPr indent="-514350" lvl="0" marL="51435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C, JAVA 🡨  Compiler</a:t>
            </a:r>
            <a:endParaRPr/>
          </a:p>
          <a:p>
            <a:pPr indent="-514350" lvl="0" marL="51435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ES6 </a:t>
            </a:r>
            <a:endParaRPr/>
          </a:p>
        </p:txBody>
      </p:sp>
      <p:cxnSp>
        <p:nvCxnSpPr>
          <p:cNvPr id="98" name="Google Shape;98;p3"/>
          <p:cNvCxnSpPr/>
          <p:nvPr/>
        </p:nvCxnSpPr>
        <p:spPr>
          <a:xfrm rot="10800000">
            <a:off x="4002657" y="4735902"/>
            <a:ext cx="97478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3"/>
          <p:cNvCxnSpPr/>
          <p:nvPr/>
        </p:nvCxnSpPr>
        <p:spPr>
          <a:xfrm rot="10800000">
            <a:off x="4490049" y="2432649"/>
            <a:ext cx="0" cy="22946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3"/>
          <p:cNvSpPr/>
          <p:nvPr/>
        </p:nvSpPr>
        <p:spPr>
          <a:xfrm>
            <a:off x="4520242" y="4908430"/>
            <a:ext cx="698739" cy="6383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3202517" y="5042941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בינארית 0/1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202517" y="4231633"/>
            <a:ext cx="11673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3852374" y="3524116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4687417" y="4001294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4513663" y="3100091"/>
            <a:ext cx="540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3815140" y="2623400"/>
            <a:ext cx="631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3934576" y="2111309"/>
            <a:ext cx="11109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Add?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&lt;script language=“JavaScript”&gt;&lt;/script&gt; HTML4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&lt;script type=“text/JavaScript”&gt;&lt;/script&gt; XHTML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&lt;script&gt;&lt;/script&gt;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קישור לקובץ חיצוני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&lt;script </a:t>
            </a:r>
            <a:r>
              <a:rPr lang="en-US">
                <a:solidFill>
                  <a:srgbClr val="FF0000"/>
                </a:solidFill>
              </a:rPr>
              <a:t>src=“main.js”</a:t>
            </a:r>
            <a:r>
              <a:rPr lang="en-US"/>
              <a:t>&gt;</a:t>
            </a:r>
            <a:r>
              <a:rPr lang="en-US">
                <a:solidFill>
                  <a:srgbClr val="0070C0"/>
                </a:solidFill>
              </a:rPr>
              <a:t>DO NOT ADD CODE HERE!</a:t>
            </a:r>
            <a:r>
              <a:rPr lang="en-US"/>
              <a:t>&lt;/script&gt;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Where To ?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1825625"/>
            <a:ext cx="500188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&lt;head&gt;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&lt;script src=“main.js” &gt;&lt;/script&gt;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&lt;/head&gt;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&lt;script src=“main.js”&gt;&lt;/script&gt;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&lt;/body&gt;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6453996" y="1825625"/>
            <a:ext cx="500188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מתרגם HTML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מגיע לתגית Script 🡨 </a:t>
            </a:r>
            <a:endParaRPr/>
          </a:p>
          <a:p>
            <a:pPr indent="-228600" lvl="1" marL="685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עוצר תרגום HTML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מוריד קובץ *.js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מתרגם + מפעיל</a:t>
            </a:r>
            <a:endParaRPr/>
          </a:p>
          <a:p>
            <a:pPr indent="-228600" lvl="0" marL="2286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ממשיך בתרגום  HTML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</a:t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3959525" y="2639683"/>
            <a:ext cx="1802921" cy="32090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זיכרון זמני!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4541025" y="2270351"/>
            <a:ext cx="639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1130060" y="2993366"/>
            <a:ext cx="1483744" cy="285534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003471" y="2624034"/>
            <a:ext cx="17828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דיסק קשיח = SSD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6048918" y="2690857"/>
            <a:ext cx="15835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user;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= “avi”      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4132052" y="2808700"/>
            <a:ext cx="1354348" cy="410646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6048918" y="3455031"/>
            <a:ext cx="1790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user2 = “avi”;</a:t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4132052" y="3433332"/>
            <a:ext cx="1354348" cy="410646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Concatenation = שרשור 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838200" y="18515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alert("Hello " </a:t>
            </a:r>
            <a:r>
              <a:rPr lang="en-US">
                <a:solidFill>
                  <a:srgbClr val="FF0000"/>
                </a:solidFill>
              </a:rPr>
              <a:t>+</a:t>
            </a:r>
            <a:r>
              <a:rPr lang="en-US"/>
              <a:t> user);</a:t>
            </a:r>
            <a:endParaRPr/>
          </a:p>
        </p:txBody>
      </p:sp>
      <p:cxnSp>
        <p:nvCxnSpPr>
          <p:cNvPr id="140" name="Google Shape;140;p7"/>
          <p:cNvCxnSpPr/>
          <p:nvPr/>
        </p:nvCxnSpPr>
        <p:spPr>
          <a:xfrm>
            <a:off x="5831457" y="2286000"/>
            <a:ext cx="0" cy="6901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7"/>
          <p:cNvSpPr txBox="1"/>
          <p:nvPr/>
        </p:nvSpPr>
        <p:spPr>
          <a:xfrm>
            <a:off x="5510696" y="3059668"/>
            <a:ext cx="641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</p:txBody>
      </p:sp>
      <p:cxnSp>
        <p:nvCxnSpPr>
          <p:cNvPr id="142" name="Google Shape;142;p7"/>
          <p:cNvCxnSpPr/>
          <p:nvPr/>
        </p:nvCxnSpPr>
        <p:spPr>
          <a:xfrm>
            <a:off x="7108166" y="2286000"/>
            <a:ext cx="0" cy="6901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7"/>
          <p:cNvSpPr txBox="1"/>
          <p:nvPr/>
        </p:nvSpPr>
        <p:spPr>
          <a:xfrm>
            <a:off x="6622103" y="3059668"/>
            <a:ext cx="972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5028458" y="4140679"/>
            <a:ext cx="13821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b = 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 = a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Forms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&lt;label for=</a:t>
            </a:r>
            <a:r>
              <a:rPr lang="en-US">
                <a:solidFill>
                  <a:srgbClr val="FF0000"/>
                </a:solidFill>
              </a:rPr>
              <a:t>“first_Name"</a:t>
            </a:r>
            <a:r>
              <a:rPr lang="en-US"/>
              <a:t>&gt;Name:&lt;/label&gt;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&lt;input type="text"  </a:t>
            </a:r>
            <a:r>
              <a:rPr lang="en-US">
                <a:solidFill>
                  <a:srgbClr val="FF0000"/>
                </a:solidFill>
              </a:rPr>
              <a:t>id=“first_Name”</a:t>
            </a:r>
            <a:r>
              <a:rPr lang="en-US"/>
              <a:t>&gt;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Label</a:t>
            </a:r>
            <a:endParaRPr/>
          </a:p>
          <a:p>
            <a:pPr indent="-228600" lvl="1" marL="685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עיצוב תיאור השדה</a:t>
            </a:r>
            <a:endParaRPr/>
          </a:p>
          <a:p>
            <a:pPr indent="-228600" lvl="1" marL="685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נגישות 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https://www.w3.org/WAI/tutorials/forms/</a:t>
            </a:r>
            <a:endParaRPr/>
          </a:p>
          <a:p>
            <a:pPr indent="-228600" lvl="1" marL="685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ttps://www.kolzchut.org.il/he/%D7%94%D7%A0%D7%92%D7%A9%D7%AA_%D7%90%D7%AA%D7%A8%D7%99_%D7%90%D7%99%D7%A0%D7%98%D7%A8%D7%A0%D7%98_%D7%95%D7%90%D7%A4%D7%9C%D7%99%D7%A7%D7%A6%D7%99%D7%95%D7%AA_%D7%9C%D7%90%D7%A0%D7%A9%D7%99%D7%9D_%D7%A2%D7%9D_%D7%9E%D7%95%D7%92%D7%91%D7%9C%D7%95%D7%AA</a:t>
            </a:r>
            <a:endParaRPr/>
          </a:p>
          <a:p>
            <a:pPr indent="-87630" lvl="1" marL="685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DOM = Document Object Model</a:t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1371600" y="2182483"/>
            <a:ext cx="4123426" cy="376111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2225615" y="2717321"/>
            <a:ext cx="1173193" cy="25879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2225615" y="3045035"/>
            <a:ext cx="1173193" cy="25879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2225614" y="3381555"/>
            <a:ext cx="1173193" cy="25879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1418982" y="2656846"/>
            <a:ext cx="806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1465470" y="2994168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3683479" y="2656846"/>
            <a:ext cx="1457864" cy="1147403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3130088" y="5122486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2225614" y="5124090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4037138" y="5122486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6505330" y="2454837"/>
            <a:ext cx="2603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Window.document.image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6582969" y="3178834"/>
            <a:ext cx="2364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Window.document.link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6582969" y="3894025"/>
            <a:ext cx="28964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Window.document.form.text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2023-01-26T07:24:17Z</dcterms:created>
  <dc:creator>Itamar Zukerman</dc:creator>
</cp:coreProperties>
</file>