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309" r:id="rId2"/>
    <p:sldId id="305" r:id="rId3"/>
    <p:sldId id="428" r:id="rId4"/>
    <p:sldId id="431" r:id="rId5"/>
    <p:sldId id="427" r:id="rId6"/>
    <p:sldId id="423" r:id="rId7"/>
    <p:sldId id="424" r:id="rId8"/>
    <p:sldId id="439" r:id="rId9"/>
    <p:sldId id="441" r:id="rId10"/>
    <p:sldId id="442" r:id="rId11"/>
    <p:sldId id="443" r:id="rId12"/>
    <p:sldId id="429" r:id="rId13"/>
    <p:sldId id="426" r:id="rId14"/>
    <p:sldId id="444" r:id="rId15"/>
    <p:sldId id="434" r:id="rId16"/>
    <p:sldId id="435" r:id="rId17"/>
    <p:sldId id="440" r:id="rId18"/>
    <p:sldId id="447" r:id="rId19"/>
    <p:sldId id="460" r:id="rId20"/>
    <p:sldId id="451" r:id="rId21"/>
    <p:sldId id="459" r:id="rId22"/>
    <p:sldId id="452" r:id="rId23"/>
    <p:sldId id="461" r:id="rId24"/>
    <p:sldId id="464" r:id="rId25"/>
    <p:sldId id="463" r:id="rId26"/>
    <p:sldId id="462" r:id="rId27"/>
    <p:sldId id="456" r:id="rId28"/>
    <p:sldId id="436" r:id="rId29"/>
    <p:sldId id="457" r:id="rId30"/>
    <p:sldId id="453" r:id="rId31"/>
    <p:sldId id="454" r:id="rId32"/>
    <p:sldId id="438" r:id="rId33"/>
    <p:sldId id="455" r:id="rId34"/>
    <p:sldId id="449" r:id="rId35"/>
    <p:sldId id="445" r:id="rId36"/>
    <p:sldId id="446" r:id="rId37"/>
    <p:sldId id="448" r:id="rId38"/>
    <p:sldId id="30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465F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84899" autoAdjust="0"/>
  </p:normalViewPr>
  <p:slideViewPr>
    <p:cSldViewPr>
      <p:cViewPr varScale="1">
        <p:scale>
          <a:sx n="70" d="100"/>
          <a:sy n="70" d="100"/>
        </p:scale>
        <p:origin x="17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D18D3A-DB22-4D92-969B-8DB18D6B1DDB}" type="datetimeFigureOut">
              <a:rPr lang="en-US"/>
              <a:pPr>
                <a:defRPr/>
              </a:pPr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9E257-222F-4AD4-8F64-BC5974B03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86A34C3-460C-4787-9FE1-DA51126E9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/>
              <a:t>https://www.tutorialrepublic.com/php-tutorial/php-mysql-introduction.php</a:t>
            </a:r>
          </a:p>
          <a:p>
            <a:endParaRPr lang="en-US" sz="1200" dirty="0"/>
          </a:p>
          <a:p>
            <a:r>
              <a:rPr lang="en-US" sz="1200" dirty="0"/>
              <a:t>PHP MySQL Introduction</a:t>
            </a:r>
          </a:p>
          <a:p>
            <a:r>
              <a:rPr lang="en-US" sz="1200" dirty="0"/>
              <a:t>PHP MySQL Connect</a:t>
            </a:r>
          </a:p>
          <a:p>
            <a:r>
              <a:rPr lang="en-US" sz="1200" dirty="0"/>
              <a:t>PHP MySQL Create Database</a:t>
            </a:r>
          </a:p>
          <a:p>
            <a:r>
              <a:rPr lang="en-US" sz="1200" dirty="0"/>
              <a:t>PHP MySQL Create Table</a:t>
            </a:r>
          </a:p>
          <a:p>
            <a:r>
              <a:rPr lang="en-US" sz="1200" dirty="0"/>
              <a:t>PHP MySQL Insert</a:t>
            </a:r>
          </a:p>
          <a:p>
            <a:r>
              <a:rPr lang="en-US" sz="1200" dirty="0"/>
              <a:t>PHP MySQL Prepared</a:t>
            </a:r>
          </a:p>
          <a:p>
            <a:r>
              <a:rPr lang="en-US" sz="1200" dirty="0"/>
              <a:t>PHP MySQL Last Inserted ID</a:t>
            </a:r>
          </a:p>
          <a:p>
            <a:r>
              <a:rPr lang="en-US" sz="1200" dirty="0"/>
              <a:t>PHP MySQL Select</a:t>
            </a:r>
          </a:p>
          <a:p>
            <a:r>
              <a:rPr lang="en-US" sz="1200" dirty="0"/>
              <a:t>PHP MySQL Where</a:t>
            </a:r>
          </a:p>
          <a:p>
            <a:r>
              <a:rPr lang="en-US" sz="1200" dirty="0"/>
              <a:t>PHP MySQL Limit</a:t>
            </a:r>
          </a:p>
          <a:p>
            <a:r>
              <a:rPr lang="en-US" sz="1200" dirty="0"/>
              <a:t>PHP MySQL Order By</a:t>
            </a:r>
          </a:p>
          <a:p>
            <a:r>
              <a:rPr lang="en-US" sz="1200" dirty="0"/>
              <a:t>PHP MySQL Update</a:t>
            </a:r>
          </a:p>
          <a:p>
            <a:r>
              <a:rPr lang="en-US" sz="1200" dirty="0"/>
              <a:t>PHP MySQL Delete</a:t>
            </a:r>
          </a:p>
          <a:p>
            <a:r>
              <a:rPr lang="en-US" sz="1200" dirty="0"/>
              <a:t>PHP MySQL CRUD Application</a:t>
            </a:r>
          </a:p>
          <a:p>
            <a:r>
              <a:rPr lang="en-US" sz="1200" dirty="0"/>
              <a:t>PHP MySQL Ajax Search</a:t>
            </a:r>
          </a:p>
          <a:p>
            <a:r>
              <a:rPr lang="en-US" sz="1200" dirty="0"/>
              <a:t>PHP MySQL Login System</a:t>
            </a: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0BA69-58D6-4B16-99BD-D731B1C26D3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9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$</a:t>
            </a:r>
            <a:r>
              <a:rPr lang="en-US" sz="1200" dirty="0" err="1"/>
              <a:t>sql</a:t>
            </a:r>
            <a:r>
              <a:rPr lang="en-US" sz="1200" dirty="0"/>
              <a:t> = "SELECT * FROM Users </a:t>
            </a:r>
          </a:p>
          <a:p>
            <a:pPr marL="0" indent="0">
              <a:buNone/>
            </a:pPr>
            <a:r>
              <a:rPr lang="en-US" sz="1200" dirty="0"/>
              <a:t>WHERE </a:t>
            </a:r>
            <a:r>
              <a:rPr lang="en-US" sz="1200" dirty="0" err="1"/>
              <a:t>userID</a:t>
            </a:r>
            <a:r>
              <a:rPr lang="en-US" sz="1200" dirty="0"/>
              <a:t> = ?";</a:t>
            </a:r>
          </a:p>
          <a:p>
            <a:pPr marL="0" indent="0">
              <a:buNone/>
            </a:pPr>
            <a:r>
              <a:rPr lang="en-US" sz="1200" dirty="0"/>
              <a:t>$result = $</a:t>
            </a:r>
            <a:r>
              <a:rPr lang="en-US" sz="1200" dirty="0" err="1"/>
              <a:t>pdo</a:t>
            </a:r>
            <a:r>
              <a:rPr lang="en-US" sz="1200" dirty="0"/>
              <a:t>-&gt;prepare($</a:t>
            </a:r>
            <a:r>
              <a:rPr lang="en-US" sz="1200" dirty="0" err="1"/>
              <a:t>sql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$result-&gt;execute([$id]);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</a:t>
            </a:r>
            <a:r>
              <a:rPr lang="en-US" dirty="0"/>
              <a:t>-&gt;prepare("select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err="1"/>
              <a:t>tblUsers</a:t>
            </a:r>
            <a:r>
              <a:rPr lang="en-US" dirty="0"/>
              <a:t> where logged = '1' AND </a:t>
            </a:r>
            <a:r>
              <a:rPr lang="en-US" dirty="0" err="1"/>
              <a:t>ip</a:t>
            </a:r>
            <a:r>
              <a:rPr lang="en-US" dirty="0"/>
              <a:t> = :</a:t>
            </a:r>
            <a:r>
              <a:rPr lang="en-US" dirty="0" err="1"/>
              <a:t>ip</a:t>
            </a:r>
            <a:r>
              <a:rPr lang="en-US" dirty="0"/>
              <a:t>");</a:t>
            </a:r>
          </a:p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</a:t>
            </a:r>
            <a:r>
              <a:rPr lang="en-US" dirty="0" err="1"/>
              <a:t>ip</a:t>
            </a:r>
            <a:r>
              <a:rPr lang="en-US" dirty="0"/>
              <a:t>' =&gt; $</a:t>
            </a:r>
            <a:r>
              <a:rPr lang="en-US" dirty="0" err="1"/>
              <a:t>ip</a:t>
            </a:r>
            <a:r>
              <a:rPr lang="en-US" dirty="0"/>
              <a:t>));</a:t>
            </a:r>
          </a:p>
          <a:p>
            <a:r>
              <a:rPr lang="en-US" dirty="0"/>
              <a:t>$</a:t>
            </a:r>
            <a:r>
              <a:rPr lang="en-US" dirty="0" err="1"/>
              <a:t>listArray</a:t>
            </a:r>
            <a:r>
              <a:rPr lang="en-US" dirty="0"/>
              <a:t> =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fetchAll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$count=$</a:t>
            </a:r>
            <a:r>
              <a:rPr lang="en-US" dirty="0" err="1">
                <a:solidFill>
                  <a:srgbClr val="F8F8F2"/>
                </a:solidFill>
                <a:effectLst/>
              </a:rPr>
              <a:t>dbo</a:t>
            </a:r>
            <a:r>
              <a:rPr lang="en-US" dirty="0">
                <a:solidFill>
                  <a:srgbClr val="F8F8F2"/>
                </a:solidFill>
                <a:effectLst/>
              </a:rPr>
              <a:t>-&gt;</a:t>
            </a:r>
            <a:r>
              <a:rPr lang="en-US" dirty="0">
                <a:solidFill>
                  <a:srgbClr val="E6DB74"/>
                </a:solidFill>
                <a:effectLst/>
              </a:rPr>
              <a:t>prepare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"DELETE FROM </a:t>
            </a:r>
            <a:r>
              <a:rPr lang="en-US" dirty="0" err="1">
                <a:solidFill>
                  <a:srgbClr val="A6E22E"/>
                </a:solidFill>
                <a:effectLst/>
              </a:rPr>
              <a:t>pdo_admin</a:t>
            </a:r>
            <a:r>
              <a:rPr lang="en-US" dirty="0">
                <a:solidFill>
                  <a:srgbClr val="A6E22E"/>
                </a:solidFill>
                <a:effectLst/>
              </a:rPr>
              <a:t> WHERE id=:id"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 err="1">
                <a:solidFill>
                  <a:srgbClr val="E6DB74"/>
                </a:solidFill>
                <a:effectLst/>
              </a:rPr>
              <a:t>bindParam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":id"</a:t>
            </a:r>
            <a:r>
              <a:rPr lang="en-US" dirty="0">
                <a:solidFill>
                  <a:srgbClr val="F8F8F2"/>
                </a:solidFill>
                <a:effectLst/>
              </a:rPr>
              <a:t>,$</a:t>
            </a:r>
            <a:r>
              <a:rPr lang="en-US" dirty="0" err="1">
                <a:solidFill>
                  <a:srgbClr val="F8F8F2"/>
                </a:solidFill>
                <a:effectLst/>
              </a:rPr>
              <a:t>id,</a:t>
            </a:r>
            <a:r>
              <a:rPr lang="en-US" dirty="0" err="1">
                <a:effectLst/>
              </a:rPr>
              <a:t>PDO</a:t>
            </a:r>
            <a:r>
              <a:rPr lang="en-US" dirty="0">
                <a:solidFill>
                  <a:srgbClr val="F8F8F2"/>
                </a:solidFill>
                <a:effectLst/>
              </a:rPr>
              <a:t>::</a:t>
            </a:r>
            <a:r>
              <a:rPr lang="en-US" dirty="0">
                <a:solidFill>
                  <a:srgbClr val="F92672"/>
                </a:solidFill>
                <a:effectLst/>
              </a:rPr>
              <a:t>PARAM_INT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>
                <a:solidFill>
                  <a:srgbClr val="E6DB74"/>
                </a:solidFill>
                <a:effectLst/>
              </a:rPr>
              <a:t>execute</a:t>
            </a:r>
            <a:r>
              <a:rPr lang="en-US" dirty="0">
                <a:solidFill>
                  <a:srgbClr val="F8F8F2"/>
                </a:solidFill>
                <a:effectLst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53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 = $</a:t>
            </a:r>
            <a:r>
              <a:rPr lang="en-US" dirty="0" err="1"/>
              <a:t>db</a:t>
            </a:r>
            <a:r>
              <a:rPr lang="en-US" dirty="0"/>
              <a:t>-&gt;prepare("select </a:t>
            </a:r>
            <a:r>
              <a:rPr lang="en-US" dirty="0" err="1"/>
              <a:t>userID</a:t>
            </a:r>
            <a:r>
              <a:rPr lang="en-US" dirty="0"/>
              <a:t> from </a:t>
            </a:r>
            <a:r>
              <a:rPr lang="en-US" dirty="0" err="1"/>
              <a:t>tblUsers</a:t>
            </a:r>
            <a:r>
              <a:rPr lang="en-US" dirty="0"/>
              <a:t> where logged = '1' AND </a:t>
            </a:r>
            <a:r>
              <a:rPr lang="en-US" dirty="0" err="1"/>
              <a:t>ip</a:t>
            </a:r>
            <a:r>
              <a:rPr lang="en-US" dirty="0"/>
              <a:t> = :</a:t>
            </a:r>
            <a:r>
              <a:rPr lang="en-US" dirty="0" err="1"/>
              <a:t>ip</a:t>
            </a:r>
            <a:r>
              <a:rPr lang="en-US" dirty="0"/>
              <a:t>");</a:t>
            </a:r>
          </a:p>
          <a:p>
            <a:r>
              <a:rPr lang="en-US" dirty="0"/>
              <a:t>$</a:t>
            </a:r>
            <a:r>
              <a:rPr lang="en-US" dirty="0" err="1"/>
              <a:t>stmt</a:t>
            </a:r>
            <a:r>
              <a:rPr lang="en-US" dirty="0"/>
              <a:t>-&gt;execute(array('</a:t>
            </a:r>
            <a:r>
              <a:rPr lang="en-US" dirty="0" err="1"/>
              <a:t>ip</a:t>
            </a:r>
            <a:r>
              <a:rPr lang="en-US" dirty="0"/>
              <a:t>' =&gt; $</a:t>
            </a:r>
            <a:r>
              <a:rPr lang="en-US" dirty="0" err="1"/>
              <a:t>ip</a:t>
            </a:r>
            <a:r>
              <a:rPr lang="en-US" dirty="0"/>
              <a:t>));</a:t>
            </a:r>
          </a:p>
          <a:p>
            <a:r>
              <a:rPr lang="en-US" dirty="0"/>
              <a:t>$</a:t>
            </a:r>
            <a:r>
              <a:rPr lang="en-US" dirty="0" err="1"/>
              <a:t>listArray</a:t>
            </a:r>
            <a:r>
              <a:rPr lang="en-US" dirty="0"/>
              <a:t> =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fetchAll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$count=$</a:t>
            </a:r>
            <a:r>
              <a:rPr lang="en-US" dirty="0" err="1">
                <a:solidFill>
                  <a:srgbClr val="F8F8F2"/>
                </a:solidFill>
                <a:effectLst/>
              </a:rPr>
              <a:t>dbo</a:t>
            </a:r>
            <a:r>
              <a:rPr lang="en-US" dirty="0">
                <a:solidFill>
                  <a:srgbClr val="F8F8F2"/>
                </a:solidFill>
                <a:effectLst/>
              </a:rPr>
              <a:t>-&gt;</a:t>
            </a:r>
            <a:r>
              <a:rPr lang="en-US" dirty="0">
                <a:solidFill>
                  <a:srgbClr val="E6DB74"/>
                </a:solidFill>
                <a:effectLst/>
              </a:rPr>
              <a:t>prepare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"DELETE FROM </a:t>
            </a:r>
            <a:r>
              <a:rPr lang="en-US" dirty="0" err="1">
                <a:solidFill>
                  <a:srgbClr val="A6E22E"/>
                </a:solidFill>
                <a:effectLst/>
              </a:rPr>
              <a:t>pdo_admin</a:t>
            </a:r>
            <a:r>
              <a:rPr lang="en-US" dirty="0">
                <a:solidFill>
                  <a:srgbClr val="A6E22E"/>
                </a:solidFill>
                <a:effectLst/>
              </a:rPr>
              <a:t> WHERE id=:id"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 err="1">
                <a:solidFill>
                  <a:srgbClr val="E6DB74"/>
                </a:solidFill>
                <a:effectLst/>
              </a:rPr>
              <a:t>bindParam</a:t>
            </a:r>
            <a:r>
              <a:rPr lang="en-US" dirty="0">
                <a:solidFill>
                  <a:srgbClr val="F8F8F2"/>
                </a:solidFill>
                <a:effectLst/>
              </a:rPr>
              <a:t>(</a:t>
            </a:r>
            <a:r>
              <a:rPr lang="en-US" dirty="0">
                <a:solidFill>
                  <a:srgbClr val="A6E22E"/>
                </a:solidFill>
                <a:effectLst/>
              </a:rPr>
              <a:t>":id"</a:t>
            </a:r>
            <a:r>
              <a:rPr lang="en-US" dirty="0">
                <a:solidFill>
                  <a:srgbClr val="F8F8F2"/>
                </a:solidFill>
                <a:effectLst/>
              </a:rPr>
              <a:t>,$</a:t>
            </a:r>
            <a:r>
              <a:rPr lang="en-US" dirty="0" err="1">
                <a:solidFill>
                  <a:srgbClr val="F8F8F2"/>
                </a:solidFill>
                <a:effectLst/>
              </a:rPr>
              <a:t>id,</a:t>
            </a:r>
            <a:r>
              <a:rPr lang="en-US" dirty="0" err="1">
                <a:effectLst/>
              </a:rPr>
              <a:t>PDO</a:t>
            </a:r>
            <a:r>
              <a:rPr lang="en-US" dirty="0">
                <a:solidFill>
                  <a:srgbClr val="F8F8F2"/>
                </a:solidFill>
                <a:effectLst/>
              </a:rPr>
              <a:t>::</a:t>
            </a:r>
            <a:r>
              <a:rPr lang="en-US" dirty="0">
                <a:solidFill>
                  <a:srgbClr val="F92672"/>
                </a:solidFill>
                <a:effectLst/>
              </a:rPr>
              <a:t>PARAM_INT</a:t>
            </a:r>
            <a:r>
              <a:rPr lang="en-US" dirty="0">
                <a:solidFill>
                  <a:srgbClr val="F8F8F2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8F8F2"/>
                </a:solidFill>
                <a:effectLst/>
              </a:rPr>
              <a:t>$count-&gt;</a:t>
            </a:r>
            <a:r>
              <a:rPr lang="en-US" dirty="0">
                <a:solidFill>
                  <a:srgbClr val="E6DB74"/>
                </a:solidFill>
                <a:effectLst/>
              </a:rPr>
              <a:t>execute</a:t>
            </a:r>
            <a:r>
              <a:rPr lang="en-US" dirty="0">
                <a:solidFill>
                  <a:srgbClr val="F8F8F2"/>
                </a:solidFill>
                <a:effectLst/>
              </a:rPr>
              <a:t>();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4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815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9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5C54BFD5-2779-42B3-A1C8-59B3B0C985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DE105D27-C4E0-4126-916D-005D20EC83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BC357A13-0552-4D78-A541-CD239F4F8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761"/>
            <a:ext cx="7772400" cy="1143000"/>
          </a:xfrm>
        </p:spPr>
        <p:txBody>
          <a:bodyPr/>
          <a:lstStyle>
            <a:lvl1pPr marL="0" indent="0" algn="l" rtl="0" eaLnBrk="0" fontAlgn="base" hangingPunct="0">
              <a:spcBef>
                <a:spcPts val="0"/>
              </a:spcBef>
              <a:spcAft>
                <a:spcPts val="600"/>
              </a:spcAft>
              <a:buNone/>
              <a:defRPr 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B1A1D29-E635-463D-84DD-8DC08DE51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68269091-F236-49F8-9332-DE9A809B4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1D20FCA-6E85-4C35-8C85-680E91142B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817B04E8-142C-48EF-AD66-F1783526A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80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169DB88D-57D7-4201-B784-46D7F2F8A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F13C2C07-60FE-4C1A-9C4B-9EDB4C71F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54EA14B-0BFE-4063-9399-850E3E786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71E1422D-1674-4DE7-8DF8-6255E8FD5D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assaf#@palumiv.edu.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  <a:latin typeface="Arial" charset="0"/>
                <a:cs typeface="Arial" charset="0"/>
              </a:rPr>
              <a:t>Chapter 4</a:t>
            </a:r>
            <a:br>
              <a:rPr lang="en-US" altLang="en-US" sz="4000" b="1" dirty="0">
                <a:latin typeface="Arial" charset="0"/>
                <a:cs typeface="Arial" charset="0"/>
              </a:rPr>
            </a:br>
            <a:r>
              <a:rPr lang="en-US" altLang="en-US" sz="4000" b="1" dirty="0">
                <a:latin typeface="Arial" charset="0"/>
                <a:cs typeface="Arial" charset="0"/>
              </a:rPr>
              <a:t>Connect PHP to Database</a:t>
            </a:r>
          </a:p>
        </p:txBody>
      </p:sp>
      <p:sp>
        <p:nvSpPr>
          <p:cNvPr id="15363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charset="0"/>
                <a:cs typeface="Arial" charset="0"/>
              </a:rPr>
              <a:t>Instructor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Ahmad Assaf</a:t>
            </a:r>
          </a:p>
          <a:p>
            <a:r>
              <a:rPr lang="en-US" altLang="en-US" sz="1800" b="1" dirty="0">
                <a:latin typeface="Arial" charset="0"/>
                <a:cs typeface="Arial" charset="0"/>
                <a:hlinkClick r:id="rId2"/>
              </a:rPr>
              <a:t>ahmadassaf@palumiv.edu.ps</a:t>
            </a:r>
            <a:endParaRPr lang="en-US" altLang="en-US" sz="1800" b="1" dirty="0">
              <a:latin typeface="Arial" charset="0"/>
              <a:cs typeface="Arial" charset="0"/>
            </a:endParaRPr>
          </a:p>
          <a:p>
            <a:endParaRPr lang="en-US" altLang="en-US" sz="1800" b="1" dirty="0">
              <a:latin typeface="Arial" charset="0"/>
              <a:cs typeface="Arial" charset="0"/>
            </a:endParaRPr>
          </a:p>
          <a:p>
            <a:r>
              <a:rPr lang="en-US" altLang="en-US" sz="1800" b="1" dirty="0">
                <a:latin typeface="Arial" charset="0"/>
                <a:cs typeface="Arial" charset="0"/>
              </a:rPr>
              <a:t>Fall 2021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 dirty="0"/>
              <a:t>Ch 4 - Connect PHP to Database</a:t>
            </a:r>
            <a:endParaRPr lang="en-US" altLang="en-US" sz="1600" dirty="0"/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6D05D068-0FB8-43B1-B0F0-8161A757E42F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BDF1-9D6B-4F13-BF0B-B7C48690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78858"/>
            <a:ext cx="6705600" cy="50941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85D182-2240-4E04-9F26-2CE0D8673BF5}"/>
              </a:ext>
            </a:extLst>
          </p:cNvPr>
          <p:cNvSpPr/>
          <p:nvPr/>
        </p:nvSpPr>
        <p:spPr bwMode="auto">
          <a:xfrm>
            <a:off x="4953000" y="1219200"/>
            <a:ext cx="9144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99E43-0E58-44A7-9CF2-5F30A9C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00" y="1147433"/>
            <a:ext cx="6992599" cy="53251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397B25-FA29-46E6-B835-F89419E0BB28}"/>
              </a:ext>
            </a:extLst>
          </p:cNvPr>
          <p:cNvSpPr/>
          <p:nvPr/>
        </p:nvSpPr>
        <p:spPr bwMode="auto">
          <a:xfrm>
            <a:off x="5924550" y="1054644"/>
            <a:ext cx="9144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8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C4D-46F2-4159-A3DE-C7C93013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MySQL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10A-58F4-4D4C-9E46-5C52B96B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PHP 5 and later can access a MySQL database using two ways:</a:t>
            </a:r>
          </a:p>
          <a:p>
            <a:pPr lvl="1"/>
            <a:endParaRPr lang="en-US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extension   </a:t>
            </a:r>
            <a:r>
              <a:rPr lang="en-US" sz="1600" dirty="0"/>
              <a:t>(the "</a:t>
            </a:r>
            <a:r>
              <a:rPr lang="en-US" sz="1600" dirty="0" err="1"/>
              <a:t>i</a:t>
            </a:r>
            <a:r>
              <a:rPr lang="en-US" sz="1600" dirty="0"/>
              <a:t>" stands for improved)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(PHP Data Objects)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CF48-F0AE-4BF3-984B-1806569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0EE5-B332-4931-A6A6-E760EB5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7F65-EAE7-4CC8-BAB8-0EB36CC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4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5F1-67A8-4E4B-8F1B-1AA3ABB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  <a:latin typeface="Segoe UI" panose="020B0502040204020203" pitchFamily="34" charset="0"/>
              </a:rPr>
              <a:t>MySQLi</a:t>
            </a:r>
            <a:r>
              <a:rPr lang="en-US" i="0" dirty="0">
                <a:effectLst/>
                <a:latin typeface="Segoe UI" panose="020B0502040204020203" pitchFamily="34" charset="0"/>
              </a:rPr>
              <a:t> vs.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538-4B67-411E-BC05-7788901D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is a relational database driver used in the PHP to provide an interface with MySQL databases.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is a driver that implements the PHP Data Objects (PDO) interface to enable access from PHP to MySQL databases.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PDO will work on 12 different database systems,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MySQLi</a:t>
            </a:r>
            <a:r>
              <a:rPr lang="en-US" sz="2400" dirty="0"/>
              <a:t> will only work with MySQL databases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             Search about more advantages for both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D620-4227-40FF-B38F-B55C216F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E92B-5F2C-4BBE-9E3F-36A0F99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222D-8342-4BB3-81D5-26414DF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5EB59483-D9EB-4D8C-B525-0F843921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87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B00-B727-4A3E-A615-17668758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634D-CDF5-48B2-9643-B2B10500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0940"/>
            <a:ext cx="7772400" cy="4572000"/>
          </a:xfrm>
        </p:spPr>
        <p:txBody>
          <a:bodyPr/>
          <a:lstStyle/>
          <a:p>
            <a:r>
              <a:rPr lang="en-US" sz="2000" dirty="0"/>
              <a:t>PDO simplifies the common database operations including:</a:t>
            </a:r>
          </a:p>
          <a:p>
            <a:pPr lvl="1"/>
            <a:r>
              <a:rPr lang="en-US" sz="2000" dirty="0"/>
              <a:t>Creating database connections</a:t>
            </a:r>
          </a:p>
          <a:p>
            <a:pPr lvl="1"/>
            <a:r>
              <a:rPr lang="en-US" sz="2000" dirty="0"/>
              <a:t>Executing queries using prepared statements</a:t>
            </a:r>
          </a:p>
          <a:p>
            <a:pPr lvl="1"/>
            <a:r>
              <a:rPr lang="en-US" sz="2000" dirty="0"/>
              <a:t>Calling stored procedures</a:t>
            </a:r>
          </a:p>
          <a:p>
            <a:pPr lvl="1"/>
            <a:r>
              <a:rPr lang="en-US" sz="2000" dirty="0"/>
              <a:t>Performing transactions</a:t>
            </a:r>
          </a:p>
          <a:p>
            <a:pPr lvl="1"/>
            <a:r>
              <a:rPr lang="en-US" sz="2000" dirty="0"/>
              <a:t>And handling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4012-FE74-4B64-8822-216DF8D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21B4-5677-4545-B8F0-BFBD743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78C-0BF7-4B69-AB82-8B128EF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256A-19AA-43FE-AE83-362FDCFA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77" y="3830782"/>
            <a:ext cx="4591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Open a Connection to MySQL using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$host = "localhost";	 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//server name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$username = "username";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$password = "password";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= "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";	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//database name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mysql:host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host;dbname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endParaRPr lang="en-US" sz="105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set the PDO error mode to exception</a:t>
            </a:r>
            <a:br>
              <a:rPr lang="en-US" sz="1600" b="0" i="0" dirty="0"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 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i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(PDO::ATTR_ERRMODE,   PDO::ERRMODE_EXCEPTION);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echo "Connected successfully";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PDOException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$e)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"Connection failed: " . $e-&gt;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getMessage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800" b="1" dirty="0">
                <a:solidFill>
                  <a:srgbClr val="0033CC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Close the Connection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  <a:endParaRPr lang="en-US" sz="2000" b="0" i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//select query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 = 'SELECT * FROM products';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$result = $</a:t>
            </a:r>
            <a:r>
              <a:rPr lang="en-US" sz="2000" dirty="0" err="1">
                <a:latin typeface="Consolas" panose="020B0609020204030204" pitchFamily="49" charset="0"/>
              </a:rPr>
              <a:t>pdo</a:t>
            </a:r>
            <a:r>
              <a:rPr lang="en-US" sz="2000" dirty="0"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2000" dirty="0">
                <a:latin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 get all products as associative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$products = $result-&gt;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fetchAll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(PDO::FETCH_ASSOC);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7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3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Example 4-2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in a HTML table.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6686-6CFA-45D7-AC86-1DFB66C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2390-E0C3-4FBE-9A89-8421D67D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612634"/>
          </a:xfrm>
        </p:spPr>
        <p:txBody>
          <a:bodyPr/>
          <a:lstStyle/>
          <a:p>
            <a:r>
              <a:rPr lang="en-US" sz="2000" dirty="0"/>
              <a:t>We can use the Designer tool in PhpMyAdmin to create a relationship between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2419-7A18-4204-8C6C-4E0DD24C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135D-5665-43D6-ADE2-6FBA6441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C09D-8FD6-45F9-84C7-2F54A794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ECEF8F-3E4F-466A-AEC0-CABCAC2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6934200" cy="4312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103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altLang="en-US">
                <a:latin typeface="Arial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Build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 err="1"/>
              <a:t>MySQLi</a:t>
            </a:r>
            <a:r>
              <a:rPr lang="en-US" sz="2000" b="1" dirty="0"/>
              <a:t> vs. PDO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Connect to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Select Query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Insert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Delete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Update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Multi-Value Fields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CRUD Application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Prepared Statements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Security Notes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b="1" kern="12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5908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35280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20BD4073-6D5C-48D3-A5B7-C01B6F99CB55}" type="slidenum">
              <a:rPr lang="en-US" altLang="en-US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Requirements: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Add </a:t>
            </a:r>
            <a:r>
              <a:rPr lang="en-US" sz="2400" dirty="0">
                <a:solidFill>
                  <a:srgbClr val="0033CC"/>
                </a:solidFill>
              </a:rPr>
              <a:t>categories</a:t>
            </a:r>
            <a:r>
              <a:rPr lang="en-US" sz="2400" dirty="0"/>
              <a:t> table to the database and make a correct relationship with products table.</a:t>
            </a:r>
          </a:p>
          <a:p>
            <a:r>
              <a:rPr lang="en-US" sz="2400" dirty="0"/>
              <a:t>Write a PHP script to connect to database and show all products table records ordered by category id.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See it on </a:t>
            </a:r>
            <a:r>
              <a:rPr lang="en-US" sz="24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85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SQL WHERE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'SELECT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3';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$result =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 $</a:t>
            </a:r>
            <a:r>
              <a:rPr lang="en-US" sz="1800" dirty="0" err="1">
                <a:solidFill>
                  <a:srgbClr val="0033CC"/>
                </a:solidFill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=3;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'SELECT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=' .$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$result =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//select query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'SELECT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?';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$result = 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prepare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$result-&gt;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([$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12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 records that related to a selected category id.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70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Prepared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4572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A </a:t>
            </a:r>
            <a:r>
              <a:rPr lang="en-US" sz="2000" b="1" dirty="0"/>
              <a:t>prepared statement </a:t>
            </a:r>
            <a:r>
              <a:rPr lang="en-US" sz="2000" dirty="0"/>
              <a:t>is a feature used to execute the same SQL statements repeatedly with high efficiency.</a:t>
            </a:r>
          </a:p>
          <a:p>
            <a:r>
              <a:rPr lang="en-US" sz="2000" dirty="0"/>
              <a:t>Prepared statements basically work like this: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dirty="0"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rgbClr val="0033CC"/>
                </a:solidFill>
                <a:ea typeface="+mn-ea"/>
                <a:cs typeface="+mn-cs"/>
              </a:rPr>
              <a:t>Prepare</a:t>
            </a:r>
            <a:r>
              <a:rPr lang="en-US" sz="1600" dirty="0">
                <a:ea typeface="+mn-ea"/>
                <a:cs typeface="+mn-cs"/>
              </a:rPr>
              <a:t>: An SQL statement template is created and sent to the database Certain values are left unspecified, called parameters (labeled "?")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dirty="0">
                <a:ea typeface="+mn-ea"/>
                <a:cs typeface="+mn-cs"/>
              </a:rPr>
              <a:t>The database parses, compiles, and performs query optimization on the SQL statement template without executing it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1600" b="1" dirty="0"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rgbClr val="0033CC"/>
                </a:solidFill>
                <a:ea typeface="+mn-ea"/>
                <a:cs typeface="+mn-cs"/>
              </a:rPr>
              <a:t>Execute</a:t>
            </a:r>
            <a:r>
              <a:rPr lang="en-US" sz="1600" dirty="0">
                <a:ea typeface="+mn-ea"/>
                <a:cs typeface="+mn-cs"/>
              </a:rPr>
              <a:t>: At a later time, the application binds the values to the parameters, and the database executes the statement.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ea"/>
                <a:cs typeface="+mn-cs"/>
              </a:rPr>
              <a:t>The application may execute the statement as many times as it wants with different values</a:t>
            </a:r>
          </a:p>
          <a:p>
            <a:r>
              <a:rPr lang="en-US" sz="2000" dirty="0">
                <a:solidFill>
                  <a:srgbClr val="0033CC"/>
                </a:solidFill>
              </a:rPr>
              <a:t>PDO::prepare() </a:t>
            </a:r>
            <a:r>
              <a:rPr lang="en-US" sz="2000" dirty="0"/>
              <a:t>returns a </a:t>
            </a:r>
            <a:r>
              <a:rPr lang="en-US" sz="2000" dirty="0" err="1"/>
              <a:t>PDOStatement</a:t>
            </a:r>
            <a:r>
              <a:rPr lang="en-US" sz="2000" dirty="0"/>
              <a:t> object or </a:t>
            </a:r>
            <a:r>
              <a:rPr lang="en-US" sz="2000" dirty="0">
                <a:solidFill>
                  <a:srgbClr val="0033CC"/>
                </a:solidFill>
              </a:rPr>
              <a:t>false</a:t>
            </a:r>
            <a:r>
              <a:rPr lang="en-US" sz="2000" dirty="0"/>
              <a:t> if the database server cannot successfully prepare the statement.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4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FCC1-5581-4C38-9757-E1732695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5114-9DB9-4BA3-8727-63B0D494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24B7-7896-406E-8A95-A66A90F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A7F4-28BD-4298-B7C3-6C1AA7DF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5901-1CEC-47CC-B6F8-8047B17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2050" name="Picture 2" descr="The Best Way to Perform MYSQLI Prepared Statements in PHP">
            <a:extLst>
              <a:ext uri="{FF2B5EF4-FFF2-40B4-BE49-F238E27FC236}">
                <a16:creationId xmlns:a16="http://schemas.microsoft.com/office/drawing/2014/main" id="{C76FE72F-50F8-4405-A81A-78FF2391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2850"/>
            <a:ext cx="8839200" cy="428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3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D19F-87F0-4915-88C7-350C1D6D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Prepared Statement /2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25C1-73D5-48AF-A4A1-16C1264B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'SELECT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?';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$result = 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prepare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$result-&gt;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'SELECT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products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$result = 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prepare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$result-&gt;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([[':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=&gt;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3EBC-AA33-4F4A-B3EA-01D774DC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B75F-6B6E-45A4-8511-1F6F08F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39B7-8CEA-4559-BF72-F052809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93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2478-B625-41B4-82F3-BEFF4313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 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30DD-69C6-4A65-AE0F-B293F671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</a:pPr>
            <a:r>
              <a:rPr lang="en-US" sz="2000" dirty="0"/>
              <a:t>Compared to executing SQL statements directly, prepared statements have three main advantages:</a:t>
            </a:r>
          </a:p>
          <a:p>
            <a:pPr lvl="1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Prepared statements reduce parsing time as the preparation on the query is done only once while the statement is executed multiple times.</a:t>
            </a:r>
          </a:p>
          <a:p>
            <a:pPr lvl="1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Bound parameters minimize bandwidth to the server as you need send only the parameters each time, and not the whole query</a:t>
            </a:r>
          </a:p>
          <a:p>
            <a:pPr lvl="1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Prepared statements are very useful against SQL injections, because parameter values, which are transmitted later using a different protocol so SQL injection cannot occur.</a:t>
            </a:r>
          </a:p>
          <a:p>
            <a:pPr>
              <a:spcAft>
                <a:spcPts val="1200"/>
              </a:spcAft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164DD-D8DF-4F66-90DA-3F4C5D7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D331-66F9-4C49-BF4D-1D1B9306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B122-9CE2-45F4-8A44-EEA7D243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22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Design two web pages</a:t>
            </a:r>
          </a:p>
          <a:p>
            <a:r>
              <a:rPr lang="en-US" sz="2800" dirty="0"/>
              <a:t>The first page shall show all category names with a link to second page.</a:t>
            </a:r>
          </a:p>
          <a:p>
            <a:r>
              <a:rPr lang="en-US" sz="2800" dirty="0"/>
              <a:t>The URL in the link shall include the </a:t>
            </a:r>
            <a:r>
              <a:rPr lang="en-US" sz="2800" dirty="0" err="1"/>
              <a:t>cat_id</a:t>
            </a:r>
            <a:r>
              <a:rPr lang="en-US" sz="2800" dirty="0"/>
              <a:t> value. example</a:t>
            </a:r>
            <a:r>
              <a:rPr lang="en-US" sz="2800" dirty="0">
                <a:solidFill>
                  <a:srgbClr val="7030A0"/>
                </a:solidFill>
              </a:rPr>
              <a:t>: localhost/</a:t>
            </a:r>
            <a:r>
              <a:rPr lang="en-US" sz="2800" dirty="0" err="1">
                <a:solidFill>
                  <a:srgbClr val="7030A0"/>
                </a:solidFill>
              </a:rPr>
              <a:t>product_list?cid</a:t>
            </a:r>
            <a:r>
              <a:rPr lang="en-US" sz="2800" dirty="0">
                <a:solidFill>
                  <a:srgbClr val="7030A0"/>
                </a:solidFill>
              </a:rPr>
              <a:t>=5</a:t>
            </a:r>
          </a:p>
          <a:p>
            <a:r>
              <a:rPr lang="en-US" sz="2800" dirty="0"/>
              <a:t>The second page shall show all products in a HTML table for one category depending on the </a:t>
            </a:r>
            <a:r>
              <a:rPr lang="en-US" sz="2800" dirty="0" err="1"/>
              <a:t>cat_id</a:t>
            </a:r>
            <a:r>
              <a:rPr lang="en-US" sz="2800" dirty="0"/>
              <a:t> value. </a:t>
            </a:r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97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D9F-2E6B-4B54-B432-96544B2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F30-7EBD-4035-AEBC-3FC96447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99761"/>
            <a:ext cx="8534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 //Insert new record</a:t>
            </a:r>
          </a:p>
          <a:p>
            <a:pPr marL="0" indent="0">
              <a:buNone/>
            </a:pPr>
            <a:r>
              <a:rPr lang="en-US" sz="1800" dirty="0"/>
              <a:t>    $</a:t>
            </a:r>
            <a:r>
              <a:rPr lang="en-US" sz="1800" dirty="0" err="1"/>
              <a:t>sql</a:t>
            </a:r>
            <a:r>
              <a:rPr lang="en-US" sz="1800" dirty="0"/>
              <a:t> = '</a:t>
            </a:r>
            <a:r>
              <a:rPr lang="en-US" sz="1800" dirty="0">
                <a:solidFill>
                  <a:srgbClr val="0033CC"/>
                </a:solidFill>
              </a:rPr>
              <a:t>INSERT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INTO</a:t>
            </a:r>
            <a:r>
              <a:rPr lang="en-US" sz="1800" dirty="0"/>
              <a:t> products (name, price, </a:t>
            </a:r>
            <a:r>
              <a:rPr lang="en-US" sz="1800" dirty="0" err="1"/>
              <a:t>cat_id</a:t>
            </a:r>
            <a:r>
              <a:rPr lang="en-US" sz="1800" dirty="0"/>
              <a:t>)  </a:t>
            </a:r>
            <a:r>
              <a:rPr lang="en-US" sz="1800" dirty="0">
                <a:solidFill>
                  <a:srgbClr val="0033CC"/>
                </a:solidFill>
              </a:rPr>
              <a:t>VALUES</a:t>
            </a:r>
            <a:r>
              <a:rPr lang="en-US" sz="1800" dirty="0"/>
              <a:t> (:name, :price, :</a:t>
            </a:r>
            <a:r>
              <a:rPr lang="en-US" sz="1800" dirty="0" err="1"/>
              <a:t>cid</a:t>
            </a:r>
            <a:r>
              <a:rPr lang="en-US" sz="1800" dirty="0"/>
              <a:t>)' ;</a:t>
            </a:r>
          </a:p>
          <a:p>
            <a:pPr marL="0" indent="0">
              <a:buNone/>
            </a:pPr>
            <a:r>
              <a:rPr lang="en-US" sz="1800" dirty="0"/>
              <a:t>    $statement = $</a:t>
            </a:r>
            <a:r>
              <a:rPr lang="en-US" sz="1800" dirty="0" err="1"/>
              <a:t>pdo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33CC"/>
                </a:solidFill>
              </a:rPr>
              <a:t>prepare</a:t>
            </a:r>
            <a:r>
              <a:rPr lang="en-US" sz="1800" dirty="0"/>
              <a:t>($</a:t>
            </a:r>
            <a:r>
              <a:rPr lang="en-US" sz="1800" dirty="0" err="1"/>
              <a:t>sql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    $</a:t>
            </a:r>
            <a:r>
              <a:rPr lang="en-US" sz="1800" u="sng" dirty="0"/>
              <a:t>result-</a:t>
            </a:r>
            <a:r>
              <a:rPr lang="en-US" sz="1800" dirty="0"/>
              <a:t>&gt;</a:t>
            </a:r>
            <a:r>
              <a:rPr lang="en-US" sz="1800" dirty="0">
                <a:solidFill>
                  <a:srgbClr val="0033CC"/>
                </a:solidFill>
              </a:rPr>
              <a:t>execute([</a:t>
            </a:r>
            <a:r>
              <a:rPr lang="en-US" sz="1800" dirty="0"/>
              <a:t> ':name'</a:t>
            </a:r>
            <a:r>
              <a:rPr lang="en-US" sz="1800" dirty="0">
                <a:solidFill>
                  <a:srgbClr val="0033CC"/>
                </a:solidFill>
              </a:rPr>
              <a:t>=&gt;</a:t>
            </a:r>
            <a:r>
              <a:rPr lang="en-US" sz="1800" dirty="0"/>
              <a:t>'Laptop 3333’, ':price'</a:t>
            </a:r>
            <a:r>
              <a:rPr lang="en-US" sz="1800" dirty="0">
                <a:solidFill>
                  <a:srgbClr val="0033CC"/>
                </a:solidFill>
              </a:rPr>
              <a:t>=&gt;</a:t>
            </a:r>
            <a:r>
              <a:rPr lang="en-US" sz="1800" dirty="0"/>
              <a:t>7000, ':</a:t>
            </a:r>
            <a:r>
              <a:rPr lang="en-US" sz="1800" dirty="0" err="1"/>
              <a:t>cid</a:t>
            </a:r>
            <a:r>
              <a:rPr lang="en-US" sz="1800" dirty="0"/>
              <a:t>’=&gt;1 </a:t>
            </a:r>
            <a:r>
              <a:rPr lang="en-US" sz="1800" dirty="0">
                <a:solidFill>
                  <a:srgbClr val="0033CC"/>
                </a:solidFill>
              </a:rPr>
              <a:t>])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  //get last id</a:t>
            </a:r>
          </a:p>
          <a:p>
            <a:pPr marL="0" indent="0">
              <a:buNone/>
            </a:pPr>
            <a:r>
              <a:rPr lang="en-US" sz="1800" dirty="0"/>
              <a:t>    $id = $</a:t>
            </a:r>
            <a:r>
              <a:rPr lang="en-US" sz="1800" dirty="0" err="1"/>
              <a:t>pdo</a:t>
            </a:r>
            <a:r>
              <a:rPr lang="en-US" sz="1800" dirty="0"/>
              <a:t>-&gt;</a:t>
            </a:r>
            <a:r>
              <a:rPr lang="en-US" sz="1800" dirty="0" err="1">
                <a:solidFill>
                  <a:srgbClr val="0033CC"/>
                </a:solidFill>
              </a:rPr>
              <a:t>lastInsertId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   echo 'The product id ' . $id . ' was inserted';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8CF2-0E82-4889-981E-9276390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73DA-0089-4904-9B5B-3156D55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E259-D6AC-45A3-877D-F68CDDFD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1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D9F-2E6B-4B54-B432-96544B2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F30-7EBD-4035-AEBC-3FC96447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99761"/>
            <a:ext cx="8534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   //UPDATE SQL</a:t>
            </a:r>
          </a:p>
          <a:p>
            <a:pPr marL="0" indent="0">
              <a:buNone/>
            </a:pPr>
            <a:r>
              <a:rPr lang="en-US" sz="1800" dirty="0"/>
              <a:t>    $</a:t>
            </a:r>
            <a:r>
              <a:rPr lang="en-US" sz="1800" dirty="0" err="1"/>
              <a:t>sql</a:t>
            </a:r>
            <a:r>
              <a:rPr lang="en-US" sz="1800" dirty="0"/>
              <a:t> = ‘</a:t>
            </a:r>
            <a:r>
              <a:rPr lang="en-US" sz="1800" dirty="0">
                <a:solidFill>
                  <a:srgbClr val="0033CC"/>
                </a:solidFill>
              </a:rPr>
              <a:t>UPDATE</a:t>
            </a:r>
            <a:r>
              <a:rPr lang="en-US" sz="1800" dirty="0"/>
              <a:t> products (name, price, </a:t>
            </a:r>
            <a:r>
              <a:rPr lang="en-US" sz="1800" dirty="0" err="1"/>
              <a:t>cat_id</a:t>
            </a:r>
            <a:r>
              <a:rPr lang="en-US" sz="1800" dirty="0"/>
              <a:t>)  </a:t>
            </a:r>
            <a:r>
              <a:rPr lang="en-US" sz="1800" dirty="0">
                <a:solidFill>
                  <a:srgbClr val="0033CC"/>
                </a:solidFill>
              </a:rPr>
              <a:t>VALUES</a:t>
            </a:r>
            <a:r>
              <a:rPr lang="en-US" sz="1800" dirty="0"/>
              <a:t> (:name, :price, :</a:t>
            </a:r>
            <a:r>
              <a:rPr lang="en-US" sz="1800" dirty="0" err="1"/>
              <a:t>cid</a:t>
            </a:r>
            <a:r>
              <a:rPr lang="en-US" sz="1800" dirty="0"/>
              <a:t>)' ;</a:t>
            </a:r>
          </a:p>
          <a:p>
            <a:pPr marL="0" indent="0">
              <a:buNone/>
            </a:pPr>
            <a:r>
              <a:rPr lang="en-US" sz="1800" dirty="0"/>
              <a:t>    $statement = $</a:t>
            </a:r>
            <a:r>
              <a:rPr lang="en-US" sz="1800" dirty="0" err="1"/>
              <a:t>pdo</a:t>
            </a:r>
            <a:r>
              <a:rPr lang="en-US" sz="1800" dirty="0"/>
              <a:t>-&gt;</a:t>
            </a:r>
            <a:r>
              <a:rPr lang="en-US" sz="1800" dirty="0">
                <a:solidFill>
                  <a:srgbClr val="0033CC"/>
                </a:solidFill>
              </a:rPr>
              <a:t>prepare</a:t>
            </a:r>
            <a:r>
              <a:rPr lang="en-US" sz="1800" dirty="0"/>
              <a:t>($</a:t>
            </a:r>
            <a:r>
              <a:rPr lang="en-US" sz="1800" dirty="0" err="1"/>
              <a:t>sql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    $</a:t>
            </a:r>
            <a:r>
              <a:rPr lang="en-US" sz="1800" u="sng" dirty="0"/>
              <a:t>result-</a:t>
            </a:r>
            <a:r>
              <a:rPr lang="en-US" sz="1800" dirty="0"/>
              <a:t>&gt;</a:t>
            </a:r>
            <a:r>
              <a:rPr lang="en-US" sz="1800" dirty="0">
                <a:solidFill>
                  <a:srgbClr val="0033CC"/>
                </a:solidFill>
              </a:rPr>
              <a:t>execute([</a:t>
            </a:r>
            <a:r>
              <a:rPr lang="en-US" sz="1800" dirty="0"/>
              <a:t> ':name'</a:t>
            </a:r>
            <a:r>
              <a:rPr lang="en-US" sz="1800" dirty="0">
                <a:solidFill>
                  <a:srgbClr val="0033CC"/>
                </a:solidFill>
              </a:rPr>
              <a:t>=&gt;</a:t>
            </a:r>
            <a:r>
              <a:rPr lang="en-US" sz="1800" dirty="0"/>
              <a:t>'Laptop 3333’, ':price'</a:t>
            </a:r>
            <a:r>
              <a:rPr lang="en-US" sz="1800" dirty="0">
                <a:solidFill>
                  <a:srgbClr val="0033CC"/>
                </a:solidFill>
              </a:rPr>
              <a:t>=&gt;</a:t>
            </a:r>
            <a:r>
              <a:rPr lang="en-US" sz="1800" dirty="0"/>
              <a:t>7000, ':</a:t>
            </a:r>
            <a:r>
              <a:rPr lang="en-US" sz="1800" dirty="0" err="1"/>
              <a:t>cid</a:t>
            </a:r>
            <a:r>
              <a:rPr lang="en-US" sz="1800" dirty="0"/>
              <a:t>’=&gt;1 </a:t>
            </a:r>
            <a:r>
              <a:rPr lang="en-US" sz="1800" dirty="0">
                <a:solidFill>
                  <a:srgbClr val="0033CC"/>
                </a:solidFill>
              </a:rPr>
              <a:t>])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  //get last id</a:t>
            </a:r>
          </a:p>
          <a:p>
            <a:pPr marL="0" indent="0">
              <a:buNone/>
            </a:pPr>
            <a:r>
              <a:rPr lang="en-US" sz="1800" dirty="0"/>
              <a:t>    $id = $</a:t>
            </a:r>
            <a:r>
              <a:rPr lang="en-US" sz="1800" dirty="0" err="1"/>
              <a:t>pdo</a:t>
            </a:r>
            <a:r>
              <a:rPr lang="en-US" sz="1800" dirty="0"/>
              <a:t>-&gt;</a:t>
            </a:r>
            <a:r>
              <a:rPr lang="en-US" sz="1800" dirty="0" err="1">
                <a:solidFill>
                  <a:srgbClr val="0033CC"/>
                </a:solidFill>
              </a:rPr>
              <a:t>lastInsertId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    echo 'The product id ' . $id . ' was inserted';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8CF2-0E82-4889-981E-9276390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73DA-0089-4904-9B5B-3156D55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E259-D6AC-45A3-877D-F68CDDFD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07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BFF4-98BA-4872-9F3E-D31B034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2593-B401-4793-A826-12CEE611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MySQL is an open-source relational database management system (RDBMS)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92-A470-4F4A-B844-3F5BBBA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7BF5-7F53-412D-96CC-ECBA6923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22ED-CBE8-4F62-943D-14780B0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65ACF-CB29-4CD2-9FA5-A1DB037D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8" y="3429000"/>
            <a:ext cx="3218755" cy="22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| Bruker">
            <a:extLst>
              <a:ext uri="{FF2B5EF4-FFF2-40B4-BE49-F238E27FC236}">
                <a16:creationId xmlns:a16="http://schemas.microsoft.com/office/drawing/2014/main" id="{05364EEE-B7D1-4CA5-BD38-6C9DC315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24897"/>
            <a:ext cx="1967344" cy="19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5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insert a new product record using HTML form and data validation.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41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with update button to update a selected product record using HTML form and data validation.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151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D32-8250-488A-8165-FDF5598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B70D-73D8-4164-93C5-6D0FED2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//Update record 5</a:t>
            </a:r>
          </a:p>
          <a:p>
            <a:pPr marL="0" indent="0">
              <a:buNone/>
            </a:pPr>
            <a:r>
              <a:rPr lang="en-US" sz="2000" dirty="0"/>
              <a:t>    $id = 5;</a:t>
            </a:r>
          </a:p>
          <a:p>
            <a:pPr marL="0" indent="0">
              <a:buNone/>
            </a:pPr>
            <a:r>
              <a:rPr lang="en-US" sz="2000" dirty="0"/>
              <a:t>    $</a:t>
            </a:r>
            <a:r>
              <a:rPr lang="en-US" sz="2000" dirty="0" err="1"/>
              <a:t>sql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33CC"/>
                </a:solidFill>
              </a:rPr>
              <a:t>'UPDATE</a:t>
            </a:r>
            <a:r>
              <a:rPr lang="en-US" sz="2000" dirty="0"/>
              <a:t> products </a:t>
            </a:r>
            <a:r>
              <a:rPr lang="en-US" sz="2000" dirty="0">
                <a:solidFill>
                  <a:srgbClr val="0033CC"/>
                </a:solidFill>
              </a:rPr>
              <a:t>SET</a:t>
            </a:r>
            <a:r>
              <a:rPr lang="en-US" sz="2000" dirty="0"/>
              <a:t> name=:name, price=:price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33CC"/>
                </a:solidFill>
              </a:rPr>
              <a:t>WHERE</a:t>
            </a:r>
            <a:r>
              <a:rPr lang="en-US" sz="2000" dirty="0"/>
              <a:t> id=:id';</a:t>
            </a:r>
          </a:p>
          <a:p>
            <a:pPr marL="0" indent="0">
              <a:buNone/>
            </a:pPr>
            <a:r>
              <a:rPr lang="en-US" sz="2000" dirty="0"/>
              <a:t>    $statement = $</a:t>
            </a:r>
            <a:r>
              <a:rPr lang="en-US" sz="2000" dirty="0" err="1"/>
              <a:t>pdo</a:t>
            </a:r>
            <a:r>
              <a:rPr lang="en-US" sz="2000" dirty="0"/>
              <a:t>-&gt;prepare($</a:t>
            </a:r>
            <a:r>
              <a:rPr lang="en-US" sz="2000" dirty="0" err="1"/>
              <a:t>sql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$res = $statement-&gt;</a:t>
            </a:r>
            <a:r>
              <a:rPr lang="en-US" sz="2000" dirty="0">
                <a:solidFill>
                  <a:srgbClr val="0033CC"/>
                </a:solidFill>
              </a:rPr>
              <a:t>execute</a:t>
            </a:r>
            <a:r>
              <a:rPr lang="en-US" sz="2000" dirty="0"/>
              <a:t>([':id' =&gt; $id, ':name' =&gt; 'Laptop 8888’,     	':price' =&gt; 7000]);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33CC"/>
                </a:solidFill>
              </a:rPr>
              <a:t>if</a:t>
            </a:r>
            <a:r>
              <a:rPr lang="en-US" sz="2000" dirty="0"/>
              <a:t> ($res) {</a:t>
            </a:r>
          </a:p>
          <a:p>
            <a:pPr marL="0" indent="0">
              <a:buNone/>
            </a:pPr>
            <a:r>
              <a:rPr lang="en-US" sz="2000" dirty="0"/>
              <a:t>      echo "The product $id has been updated successfully!";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093F-0A5C-488F-AF7C-F52DC1A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1D1E-7A05-4EAE-A9E5-533846A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94AA-C698-4467-812A-2865A39C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12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with delete button for each record to delete the record when the button have been pressed.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00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BA9D-4A19-41BD-BE8E-D69F3491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#Example 4-9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40C9-22F0-47FC-9AA3-967FE340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Visit and review news websites and make analysis 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requirements to have similar news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Design and build a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CRUD system for the news portal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64107-C3FD-4D9D-A14C-03F532BC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357-09D7-4817-9D7D-3591A1A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EE60-DCA6-447F-B315-BCBEC628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149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6AC-73C8-4CE2-B9A7-CCA7304B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9C6-8C6A-4036-A210-D86BFA8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PHP, you can create a </a:t>
            </a:r>
            <a:r>
              <a:rPr lang="en-US" sz="2000" dirty="0" err="1"/>
              <a:t>config.php</a:t>
            </a:r>
            <a:r>
              <a:rPr lang="en-US" sz="2000" dirty="0"/>
              <a:t> file and place the database parameters: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000" dirty="0"/>
              <a:t>$host = 'localhost';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db</a:t>
            </a:r>
            <a:r>
              <a:rPr lang="en-US" sz="2000" dirty="0"/>
              <a:t> = '</a:t>
            </a:r>
            <a:r>
              <a:rPr lang="en-US" sz="2000" dirty="0" err="1"/>
              <a:t>bookdb</a:t>
            </a:r>
            <a:r>
              <a:rPr lang="en-US" sz="2000" dirty="0"/>
              <a:t>';</a:t>
            </a:r>
          </a:p>
          <a:p>
            <a:pPr marL="0" indent="0">
              <a:buNone/>
            </a:pPr>
            <a:r>
              <a:rPr lang="en-US" sz="2000" dirty="0"/>
              <a:t>$user = 'root';</a:t>
            </a:r>
          </a:p>
          <a:p>
            <a:pPr marL="0" indent="0">
              <a:buNone/>
            </a:pPr>
            <a:r>
              <a:rPr lang="en-US" sz="2000" dirty="0"/>
              <a:t>$password = 'S@cr@t1!’;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//then in any PHP file write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require</a:t>
            </a:r>
            <a:r>
              <a:rPr lang="en-US" sz="2000" dirty="0"/>
              <a:t>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985-E0E7-4503-AFBC-E76C829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463A-16FD-4731-B270-68D6253C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9F5-4E08-439E-A7E4-698C671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70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6D3D-589D-4502-BC16-BA5AA2F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 using </a:t>
            </a:r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DD0-D59E-4949-98C1-9CECB442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&lt;?php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require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dsn</a:t>
            </a:r>
            <a:r>
              <a:rPr lang="en-US" sz="2000" dirty="0"/>
              <a:t> = "</a:t>
            </a:r>
            <a:r>
              <a:rPr lang="en-US" sz="2000" dirty="0" err="1"/>
              <a:t>mysql:host</a:t>
            </a:r>
            <a:r>
              <a:rPr lang="en-US" sz="2000" dirty="0"/>
              <a:t>=$</a:t>
            </a:r>
            <a:r>
              <a:rPr lang="en-US" sz="2000" dirty="0" err="1"/>
              <a:t>host;dbname</a:t>
            </a:r>
            <a:r>
              <a:rPr lang="en-US" sz="2000" dirty="0"/>
              <a:t>=$</a:t>
            </a:r>
            <a:r>
              <a:rPr lang="en-US" sz="2000" dirty="0" err="1"/>
              <a:t>db;charset</a:t>
            </a:r>
            <a:r>
              <a:rPr lang="en-US" sz="2000" dirty="0"/>
              <a:t>=UTF8";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pdo</a:t>
            </a:r>
            <a:r>
              <a:rPr lang="en-US" sz="2000" dirty="0"/>
              <a:t> = new PDO($</a:t>
            </a:r>
            <a:r>
              <a:rPr lang="en-US" sz="2000" dirty="0" err="1"/>
              <a:t>dsn</a:t>
            </a:r>
            <a:r>
              <a:rPr lang="en-US" sz="2000" dirty="0"/>
              <a:t>, $user, $password);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($</a:t>
            </a:r>
            <a:r>
              <a:rPr lang="en-US" sz="2000" dirty="0" err="1"/>
              <a:t>pdo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"Connected to the $</a:t>
            </a:r>
            <a:r>
              <a:rPr lang="en-US" sz="2000" dirty="0" err="1"/>
              <a:t>db</a:t>
            </a:r>
            <a:r>
              <a:rPr lang="en-US" sz="2000" dirty="0"/>
              <a:t> database successfully!";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 catch (</a:t>
            </a:r>
            <a:r>
              <a:rPr lang="en-US" sz="2000" dirty="0" err="1"/>
              <a:t>PDOException</a:t>
            </a:r>
            <a:r>
              <a:rPr lang="en-US" sz="2000" dirty="0"/>
              <a:t> $e)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$e-&gt;</a:t>
            </a:r>
            <a:r>
              <a:rPr lang="en-US" sz="2000" dirty="0" err="1"/>
              <a:t>getMessage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DD99-7CFA-4427-ADD9-E7969A4D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9548-54F0-4C30-B77F-5B66D68B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C147-E048-4059-8152-91782B79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9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E66F-3CE0-4FE7-995E-C0C7809E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5521-59A6-4832-AF82-63617841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by id in URL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BC38-20E0-49DF-A6AD-3D70357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5C0B-2BE8-41F5-916B-B706028E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8C39-91C7-4E9B-8A7B-5AFC2DF9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0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06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17601E1E-383D-4E6C-9094-D3473DF222B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1FB-15E6-4D53-9C21-201F6DF6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1A1D-B277-4794-9DBF-71458B50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B59-4DAE-47E2-A979-3F70FBE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B552-17AC-4425-BED4-26122632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D407-4F2A-4C7E-82A5-0468F5D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infopgrahic displaying error establishing a database connection">
            <a:extLst>
              <a:ext uri="{FF2B5EF4-FFF2-40B4-BE49-F238E27FC236}">
                <a16:creationId xmlns:a16="http://schemas.microsoft.com/office/drawing/2014/main" id="{61305735-6E32-4546-89CA-673FBEE4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9647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A11-D67C-46B5-8263-32C9CA1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8CE5-4352-4508-AACE-423BEFEF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33CC"/>
                </a:solidFill>
                <a:effectLst/>
              </a:rPr>
              <a:t>phpMyAdmin</a:t>
            </a:r>
            <a:r>
              <a:rPr lang="en-US" sz="2800" b="0" i="0" dirty="0">
                <a:effectLst/>
              </a:rPr>
              <a:t> is a free and open source administration tool for MySQL and MariaDB</a:t>
            </a:r>
          </a:p>
          <a:p>
            <a:pPr marL="0" indent="0">
              <a:buNone/>
            </a:pPr>
            <a:endParaRPr lang="en-US" sz="2800" b="0" i="0" dirty="0">
              <a:effectLst/>
            </a:endParaRPr>
          </a:p>
          <a:p>
            <a:r>
              <a:rPr lang="en-US" sz="2800" dirty="0"/>
              <a:t>To access </a:t>
            </a:r>
            <a:r>
              <a:rPr lang="en-US" sz="2800" i="0" dirty="0">
                <a:effectLst/>
              </a:rPr>
              <a:t>phpMyAdmin</a:t>
            </a:r>
            <a:r>
              <a:rPr lang="en-US" sz="2800" b="1" i="0" dirty="0">
                <a:effectLst/>
              </a:rPr>
              <a:t>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http://localhost/phpmyadmin/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0A84-251E-446F-91C1-90594AF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83E7-A302-47BF-890F-5454EE6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521-B287-4123-B734-16EF8DE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4" name="Picture 2" descr="بي إتش بي ماي آدمن - ويكيبيديا">
            <a:extLst>
              <a:ext uri="{FF2B5EF4-FFF2-40B4-BE49-F238E27FC236}">
                <a16:creationId xmlns:a16="http://schemas.microsoft.com/office/drawing/2014/main" id="{312CF93F-CB49-4A47-A8BF-45E44F04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7" y="4038600"/>
            <a:ext cx="341725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E9E-2560-48CE-B193-C5461BD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A01-F41D-41E2-9A52-63F20CB7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Collation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utf8mb4_general_ci</a:t>
            </a:r>
          </a:p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Charset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9AC2-11EC-4DE6-8B49-BDE8178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9CF-6F16-45D9-80EB-48B74868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A48-04A9-4A98-AED4-75402E3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A57-D0F2-49D4-ACB0-B90A327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4D1-27C6-4D5D-848D-690501C0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TABLE IF NOT EXISTS `products` (</a:t>
            </a:r>
          </a:p>
          <a:p>
            <a:pPr marL="400050" lvl="1" indent="0">
              <a:buNone/>
            </a:pPr>
            <a:r>
              <a:rPr lang="en-US" sz="2400" dirty="0"/>
              <a:t>`id` int(10) NOT NULL AUTO_INCREMENT,</a:t>
            </a:r>
          </a:p>
          <a:p>
            <a:pPr marL="400050" lvl="1" indent="0">
              <a:buNone/>
            </a:pPr>
            <a:r>
              <a:rPr lang="en-US" sz="2400" dirty="0"/>
              <a:t>`name` varchar(250) NOT NULL,</a:t>
            </a:r>
          </a:p>
          <a:p>
            <a:pPr marL="400050" lvl="1" indent="0">
              <a:buNone/>
            </a:pPr>
            <a:r>
              <a:rPr lang="en-US" sz="2400" dirty="0"/>
              <a:t>`description` varchar(250) NOT NULL,</a:t>
            </a:r>
          </a:p>
          <a:p>
            <a:pPr marL="400050" lvl="1" indent="0">
              <a:buNone/>
            </a:pPr>
            <a:r>
              <a:rPr lang="en-US" sz="2400" dirty="0"/>
              <a:t>`price` decimal(7,2) NOT NULL,</a:t>
            </a:r>
          </a:p>
          <a:p>
            <a:pPr marL="400050" lvl="1" indent="0">
              <a:buNone/>
            </a:pPr>
            <a:r>
              <a:rPr lang="en-US" sz="2400" dirty="0"/>
              <a:t>`image` varchar(250) NOT NULL,</a:t>
            </a:r>
          </a:p>
          <a:p>
            <a:pPr marL="400050" lvl="1" indent="0">
              <a:buNone/>
            </a:pPr>
            <a:r>
              <a:rPr lang="en-US" sz="2400" dirty="0"/>
              <a:t>PRIMARY KEY (`id`),</a:t>
            </a:r>
          </a:p>
          <a:p>
            <a:pPr marL="0" indent="0">
              <a:buNone/>
            </a:pPr>
            <a:r>
              <a:rPr lang="en-US" sz="2400" dirty="0"/>
              <a:t>) ENGINE=</a:t>
            </a:r>
            <a:r>
              <a:rPr lang="en-US" sz="2400" dirty="0" err="1"/>
              <a:t>InnoDB</a:t>
            </a:r>
            <a:r>
              <a:rPr lang="en-US" sz="2400" dirty="0"/>
              <a:t> DEFAULT CHARSET=utf8mb4;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9EBD-A74F-4C83-985A-E94205DD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03D2-DAD1-47A0-995F-B9B0879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6B7-0D15-4F1F-93C4-3D3B6E0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F1F-1576-495A-AF16-2824E35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9A78-882D-45C4-B96C-F246F418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register date and time at insert or update record.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ACF3-4CB0-4109-9163-471B759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C826-803C-4946-A25E-C7DE6B9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4B6-35E7-41F4-9D98-70DE011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FFF86-A9E0-4823-B3D6-BEB47D7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160786" cy="230041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SQL Statements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F8CD9-3F5D-4241-902B-119C650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6656"/>
            <a:ext cx="611590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Words>2569</Words>
  <Application>Microsoft Office PowerPoint</Application>
  <PresentationFormat>On-screen Show (4:3)</PresentationFormat>
  <Paragraphs>436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Consolas</vt:lpstr>
      <vt:lpstr>courier new</vt:lpstr>
      <vt:lpstr>Segoe UI</vt:lpstr>
      <vt:lpstr>Times New Roman</vt:lpstr>
      <vt:lpstr>Master slides</vt:lpstr>
      <vt:lpstr>Chapter 4 Connect PHP to Database</vt:lpstr>
      <vt:lpstr>Outlines</vt:lpstr>
      <vt:lpstr>MySQL</vt:lpstr>
      <vt:lpstr>PHP &amp; MySQL </vt:lpstr>
      <vt:lpstr>phpMyAdmin</vt:lpstr>
      <vt:lpstr>Charset</vt:lpstr>
      <vt:lpstr>Products Table Example</vt:lpstr>
      <vt:lpstr>TIMESTAMP</vt:lpstr>
      <vt:lpstr>Run SQL Statements in MySQL</vt:lpstr>
      <vt:lpstr>Export MySQL Database</vt:lpstr>
      <vt:lpstr>Import MySQL Database</vt:lpstr>
      <vt:lpstr>Access MySQL from PHP</vt:lpstr>
      <vt:lpstr>MySQLi vs. PDO</vt:lpstr>
      <vt:lpstr>PDO</vt:lpstr>
      <vt:lpstr>Open a Connection to MySQL using PDO</vt:lpstr>
      <vt:lpstr>SELECT Data</vt:lpstr>
      <vt:lpstr>#Example 4-1</vt:lpstr>
      <vt:lpstr>Example 4-2</vt:lpstr>
      <vt:lpstr>Tables Relationship</vt:lpstr>
      <vt:lpstr>#Example 4-3</vt:lpstr>
      <vt:lpstr>SQL WHERE Clause</vt:lpstr>
      <vt:lpstr>#Example 4-4</vt:lpstr>
      <vt:lpstr>Prepared Statement</vt:lpstr>
      <vt:lpstr>PowerPoint Presentation</vt:lpstr>
      <vt:lpstr>Prepared Statement /2</vt:lpstr>
      <vt:lpstr>Prepared Statement /3</vt:lpstr>
      <vt:lpstr>#Example 4-5</vt:lpstr>
      <vt:lpstr>INSERT Data</vt:lpstr>
      <vt:lpstr>UPDATE Data</vt:lpstr>
      <vt:lpstr>#Example 4-6</vt:lpstr>
      <vt:lpstr>#Example 4-7</vt:lpstr>
      <vt:lpstr>DELETE Data</vt:lpstr>
      <vt:lpstr>#Example 4-8</vt:lpstr>
      <vt:lpstr>#Example 4-9 </vt:lpstr>
      <vt:lpstr>config.php file</vt:lpstr>
      <vt:lpstr>Connecting to MySQL using config.php file</vt:lpstr>
      <vt:lpstr>Fetch Some Data</vt:lpstr>
      <vt:lpstr>End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Ahmad Assaf</cp:lastModifiedBy>
  <cp:revision>237</cp:revision>
  <dcterms:created xsi:type="dcterms:W3CDTF">2006-07-26T21:52:44Z</dcterms:created>
  <dcterms:modified xsi:type="dcterms:W3CDTF">2021-11-22T07:56:55Z</dcterms:modified>
</cp:coreProperties>
</file>