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eague Spartan" panose="020B0604020202020204" charset="0"/>
      <p:regular r:id="rId24"/>
    </p:embeddedFont>
    <p:embeddedFont>
      <p:font typeface="Roboto" panose="02000000000000000000" pitchFamily="2" charset="0"/>
      <p:regular r:id="rId25"/>
    </p:embeddedFont>
    <p:embeddedFont>
      <p:font typeface="Roboto Bold" panose="020B0604020202020204" charset="0"/>
      <p:regular r:id="rId26"/>
    </p:embeddedFont>
    <p:embeddedFont>
      <p:font typeface="Roboto Bold Italics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531887" y="6830268"/>
            <a:ext cx="10048856" cy="9672024"/>
          </a:xfrm>
          <a:custGeom>
            <a:avLst/>
            <a:gdLst/>
            <a:ahLst/>
            <a:cxnLst/>
            <a:rect l="l" t="t" r="r" b="b"/>
            <a:pathLst>
              <a:path w="10048856" h="9672024">
                <a:moveTo>
                  <a:pt x="0" y="0"/>
                </a:moveTo>
                <a:lnTo>
                  <a:pt x="10048856" y="0"/>
                </a:lnTo>
                <a:lnTo>
                  <a:pt x="10048856" y="9672024"/>
                </a:lnTo>
                <a:lnTo>
                  <a:pt x="0" y="9672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2078810">
            <a:off x="12877049" y="-1021149"/>
            <a:ext cx="2968663" cy="3454445"/>
            <a:chOff x="0" y="0"/>
            <a:chExt cx="6985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92075"/>
              <a:ext cx="6985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885885">
            <a:off x="16521763" y="-434691"/>
            <a:ext cx="2027798" cy="2359620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92075"/>
              <a:ext cx="6985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4120136">
            <a:off x="15975701" y="5429683"/>
            <a:ext cx="1889383" cy="2198555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92075"/>
              <a:ext cx="6985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1262281">
            <a:off x="15449862" y="7856201"/>
            <a:ext cx="1114591" cy="1296978"/>
            <a:chOff x="0" y="0"/>
            <a:chExt cx="6985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92075"/>
              <a:ext cx="6985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-895362" y="-1184428"/>
            <a:ext cx="3299784" cy="3781003"/>
          </a:xfrm>
          <a:custGeom>
            <a:avLst/>
            <a:gdLst/>
            <a:ahLst/>
            <a:cxnLst/>
            <a:rect l="l" t="t" r="r" b="b"/>
            <a:pathLst>
              <a:path w="3299784" h="3781003">
                <a:moveTo>
                  <a:pt x="0" y="0"/>
                </a:moveTo>
                <a:lnTo>
                  <a:pt x="3299784" y="0"/>
                </a:lnTo>
                <a:lnTo>
                  <a:pt x="3299784" y="3781003"/>
                </a:lnTo>
                <a:lnTo>
                  <a:pt x="0" y="3781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228455" y="3586996"/>
            <a:ext cx="15831090" cy="2071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5256" dirty="0">
                <a:solidFill>
                  <a:srgbClr val="000000"/>
                </a:solidFill>
                <a:latin typeface="League Spartan"/>
              </a:rPr>
              <a:t>A DASHBOARD WITH CHATBOT FOR EARLY DETECTION OF MENTAL HEALTH ISSUES AMONG UNIVERSITY STUDENTS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633227" y="7322801"/>
            <a:ext cx="6071662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BY: AHMAD ASYRAF BIN ZAINUDIN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33227" y="7990243"/>
            <a:ext cx="702154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</a:rPr>
              <a:t>SUPERVISOR : DR NADIA ABDUL WAHAB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50442" y="8073851"/>
            <a:ext cx="4275117" cy="4114800"/>
          </a:xfrm>
          <a:custGeom>
            <a:avLst/>
            <a:gdLst/>
            <a:ahLst/>
            <a:cxnLst/>
            <a:rect l="l" t="t" r="r" b="b"/>
            <a:pathLst>
              <a:path w="4275117" h="4114800">
                <a:moveTo>
                  <a:pt x="0" y="0"/>
                </a:moveTo>
                <a:lnTo>
                  <a:pt x="4275116" y="0"/>
                </a:lnTo>
                <a:lnTo>
                  <a:pt x="42751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506909" y="-911738"/>
            <a:ext cx="2398020" cy="2790423"/>
            <a:chOff x="0" y="0"/>
            <a:chExt cx="6985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835210" y="1426302"/>
            <a:ext cx="2139439" cy="2489529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594561" y="3915831"/>
            <a:ext cx="1152637" cy="1341250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867726" y="1878685"/>
            <a:ext cx="10191971" cy="8252566"/>
          </a:xfrm>
          <a:custGeom>
            <a:avLst/>
            <a:gdLst/>
            <a:ahLst/>
            <a:cxnLst/>
            <a:rect l="l" t="t" r="r" b="b"/>
            <a:pathLst>
              <a:path w="10191971" h="8252566">
                <a:moveTo>
                  <a:pt x="0" y="0"/>
                </a:moveTo>
                <a:lnTo>
                  <a:pt x="10191971" y="0"/>
                </a:lnTo>
                <a:lnTo>
                  <a:pt x="10191971" y="8252566"/>
                </a:lnTo>
                <a:lnTo>
                  <a:pt x="0" y="8252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29" t="-949" r="-937" b="-264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95790" y="607299"/>
            <a:ext cx="9096420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Archivo Black Bold Italics"/>
              </a:rPr>
              <a:t>RELEVENCE TREE</a:t>
            </a:r>
          </a:p>
        </p:txBody>
      </p:sp>
      <p:grpSp>
        <p:nvGrpSpPr>
          <p:cNvPr id="14" name="Group 14"/>
          <p:cNvGrpSpPr/>
          <p:nvPr/>
        </p:nvGrpSpPr>
        <p:grpSpPr>
          <a:xfrm rot="-10800000">
            <a:off x="587330" y="8635478"/>
            <a:ext cx="2398020" cy="2790423"/>
            <a:chOff x="0" y="0"/>
            <a:chExt cx="6985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-482390" y="6598332"/>
            <a:ext cx="2139439" cy="2489529"/>
            <a:chOff x="0" y="0"/>
            <a:chExt cx="6985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10800000">
            <a:off x="745061" y="5257081"/>
            <a:ext cx="1152637" cy="1341250"/>
            <a:chOff x="0" y="0"/>
            <a:chExt cx="6985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724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23494" y="6948470"/>
            <a:ext cx="10048856" cy="9672024"/>
          </a:xfrm>
          <a:custGeom>
            <a:avLst/>
            <a:gdLst/>
            <a:ahLst/>
            <a:cxnLst/>
            <a:rect l="l" t="t" r="r" b="b"/>
            <a:pathLst>
              <a:path w="10048856" h="9672024">
                <a:moveTo>
                  <a:pt x="0" y="0"/>
                </a:moveTo>
                <a:lnTo>
                  <a:pt x="10048856" y="0"/>
                </a:lnTo>
                <a:lnTo>
                  <a:pt x="10048856" y="9672024"/>
                </a:lnTo>
                <a:lnTo>
                  <a:pt x="0" y="9672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89665" y="4171621"/>
            <a:ext cx="2968663" cy="3454445"/>
            <a:chOff x="0" y="0"/>
            <a:chExt cx="6985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775766" y="2314884"/>
            <a:ext cx="2027798" cy="2359620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668" y="7112436"/>
            <a:ext cx="1491995" cy="1736140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522882" y="8762851"/>
            <a:ext cx="1041571" cy="1212010"/>
            <a:chOff x="0" y="0"/>
            <a:chExt cx="6985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85501" y="4573588"/>
            <a:ext cx="11516998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League Spartan Bold Italics"/>
              </a:rPr>
              <a:t>CHAPTER 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981075"/>
            <a:ext cx="610437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782516"/>
            <a:ext cx="1560777" cy="1541264"/>
            <a:chOff x="0" y="0"/>
            <a:chExt cx="411069" cy="4059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1069" cy="405930"/>
            </a:xfrm>
            <a:custGeom>
              <a:avLst/>
              <a:gdLst/>
              <a:ahLst/>
              <a:cxnLst/>
              <a:rect l="l" t="t" r="r" b="b"/>
              <a:pathLst>
                <a:path w="411069" h="405930">
                  <a:moveTo>
                    <a:pt x="0" y="0"/>
                  </a:moveTo>
                  <a:lnTo>
                    <a:pt x="411069" y="0"/>
                  </a:lnTo>
                  <a:lnTo>
                    <a:pt x="411069" y="405930"/>
                  </a:lnTo>
                  <a:lnTo>
                    <a:pt x="0" y="40593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85302" y="5729479"/>
            <a:ext cx="1560777" cy="1541264"/>
            <a:chOff x="0" y="0"/>
            <a:chExt cx="411069" cy="4059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1069" cy="405930"/>
            </a:xfrm>
            <a:custGeom>
              <a:avLst/>
              <a:gdLst/>
              <a:ahLst/>
              <a:cxnLst/>
              <a:rect l="l" t="t" r="r" b="b"/>
              <a:pathLst>
                <a:path w="411069" h="405930">
                  <a:moveTo>
                    <a:pt x="0" y="0"/>
                  </a:moveTo>
                  <a:lnTo>
                    <a:pt x="411069" y="0"/>
                  </a:lnTo>
                  <a:lnTo>
                    <a:pt x="411069" y="405930"/>
                  </a:lnTo>
                  <a:lnTo>
                    <a:pt x="0" y="40593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723487">
            <a:off x="16245" y="9262740"/>
            <a:ext cx="2652117" cy="3086100"/>
            <a:chOff x="0" y="0"/>
            <a:chExt cx="6985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1723487">
            <a:off x="-346125" y="7574870"/>
            <a:ext cx="1627302" cy="1893588"/>
            <a:chOff x="0" y="0"/>
            <a:chExt cx="6985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1831983">
            <a:off x="2787964" y="9432533"/>
            <a:ext cx="1172338" cy="1364175"/>
            <a:chOff x="0" y="0"/>
            <a:chExt cx="6985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429697" y="8384800"/>
            <a:ext cx="4275117" cy="4114800"/>
          </a:xfrm>
          <a:custGeom>
            <a:avLst/>
            <a:gdLst/>
            <a:ahLst/>
            <a:cxnLst/>
            <a:rect l="l" t="t" r="r" b="b"/>
            <a:pathLst>
              <a:path w="4275117" h="4114800">
                <a:moveTo>
                  <a:pt x="0" y="0"/>
                </a:moveTo>
                <a:lnTo>
                  <a:pt x="4275117" y="0"/>
                </a:lnTo>
                <a:lnTo>
                  <a:pt x="42751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27525" y="2954317"/>
            <a:ext cx="1197664" cy="1197664"/>
          </a:xfrm>
          <a:custGeom>
            <a:avLst/>
            <a:gdLst/>
            <a:ahLst/>
            <a:cxnLst/>
            <a:rect l="l" t="t" r="r" b="b"/>
            <a:pathLst>
              <a:path w="1197664" h="1197664">
                <a:moveTo>
                  <a:pt x="0" y="0"/>
                </a:moveTo>
                <a:lnTo>
                  <a:pt x="1197663" y="0"/>
                </a:lnTo>
                <a:lnTo>
                  <a:pt x="1197663" y="1197663"/>
                </a:lnTo>
                <a:lnTo>
                  <a:pt x="0" y="11976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41903" y="5807182"/>
            <a:ext cx="1447574" cy="1469618"/>
          </a:xfrm>
          <a:custGeom>
            <a:avLst/>
            <a:gdLst/>
            <a:ahLst/>
            <a:cxnLst/>
            <a:rect l="l" t="t" r="r" b="b"/>
            <a:pathLst>
              <a:path w="1447574" h="1469618">
                <a:moveTo>
                  <a:pt x="0" y="0"/>
                </a:moveTo>
                <a:lnTo>
                  <a:pt x="1447574" y="0"/>
                </a:lnTo>
                <a:lnTo>
                  <a:pt x="1447574" y="1469619"/>
                </a:lnTo>
                <a:lnTo>
                  <a:pt x="0" y="14696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7856070" y="5711257"/>
            <a:ext cx="1560777" cy="1541264"/>
            <a:chOff x="0" y="0"/>
            <a:chExt cx="411069" cy="4059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11069" cy="405930"/>
            </a:xfrm>
            <a:custGeom>
              <a:avLst/>
              <a:gdLst/>
              <a:ahLst/>
              <a:cxnLst/>
              <a:rect l="l" t="t" r="r" b="b"/>
              <a:pathLst>
                <a:path w="411069" h="405930">
                  <a:moveTo>
                    <a:pt x="0" y="0"/>
                  </a:moveTo>
                  <a:lnTo>
                    <a:pt x="411069" y="0"/>
                  </a:lnTo>
                  <a:lnTo>
                    <a:pt x="411069" y="405930"/>
                  </a:lnTo>
                  <a:lnTo>
                    <a:pt x="0" y="40593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7961751" y="5833352"/>
            <a:ext cx="1317854" cy="1317854"/>
          </a:xfrm>
          <a:custGeom>
            <a:avLst/>
            <a:gdLst/>
            <a:ahLst/>
            <a:cxnLst/>
            <a:rect l="l" t="t" r="r" b="b"/>
            <a:pathLst>
              <a:path w="1317854" h="1317854">
                <a:moveTo>
                  <a:pt x="0" y="0"/>
                </a:moveTo>
                <a:lnTo>
                  <a:pt x="1317854" y="0"/>
                </a:lnTo>
                <a:lnTo>
                  <a:pt x="1317854" y="1317854"/>
                </a:lnTo>
                <a:lnTo>
                  <a:pt x="0" y="13178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779429" y="6203943"/>
            <a:ext cx="6135106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spc="150">
                <a:solidFill>
                  <a:srgbClr val="A5593C"/>
                </a:solidFill>
                <a:latin typeface="Roboto"/>
              </a:rPr>
              <a:t>Standard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spc="150">
                <a:solidFill>
                  <a:srgbClr val="A5593C"/>
                </a:solidFill>
                <a:latin typeface="Roboto"/>
              </a:rPr>
              <a:t>Flexible Approach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79429" y="5635057"/>
            <a:ext cx="413572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Roboto Bold"/>
              </a:rPr>
              <a:t>REASON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36080" y="877259"/>
            <a:ext cx="8862433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>
                <a:solidFill>
                  <a:srgbClr val="000000"/>
                </a:solidFill>
                <a:latin typeface="Archivo Black Bold Italics"/>
              </a:rPr>
              <a:t>METHODOLOGY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817213" y="3462005"/>
            <a:ext cx="12426006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en-US" sz="3799" spc="189">
                <a:solidFill>
                  <a:srgbClr val="A5593C"/>
                </a:solidFill>
                <a:latin typeface="Roboto Bold"/>
              </a:rPr>
              <a:t>Design Science Research Methodology (DSRM)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779429" y="2858829"/>
            <a:ext cx="63163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Roboto Bold"/>
              </a:rPr>
              <a:t>METHODOLOGY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832762" y="-47625"/>
            <a:ext cx="610437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042710" y="5635057"/>
            <a:ext cx="413572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Roboto Bold"/>
              </a:rPr>
              <a:t>PHASE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037589" y="6238307"/>
            <a:ext cx="5962232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>
              <a:lnSpc>
                <a:spcPts val="4200"/>
              </a:lnSpc>
              <a:buFont typeface="Arial"/>
              <a:buChar char="•"/>
            </a:pPr>
            <a:r>
              <a:rPr lang="en-US" sz="3000" spc="150">
                <a:solidFill>
                  <a:srgbClr val="A5593C"/>
                </a:solidFill>
                <a:latin typeface="Roboto"/>
              </a:rPr>
              <a:t>Awareness of problem</a:t>
            </a:r>
          </a:p>
          <a:p>
            <a:pPr marL="647702" lvl="1" indent="-323851">
              <a:lnSpc>
                <a:spcPts val="4200"/>
              </a:lnSpc>
              <a:buFont typeface="Arial"/>
              <a:buChar char="•"/>
            </a:pPr>
            <a:r>
              <a:rPr lang="en-US" sz="3000" spc="150">
                <a:solidFill>
                  <a:srgbClr val="A5593C"/>
                </a:solidFill>
                <a:latin typeface="Roboto"/>
              </a:rPr>
              <a:t>Suggestion</a:t>
            </a:r>
          </a:p>
          <a:p>
            <a:pPr marL="647702" lvl="1" indent="-323851">
              <a:lnSpc>
                <a:spcPts val="4200"/>
              </a:lnSpc>
              <a:buFont typeface="Arial"/>
              <a:buChar char="•"/>
            </a:pPr>
            <a:r>
              <a:rPr lang="en-US" sz="3000" spc="150">
                <a:solidFill>
                  <a:srgbClr val="A5593C"/>
                </a:solidFill>
                <a:latin typeface="Roboto"/>
              </a:rPr>
              <a:t>Development</a:t>
            </a:r>
          </a:p>
          <a:p>
            <a:pPr marL="647702" lvl="1" indent="-323851">
              <a:lnSpc>
                <a:spcPts val="4200"/>
              </a:lnSpc>
              <a:buFont typeface="Arial"/>
              <a:buChar char="•"/>
            </a:pPr>
            <a:r>
              <a:rPr lang="en-US" sz="3000" spc="150">
                <a:solidFill>
                  <a:srgbClr val="A5593C"/>
                </a:solidFill>
                <a:latin typeface="Roboto"/>
              </a:rPr>
              <a:t>Evaluation</a:t>
            </a:r>
          </a:p>
          <a:p>
            <a:pPr marL="647702" lvl="1" indent="-323851">
              <a:lnSpc>
                <a:spcPts val="4200"/>
              </a:lnSpc>
              <a:buFont typeface="Arial"/>
              <a:buChar char="•"/>
            </a:pPr>
            <a:r>
              <a:rPr lang="en-US" sz="3000" spc="150">
                <a:solidFill>
                  <a:srgbClr val="A5593C"/>
                </a:solidFill>
                <a:latin typeface="Roboto"/>
              </a:rPr>
              <a:t>Conclusion</a:t>
            </a:r>
          </a:p>
          <a:p>
            <a:pPr>
              <a:lnSpc>
                <a:spcPts val="4200"/>
              </a:lnSpc>
            </a:pPr>
            <a:endParaRPr lang="en-US" sz="3000" spc="150">
              <a:solidFill>
                <a:srgbClr val="A5593C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3950" y="7218316"/>
            <a:ext cx="2929715" cy="3409123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57101" y="8683209"/>
            <a:ext cx="1271218" cy="1479236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488515" y="7218316"/>
            <a:ext cx="5252878" cy="5055895"/>
          </a:xfrm>
          <a:custGeom>
            <a:avLst/>
            <a:gdLst/>
            <a:ahLst/>
            <a:cxnLst/>
            <a:rect l="l" t="t" r="r" b="b"/>
            <a:pathLst>
              <a:path w="5252878" h="5055895">
                <a:moveTo>
                  <a:pt x="0" y="0"/>
                </a:moveTo>
                <a:lnTo>
                  <a:pt x="5252877" y="0"/>
                </a:lnTo>
                <a:lnTo>
                  <a:pt x="5252877" y="5055895"/>
                </a:lnTo>
                <a:lnTo>
                  <a:pt x="0" y="5055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892710" y="2277852"/>
            <a:ext cx="13612357" cy="6980448"/>
          </a:xfrm>
          <a:custGeom>
            <a:avLst/>
            <a:gdLst/>
            <a:ahLst/>
            <a:cxnLst/>
            <a:rect l="l" t="t" r="r" b="b"/>
            <a:pathLst>
              <a:path w="13612357" h="6980448">
                <a:moveTo>
                  <a:pt x="0" y="0"/>
                </a:moveTo>
                <a:lnTo>
                  <a:pt x="13612357" y="0"/>
                </a:lnTo>
                <a:lnTo>
                  <a:pt x="13612357" y="6980448"/>
                </a:lnTo>
                <a:lnTo>
                  <a:pt x="0" y="69804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64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832762" y="-47625"/>
            <a:ext cx="610437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338560" y="5952172"/>
            <a:ext cx="184785" cy="184785"/>
            <a:chOff x="0" y="0"/>
            <a:chExt cx="246380" cy="246380"/>
          </a:xfrm>
        </p:grpSpPr>
        <p:sp>
          <p:nvSpPr>
            <p:cNvPr id="12" name="Freeform 12"/>
            <p:cNvSpPr/>
            <p:nvPr/>
          </p:nvSpPr>
          <p:spPr>
            <a:xfrm>
              <a:off x="45720" y="49530"/>
              <a:ext cx="147320" cy="154940"/>
            </a:xfrm>
            <a:custGeom>
              <a:avLst/>
              <a:gdLst/>
              <a:ahLst/>
              <a:cxnLst/>
              <a:rect l="l" t="t" r="r" b="b"/>
              <a:pathLst>
                <a:path w="147320" h="154940">
                  <a:moveTo>
                    <a:pt x="147320" y="53340"/>
                  </a:moveTo>
                  <a:cubicBezTo>
                    <a:pt x="144780" y="107950"/>
                    <a:pt x="125730" y="137160"/>
                    <a:pt x="106680" y="146050"/>
                  </a:cubicBezTo>
                  <a:cubicBezTo>
                    <a:pt x="87630" y="154940"/>
                    <a:pt x="52070" y="149860"/>
                    <a:pt x="35560" y="142240"/>
                  </a:cubicBezTo>
                  <a:cubicBezTo>
                    <a:pt x="24130" y="137160"/>
                    <a:pt x="15240" y="128270"/>
                    <a:pt x="10160" y="115570"/>
                  </a:cubicBezTo>
                  <a:cubicBezTo>
                    <a:pt x="2540" y="99060"/>
                    <a:pt x="0" y="63500"/>
                    <a:pt x="5080" y="45720"/>
                  </a:cubicBezTo>
                  <a:cubicBezTo>
                    <a:pt x="8890" y="33020"/>
                    <a:pt x="1905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11357610" y="5914072"/>
            <a:ext cx="184785" cy="184785"/>
            <a:chOff x="0" y="0"/>
            <a:chExt cx="246380" cy="246380"/>
          </a:xfrm>
        </p:grpSpPr>
        <p:sp>
          <p:nvSpPr>
            <p:cNvPr id="14" name="Freeform 14"/>
            <p:cNvSpPr/>
            <p:nvPr/>
          </p:nvSpPr>
          <p:spPr>
            <a:xfrm>
              <a:off x="45720" y="49530"/>
              <a:ext cx="147320" cy="154940"/>
            </a:xfrm>
            <a:custGeom>
              <a:avLst/>
              <a:gdLst/>
              <a:ahLst/>
              <a:cxnLst/>
              <a:rect l="l" t="t" r="r" b="b"/>
              <a:pathLst>
                <a:path w="147320" h="154940">
                  <a:moveTo>
                    <a:pt x="147320" y="53340"/>
                  </a:moveTo>
                  <a:cubicBezTo>
                    <a:pt x="14478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7160"/>
                    <a:pt x="1397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905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Group 15"/>
          <p:cNvGrpSpPr/>
          <p:nvPr/>
        </p:nvGrpSpPr>
        <p:grpSpPr>
          <a:xfrm>
            <a:off x="11357610" y="5914072"/>
            <a:ext cx="184785" cy="184785"/>
            <a:chOff x="0" y="0"/>
            <a:chExt cx="246380" cy="246380"/>
          </a:xfrm>
        </p:grpSpPr>
        <p:sp>
          <p:nvSpPr>
            <p:cNvPr id="16" name="Freeform 16"/>
            <p:cNvSpPr/>
            <p:nvPr/>
          </p:nvSpPr>
          <p:spPr>
            <a:xfrm>
              <a:off x="45720" y="49530"/>
              <a:ext cx="147320" cy="154940"/>
            </a:xfrm>
            <a:custGeom>
              <a:avLst/>
              <a:gdLst/>
              <a:ahLst/>
              <a:cxnLst/>
              <a:rect l="l" t="t" r="r" b="b"/>
              <a:pathLst>
                <a:path w="147320" h="154940">
                  <a:moveTo>
                    <a:pt x="147320" y="53340"/>
                  </a:moveTo>
                  <a:cubicBezTo>
                    <a:pt x="14478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7160"/>
                    <a:pt x="1397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905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7" name="Group 17"/>
          <p:cNvGrpSpPr/>
          <p:nvPr/>
        </p:nvGrpSpPr>
        <p:grpSpPr>
          <a:xfrm>
            <a:off x="11291888" y="5722620"/>
            <a:ext cx="431482" cy="418147"/>
            <a:chOff x="0" y="0"/>
            <a:chExt cx="575310" cy="557530"/>
          </a:xfrm>
        </p:grpSpPr>
        <p:sp>
          <p:nvSpPr>
            <p:cNvPr id="18" name="Freeform 18"/>
            <p:cNvSpPr/>
            <p:nvPr/>
          </p:nvSpPr>
          <p:spPr>
            <a:xfrm>
              <a:off x="48260" y="50800"/>
              <a:ext cx="481330" cy="459740"/>
            </a:xfrm>
            <a:custGeom>
              <a:avLst/>
              <a:gdLst/>
              <a:ahLst/>
              <a:cxnLst/>
              <a:rect l="l" t="t" r="r" b="b"/>
              <a:pathLst>
                <a:path w="481330" h="459740">
                  <a:moveTo>
                    <a:pt x="203200" y="120650"/>
                  </a:moveTo>
                  <a:cubicBezTo>
                    <a:pt x="149860" y="261620"/>
                    <a:pt x="142240" y="269240"/>
                    <a:pt x="130810" y="276860"/>
                  </a:cubicBezTo>
                  <a:cubicBezTo>
                    <a:pt x="119380" y="283210"/>
                    <a:pt x="106680" y="289560"/>
                    <a:pt x="92710" y="289560"/>
                  </a:cubicBezTo>
                  <a:cubicBezTo>
                    <a:pt x="72390" y="288290"/>
                    <a:pt x="36830" y="274320"/>
                    <a:pt x="21590" y="260350"/>
                  </a:cubicBezTo>
                  <a:cubicBezTo>
                    <a:pt x="11430" y="250190"/>
                    <a:pt x="6350" y="236220"/>
                    <a:pt x="3810" y="223520"/>
                  </a:cubicBezTo>
                  <a:cubicBezTo>
                    <a:pt x="1270" y="210820"/>
                    <a:pt x="0" y="198120"/>
                    <a:pt x="5080" y="184150"/>
                  </a:cubicBezTo>
                  <a:cubicBezTo>
                    <a:pt x="11430" y="162560"/>
                    <a:pt x="27940" y="137160"/>
                    <a:pt x="50800" y="113030"/>
                  </a:cubicBezTo>
                  <a:cubicBezTo>
                    <a:pt x="85090" y="76200"/>
                    <a:pt x="156210" y="0"/>
                    <a:pt x="204470" y="0"/>
                  </a:cubicBezTo>
                  <a:cubicBezTo>
                    <a:pt x="247650" y="0"/>
                    <a:pt x="318770" y="53340"/>
                    <a:pt x="327660" y="93980"/>
                  </a:cubicBezTo>
                  <a:cubicBezTo>
                    <a:pt x="337820" y="139700"/>
                    <a:pt x="278130" y="254000"/>
                    <a:pt x="237490" y="264160"/>
                  </a:cubicBezTo>
                  <a:cubicBezTo>
                    <a:pt x="200660" y="273050"/>
                    <a:pt x="100330" y="198120"/>
                    <a:pt x="99060" y="170180"/>
                  </a:cubicBezTo>
                  <a:cubicBezTo>
                    <a:pt x="97790" y="151130"/>
                    <a:pt x="133350" y="135890"/>
                    <a:pt x="162560" y="118110"/>
                  </a:cubicBezTo>
                  <a:cubicBezTo>
                    <a:pt x="210820" y="90170"/>
                    <a:pt x="321310" y="36830"/>
                    <a:pt x="372110" y="34290"/>
                  </a:cubicBezTo>
                  <a:cubicBezTo>
                    <a:pt x="400050" y="33020"/>
                    <a:pt x="421640" y="40640"/>
                    <a:pt x="439420" y="53340"/>
                  </a:cubicBezTo>
                  <a:cubicBezTo>
                    <a:pt x="457200" y="66040"/>
                    <a:pt x="471170" y="90170"/>
                    <a:pt x="476250" y="111760"/>
                  </a:cubicBezTo>
                  <a:cubicBezTo>
                    <a:pt x="481330" y="133350"/>
                    <a:pt x="476250" y="161290"/>
                    <a:pt x="466090" y="180340"/>
                  </a:cubicBezTo>
                  <a:cubicBezTo>
                    <a:pt x="455930" y="199390"/>
                    <a:pt x="414020" y="226060"/>
                    <a:pt x="412750" y="224790"/>
                  </a:cubicBezTo>
                  <a:cubicBezTo>
                    <a:pt x="411480" y="223520"/>
                    <a:pt x="473710" y="148590"/>
                    <a:pt x="476250" y="151130"/>
                  </a:cubicBezTo>
                  <a:cubicBezTo>
                    <a:pt x="478790" y="152400"/>
                    <a:pt x="459740" y="196850"/>
                    <a:pt x="438150" y="222250"/>
                  </a:cubicBezTo>
                  <a:cubicBezTo>
                    <a:pt x="402590" y="264160"/>
                    <a:pt x="302260" y="342900"/>
                    <a:pt x="259080" y="360680"/>
                  </a:cubicBezTo>
                  <a:cubicBezTo>
                    <a:pt x="238760" y="368300"/>
                    <a:pt x="227330" y="369570"/>
                    <a:pt x="210820" y="367030"/>
                  </a:cubicBezTo>
                  <a:cubicBezTo>
                    <a:pt x="190500" y="363220"/>
                    <a:pt x="161290" y="347980"/>
                    <a:pt x="147320" y="332740"/>
                  </a:cubicBezTo>
                  <a:cubicBezTo>
                    <a:pt x="135890" y="320040"/>
                    <a:pt x="128270" y="306070"/>
                    <a:pt x="125730" y="289560"/>
                  </a:cubicBezTo>
                  <a:cubicBezTo>
                    <a:pt x="121920" y="269240"/>
                    <a:pt x="124460" y="241300"/>
                    <a:pt x="134620" y="218440"/>
                  </a:cubicBezTo>
                  <a:cubicBezTo>
                    <a:pt x="147320" y="189230"/>
                    <a:pt x="181610" y="157480"/>
                    <a:pt x="209550" y="135890"/>
                  </a:cubicBezTo>
                  <a:cubicBezTo>
                    <a:pt x="233680" y="116840"/>
                    <a:pt x="259080" y="99060"/>
                    <a:pt x="289560" y="95250"/>
                  </a:cubicBezTo>
                  <a:cubicBezTo>
                    <a:pt x="326390" y="91440"/>
                    <a:pt x="393700" y="102870"/>
                    <a:pt x="417830" y="128270"/>
                  </a:cubicBezTo>
                  <a:cubicBezTo>
                    <a:pt x="439420" y="151130"/>
                    <a:pt x="445770" y="203200"/>
                    <a:pt x="439420" y="234950"/>
                  </a:cubicBezTo>
                  <a:cubicBezTo>
                    <a:pt x="433070" y="264160"/>
                    <a:pt x="406400" y="293370"/>
                    <a:pt x="384810" y="313690"/>
                  </a:cubicBezTo>
                  <a:cubicBezTo>
                    <a:pt x="365760" y="332740"/>
                    <a:pt x="344170" y="344170"/>
                    <a:pt x="320040" y="355600"/>
                  </a:cubicBezTo>
                  <a:cubicBezTo>
                    <a:pt x="292100" y="368300"/>
                    <a:pt x="234950" y="394970"/>
                    <a:pt x="227330" y="386080"/>
                  </a:cubicBezTo>
                  <a:cubicBezTo>
                    <a:pt x="219710" y="377190"/>
                    <a:pt x="259080" y="340360"/>
                    <a:pt x="261620" y="313690"/>
                  </a:cubicBezTo>
                  <a:cubicBezTo>
                    <a:pt x="264160" y="281940"/>
                    <a:pt x="222250" y="217170"/>
                    <a:pt x="233680" y="208280"/>
                  </a:cubicBezTo>
                  <a:cubicBezTo>
                    <a:pt x="245110" y="199390"/>
                    <a:pt x="312420" y="245110"/>
                    <a:pt x="334010" y="265430"/>
                  </a:cubicBezTo>
                  <a:cubicBezTo>
                    <a:pt x="347980" y="279400"/>
                    <a:pt x="354330" y="293370"/>
                    <a:pt x="359410" y="308610"/>
                  </a:cubicBezTo>
                  <a:cubicBezTo>
                    <a:pt x="364490" y="323850"/>
                    <a:pt x="365760" y="342900"/>
                    <a:pt x="361950" y="359410"/>
                  </a:cubicBezTo>
                  <a:cubicBezTo>
                    <a:pt x="358140" y="375920"/>
                    <a:pt x="350520" y="392430"/>
                    <a:pt x="340360" y="405130"/>
                  </a:cubicBezTo>
                  <a:cubicBezTo>
                    <a:pt x="330200" y="417830"/>
                    <a:pt x="316230" y="429260"/>
                    <a:pt x="299720" y="435610"/>
                  </a:cubicBezTo>
                  <a:cubicBezTo>
                    <a:pt x="279400" y="443230"/>
                    <a:pt x="224790" y="441960"/>
                    <a:pt x="224790" y="439420"/>
                  </a:cubicBezTo>
                  <a:cubicBezTo>
                    <a:pt x="224790" y="436880"/>
                    <a:pt x="313690" y="419100"/>
                    <a:pt x="313690" y="416560"/>
                  </a:cubicBezTo>
                  <a:cubicBezTo>
                    <a:pt x="313690" y="412750"/>
                    <a:pt x="195580" y="427990"/>
                    <a:pt x="195580" y="425450"/>
                  </a:cubicBezTo>
                  <a:cubicBezTo>
                    <a:pt x="195580" y="422910"/>
                    <a:pt x="269240" y="424180"/>
                    <a:pt x="285750" y="405130"/>
                  </a:cubicBezTo>
                  <a:cubicBezTo>
                    <a:pt x="303530" y="383540"/>
                    <a:pt x="297180" y="326390"/>
                    <a:pt x="288290" y="297180"/>
                  </a:cubicBezTo>
                  <a:cubicBezTo>
                    <a:pt x="280670" y="274320"/>
                    <a:pt x="245110" y="247650"/>
                    <a:pt x="248920" y="242570"/>
                  </a:cubicBezTo>
                  <a:cubicBezTo>
                    <a:pt x="252730" y="237490"/>
                    <a:pt x="295910" y="251460"/>
                    <a:pt x="313690" y="264160"/>
                  </a:cubicBezTo>
                  <a:cubicBezTo>
                    <a:pt x="330200" y="276860"/>
                    <a:pt x="345440" y="299720"/>
                    <a:pt x="351790" y="320040"/>
                  </a:cubicBezTo>
                  <a:cubicBezTo>
                    <a:pt x="358140" y="340360"/>
                    <a:pt x="355600" y="368300"/>
                    <a:pt x="347980" y="388620"/>
                  </a:cubicBezTo>
                  <a:cubicBezTo>
                    <a:pt x="340360" y="408940"/>
                    <a:pt x="322580" y="429260"/>
                    <a:pt x="304800" y="440690"/>
                  </a:cubicBezTo>
                  <a:cubicBezTo>
                    <a:pt x="285750" y="452120"/>
                    <a:pt x="259080" y="458470"/>
                    <a:pt x="237490" y="455930"/>
                  </a:cubicBezTo>
                  <a:cubicBezTo>
                    <a:pt x="215900" y="453390"/>
                    <a:pt x="191770" y="441960"/>
                    <a:pt x="176530" y="426720"/>
                  </a:cubicBezTo>
                  <a:cubicBezTo>
                    <a:pt x="161290" y="411480"/>
                    <a:pt x="147320" y="388620"/>
                    <a:pt x="143510" y="367030"/>
                  </a:cubicBezTo>
                  <a:cubicBezTo>
                    <a:pt x="139700" y="345440"/>
                    <a:pt x="147320" y="316230"/>
                    <a:pt x="154940" y="299720"/>
                  </a:cubicBezTo>
                  <a:cubicBezTo>
                    <a:pt x="160020" y="287020"/>
                    <a:pt x="165100" y="279400"/>
                    <a:pt x="175260" y="271780"/>
                  </a:cubicBezTo>
                  <a:cubicBezTo>
                    <a:pt x="189230" y="260350"/>
                    <a:pt x="219710" y="247650"/>
                    <a:pt x="237490" y="243840"/>
                  </a:cubicBezTo>
                  <a:cubicBezTo>
                    <a:pt x="250190" y="241300"/>
                    <a:pt x="259080" y="241300"/>
                    <a:pt x="271780" y="245110"/>
                  </a:cubicBezTo>
                  <a:cubicBezTo>
                    <a:pt x="289560" y="250190"/>
                    <a:pt x="316230" y="264160"/>
                    <a:pt x="330200" y="280670"/>
                  </a:cubicBezTo>
                  <a:cubicBezTo>
                    <a:pt x="344170" y="297180"/>
                    <a:pt x="353060" y="325120"/>
                    <a:pt x="355600" y="342900"/>
                  </a:cubicBezTo>
                  <a:cubicBezTo>
                    <a:pt x="356870" y="355600"/>
                    <a:pt x="354330" y="365760"/>
                    <a:pt x="351790" y="377190"/>
                  </a:cubicBezTo>
                  <a:cubicBezTo>
                    <a:pt x="349250" y="388620"/>
                    <a:pt x="345440" y="398780"/>
                    <a:pt x="337820" y="408940"/>
                  </a:cubicBezTo>
                  <a:cubicBezTo>
                    <a:pt x="326390" y="422910"/>
                    <a:pt x="306070" y="444500"/>
                    <a:pt x="283210" y="450850"/>
                  </a:cubicBezTo>
                  <a:cubicBezTo>
                    <a:pt x="255270" y="459740"/>
                    <a:pt x="204470" y="457200"/>
                    <a:pt x="177800" y="443230"/>
                  </a:cubicBezTo>
                  <a:cubicBezTo>
                    <a:pt x="153670" y="430530"/>
                    <a:pt x="133350" y="405130"/>
                    <a:pt x="125730" y="378460"/>
                  </a:cubicBezTo>
                  <a:cubicBezTo>
                    <a:pt x="115570" y="346710"/>
                    <a:pt x="115570" y="289560"/>
                    <a:pt x="134620" y="264160"/>
                  </a:cubicBezTo>
                  <a:cubicBezTo>
                    <a:pt x="153670" y="240030"/>
                    <a:pt x="205740" y="228600"/>
                    <a:pt x="237490" y="227330"/>
                  </a:cubicBezTo>
                  <a:cubicBezTo>
                    <a:pt x="264160" y="226060"/>
                    <a:pt x="313690" y="245110"/>
                    <a:pt x="313690" y="250190"/>
                  </a:cubicBezTo>
                  <a:cubicBezTo>
                    <a:pt x="313690" y="256540"/>
                    <a:pt x="201930" y="264160"/>
                    <a:pt x="201930" y="261620"/>
                  </a:cubicBezTo>
                  <a:cubicBezTo>
                    <a:pt x="201930" y="259080"/>
                    <a:pt x="266700" y="234950"/>
                    <a:pt x="290830" y="238760"/>
                  </a:cubicBezTo>
                  <a:cubicBezTo>
                    <a:pt x="308610" y="241300"/>
                    <a:pt x="322580" y="254000"/>
                    <a:pt x="334010" y="265430"/>
                  </a:cubicBezTo>
                  <a:cubicBezTo>
                    <a:pt x="345440" y="276860"/>
                    <a:pt x="355600" y="292100"/>
                    <a:pt x="359410" y="308610"/>
                  </a:cubicBezTo>
                  <a:cubicBezTo>
                    <a:pt x="364490" y="328930"/>
                    <a:pt x="361950" y="363220"/>
                    <a:pt x="354330" y="383540"/>
                  </a:cubicBezTo>
                  <a:cubicBezTo>
                    <a:pt x="347980" y="400050"/>
                    <a:pt x="337820" y="412750"/>
                    <a:pt x="322580" y="422910"/>
                  </a:cubicBezTo>
                  <a:cubicBezTo>
                    <a:pt x="304800" y="434340"/>
                    <a:pt x="276860" y="445770"/>
                    <a:pt x="250190" y="444500"/>
                  </a:cubicBezTo>
                  <a:cubicBezTo>
                    <a:pt x="213360" y="441960"/>
                    <a:pt x="151130" y="417830"/>
                    <a:pt x="124460" y="387350"/>
                  </a:cubicBezTo>
                  <a:cubicBezTo>
                    <a:pt x="100330" y="359410"/>
                    <a:pt x="85090" y="309880"/>
                    <a:pt x="90170" y="276860"/>
                  </a:cubicBezTo>
                  <a:cubicBezTo>
                    <a:pt x="95250" y="245110"/>
                    <a:pt x="125730" y="212090"/>
                    <a:pt x="152400" y="193040"/>
                  </a:cubicBezTo>
                  <a:cubicBezTo>
                    <a:pt x="177800" y="175260"/>
                    <a:pt x="227330" y="153670"/>
                    <a:pt x="246380" y="163830"/>
                  </a:cubicBezTo>
                  <a:cubicBezTo>
                    <a:pt x="265430" y="173990"/>
                    <a:pt x="252730" y="227330"/>
                    <a:pt x="270510" y="247650"/>
                  </a:cubicBezTo>
                  <a:cubicBezTo>
                    <a:pt x="289560" y="269240"/>
                    <a:pt x="359410" y="269240"/>
                    <a:pt x="361950" y="285750"/>
                  </a:cubicBezTo>
                  <a:cubicBezTo>
                    <a:pt x="364490" y="304800"/>
                    <a:pt x="288290" y="349250"/>
                    <a:pt x="259080" y="360680"/>
                  </a:cubicBezTo>
                  <a:cubicBezTo>
                    <a:pt x="241300" y="368300"/>
                    <a:pt x="227330" y="369570"/>
                    <a:pt x="210820" y="367030"/>
                  </a:cubicBezTo>
                  <a:cubicBezTo>
                    <a:pt x="190500" y="363220"/>
                    <a:pt x="162560" y="349250"/>
                    <a:pt x="147320" y="332740"/>
                  </a:cubicBezTo>
                  <a:cubicBezTo>
                    <a:pt x="133350" y="316230"/>
                    <a:pt x="123190" y="288290"/>
                    <a:pt x="123190" y="265430"/>
                  </a:cubicBezTo>
                  <a:cubicBezTo>
                    <a:pt x="123190" y="243840"/>
                    <a:pt x="130810" y="219710"/>
                    <a:pt x="148590" y="199390"/>
                  </a:cubicBezTo>
                  <a:cubicBezTo>
                    <a:pt x="173990" y="168910"/>
                    <a:pt x="248920" y="148590"/>
                    <a:pt x="283210" y="118110"/>
                  </a:cubicBezTo>
                  <a:cubicBezTo>
                    <a:pt x="311150" y="93980"/>
                    <a:pt x="325120" y="52070"/>
                    <a:pt x="347980" y="39370"/>
                  </a:cubicBezTo>
                  <a:cubicBezTo>
                    <a:pt x="363220" y="31750"/>
                    <a:pt x="379730" y="31750"/>
                    <a:pt x="394970" y="34290"/>
                  </a:cubicBezTo>
                  <a:cubicBezTo>
                    <a:pt x="410210" y="36830"/>
                    <a:pt x="426720" y="41910"/>
                    <a:pt x="439420" y="52070"/>
                  </a:cubicBezTo>
                  <a:cubicBezTo>
                    <a:pt x="454660" y="64770"/>
                    <a:pt x="472440" y="90170"/>
                    <a:pt x="476250" y="111760"/>
                  </a:cubicBezTo>
                  <a:cubicBezTo>
                    <a:pt x="480060" y="133350"/>
                    <a:pt x="474980" y="162560"/>
                    <a:pt x="466090" y="180340"/>
                  </a:cubicBezTo>
                  <a:cubicBezTo>
                    <a:pt x="458470" y="195580"/>
                    <a:pt x="450850" y="201930"/>
                    <a:pt x="433070" y="214630"/>
                  </a:cubicBezTo>
                  <a:cubicBezTo>
                    <a:pt x="391160" y="245110"/>
                    <a:pt x="256540" y="332740"/>
                    <a:pt x="189230" y="325120"/>
                  </a:cubicBezTo>
                  <a:cubicBezTo>
                    <a:pt x="134620" y="318770"/>
                    <a:pt x="59690" y="264160"/>
                    <a:pt x="52070" y="222250"/>
                  </a:cubicBezTo>
                  <a:cubicBezTo>
                    <a:pt x="44450" y="177800"/>
                    <a:pt x="115570" y="67310"/>
                    <a:pt x="149860" y="64770"/>
                  </a:cubicBezTo>
                  <a:cubicBezTo>
                    <a:pt x="181610" y="62230"/>
                    <a:pt x="254000" y="154940"/>
                    <a:pt x="248920" y="182880"/>
                  </a:cubicBezTo>
                  <a:cubicBezTo>
                    <a:pt x="245110" y="204470"/>
                    <a:pt x="186690" y="210820"/>
                    <a:pt x="166370" y="228600"/>
                  </a:cubicBezTo>
                  <a:cubicBezTo>
                    <a:pt x="149860" y="242570"/>
                    <a:pt x="144780" y="266700"/>
                    <a:pt x="130810" y="276860"/>
                  </a:cubicBezTo>
                  <a:cubicBezTo>
                    <a:pt x="119380" y="284480"/>
                    <a:pt x="106680" y="289560"/>
                    <a:pt x="92710" y="289560"/>
                  </a:cubicBezTo>
                  <a:cubicBezTo>
                    <a:pt x="76200" y="289560"/>
                    <a:pt x="50800" y="287020"/>
                    <a:pt x="35560" y="274320"/>
                  </a:cubicBezTo>
                  <a:cubicBezTo>
                    <a:pt x="19050" y="260350"/>
                    <a:pt x="3810" y="232410"/>
                    <a:pt x="2540" y="204470"/>
                  </a:cubicBezTo>
                  <a:cubicBezTo>
                    <a:pt x="1270" y="163830"/>
                    <a:pt x="39370" y="85090"/>
                    <a:pt x="60960" y="53340"/>
                  </a:cubicBezTo>
                  <a:cubicBezTo>
                    <a:pt x="73660" y="34290"/>
                    <a:pt x="86360" y="22860"/>
                    <a:pt x="100330" y="15240"/>
                  </a:cubicBezTo>
                  <a:cubicBezTo>
                    <a:pt x="111760" y="8890"/>
                    <a:pt x="125730" y="7620"/>
                    <a:pt x="138430" y="8890"/>
                  </a:cubicBezTo>
                  <a:cubicBezTo>
                    <a:pt x="154940" y="11430"/>
                    <a:pt x="176530" y="20320"/>
                    <a:pt x="189230" y="33020"/>
                  </a:cubicBezTo>
                  <a:cubicBezTo>
                    <a:pt x="200660" y="45720"/>
                    <a:pt x="209550" y="68580"/>
                    <a:pt x="210820" y="83820"/>
                  </a:cubicBezTo>
                  <a:cubicBezTo>
                    <a:pt x="212090" y="96520"/>
                    <a:pt x="203200" y="120650"/>
                    <a:pt x="203200" y="1206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9" name="Group 19"/>
          <p:cNvGrpSpPr/>
          <p:nvPr/>
        </p:nvGrpSpPr>
        <p:grpSpPr>
          <a:xfrm>
            <a:off x="11315700" y="5102542"/>
            <a:ext cx="311468" cy="902018"/>
            <a:chOff x="0" y="0"/>
            <a:chExt cx="415290" cy="1202690"/>
          </a:xfrm>
        </p:grpSpPr>
        <p:sp>
          <p:nvSpPr>
            <p:cNvPr id="20" name="Freeform 20"/>
            <p:cNvSpPr/>
            <p:nvPr/>
          </p:nvSpPr>
          <p:spPr>
            <a:xfrm>
              <a:off x="46990" y="46990"/>
              <a:ext cx="321310" cy="1106170"/>
            </a:xfrm>
            <a:custGeom>
              <a:avLst/>
              <a:gdLst/>
              <a:ahLst/>
              <a:cxnLst/>
              <a:rect l="l" t="t" r="r" b="b"/>
              <a:pathLst>
                <a:path w="321310" h="1106170">
                  <a:moveTo>
                    <a:pt x="107950" y="114300"/>
                  </a:moveTo>
                  <a:cubicBezTo>
                    <a:pt x="198120" y="186690"/>
                    <a:pt x="186690" y="241300"/>
                    <a:pt x="175260" y="243840"/>
                  </a:cubicBezTo>
                  <a:cubicBezTo>
                    <a:pt x="163830" y="246380"/>
                    <a:pt x="133350" y="204470"/>
                    <a:pt x="121920" y="180340"/>
                  </a:cubicBezTo>
                  <a:cubicBezTo>
                    <a:pt x="111760" y="157480"/>
                    <a:pt x="105410" y="104140"/>
                    <a:pt x="109220" y="102870"/>
                  </a:cubicBezTo>
                  <a:cubicBezTo>
                    <a:pt x="113030" y="101600"/>
                    <a:pt x="149860" y="170180"/>
                    <a:pt x="144780" y="173990"/>
                  </a:cubicBezTo>
                  <a:cubicBezTo>
                    <a:pt x="140970" y="177800"/>
                    <a:pt x="109220" y="158750"/>
                    <a:pt x="99060" y="143510"/>
                  </a:cubicBezTo>
                  <a:cubicBezTo>
                    <a:pt x="88900" y="127000"/>
                    <a:pt x="83820" y="97790"/>
                    <a:pt x="86360" y="78740"/>
                  </a:cubicBezTo>
                  <a:cubicBezTo>
                    <a:pt x="87630" y="63500"/>
                    <a:pt x="95250" y="49530"/>
                    <a:pt x="104140" y="38100"/>
                  </a:cubicBezTo>
                  <a:cubicBezTo>
                    <a:pt x="113030" y="26670"/>
                    <a:pt x="124460" y="15240"/>
                    <a:pt x="138430" y="8890"/>
                  </a:cubicBezTo>
                  <a:cubicBezTo>
                    <a:pt x="156210" y="1270"/>
                    <a:pt x="189230" y="1270"/>
                    <a:pt x="204470" y="3810"/>
                  </a:cubicBezTo>
                  <a:cubicBezTo>
                    <a:pt x="213360" y="5080"/>
                    <a:pt x="224790" y="10160"/>
                    <a:pt x="224790" y="12700"/>
                  </a:cubicBezTo>
                  <a:cubicBezTo>
                    <a:pt x="223520" y="16510"/>
                    <a:pt x="132080" y="11430"/>
                    <a:pt x="132080" y="15240"/>
                  </a:cubicBezTo>
                  <a:cubicBezTo>
                    <a:pt x="132080" y="19050"/>
                    <a:pt x="203200" y="17780"/>
                    <a:pt x="229870" y="33020"/>
                  </a:cubicBezTo>
                  <a:cubicBezTo>
                    <a:pt x="254000" y="46990"/>
                    <a:pt x="271780" y="72390"/>
                    <a:pt x="285750" y="96520"/>
                  </a:cubicBezTo>
                  <a:cubicBezTo>
                    <a:pt x="298450" y="119380"/>
                    <a:pt x="307340" y="144780"/>
                    <a:pt x="311150" y="171450"/>
                  </a:cubicBezTo>
                  <a:cubicBezTo>
                    <a:pt x="316230" y="200660"/>
                    <a:pt x="321310" y="260350"/>
                    <a:pt x="308610" y="266700"/>
                  </a:cubicBezTo>
                  <a:cubicBezTo>
                    <a:pt x="297180" y="273050"/>
                    <a:pt x="255270" y="209550"/>
                    <a:pt x="241300" y="217170"/>
                  </a:cubicBezTo>
                  <a:cubicBezTo>
                    <a:pt x="207010" y="237490"/>
                    <a:pt x="288290" y="575310"/>
                    <a:pt x="293370" y="726440"/>
                  </a:cubicBezTo>
                  <a:cubicBezTo>
                    <a:pt x="297180" y="845820"/>
                    <a:pt x="299720" y="994410"/>
                    <a:pt x="280670" y="1050290"/>
                  </a:cubicBezTo>
                  <a:cubicBezTo>
                    <a:pt x="273050" y="1073150"/>
                    <a:pt x="261620" y="1084580"/>
                    <a:pt x="250190" y="1093470"/>
                  </a:cubicBezTo>
                  <a:cubicBezTo>
                    <a:pt x="240030" y="1101090"/>
                    <a:pt x="229870" y="1104900"/>
                    <a:pt x="217170" y="1104900"/>
                  </a:cubicBezTo>
                  <a:cubicBezTo>
                    <a:pt x="201930" y="1106170"/>
                    <a:pt x="179070" y="1101090"/>
                    <a:pt x="166370" y="1092200"/>
                  </a:cubicBezTo>
                  <a:cubicBezTo>
                    <a:pt x="152400" y="1083310"/>
                    <a:pt x="144780" y="1068070"/>
                    <a:pt x="137160" y="1047750"/>
                  </a:cubicBezTo>
                  <a:cubicBezTo>
                    <a:pt x="121920" y="1009650"/>
                    <a:pt x="111760" y="932180"/>
                    <a:pt x="107950" y="871220"/>
                  </a:cubicBezTo>
                  <a:cubicBezTo>
                    <a:pt x="102870" y="806450"/>
                    <a:pt x="100330" y="713740"/>
                    <a:pt x="113030" y="669290"/>
                  </a:cubicBezTo>
                  <a:cubicBezTo>
                    <a:pt x="120650" y="643890"/>
                    <a:pt x="130810" y="627380"/>
                    <a:pt x="146050" y="614680"/>
                  </a:cubicBezTo>
                  <a:cubicBezTo>
                    <a:pt x="161290" y="601980"/>
                    <a:pt x="187960" y="595630"/>
                    <a:pt x="205740" y="595630"/>
                  </a:cubicBezTo>
                  <a:cubicBezTo>
                    <a:pt x="220980" y="595630"/>
                    <a:pt x="234950" y="599440"/>
                    <a:pt x="247650" y="608330"/>
                  </a:cubicBezTo>
                  <a:cubicBezTo>
                    <a:pt x="262890" y="618490"/>
                    <a:pt x="280670" y="642620"/>
                    <a:pt x="287020" y="659130"/>
                  </a:cubicBezTo>
                  <a:cubicBezTo>
                    <a:pt x="292100" y="673100"/>
                    <a:pt x="292100" y="687070"/>
                    <a:pt x="289560" y="701040"/>
                  </a:cubicBezTo>
                  <a:cubicBezTo>
                    <a:pt x="287020" y="715010"/>
                    <a:pt x="281940" y="728980"/>
                    <a:pt x="271780" y="740410"/>
                  </a:cubicBezTo>
                  <a:cubicBezTo>
                    <a:pt x="260350" y="753110"/>
                    <a:pt x="242570" y="767080"/>
                    <a:pt x="224790" y="772160"/>
                  </a:cubicBezTo>
                  <a:cubicBezTo>
                    <a:pt x="207010" y="777240"/>
                    <a:pt x="181610" y="774700"/>
                    <a:pt x="167640" y="769620"/>
                  </a:cubicBezTo>
                  <a:cubicBezTo>
                    <a:pt x="157480" y="765810"/>
                    <a:pt x="151130" y="762000"/>
                    <a:pt x="143510" y="754380"/>
                  </a:cubicBezTo>
                  <a:cubicBezTo>
                    <a:pt x="132080" y="742950"/>
                    <a:pt x="118110" y="720090"/>
                    <a:pt x="113030" y="704850"/>
                  </a:cubicBezTo>
                  <a:cubicBezTo>
                    <a:pt x="109220" y="694690"/>
                    <a:pt x="109220" y="687070"/>
                    <a:pt x="111760" y="675640"/>
                  </a:cubicBezTo>
                  <a:cubicBezTo>
                    <a:pt x="114300" y="660400"/>
                    <a:pt x="123190" y="636270"/>
                    <a:pt x="135890" y="623570"/>
                  </a:cubicBezTo>
                  <a:cubicBezTo>
                    <a:pt x="148590" y="610870"/>
                    <a:pt x="167640" y="598170"/>
                    <a:pt x="186690" y="596900"/>
                  </a:cubicBezTo>
                  <a:cubicBezTo>
                    <a:pt x="209550" y="595630"/>
                    <a:pt x="247650" y="608330"/>
                    <a:pt x="265430" y="623570"/>
                  </a:cubicBezTo>
                  <a:cubicBezTo>
                    <a:pt x="279400" y="636270"/>
                    <a:pt x="287020" y="657860"/>
                    <a:pt x="289560" y="675640"/>
                  </a:cubicBezTo>
                  <a:cubicBezTo>
                    <a:pt x="292100" y="693420"/>
                    <a:pt x="287020" y="716280"/>
                    <a:pt x="278130" y="731520"/>
                  </a:cubicBezTo>
                  <a:cubicBezTo>
                    <a:pt x="269240" y="746760"/>
                    <a:pt x="247650" y="763270"/>
                    <a:pt x="233680" y="769620"/>
                  </a:cubicBezTo>
                  <a:cubicBezTo>
                    <a:pt x="223520" y="774700"/>
                    <a:pt x="215900" y="774700"/>
                    <a:pt x="205740" y="774700"/>
                  </a:cubicBezTo>
                  <a:cubicBezTo>
                    <a:pt x="190500" y="773430"/>
                    <a:pt x="166370" y="769620"/>
                    <a:pt x="151130" y="759460"/>
                  </a:cubicBezTo>
                  <a:cubicBezTo>
                    <a:pt x="135890" y="749300"/>
                    <a:pt x="121920" y="730250"/>
                    <a:pt x="115570" y="713740"/>
                  </a:cubicBezTo>
                  <a:cubicBezTo>
                    <a:pt x="110490" y="699770"/>
                    <a:pt x="110490" y="683260"/>
                    <a:pt x="113030" y="669290"/>
                  </a:cubicBezTo>
                  <a:cubicBezTo>
                    <a:pt x="115570" y="655320"/>
                    <a:pt x="120650" y="641350"/>
                    <a:pt x="130810" y="629920"/>
                  </a:cubicBezTo>
                  <a:cubicBezTo>
                    <a:pt x="142240" y="615950"/>
                    <a:pt x="166370" y="600710"/>
                    <a:pt x="184150" y="596900"/>
                  </a:cubicBezTo>
                  <a:cubicBezTo>
                    <a:pt x="198120" y="593090"/>
                    <a:pt x="213360" y="594360"/>
                    <a:pt x="227330" y="599440"/>
                  </a:cubicBezTo>
                  <a:cubicBezTo>
                    <a:pt x="245110" y="605790"/>
                    <a:pt x="267970" y="623570"/>
                    <a:pt x="278130" y="638810"/>
                  </a:cubicBezTo>
                  <a:cubicBezTo>
                    <a:pt x="287020" y="651510"/>
                    <a:pt x="288290" y="660400"/>
                    <a:pt x="290830" y="679450"/>
                  </a:cubicBezTo>
                  <a:cubicBezTo>
                    <a:pt x="294640" y="720090"/>
                    <a:pt x="275590" y="807720"/>
                    <a:pt x="273050" y="872490"/>
                  </a:cubicBezTo>
                  <a:cubicBezTo>
                    <a:pt x="270510" y="937260"/>
                    <a:pt x="287020" y="1032510"/>
                    <a:pt x="274320" y="1066800"/>
                  </a:cubicBezTo>
                  <a:cubicBezTo>
                    <a:pt x="269240" y="1080770"/>
                    <a:pt x="260350" y="1087120"/>
                    <a:pt x="250190" y="1093470"/>
                  </a:cubicBezTo>
                  <a:cubicBezTo>
                    <a:pt x="237490" y="1101090"/>
                    <a:pt x="214630" y="1106170"/>
                    <a:pt x="199390" y="1104900"/>
                  </a:cubicBezTo>
                  <a:cubicBezTo>
                    <a:pt x="186690" y="1103630"/>
                    <a:pt x="176530" y="1099820"/>
                    <a:pt x="166370" y="1092200"/>
                  </a:cubicBezTo>
                  <a:cubicBezTo>
                    <a:pt x="154940" y="1083310"/>
                    <a:pt x="144780" y="1070610"/>
                    <a:pt x="137160" y="1047750"/>
                  </a:cubicBezTo>
                  <a:cubicBezTo>
                    <a:pt x="119380" y="990600"/>
                    <a:pt x="125730" y="836930"/>
                    <a:pt x="128270" y="726440"/>
                  </a:cubicBezTo>
                  <a:cubicBezTo>
                    <a:pt x="130810" y="608330"/>
                    <a:pt x="154940" y="464820"/>
                    <a:pt x="152400" y="360680"/>
                  </a:cubicBezTo>
                  <a:cubicBezTo>
                    <a:pt x="151130" y="281940"/>
                    <a:pt x="105410" y="176530"/>
                    <a:pt x="129540" y="153670"/>
                  </a:cubicBezTo>
                  <a:cubicBezTo>
                    <a:pt x="146050" y="138430"/>
                    <a:pt x="224790" y="167640"/>
                    <a:pt x="224790" y="171450"/>
                  </a:cubicBezTo>
                  <a:cubicBezTo>
                    <a:pt x="224790" y="175260"/>
                    <a:pt x="153670" y="182880"/>
                    <a:pt x="132080" y="173990"/>
                  </a:cubicBezTo>
                  <a:cubicBezTo>
                    <a:pt x="116840" y="167640"/>
                    <a:pt x="106680" y="157480"/>
                    <a:pt x="99060" y="143510"/>
                  </a:cubicBezTo>
                  <a:cubicBezTo>
                    <a:pt x="90170" y="127000"/>
                    <a:pt x="83820" y="97790"/>
                    <a:pt x="86360" y="78740"/>
                  </a:cubicBezTo>
                  <a:cubicBezTo>
                    <a:pt x="87630" y="63500"/>
                    <a:pt x="95250" y="49530"/>
                    <a:pt x="104140" y="38100"/>
                  </a:cubicBezTo>
                  <a:cubicBezTo>
                    <a:pt x="113030" y="26670"/>
                    <a:pt x="124460" y="15240"/>
                    <a:pt x="138430" y="8890"/>
                  </a:cubicBezTo>
                  <a:cubicBezTo>
                    <a:pt x="156210" y="1270"/>
                    <a:pt x="184150" y="0"/>
                    <a:pt x="204470" y="3810"/>
                  </a:cubicBezTo>
                  <a:cubicBezTo>
                    <a:pt x="222250" y="6350"/>
                    <a:pt x="238760" y="10160"/>
                    <a:pt x="254000" y="25400"/>
                  </a:cubicBezTo>
                  <a:cubicBezTo>
                    <a:pt x="279400" y="52070"/>
                    <a:pt x="314960" y="133350"/>
                    <a:pt x="317500" y="175260"/>
                  </a:cubicBezTo>
                  <a:cubicBezTo>
                    <a:pt x="318770" y="203200"/>
                    <a:pt x="308610" y="228600"/>
                    <a:pt x="294640" y="248920"/>
                  </a:cubicBezTo>
                  <a:cubicBezTo>
                    <a:pt x="279400" y="270510"/>
                    <a:pt x="252730" y="289560"/>
                    <a:pt x="227330" y="298450"/>
                  </a:cubicBezTo>
                  <a:cubicBezTo>
                    <a:pt x="201930" y="307340"/>
                    <a:pt x="171450" y="308610"/>
                    <a:pt x="142240" y="302260"/>
                  </a:cubicBezTo>
                  <a:cubicBezTo>
                    <a:pt x="107950" y="294640"/>
                    <a:pt x="57150" y="270510"/>
                    <a:pt x="34290" y="250190"/>
                  </a:cubicBezTo>
                  <a:cubicBezTo>
                    <a:pt x="17780" y="236220"/>
                    <a:pt x="6350" y="220980"/>
                    <a:pt x="3810" y="203200"/>
                  </a:cubicBezTo>
                  <a:cubicBezTo>
                    <a:pt x="0" y="182880"/>
                    <a:pt x="10160" y="148590"/>
                    <a:pt x="21590" y="133350"/>
                  </a:cubicBezTo>
                  <a:cubicBezTo>
                    <a:pt x="29210" y="121920"/>
                    <a:pt x="40640" y="116840"/>
                    <a:pt x="53340" y="113030"/>
                  </a:cubicBezTo>
                  <a:cubicBezTo>
                    <a:pt x="68580" y="109220"/>
                    <a:pt x="107950" y="114300"/>
                    <a:pt x="107950" y="1143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3950" y="7218316"/>
            <a:ext cx="2929715" cy="3409123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57101" y="8683209"/>
            <a:ext cx="1271218" cy="1479236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488515" y="7218316"/>
            <a:ext cx="5252878" cy="5055895"/>
          </a:xfrm>
          <a:custGeom>
            <a:avLst/>
            <a:gdLst/>
            <a:ahLst/>
            <a:cxnLst/>
            <a:rect l="l" t="t" r="r" b="b"/>
            <a:pathLst>
              <a:path w="5252878" h="5055895">
                <a:moveTo>
                  <a:pt x="0" y="0"/>
                </a:moveTo>
                <a:lnTo>
                  <a:pt x="5252877" y="0"/>
                </a:lnTo>
                <a:lnTo>
                  <a:pt x="5252877" y="5055895"/>
                </a:lnTo>
                <a:lnTo>
                  <a:pt x="0" y="5055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025383" y="2979273"/>
            <a:ext cx="12237234" cy="4328454"/>
          </a:xfrm>
          <a:custGeom>
            <a:avLst/>
            <a:gdLst/>
            <a:ahLst/>
            <a:cxnLst/>
            <a:rect l="l" t="t" r="r" b="b"/>
            <a:pathLst>
              <a:path w="12237234" h="4328454">
                <a:moveTo>
                  <a:pt x="0" y="0"/>
                </a:moveTo>
                <a:lnTo>
                  <a:pt x="12237234" y="0"/>
                </a:lnTo>
                <a:lnTo>
                  <a:pt x="12237234" y="4328454"/>
                </a:lnTo>
                <a:lnTo>
                  <a:pt x="0" y="4328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832762" y="-47625"/>
            <a:ext cx="610437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3950" y="7218316"/>
            <a:ext cx="2929715" cy="3409123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57101" y="8683209"/>
            <a:ext cx="1271218" cy="1479236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488515" y="7218316"/>
            <a:ext cx="5252878" cy="5055895"/>
          </a:xfrm>
          <a:custGeom>
            <a:avLst/>
            <a:gdLst/>
            <a:ahLst/>
            <a:cxnLst/>
            <a:rect l="l" t="t" r="r" b="b"/>
            <a:pathLst>
              <a:path w="5252878" h="5055895">
                <a:moveTo>
                  <a:pt x="0" y="0"/>
                </a:moveTo>
                <a:lnTo>
                  <a:pt x="5252877" y="0"/>
                </a:lnTo>
                <a:lnTo>
                  <a:pt x="5252877" y="5055895"/>
                </a:lnTo>
                <a:lnTo>
                  <a:pt x="0" y="5055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892710" y="776434"/>
            <a:ext cx="13120293" cy="8734131"/>
          </a:xfrm>
          <a:custGeom>
            <a:avLst/>
            <a:gdLst/>
            <a:ahLst/>
            <a:cxnLst/>
            <a:rect l="l" t="t" r="r" b="b"/>
            <a:pathLst>
              <a:path w="13120293" h="8734131">
                <a:moveTo>
                  <a:pt x="0" y="0"/>
                </a:moveTo>
                <a:lnTo>
                  <a:pt x="13120293" y="0"/>
                </a:lnTo>
                <a:lnTo>
                  <a:pt x="13120293" y="8734132"/>
                </a:lnTo>
                <a:lnTo>
                  <a:pt x="0" y="8734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26" b="-826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832762" y="-47625"/>
            <a:ext cx="610437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3950" y="7218316"/>
            <a:ext cx="2929715" cy="3409123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57101" y="8683209"/>
            <a:ext cx="1271218" cy="1479236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488515" y="7218316"/>
            <a:ext cx="5252878" cy="5055895"/>
          </a:xfrm>
          <a:custGeom>
            <a:avLst/>
            <a:gdLst/>
            <a:ahLst/>
            <a:cxnLst/>
            <a:rect l="l" t="t" r="r" b="b"/>
            <a:pathLst>
              <a:path w="5252878" h="5055895">
                <a:moveTo>
                  <a:pt x="0" y="0"/>
                </a:moveTo>
                <a:lnTo>
                  <a:pt x="5252877" y="0"/>
                </a:lnTo>
                <a:lnTo>
                  <a:pt x="5252877" y="5055895"/>
                </a:lnTo>
                <a:lnTo>
                  <a:pt x="0" y="5055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517833" y="1339495"/>
            <a:ext cx="14245469" cy="7918805"/>
          </a:xfrm>
          <a:custGeom>
            <a:avLst/>
            <a:gdLst/>
            <a:ahLst/>
            <a:cxnLst/>
            <a:rect l="l" t="t" r="r" b="b"/>
            <a:pathLst>
              <a:path w="14245469" h="7918805">
                <a:moveTo>
                  <a:pt x="0" y="0"/>
                </a:moveTo>
                <a:lnTo>
                  <a:pt x="14245469" y="0"/>
                </a:lnTo>
                <a:lnTo>
                  <a:pt x="14245469" y="7918805"/>
                </a:lnTo>
                <a:lnTo>
                  <a:pt x="0" y="79188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832762" y="-47625"/>
            <a:ext cx="610437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3950" y="7218316"/>
            <a:ext cx="2929715" cy="3409123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57101" y="8683209"/>
            <a:ext cx="1271218" cy="1479236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488515" y="7218316"/>
            <a:ext cx="5252878" cy="5055895"/>
          </a:xfrm>
          <a:custGeom>
            <a:avLst/>
            <a:gdLst/>
            <a:ahLst/>
            <a:cxnLst/>
            <a:rect l="l" t="t" r="r" b="b"/>
            <a:pathLst>
              <a:path w="5252878" h="5055895">
                <a:moveTo>
                  <a:pt x="0" y="0"/>
                </a:moveTo>
                <a:lnTo>
                  <a:pt x="5252877" y="0"/>
                </a:lnTo>
                <a:lnTo>
                  <a:pt x="5252877" y="5055895"/>
                </a:lnTo>
                <a:lnTo>
                  <a:pt x="0" y="5055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419917" y="2547202"/>
            <a:ext cx="13448165" cy="5192596"/>
          </a:xfrm>
          <a:custGeom>
            <a:avLst/>
            <a:gdLst/>
            <a:ahLst/>
            <a:cxnLst/>
            <a:rect l="l" t="t" r="r" b="b"/>
            <a:pathLst>
              <a:path w="13448165" h="5192596">
                <a:moveTo>
                  <a:pt x="0" y="0"/>
                </a:moveTo>
                <a:lnTo>
                  <a:pt x="13448166" y="0"/>
                </a:lnTo>
                <a:lnTo>
                  <a:pt x="13448166" y="5192596"/>
                </a:lnTo>
                <a:lnTo>
                  <a:pt x="0" y="51925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832762" y="-47625"/>
            <a:ext cx="610437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67910" y="1776734"/>
            <a:ext cx="9083271" cy="5516023"/>
          </a:xfrm>
          <a:custGeom>
            <a:avLst/>
            <a:gdLst/>
            <a:ahLst/>
            <a:cxnLst/>
            <a:rect l="l" t="t" r="r" b="b"/>
            <a:pathLst>
              <a:path w="9083271" h="5516023">
                <a:moveTo>
                  <a:pt x="0" y="0"/>
                </a:moveTo>
                <a:lnTo>
                  <a:pt x="9083272" y="0"/>
                </a:lnTo>
                <a:lnTo>
                  <a:pt x="9083272" y="5516023"/>
                </a:lnTo>
                <a:lnTo>
                  <a:pt x="0" y="5516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04749" y="2191946"/>
            <a:ext cx="1474304" cy="1302748"/>
          </a:xfrm>
          <a:custGeom>
            <a:avLst/>
            <a:gdLst/>
            <a:ahLst/>
            <a:cxnLst/>
            <a:rect l="l" t="t" r="r" b="b"/>
            <a:pathLst>
              <a:path w="1474304" h="1302748">
                <a:moveTo>
                  <a:pt x="0" y="0"/>
                </a:moveTo>
                <a:lnTo>
                  <a:pt x="1474303" y="0"/>
                </a:lnTo>
                <a:lnTo>
                  <a:pt x="1474303" y="1302748"/>
                </a:lnTo>
                <a:lnTo>
                  <a:pt x="0" y="13027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323494" y="6948470"/>
            <a:ext cx="10048856" cy="9672024"/>
          </a:xfrm>
          <a:custGeom>
            <a:avLst/>
            <a:gdLst/>
            <a:ahLst/>
            <a:cxnLst/>
            <a:rect l="l" t="t" r="r" b="b"/>
            <a:pathLst>
              <a:path w="10048856" h="9672024">
                <a:moveTo>
                  <a:pt x="0" y="0"/>
                </a:moveTo>
                <a:lnTo>
                  <a:pt x="10048856" y="0"/>
                </a:lnTo>
                <a:lnTo>
                  <a:pt x="10048856" y="9672024"/>
                </a:lnTo>
                <a:lnTo>
                  <a:pt x="0" y="96720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85501" y="3747440"/>
            <a:ext cx="11516998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League Spartan Bold Italics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789665" y="4171621"/>
            <a:ext cx="2968663" cy="3454445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775766" y="2314884"/>
            <a:ext cx="2027798" cy="2359620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043668" y="7112436"/>
            <a:ext cx="1491995" cy="1736140"/>
            <a:chOff x="0" y="0"/>
            <a:chExt cx="6985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522882" y="8762851"/>
            <a:ext cx="1041571" cy="1212010"/>
            <a:chOff x="0" y="0"/>
            <a:chExt cx="6985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832762" y="-47625"/>
            <a:ext cx="610437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23494" y="6948470"/>
            <a:ext cx="10048856" cy="9672024"/>
          </a:xfrm>
          <a:custGeom>
            <a:avLst/>
            <a:gdLst/>
            <a:ahLst/>
            <a:cxnLst/>
            <a:rect l="l" t="t" r="r" b="b"/>
            <a:pathLst>
              <a:path w="10048856" h="9672024">
                <a:moveTo>
                  <a:pt x="0" y="0"/>
                </a:moveTo>
                <a:lnTo>
                  <a:pt x="10048856" y="0"/>
                </a:lnTo>
                <a:lnTo>
                  <a:pt x="10048856" y="9672024"/>
                </a:lnTo>
                <a:lnTo>
                  <a:pt x="0" y="9672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89665" y="4171621"/>
            <a:ext cx="2968663" cy="3454445"/>
            <a:chOff x="0" y="0"/>
            <a:chExt cx="6985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775766" y="2314884"/>
            <a:ext cx="2027798" cy="2359620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668" y="7112436"/>
            <a:ext cx="1491995" cy="1736140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522882" y="8762851"/>
            <a:ext cx="1041571" cy="1212010"/>
            <a:chOff x="0" y="0"/>
            <a:chExt cx="6985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85501" y="4573588"/>
            <a:ext cx="11516998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League Spartan Bold Italics"/>
              </a:rPr>
              <a:t>CHAPTER 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981075"/>
            <a:ext cx="610437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83670" y="8754530"/>
            <a:ext cx="4275117" cy="4114800"/>
          </a:xfrm>
          <a:custGeom>
            <a:avLst/>
            <a:gdLst/>
            <a:ahLst/>
            <a:cxnLst/>
            <a:rect l="l" t="t" r="r" b="b"/>
            <a:pathLst>
              <a:path w="4275117" h="4114800">
                <a:moveTo>
                  <a:pt x="0" y="0"/>
                </a:moveTo>
                <a:lnTo>
                  <a:pt x="4275116" y="0"/>
                </a:lnTo>
                <a:lnTo>
                  <a:pt x="42751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065754" y="3554548"/>
            <a:ext cx="1028700" cy="1197033"/>
            <a:chOff x="0" y="0"/>
            <a:chExt cx="6985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15247" y="4957177"/>
            <a:ext cx="2929715" cy="3117290"/>
            <a:chOff x="0" y="0"/>
            <a:chExt cx="698500" cy="7432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743221"/>
            </a:xfrm>
            <a:custGeom>
              <a:avLst/>
              <a:gdLst/>
              <a:ahLst/>
              <a:cxnLst/>
              <a:rect l="l" t="t" r="r" b="b"/>
              <a:pathLst>
                <a:path w="698500" h="743221">
                  <a:moveTo>
                    <a:pt x="349250" y="0"/>
                  </a:moveTo>
                  <a:lnTo>
                    <a:pt x="698500" y="203200"/>
                  </a:lnTo>
                  <a:lnTo>
                    <a:pt x="698500" y="540021"/>
                  </a:lnTo>
                  <a:lnTo>
                    <a:pt x="349250" y="743221"/>
                  </a:lnTo>
                  <a:lnTo>
                    <a:pt x="0" y="540021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579196" y="7492633"/>
            <a:ext cx="1369867" cy="1594027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2562398" y="-1391644"/>
            <a:ext cx="3591098" cy="4114800"/>
          </a:xfrm>
          <a:custGeom>
            <a:avLst/>
            <a:gdLst/>
            <a:ahLst/>
            <a:cxnLst/>
            <a:rect l="l" t="t" r="r" b="b"/>
            <a:pathLst>
              <a:path w="3591098" h="4114800">
                <a:moveTo>
                  <a:pt x="0" y="0"/>
                </a:moveTo>
                <a:lnTo>
                  <a:pt x="3591098" y="0"/>
                </a:lnTo>
                <a:lnTo>
                  <a:pt x="35910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745224" y="-47625"/>
            <a:ext cx="610437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6012" y="4623234"/>
            <a:ext cx="2499080" cy="2013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0"/>
              </a:lnSpc>
            </a:pPr>
            <a:r>
              <a:rPr lang="en-US" sz="2871">
                <a:solidFill>
                  <a:srgbClr val="A5593C"/>
                </a:solidFill>
                <a:latin typeface="Roboto"/>
              </a:rPr>
              <a:t>Initial Screening of Mental Health Issue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17410" y="5091591"/>
            <a:ext cx="2811487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A5593C"/>
                </a:solidFill>
                <a:latin typeface="Roboto"/>
              </a:rPr>
              <a:t>Dashboard</a:t>
            </a:r>
          </a:p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A5593C"/>
                </a:solidFill>
                <a:latin typeface="Roboto"/>
              </a:rPr>
              <a:t>AI chatbot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50245" y="4857792"/>
            <a:ext cx="3081257" cy="15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A5593C"/>
                </a:solidFill>
                <a:latin typeface="Roboto"/>
              </a:rPr>
              <a:t>University Students</a:t>
            </a:r>
          </a:p>
          <a:p>
            <a:pPr marL="457200" indent="-457200" algn="ctr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A5593C"/>
                </a:solidFill>
                <a:latin typeface="Roboto"/>
              </a:rPr>
              <a:t>Counselors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4047" y="3058178"/>
            <a:ext cx="2623010" cy="44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oboto Bold Italics"/>
              </a:rPr>
              <a:t>CONTEXT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85909" y="3058178"/>
            <a:ext cx="2623010" cy="443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oboto Bold Italics"/>
              </a:rPr>
              <a:t>TECHNOLOGY</a:t>
            </a:r>
          </a:p>
        </p:txBody>
      </p:sp>
      <p:sp>
        <p:nvSpPr>
          <p:cNvPr id="19" name="AutoShape 19"/>
          <p:cNvSpPr/>
          <p:nvPr/>
        </p:nvSpPr>
        <p:spPr>
          <a:xfrm flipV="1">
            <a:off x="4416422" y="3818313"/>
            <a:ext cx="0" cy="371245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8229884" y="3753649"/>
            <a:ext cx="0" cy="371245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V="1">
            <a:off x="12211327" y="3753649"/>
            <a:ext cx="0" cy="371245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12956187" y="3058177"/>
            <a:ext cx="2623010" cy="443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oboto Bold Italics"/>
              </a:rPr>
              <a:t>TARGET USER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921048" y="2658127"/>
            <a:ext cx="2623010" cy="843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oboto Bold Italics"/>
              </a:rPr>
              <a:t>FINDING</a:t>
            </a:r>
          </a:p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oboto Bold Italics"/>
              </a:rPr>
              <a:t>TECHNIQUE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34709" y="5067300"/>
            <a:ext cx="3081257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A5593C"/>
                </a:solidFill>
                <a:latin typeface="Roboto"/>
              </a:rPr>
              <a:t>Premilinary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A5593C"/>
                </a:solidFill>
                <a:latin typeface="Roboto"/>
              </a:rPr>
              <a:t>Investigation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568220" y="1356823"/>
            <a:ext cx="13151559" cy="657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900">
                <a:solidFill>
                  <a:srgbClr val="000000"/>
                </a:solidFill>
                <a:latin typeface="Archivo Black Bold Italics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18370" y="3752348"/>
            <a:ext cx="1408061" cy="1207426"/>
            <a:chOff x="0" y="0"/>
            <a:chExt cx="1877415" cy="160990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877415" cy="1609902"/>
              <a:chOff x="0" y="0"/>
              <a:chExt cx="370847" cy="31800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70847" cy="318005"/>
              </a:xfrm>
              <a:custGeom>
                <a:avLst/>
                <a:gdLst/>
                <a:ahLst/>
                <a:cxnLst/>
                <a:rect l="l" t="t" r="r" b="b"/>
                <a:pathLst>
                  <a:path w="370847" h="318005">
                    <a:moveTo>
                      <a:pt x="0" y="0"/>
                    </a:moveTo>
                    <a:lnTo>
                      <a:pt x="370847" y="0"/>
                    </a:lnTo>
                    <a:lnTo>
                      <a:pt x="370847" y="318005"/>
                    </a:lnTo>
                    <a:lnTo>
                      <a:pt x="0" y="318005"/>
                    </a:lnTo>
                    <a:close/>
                  </a:path>
                </a:pathLst>
              </a:custGeom>
              <a:solidFill>
                <a:srgbClr val="A5593C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294521" y="208663"/>
              <a:ext cx="1288373" cy="1192576"/>
            </a:xfrm>
            <a:custGeom>
              <a:avLst/>
              <a:gdLst/>
              <a:ahLst/>
              <a:cxnLst/>
              <a:rect l="l" t="t" r="r" b="b"/>
              <a:pathLst>
                <a:path w="1288373" h="1192576">
                  <a:moveTo>
                    <a:pt x="0" y="0"/>
                  </a:moveTo>
                  <a:lnTo>
                    <a:pt x="1288373" y="0"/>
                  </a:lnTo>
                  <a:lnTo>
                    <a:pt x="1288373" y="1192576"/>
                  </a:lnTo>
                  <a:lnTo>
                    <a:pt x="0" y="1192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3718370" y="5763818"/>
            <a:ext cx="1408061" cy="1207426"/>
            <a:chOff x="0" y="0"/>
            <a:chExt cx="1877415" cy="1609902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877415" cy="1609902"/>
              <a:chOff x="0" y="0"/>
              <a:chExt cx="370847" cy="31800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70847" cy="318005"/>
              </a:xfrm>
              <a:custGeom>
                <a:avLst/>
                <a:gdLst/>
                <a:ahLst/>
                <a:cxnLst/>
                <a:rect l="l" t="t" r="r" b="b"/>
                <a:pathLst>
                  <a:path w="370847" h="318005">
                    <a:moveTo>
                      <a:pt x="0" y="0"/>
                    </a:moveTo>
                    <a:lnTo>
                      <a:pt x="370847" y="0"/>
                    </a:lnTo>
                    <a:lnTo>
                      <a:pt x="370847" y="318005"/>
                    </a:lnTo>
                    <a:lnTo>
                      <a:pt x="0" y="318005"/>
                    </a:lnTo>
                    <a:close/>
                  </a:path>
                </a:pathLst>
              </a:custGeom>
              <a:solidFill>
                <a:srgbClr val="A5593C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294521" y="208663"/>
              <a:ext cx="1288373" cy="1192576"/>
            </a:xfrm>
            <a:custGeom>
              <a:avLst/>
              <a:gdLst/>
              <a:ahLst/>
              <a:cxnLst/>
              <a:rect l="l" t="t" r="r" b="b"/>
              <a:pathLst>
                <a:path w="1288373" h="1192576">
                  <a:moveTo>
                    <a:pt x="0" y="0"/>
                  </a:moveTo>
                  <a:lnTo>
                    <a:pt x="1288373" y="0"/>
                  </a:lnTo>
                  <a:lnTo>
                    <a:pt x="1288373" y="1192576"/>
                  </a:lnTo>
                  <a:lnTo>
                    <a:pt x="0" y="1192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 rot="1333901">
            <a:off x="-1152853" y="-1028700"/>
            <a:ext cx="3591098" cy="4114800"/>
          </a:xfrm>
          <a:custGeom>
            <a:avLst/>
            <a:gdLst/>
            <a:ahLst/>
            <a:cxnLst/>
            <a:rect l="l" t="t" r="r" b="b"/>
            <a:pathLst>
              <a:path w="3591098" h="4114800">
                <a:moveTo>
                  <a:pt x="0" y="0"/>
                </a:moveTo>
                <a:lnTo>
                  <a:pt x="3591098" y="0"/>
                </a:lnTo>
                <a:lnTo>
                  <a:pt x="35910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-2700000">
            <a:off x="16459660" y="920694"/>
            <a:ext cx="2652117" cy="3086100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3088176">
            <a:off x="13850143" y="1125413"/>
            <a:ext cx="1627302" cy="1893588"/>
            <a:chOff x="0" y="0"/>
            <a:chExt cx="6985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108495">
            <a:off x="16093772" y="3502888"/>
            <a:ext cx="862364" cy="1003478"/>
            <a:chOff x="0" y="0"/>
            <a:chExt cx="6985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-1985415" y="8318916"/>
            <a:ext cx="4275117" cy="4114800"/>
          </a:xfrm>
          <a:custGeom>
            <a:avLst/>
            <a:gdLst/>
            <a:ahLst/>
            <a:cxnLst/>
            <a:rect l="l" t="t" r="r" b="b"/>
            <a:pathLst>
              <a:path w="4275117" h="4114800">
                <a:moveTo>
                  <a:pt x="0" y="0"/>
                </a:moveTo>
                <a:lnTo>
                  <a:pt x="4275117" y="0"/>
                </a:lnTo>
                <a:lnTo>
                  <a:pt x="42751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3478437" y="2429487"/>
            <a:ext cx="8189427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4899">
                <a:solidFill>
                  <a:srgbClr val="000000"/>
                </a:solidFill>
                <a:latin typeface="Archivo Black Bold Italics"/>
              </a:rPr>
              <a:t>RESEARCH OBJECTIVE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412498" y="3674668"/>
            <a:ext cx="6495299" cy="130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125">
                <a:solidFill>
                  <a:srgbClr val="000000"/>
                </a:solidFill>
                <a:latin typeface="Roboto"/>
              </a:rPr>
              <a:t>To identify a suitable approach to detect mental health problems among university students by conducting literature.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980686" y="175635"/>
            <a:ext cx="6995423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412498" y="5706668"/>
            <a:ext cx="10001269" cy="174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125">
                <a:solidFill>
                  <a:srgbClr val="000000"/>
                </a:solidFill>
                <a:latin typeface="Roboto"/>
              </a:rPr>
              <a:t>To develop a web-based and dashboard with a chatbot for initial screening to detect mental health issues among students.</a:t>
            </a:r>
          </a:p>
          <a:p>
            <a:pPr>
              <a:lnSpc>
                <a:spcPts val="3500"/>
              </a:lnSpc>
            </a:pPr>
            <a:endParaRPr lang="en-US" sz="2500" spc="125">
              <a:solidFill>
                <a:srgbClr val="000000"/>
              </a:solidFill>
              <a:latin typeface="Roboto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3718370" y="7700567"/>
            <a:ext cx="1408061" cy="1207426"/>
            <a:chOff x="0" y="0"/>
            <a:chExt cx="1877415" cy="160990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877415" cy="1609902"/>
              <a:chOff x="0" y="0"/>
              <a:chExt cx="370847" cy="31800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370847" cy="318005"/>
              </a:xfrm>
              <a:custGeom>
                <a:avLst/>
                <a:gdLst/>
                <a:ahLst/>
                <a:cxnLst/>
                <a:rect l="l" t="t" r="r" b="b"/>
                <a:pathLst>
                  <a:path w="370847" h="318005">
                    <a:moveTo>
                      <a:pt x="0" y="0"/>
                    </a:moveTo>
                    <a:lnTo>
                      <a:pt x="370847" y="0"/>
                    </a:lnTo>
                    <a:lnTo>
                      <a:pt x="370847" y="318005"/>
                    </a:lnTo>
                    <a:lnTo>
                      <a:pt x="0" y="318005"/>
                    </a:lnTo>
                    <a:close/>
                  </a:path>
                </a:pathLst>
              </a:custGeom>
              <a:solidFill>
                <a:srgbClr val="A5593C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1" name="Freeform 31"/>
            <p:cNvSpPr/>
            <p:nvPr/>
          </p:nvSpPr>
          <p:spPr>
            <a:xfrm>
              <a:off x="294521" y="208663"/>
              <a:ext cx="1288373" cy="1192576"/>
            </a:xfrm>
            <a:custGeom>
              <a:avLst/>
              <a:gdLst/>
              <a:ahLst/>
              <a:cxnLst/>
              <a:rect l="l" t="t" r="r" b="b"/>
              <a:pathLst>
                <a:path w="1288373" h="1192576">
                  <a:moveTo>
                    <a:pt x="0" y="0"/>
                  </a:moveTo>
                  <a:lnTo>
                    <a:pt x="1288373" y="0"/>
                  </a:lnTo>
                  <a:lnTo>
                    <a:pt x="1288373" y="1192576"/>
                  </a:lnTo>
                  <a:lnTo>
                    <a:pt x="0" y="1192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2" name="TextBox 32"/>
          <p:cNvSpPr txBox="1"/>
          <p:nvPr/>
        </p:nvSpPr>
        <p:spPr>
          <a:xfrm>
            <a:off x="5412498" y="7643417"/>
            <a:ext cx="10001269" cy="130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125">
                <a:solidFill>
                  <a:srgbClr val="000000"/>
                </a:solidFill>
                <a:latin typeface="Roboto"/>
              </a:rPr>
              <a:t>To evaluate the system for early detection of mental health issues among university students by utilizing user experience testing.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853335" y="-645919"/>
            <a:ext cx="4275117" cy="4114800"/>
          </a:xfrm>
          <a:custGeom>
            <a:avLst/>
            <a:gdLst/>
            <a:ahLst/>
            <a:cxnLst/>
            <a:rect l="l" t="t" r="r" b="b"/>
            <a:pathLst>
              <a:path w="4275117" h="4114800">
                <a:moveTo>
                  <a:pt x="0" y="0"/>
                </a:moveTo>
                <a:lnTo>
                  <a:pt x="4275117" y="0"/>
                </a:lnTo>
                <a:lnTo>
                  <a:pt x="42751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1371462">
            <a:off x="-685262" y="-1473851"/>
            <a:ext cx="2652117" cy="3086100"/>
            <a:chOff x="0" y="0"/>
            <a:chExt cx="6985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1371462">
            <a:off x="-675754" y="1624811"/>
            <a:ext cx="1436249" cy="1671272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1371462">
            <a:off x="2096753" y="192305"/>
            <a:ext cx="730717" cy="850289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68220" y="1104900"/>
            <a:ext cx="13151559" cy="701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100">
                <a:solidFill>
                  <a:srgbClr val="000000"/>
                </a:solidFill>
                <a:latin typeface="Archivo Black Bold Italics"/>
              </a:rPr>
              <a:t>PROBLEM STATEMENT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93527" y="2764031"/>
            <a:ext cx="1411149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A5593C"/>
                </a:solidFill>
                <a:latin typeface="Roboto"/>
              </a:rPr>
              <a:t>The lack of psychiatrists in Malaysia to identify the mental health problem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5415" y="4430375"/>
            <a:ext cx="8232974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5593C"/>
                </a:solidFill>
                <a:latin typeface="Roboto"/>
              </a:rPr>
              <a:t>There is a significant deficit of mental health professionals, as the demand for mental health services exceeds the available supply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A5593C"/>
                </a:solidFill>
                <a:latin typeface="Roboto"/>
              </a:rPr>
              <a:t>      (Abd-alrazaq et al., 2019).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57119" y="4903827"/>
            <a:ext cx="4817667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A5593C"/>
                </a:solidFill>
                <a:latin typeface="Roboto"/>
              </a:rPr>
              <a:t>Develop a dashboard for monitoring the mental health issue among university students.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A5593C"/>
                </a:solidFill>
                <a:latin typeface="Roboto"/>
              </a:rPr>
              <a:t>Develop a chatbot system for early screening of mental health problem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90145" y="2075055"/>
            <a:ext cx="4116487" cy="47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Roboto Bold Italics"/>
              </a:rPr>
              <a:t>THE PROBLEM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60299" y="3687956"/>
            <a:ext cx="7684660" cy="47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Roboto Bold Italics"/>
              </a:rPr>
              <a:t>WHO SUPPORT THE STATMENT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957119" y="3738602"/>
            <a:ext cx="5067693" cy="47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Roboto Bold Italics"/>
              </a:rPr>
              <a:t>POSSIBLE SOLUTION</a:t>
            </a:r>
          </a:p>
        </p:txBody>
      </p:sp>
      <p:sp>
        <p:nvSpPr>
          <p:cNvPr id="19" name="AutoShape 19"/>
          <p:cNvSpPr/>
          <p:nvPr/>
        </p:nvSpPr>
        <p:spPr>
          <a:xfrm flipH="1">
            <a:off x="1597819" y="3459356"/>
            <a:ext cx="15426969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11266885" y="3869617"/>
            <a:ext cx="0" cy="53887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12807141" y="-47625"/>
            <a:ext cx="619576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78330" y="6664682"/>
            <a:ext cx="9370027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5593C"/>
                </a:solidFill>
                <a:latin typeface="Roboto"/>
              </a:rPr>
              <a:t>The lack of psychiatrists in Malaysia is worrying, as stated by the Ministry of Health's goal to reach a ratio of one psychiatrist for every 30,000 residents nationwide by 2030, or one psychiatrist for every 50,000 Malaysians by 2025   (By CodeBlue, 2021).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A36B4C-714C-52B7-A199-99AAA36D76D5}"/>
              </a:ext>
            </a:extLst>
          </p:cNvPr>
          <p:cNvSpPr/>
          <p:nvPr/>
        </p:nvSpPr>
        <p:spPr>
          <a:xfrm>
            <a:off x="9448800" y="5314711"/>
            <a:ext cx="4971469" cy="2006238"/>
          </a:xfrm>
          <a:prstGeom prst="round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AD66A9-759B-34A8-97F2-43064B48BE2D}"/>
              </a:ext>
            </a:extLst>
          </p:cNvPr>
          <p:cNvSpPr/>
          <p:nvPr/>
        </p:nvSpPr>
        <p:spPr>
          <a:xfrm>
            <a:off x="3754606" y="5267733"/>
            <a:ext cx="4971469" cy="2006238"/>
          </a:xfrm>
          <a:prstGeom prst="roundRect">
            <a:avLst/>
          </a:prstGeom>
          <a:solidFill>
            <a:schemeClr val="accent2">
              <a:alpha val="38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AutoShape 2"/>
          <p:cNvSpPr/>
          <p:nvPr/>
        </p:nvSpPr>
        <p:spPr>
          <a:xfrm>
            <a:off x="4477330" y="4338620"/>
            <a:ext cx="93333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5800380" y="2713123"/>
            <a:ext cx="11656337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 b="1" dirty="0">
                <a:solidFill>
                  <a:srgbClr val="000000"/>
                </a:solidFill>
                <a:latin typeface="Archivo Black Bold Italics"/>
              </a:rPr>
              <a:t>RESEARCH SCOPE</a:t>
            </a:r>
          </a:p>
        </p:txBody>
      </p:sp>
      <p:grpSp>
        <p:nvGrpSpPr>
          <p:cNvPr id="4" name="Group 4"/>
          <p:cNvGrpSpPr/>
          <p:nvPr/>
        </p:nvGrpSpPr>
        <p:grpSpPr>
          <a:xfrm rot="233774">
            <a:off x="17027877" y="3308647"/>
            <a:ext cx="857680" cy="998027"/>
            <a:chOff x="0" y="0"/>
            <a:chExt cx="6985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2153978">
            <a:off x="16068310" y="1079745"/>
            <a:ext cx="857680" cy="998027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2763958">
            <a:off x="17317715" y="1020667"/>
            <a:ext cx="2046057" cy="2177055"/>
            <a:chOff x="0" y="0"/>
            <a:chExt cx="698500" cy="74322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8500" cy="743221"/>
            </a:xfrm>
            <a:custGeom>
              <a:avLst/>
              <a:gdLst/>
              <a:ahLst/>
              <a:cxnLst/>
              <a:rect l="l" t="t" r="r" b="b"/>
              <a:pathLst>
                <a:path w="698500" h="743221">
                  <a:moveTo>
                    <a:pt x="349250" y="0"/>
                  </a:moveTo>
                  <a:lnTo>
                    <a:pt x="698500" y="203200"/>
                  </a:lnTo>
                  <a:lnTo>
                    <a:pt x="698500" y="540021"/>
                  </a:lnTo>
                  <a:lnTo>
                    <a:pt x="349250" y="743221"/>
                  </a:lnTo>
                  <a:lnTo>
                    <a:pt x="0" y="540021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2552700" y="7429500"/>
            <a:ext cx="5105400" cy="4673245"/>
          </a:xfrm>
          <a:custGeom>
            <a:avLst/>
            <a:gdLst/>
            <a:ahLst/>
            <a:cxnLst/>
            <a:rect l="l" t="t" r="r" b="b"/>
            <a:pathLst>
              <a:path w="4275117" h="4114800">
                <a:moveTo>
                  <a:pt x="0" y="0"/>
                </a:moveTo>
                <a:lnTo>
                  <a:pt x="4275116" y="0"/>
                </a:lnTo>
                <a:lnTo>
                  <a:pt x="42751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568603" y="5471866"/>
            <a:ext cx="3869878" cy="1577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ts val="4200"/>
              </a:lnSpc>
            </a:pPr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System: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Dashboard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Chatbot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07141" y="-47625"/>
            <a:ext cx="619576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0760" y="5478725"/>
            <a:ext cx="4954263" cy="1577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Roboto"/>
              </a:rPr>
              <a:t>User</a:t>
            </a:r>
            <a:r>
              <a:rPr lang="en-US" sz="3000" dirty="0">
                <a:solidFill>
                  <a:srgbClr val="000000"/>
                </a:solidFill>
                <a:latin typeface="Roboto"/>
              </a:rPr>
              <a:t>: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/>
              </a:rPr>
              <a:t>Counselors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/>
              </a:rPr>
              <a:t>Students </a:t>
            </a:r>
          </a:p>
        </p:txBody>
      </p:sp>
      <p:sp>
        <p:nvSpPr>
          <p:cNvPr id="18" name="AutoShape 18"/>
          <p:cNvSpPr/>
          <p:nvPr/>
        </p:nvSpPr>
        <p:spPr>
          <a:xfrm>
            <a:off x="4568603" y="8039100"/>
            <a:ext cx="93333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341026"/>
            <a:ext cx="4275117" cy="4114800"/>
          </a:xfrm>
          <a:custGeom>
            <a:avLst/>
            <a:gdLst/>
            <a:ahLst/>
            <a:cxnLst/>
            <a:rect l="l" t="t" r="r" b="b"/>
            <a:pathLst>
              <a:path w="4275117" h="4114800">
                <a:moveTo>
                  <a:pt x="0" y="0"/>
                </a:moveTo>
                <a:lnTo>
                  <a:pt x="4275117" y="0"/>
                </a:lnTo>
                <a:lnTo>
                  <a:pt x="42751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1411743">
            <a:off x="-552321" y="-966275"/>
            <a:ext cx="2652117" cy="3086100"/>
            <a:chOff x="0" y="0"/>
            <a:chExt cx="6985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411743">
            <a:off x="-681440" y="2001560"/>
            <a:ext cx="1436249" cy="1671272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411743">
            <a:off x="2755298" y="-70534"/>
            <a:ext cx="730717" cy="850289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68220" y="1104900"/>
            <a:ext cx="13151559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Archivo Black Bold Italics"/>
              </a:rPr>
              <a:t>SIGNIFICANCE OF STUDY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75436" y="4718716"/>
            <a:ext cx="4883930" cy="3768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A5593C"/>
                </a:solidFill>
                <a:latin typeface="Roboto"/>
              </a:rPr>
              <a:t>Identification of mental health status level.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A5593C"/>
                </a:solidFill>
                <a:latin typeface="Roboto"/>
              </a:rPr>
              <a:t>Initial support for dealing with mental health issues.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A5593C"/>
                </a:solidFill>
                <a:latin typeface="Roboto"/>
              </a:rPr>
              <a:t>Connection with appropriate mental health professionals.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A5593C"/>
                </a:solidFill>
                <a:latin typeface="Roboto"/>
              </a:rPr>
              <a:t>Access to the best possible treatment.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A5593C"/>
              </a:solidFill>
              <a:latin typeface="Robo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162652" y="4718716"/>
            <a:ext cx="7288977" cy="4193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7854" lvl="1" indent="-258927" algn="just">
              <a:lnSpc>
                <a:spcPts val="3358"/>
              </a:lnSpc>
              <a:buFont typeface="Arial"/>
              <a:buChar char="•"/>
            </a:pPr>
            <a:r>
              <a:rPr lang="en-US" sz="2398">
                <a:solidFill>
                  <a:srgbClr val="A5593C"/>
                </a:solidFill>
                <a:latin typeface="Roboto"/>
              </a:rPr>
              <a:t>Simplified recording of student health information.</a:t>
            </a:r>
          </a:p>
          <a:p>
            <a:pPr marL="517854" lvl="1" indent="-258927" algn="just">
              <a:lnSpc>
                <a:spcPts val="3358"/>
              </a:lnSpc>
              <a:buFont typeface="Arial"/>
              <a:buChar char="•"/>
            </a:pPr>
            <a:r>
              <a:rPr lang="en-US" sz="2398">
                <a:solidFill>
                  <a:srgbClr val="A5593C"/>
                </a:solidFill>
                <a:latin typeface="Roboto"/>
              </a:rPr>
              <a:t>Easy updating and organizing of profiles and data.</a:t>
            </a:r>
          </a:p>
          <a:p>
            <a:pPr marL="517854" lvl="1" indent="-258927" algn="just">
              <a:lnSpc>
                <a:spcPts val="3358"/>
              </a:lnSpc>
              <a:buFont typeface="Arial"/>
              <a:buChar char="•"/>
            </a:pPr>
            <a:r>
              <a:rPr lang="en-US" sz="2398">
                <a:solidFill>
                  <a:srgbClr val="A5593C"/>
                </a:solidFill>
                <a:latin typeface="Roboto"/>
              </a:rPr>
              <a:t>Efficient search functionality for student information.</a:t>
            </a:r>
          </a:p>
          <a:p>
            <a:pPr marL="517854" lvl="1" indent="-258927" algn="just">
              <a:lnSpc>
                <a:spcPts val="3358"/>
              </a:lnSpc>
              <a:buFont typeface="Arial"/>
              <a:buChar char="•"/>
            </a:pPr>
            <a:r>
              <a:rPr lang="en-US" sz="2398">
                <a:solidFill>
                  <a:srgbClr val="A5593C"/>
                </a:solidFill>
                <a:latin typeface="Roboto"/>
              </a:rPr>
              <a:t>Early detection feature for notifying students about potential mental health problems.</a:t>
            </a:r>
          </a:p>
          <a:p>
            <a:pPr marL="517854" lvl="1" indent="-258927" algn="just">
              <a:lnSpc>
                <a:spcPts val="3358"/>
              </a:lnSpc>
              <a:buFont typeface="Arial"/>
              <a:buChar char="•"/>
            </a:pPr>
            <a:r>
              <a:rPr lang="en-US" sz="2398">
                <a:solidFill>
                  <a:srgbClr val="A5593C"/>
                </a:solidFill>
                <a:latin typeface="Roboto"/>
              </a:rPr>
              <a:t>Effective tracking and identification of students needing mental health assistance.</a:t>
            </a:r>
          </a:p>
          <a:p>
            <a:pPr algn="just">
              <a:lnSpc>
                <a:spcPts val="3358"/>
              </a:lnSpc>
            </a:pPr>
            <a:endParaRPr lang="en-US" sz="2398">
              <a:solidFill>
                <a:srgbClr val="A5593C"/>
              </a:solidFill>
              <a:latin typeface="Robot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75436" y="2903871"/>
            <a:ext cx="5382354" cy="115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5"/>
              </a:lnSpc>
            </a:pPr>
            <a:r>
              <a:rPr lang="en-US" sz="4405">
                <a:solidFill>
                  <a:srgbClr val="000000"/>
                </a:solidFill>
                <a:latin typeface="Roboto Bold Italics"/>
              </a:rPr>
              <a:t>BENEFITS FOR STUDENTS: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08766" y="2903871"/>
            <a:ext cx="5003107" cy="115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5"/>
              </a:lnSpc>
            </a:pPr>
            <a:r>
              <a:rPr lang="en-US" sz="4405">
                <a:solidFill>
                  <a:srgbClr val="000000"/>
                </a:solidFill>
                <a:latin typeface="Roboto Bold Italics"/>
              </a:rPr>
              <a:t>BENEFITS FOR ADMINISTRATORS: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8366456" y="2520914"/>
            <a:ext cx="0" cy="683791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2807141" y="-47625"/>
            <a:ext cx="619576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23494" y="6948470"/>
            <a:ext cx="10048856" cy="9672024"/>
          </a:xfrm>
          <a:custGeom>
            <a:avLst/>
            <a:gdLst/>
            <a:ahLst/>
            <a:cxnLst/>
            <a:rect l="l" t="t" r="r" b="b"/>
            <a:pathLst>
              <a:path w="10048856" h="9672024">
                <a:moveTo>
                  <a:pt x="0" y="0"/>
                </a:moveTo>
                <a:lnTo>
                  <a:pt x="10048856" y="0"/>
                </a:lnTo>
                <a:lnTo>
                  <a:pt x="10048856" y="9672024"/>
                </a:lnTo>
                <a:lnTo>
                  <a:pt x="0" y="9672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89665" y="4171621"/>
            <a:ext cx="2968663" cy="3454445"/>
            <a:chOff x="0" y="0"/>
            <a:chExt cx="6985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775766" y="2314884"/>
            <a:ext cx="2027798" cy="2359620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3668" y="7112436"/>
            <a:ext cx="1491995" cy="1736140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522882" y="8762851"/>
            <a:ext cx="1041571" cy="1212010"/>
            <a:chOff x="0" y="0"/>
            <a:chExt cx="6985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85501" y="4573588"/>
            <a:ext cx="11516998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League Spartan Bold Italics"/>
              </a:rPr>
              <a:t>CHAPTER 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981075"/>
            <a:ext cx="6104370" cy="31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540">
                <a:solidFill>
                  <a:srgbClr val="000000"/>
                </a:solidFill>
                <a:latin typeface="Roboto"/>
              </a:rPr>
              <a:t>CSP600- PROJECT FORMULATION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50442" y="8073851"/>
            <a:ext cx="4275117" cy="4114800"/>
          </a:xfrm>
          <a:custGeom>
            <a:avLst/>
            <a:gdLst/>
            <a:ahLst/>
            <a:cxnLst/>
            <a:rect l="l" t="t" r="r" b="b"/>
            <a:pathLst>
              <a:path w="4275117" h="4114800">
                <a:moveTo>
                  <a:pt x="0" y="0"/>
                </a:moveTo>
                <a:lnTo>
                  <a:pt x="4275116" y="0"/>
                </a:lnTo>
                <a:lnTo>
                  <a:pt x="42751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506909" y="-911738"/>
            <a:ext cx="2398020" cy="2790423"/>
            <a:chOff x="0" y="0"/>
            <a:chExt cx="6985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835210" y="1426302"/>
            <a:ext cx="2139439" cy="2489529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594561" y="3915831"/>
            <a:ext cx="1152637" cy="1341250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867726" y="1878685"/>
            <a:ext cx="10191971" cy="8252566"/>
          </a:xfrm>
          <a:custGeom>
            <a:avLst/>
            <a:gdLst/>
            <a:ahLst/>
            <a:cxnLst/>
            <a:rect l="l" t="t" r="r" b="b"/>
            <a:pathLst>
              <a:path w="10191971" h="8252566">
                <a:moveTo>
                  <a:pt x="0" y="0"/>
                </a:moveTo>
                <a:lnTo>
                  <a:pt x="10191971" y="0"/>
                </a:lnTo>
                <a:lnTo>
                  <a:pt x="10191971" y="8252566"/>
                </a:lnTo>
                <a:lnTo>
                  <a:pt x="0" y="8252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29" t="-949" r="-937" b="-264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95790" y="607299"/>
            <a:ext cx="9096420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Archivo Black Bold Italics"/>
              </a:rPr>
              <a:t>RELEVENCE TREE</a:t>
            </a:r>
          </a:p>
        </p:txBody>
      </p:sp>
      <p:grpSp>
        <p:nvGrpSpPr>
          <p:cNvPr id="14" name="Group 14"/>
          <p:cNvGrpSpPr/>
          <p:nvPr/>
        </p:nvGrpSpPr>
        <p:grpSpPr>
          <a:xfrm rot="-10800000">
            <a:off x="587330" y="8635478"/>
            <a:ext cx="2398020" cy="2790423"/>
            <a:chOff x="0" y="0"/>
            <a:chExt cx="6985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-482390" y="6598332"/>
            <a:ext cx="2139439" cy="2489529"/>
            <a:chOff x="0" y="0"/>
            <a:chExt cx="6985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10800000">
            <a:off x="745061" y="5257081"/>
            <a:ext cx="1152637" cy="1341250"/>
            <a:chOff x="0" y="0"/>
            <a:chExt cx="6985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3C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403</Words>
  <Application>Microsoft Office PowerPoint</Application>
  <PresentationFormat>Custom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League Spartan Bold Italics</vt:lpstr>
      <vt:lpstr>Archivo Black Bold Italics</vt:lpstr>
      <vt:lpstr>Roboto Bold Italics</vt:lpstr>
      <vt:lpstr>Arial</vt:lpstr>
      <vt:lpstr>Calibri</vt:lpstr>
      <vt:lpstr>League Spartan</vt:lpstr>
      <vt:lpstr>Roboto 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Chatbot for Early Detection of Mental Health Issues among University Students</dc:title>
  <cp:lastModifiedBy>AHMAD ASYRAF BIN ZAINUDIN</cp:lastModifiedBy>
  <cp:revision>2</cp:revision>
  <dcterms:created xsi:type="dcterms:W3CDTF">2006-08-16T00:00:00Z</dcterms:created>
  <dcterms:modified xsi:type="dcterms:W3CDTF">2023-07-03T06:12:57Z</dcterms:modified>
  <dc:identifier>DAFndYG-lR8</dc:identifier>
</cp:coreProperties>
</file>