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96" r:id="rId4"/>
    <p:sldId id="293" r:id="rId5"/>
    <p:sldId id="258" r:id="rId6"/>
    <p:sldId id="295" r:id="rId7"/>
    <p:sldId id="287" r:id="rId8"/>
    <p:sldId id="286" r:id="rId9"/>
    <p:sldId id="294" r:id="rId10"/>
    <p:sldId id="285" r:id="rId11"/>
    <p:sldId id="288" r:id="rId12"/>
    <p:sldId id="275" r:id="rId13"/>
    <p:sldId id="290" r:id="rId14"/>
    <p:sldId id="280" r:id="rId15"/>
    <p:sldId id="291" r:id="rId16"/>
    <p:sldId id="265" r:id="rId17"/>
    <p:sldId id="297" r:id="rId18"/>
    <p:sldId id="298" r:id="rId19"/>
    <p:sldId id="269" r:id="rId20"/>
  </p:sldIdLst>
  <p:sldSz cx="18288000" cy="10287000"/>
  <p:notesSz cx="6858000" cy="9144000"/>
  <p:embeddedFontLst>
    <p:embeddedFont>
      <p:font typeface="Amasis MT Pro Black" panose="02040A04050005020304" pitchFamily="18" charset="0"/>
      <p:bold r:id="rId22"/>
      <p:boldItalic r:id="rId23"/>
    </p:embeddedFont>
    <p:embeddedFont>
      <p:font typeface="Arial Black" panose="020B0A04020102020204" pitchFamily="34" charset="0"/>
      <p:bold r:id="rId24"/>
    </p:embeddedFont>
    <p:embeddedFont>
      <p:font typeface="DM Sans" pitchFamily="2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Montserrat Light" panose="00000400000000000000" pitchFamily="2" charset="0"/>
      <p:regular r:id="rId33"/>
      <p:italic r:id="rId34"/>
    </p:embeddedFont>
    <p:embeddedFont>
      <p:font typeface="Oswald Bold" panose="020B0604020202020204" charset="0"/>
      <p:regular r:id="rId35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786" autoAdjust="0"/>
  </p:normalViewPr>
  <p:slideViewPr>
    <p:cSldViewPr showGuides="1">
      <p:cViewPr varScale="1">
        <p:scale>
          <a:sx n="54" d="100"/>
          <a:sy n="54" d="100"/>
        </p:scale>
        <p:origin x="643" y="53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61E97-96F5-45D5-8372-FE23ACD1164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74AC4-0CA3-4C1A-B2EB-964DF237C8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74AC4-0CA3-4C1A-B2EB-964DF237C8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74AC4-0CA3-4C1A-B2EB-964DF237C8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0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74AC4-0CA3-4C1A-B2EB-964DF237C8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86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74AC4-0CA3-4C1A-B2EB-964DF237C8A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74AC4-0CA3-4C1A-B2EB-964DF237C8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9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74AC4-0CA3-4C1A-B2EB-964DF237C8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50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74AC4-0CA3-4C1A-B2EB-964DF237C8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63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74AC4-0CA3-4C1A-B2EB-964DF237C8A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74AC4-0CA3-4C1A-B2EB-964DF237C8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3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74AC4-0CA3-4C1A-B2EB-964DF237C8A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1362-CDBA-4312-8D5D-D525B526661F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8A0C1-9A35-4C69-9CDA-92FDC7EF2713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4D73-880B-4D78-B6A3-19F653086FA0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7491-3871-4351-BA32-608CB868B95C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7E91-118A-4636-AFCB-5854F23B37EF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9EE-528F-487E-B86F-ACB55FA33910}" type="datetime1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F9A6-B66D-4C48-9C8A-7A94A4155AB8}" type="datetime1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3737-B149-4111-AF14-0CBB59A984A2}" type="datetime1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C196-88B7-4BDC-BC78-EC3E96AE71A5}" type="datetime1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2320-C6A0-44AA-AB80-3FA97F133E0B}" type="datetime1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9421-1FF1-4781-A1A0-80470DAE7BA4}" type="datetime1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B3D0-E73E-4298-AA8E-A1258DE28983}" type="datetime1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5091031" y="5723930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32711" y="3174410"/>
            <a:ext cx="16230600" cy="2917565"/>
            <a:chOff x="0" y="0"/>
            <a:chExt cx="3134393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34393" cy="812800"/>
            </a:xfrm>
            <a:custGeom>
              <a:avLst/>
              <a:gdLst/>
              <a:ahLst/>
              <a:cxnLst/>
              <a:rect l="l" t="t" r="r" b="b"/>
              <a:pathLst>
                <a:path w="3134393" h="812800">
                  <a:moveTo>
                    <a:pt x="0" y="0"/>
                  </a:moveTo>
                  <a:lnTo>
                    <a:pt x="3134393" y="0"/>
                  </a:lnTo>
                  <a:lnTo>
                    <a:pt x="313439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31343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117250" y="590550"/>
            <a:ext cx="2142050" cy="2173551"/>
          </a:xfrm>
          <a:custGeom>
            <a:avLst/>
            <a:gdLst/>
            <a:ahLst/>
            <a:cxnLst/>
            <a:rect l="l" t="t" r="r" b="b"/>
            <a:pathLst>
              <a:path w="2142050" h="2173551">
                <a:moveTo>
                  <a:pt x="0" y="0"/>
                </a:moveTo>
                <a:lnTo>
                  <a:pt x="2142050" y="0"/>
                </a:lnTo>
                <a:lnTo>
                  <a:pt x="2142050" y="2173551"/>
                </a:lnTo>
                <a:lnTo>
                  <a:pt x="0" y="21735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113867" y="2832481"/>
            <a:ext cx="16230600" cy="2388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0"/>
              </a:lnSpc>
            </a:pPr>
            <a:endParaRPr lang="en-US" sz="7065" spc="692" dirty="0">
              <a:solidFill>
                <a:srgbClr val="231F20"/>
              </a:solidFill>
              <a:latin typeface="Oswald Bold" panose="00000800000000000000"/>
            </a:endParaRPr>
          </a:p>
          <a:p>
            <a:pPr algn="ctr">
              <a:lnSpc>
                <a:spcPts val="9750"/>
              </a:lnSpc>
            </a:pPr>
            <a:r>
              <a:rPr lang="en-US" sz="7065" spc="692" dirty="0">
                <a:solidFill>
                  <a:srgbClr val="231F20"/>
                </a:solidFill>
                <a:latin typeface="Oswald Bold" panose="00000800000000000000"/>
              </a:rPr>
              <a:t>CNN PERFORMANCE IMPROVEMENT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AD5E8-8ED7-2E9B-231F-B22D020C139F}"/>
              </a:ext>
            </a:extLst>
          </p:cNvPr>
          <p:cNvSpPr txBox="1"/>
          <p:nvPr/>
        </p:nvSpPr>
        <p:spPr>
          <a:xfrm>
            <a:off x="3352800" y="6721475"/>
            <a:ext cx="1012357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1800" spc="140" dirty="0">
                <a:solidFill>
                  <a:srgbClr val="231F20"/>
                </a:solidFill>
                <a:latin typeface="Arial Black" panose="020B0A04020102020204" pitchFamily="34" charset="0"/>
              </a:rPr>
              <a:t>PREPARED BY:</a:t>
            </a:r>
          </a:p>
          <a:p>
            <a:pPr algn="ctr">
              <a:lnSpc>
                <a:spcPts val="3660"/>
              </a:lnSpc>
            </a:pPr>
            <a:r>
              <a:rPr lang="en-US" sz="1800" spc="140" dirty="0">
                <a:solidFill>
                  <a:srgbClr val="231F20"/>
                </a:solidFill>
                <a:latin typeface="Arial Black" panose="020B0A04020102020204" pitchFamily="34" charset="0"/>
              </a:rPr>
              <a:t>AHMAD HARAKEH</a:t>
            </a:r>
          </a:p>
          <a:p>
            <a:pPr algn="ctr">
              <a:lnSpc>
                <a:spcPts val="3660"/>
              </a:lnSpc>
            </a:pPr>
            <a:r>
              <a:rPr lang="en-US" sz="1800" spc="140" dirty="0">
                <a:solidFill>
                  <a:srgbClr val="231F20"/>
                </a:solidFill>
                <a:latin typeface="Arial Black" panose="020B0A04020102020204" pitchFamily="34" charset="0"/>
              </a:rPr>
              <a:t>AHMAD ATWI</a:t>
            </a:r>
          </a:p>
          <a:p>
            <a:pPr algn="ctr">
              <a:lnSpc>
                <a:spcPts val="3660"/>
              </a:lnSpc>
            </a:pPr>
            <a:endParaRPr lang="en-US" sz="1800" spc="140" dirty="0">
              <a:solidFill>
                <a:srgbClr val="231F20"/>
              </a:solidFill>
              <a:latin typeface="Arial Black" panose="020B0A04020102020204" pitchFamily="34" charset="0"/>
            </a:endParaRPr>
          </a:p>
          <a:p>
            <a:pPr algn="ctr">
              <a:lnSpc>
                <a:spcPts val="3660"/>
              </a:lnSpc>
            </a:pPr>
            <a:r>
              <a:rPr lang="en-US" sz="1800" spc="140" dirty="0">
                <a:solidFill>
                  <a:srgbClr val="231F20"/>
                </a:solidFill>
                <a:latin typeface="Arial Black" panose="020B0A04020102020204" pitchFamily="34" charset="0"/>
              </a:rPr>
              <a:t>PRESENTED FOR:</a:t>
            </a:r>
          </a:p>
          <a:p>
            <a:pPr algn="ctr">
              <a:lnSpc>
                <a:spcPts val="3660"/>
              </a:lnSpc>
            </a:pPr>
            <a:r>
              <a:rPr lang="en-US" sz="1800" spc="140" dirty="0">
                <a:solidFill>
                  <a:srgbClr val="231F20"/>
                </a:solidFill>
                <a:latin typeface="Arial Black" panose="020B0A04020102020204" pitchFamily="34" charset="0"/>
              </a:rPr>
              <a:t>D.PETROVSKA</a:t>
            </a:r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1437146" y="5096894"/>
            <a:ext cx="9960936" cy="9148573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20631182">
            <a:off x="-4895085" y="-31418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6154400" y="993090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t>10</a:t>
            </a:fld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2896217" y="935727"/>
            <a:ext cx="14900562" cy="1236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1040"/>
              </a:lnSpc>
            </a:pPr>
            <a:r>
              <a:rPr lang="en-US" sz="2800" spc="300" dirty="0">
                <a:solidFill>
                  <a:srgbClr val="231F20"/>
                </a:solidFill>
                <a:latin typeface="Amasis MT Pro Black" panose="02040A04050005020304" pitchFamily="18" charset="0"/>
              </a:rPr>
              <a:t>4.2 – Testing different kernel sizes and numbers: 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A0D10559-A24D-1FB7-299E-D658E90BF19A}"/>
              </a:ext>
            </a:extLst>
          </p:cNvPr>
          <p:cNvSpPr txBox="1"/>
          <p:nvPr/>
        </p:nvSpPr>
        <p:spPr>
          <a:xfrm>
            <a:off x="479646" y="286703"/>
            <a:ext cx="17479897" cy="1298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40"/>
              </a:lnSpc>
            </a:pPr>
            <a:r>
              <a:rPr lang="en-US" sz="8000" spc="784" dirty="0">
                <a:solidFill>
                  <a:srgbClr val="231F20"/>
                </a:solidFill>
                <a:latin typeface="Oswald Bold" panose="00000800000000000000"/>
              </a:rPr>
              <a:t>4. CNN MODIFICATIONS</a:t>
            </a:r>
          </a:p>
        </p:txBody>
      </p:sp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EBC9B7C-00C2-8602-474E-E582D7E88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3" y="4477722"/>
            <a:ext cx="7035948" cy="5570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F2C85B-741B-1D70-A8A3-7D4FB1B79B3E}"/>
              </a:ext>
            </a:extLst>
          </p:cNvPr>
          <p:cNvSpPr txBox="1"/>
          <p:nvPr/>
        </p:nvSpPr>
        <p:spPr>
          <a:xfrm>
            <a:off x="479646" y="2933699"/>
            <a:ext cx="906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we can see in the results obtained after training on the base model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64 filters of size (3,3) results in the highest validation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64 filters of size (5,5) results in the lowest validation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D9D789C-7EFC-9CBF-0BA5-FB4D96604B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9441" y="4477722"/>
            <a:ext cx="9859751" cy="55847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58287" y="8242869"/>
            <a:ext cx="14176913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724950" y="1886647"/>
            <a:ext cx="14210250" cy="6838253"/>
            <a:chOff x="0" y="-19050"/>
            <a:chExt cx="3682024" cy="7657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5146606" y="461010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5"/>
          <p:cNvSpPr txBox="1"/>
          <p:nvPr/>
        </p:nvSpPr>
        <p:spPr>
          <a:xfrm>
            <a:off x="508221" y="1342872"/>
            <a:ext cx="10235979" cy="1969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6154400" y="989732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t>11</a:t>
            </a:fld>
            <a:endParaRPr lang="en-US" sz="1800" dirty="0"/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236E426D-7EF8-4D70-74A8-843E651B834F}"/>
              </a:ext>
            </a:extLst>
          </p:cNvPr>
          <p:cNvSpPr txBox="1"/>
          <p:nvPr/>
        </p:nvSpPr>
        <p:spPr>
          <a:xfrm>
            <a:off x="479646" y="286703"/>
            <a:ext cx="17479897" cy="1328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40"/>
              </a:lnSpc>
            </a:pPr>
            <a:r>
              <a:rPr lang="en-US" sz="8000" spc="784" dirty="0">
                <a:solidFill>
                  <a:srgbClr val="231F20"/>
                </a:solidFill>
                <a:latin typeface="Arial Black" panose="020B0A04020102020204" pitchFamily="34" charset="0"/>
              </a:rPr>
              <a:t>4. CNN MODIFICATIONS</a:t>
            </a:r>
          </a:p>
        </p:txBody>
      </p:sp>
      <p:sp>
        <p:nvSpPr>
          <p:cNvPr id="11" name="TextBox 15">
            <a:extLst>
              <a:ext uri="{FF2B5EF4-FFF2-40B4-BE49-F238E27FC236}">
                <a16:creationId xmlns:a16="http://schemas.microsoft.com/office/drawing/2014/main" id="{CE9378A7-AA5A-F31E-E24F-DB99A4A2858F}"/>
              </a:ext>
            </a:extLst>
          </p:cNvPr>
          <p:cNvSpPr txBox="1"/>
          <p:nvPr/>
        </p:nvSpPr>
        <p:spPr>
          <a:xfrm>
            <a:off x="969693" y="2327533"/>
            <a:ext cx="13754100" cy="3559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b="1" spc="216" dirty="0">
                <a:solidFill>
                  <a:srgbClr val="231F20"/>
                </a:solidFill>
                <a:latin typeface="DM Sans"/>
              </a:rPr>
              <a:t>Adding: </a:t>
            </a:r>
          </a:p>
          <a:p>
            <a:pPr marL="914400" lvl="1" indent="-457200">
              <a:lnSpc>
                <a:spcPts val="305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One Convolutional Layer</a:t>
            </a:r>
          </a:p>
          <a:p>
            <a:pPr marL="914400" lvl="1" indent="-457200">
              <a:lnSpc>
                <a:spcPts val="305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One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</a:rPr>
              <a:t>MaxPooling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Layer</a:t>
            </a:r>
          </a:p>
          <a:p>
            <a:pPr lvl="1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lvl="1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lvl="1">
              <a:lnSpc>
                <a:spcPts val="3050"/>
              </a:lnSpc>
              <a:spcBef>
                <a:spcPct val="0"/>
              </a:spcBef>
            </a:pPr>
            <a:r>
              <a:rPr lang="en-US" sz="2210" b="1" spc="216" dirty="0">
                <a:solidFill>
                  <a:srgbClr val="231F20"/>
                </a:solidFill>
                <a:latin typeface="DM Sans"/>
              </a:rPr>
              <a:t>This Leads to : </a:t>
            </a:r>
          </a:p>
          <a:p>
            <a:pPr marL="800100" lvl="1" indent="-342900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Slightly increase with</a:t>
            </a:r>
          </a:p>
          <a:p>
            <a:pPr lvl="1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Both accuracies</a:t>
            </a:r>
          </a:p>
          <a:p>
            <a:pPr lvl="1">
              <a:lnSpc>
                <a:spcPts val="3050"/>
              </a:lnSpc>
              <a:spcBef>
                <a:spcPct val="0"/>
              </a:spcBef>
            </a:pPr>
            <a:r>
              <a:rPr lang="en-US" sz="2210" b="1" spc="216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2210" b="1" spc="216" dirty="0" err="1">
                <a:solidFill>
                  <a:srgbClr val="231F20"/>
                </a:solidFill>
                <a:latin typeface="DM Sans"/>
              </a:rPr>
              <a:t>val_accuracy</a:t>
            </a:r>
            <a:r>
              <a:rPr lang="en-US" sz="2210" b="1" spc="216" dirty="0">
                <a:solidFill>
                  <a:srgbClr val="231F20"/>
                </a:solidFill>
                <a:latin typeface="DM Sans"/>
              </a:rPr>
              <a:t> 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to 70%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D5821C-2EDC-1E58-9F5D-5281B080E2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93" y="2344499"/>
            <a:ext cx="9145443" cy="1724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A7013150-950F-3D9D-2D2B-0FC2697E4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93" y="4029973"/>
            <a:ext cx="6916115" cy="4452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4E1F46-DE2D-E1A0-769F-48B72F5E0916}"/>
              </a:ext>
            </a:extLst>
          </p:cNvPr>
          <p:cNvSpPr txBox="1"/>
          <p:nvPr/>
        </p:nvSpPr>
        <p:spPr>
          <a:xfrm>
            <a:off x="34638" y="941723"/>
            <a:ext cx="14900562" cy="1236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2800" spc="300" dirty="0">
                <a:solidFill>
                  <a:srgbClr val="231F20"/>
                </a:solidFill>
                <a:latin typeface="Amasis MT Pro Black" panose="02040A04050005020304" pitchFamily="18" charset="0"/>
              </a:rPr>
              <a:t>4.3 – Addition of  Layers</a:t>
            </a:r>
          </a:p>
        </p:txBody>
      </p:sp>
    </p:spTree>
    <p:extLst>
      <p:ext uri="{BB962C8B-B14F-4D97-AF65-F5344CB8AC3E}">
        <p14:creationId xmlns:p14="http://schemas.microsoft.com/office/powerpoint/2010/main" val="379222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58287" y="8242869"/>
            <a:ext cx="14176913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724950" y="1980556"/>
            <a:ext cx="14210250" cy="6668144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69693" y="2327533"/>
            <a:ext cx="13754100" cy="2764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Having 3 Convolutional Layers and 2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</a:rPr>
              <a:t>MaxPooling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Layers (padding used) Leads to a significant increase in the accuracy of the train dataset and overfitting is observed</a:t>
            </a: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4000500" lvl="8" indent="-342900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                                    </a:t>
            </a:r>
          </a:p>
        </p:txBody>
      </p:sp>
      <p:sp>
        <p:nvSpPr>
          <p:cNvPr id="17" name="Freeform 17"/>
          <p:cNvSpPr/>
          <p:nvPr/>
        </p:nvSpPr>
        <p:spPr>
          <a:xfrm>
            <a:off x="-2838586" y="773430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5"/>
          <p:cNvSpPr txBox="1"/>
          <p:nvPr/>
        </p:nvSpPr>
        <p:spPr>
          <a:xfrm>
            <a:off x="508221" y="1342872"/>
            <a:ext cx="10235979" cy="1969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6154400" y="989732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t>12</a:t>
            </a:fld>
            <a:endParaRPr lang="en-US" sz="1800" dirty="0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05D90D5D-C85A-1672-66F1-630197F98BB9}"/>
              </a:ext>
            </a:extLst>
          </p:cNvPr>
          <p:cNvSpPr txBox="1"/>
          <p:nvPr/>
        </p:nvSpPr>
        <p:spPr>
          <a:xfrm>
            <a:off x="479646" y="286703"/>
            <a:ext cx="17479897" cy="1328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40"/>
              </a:lnSpc>
            </a:pPr>
            <a:r>
              <a:rPr lang="en-US" sz="8000" spc="784" dirty="0">
                <a:solidFill>
                  <a:srgbClr val="231F20"/>
                </a:solidFill>
                <a:latin typeface="Arial Black" panose="020B0A04020102020204" pitchFamily="34" charset="0"/>
              </a:rPr>
              <a:t>4. CNN MODIFICATIONS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7F12F2-9C61-3A27-EBE5-6A2F4EB1FB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847" y="3279091"/>
            <a:ext cx="12115800" cy="753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DB7943-3E42-2790-DF40-25E8DCF4F8D3}"/>
              </a:ext>
            </a:extLst>
          </p:cNvPr>
          <p:cNvSpPr txBox="1"/>
          <p:nvPr/>
        </p:nvSpPr>
        <p:spPr>
          <a:xfrm>
            <a:off x="34638" y="941723"/>
            <a:ext cx="14900562" cy="1236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2800" spc="300" dirty="0">
                <a:solidFill>
                  <a:srgbClr val="231F20"/>
                </a:solidFill>
                <a:latin typeface="Amasis MT Pro Black" panose="02040A04050005020304" pitchFamily="18" charset="0"/>
              </a:rPr>
              <a:t>4.3 – Addition of  Layers</a:t>
            </a:r>
          </a:p>
        </p:txBody>
      </p:sp>
      <p:pic>
        <p:nvPicPr>
          <p:cNvPr id="16" name="Picture 15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B71FB37A-794C-4D55-7209-B335AE17D5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46" y="4072382"/>
            <a:ext cx="12115800" cy="6190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58287" y="8242869"/>
            <a:ext cx="14176913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724950" y="1980556"/>
            <a:ext cx="14210250" cy="6668144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For this Reason Dropout, </a:t>
              </a:r>
              <a:r>
                <a:rPr lang="en-US" sz="3200" dirty="0" err="1"/>
                <a:t>BatchNormalization</a:t>
              </a:r>
              <a:r>
                <a:rPr lang="en-US" sz="3200" dirty="0"/>
                <a:t> could be used to reduce the overfitting issue 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2838586" y="773430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5"/>
          <p:cNvSpPr txBox="1"/>
          <p:nvPr/>
        </p:nvSpPr>
        <p:spPr>
          <a:xfrm>
            <a:off x="508221" y="1342872"/>
            <a:ext cx="10235979" cy="1969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6154400" y="989732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t>13</a:t>
            </a:fld>
            <a:endParaRPr lang="en-US" sz="1800" dirty="0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05D90D5D-C85A-1672-66F1-630197F98BB9}"/>
              </a:ext>
            </a:extLst>
          </p:cNvPr>
          <p:cNvSpPr txBox="1"/>
          <p:nvPr/>
        </p:nvSpPr>
        <p:spPr>
          <a:xfrm>
            <a:off x="479646" y="286703"/>
            <a:ext cx="17479897" cy="1328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40"/>
              </a:lnSpc>
            </a:pPr>
            <a:r>
              <a:rPr lang="en-US" sz="8000" spc="784" dirty="0">
                <a:solidFill>
                  <a:srgbClr val="231F20"/>
                </a:solidFill>
                <a:latin typeface="Arial Black" panose="020B0A04020102020204" pitchFamily="34" charset="0"/>
              </a:rPr>
              <a:t>4. CNN MODIFICATIONS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1400A8-D6F7-679D-A6F6-B4B9DCA0E5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692" y="2494363"/>
            <a:ext cx="6212158" cy="49942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5FBE13-0DB1-4946-0AC3-A00743B41C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6800" y="2509959"/>
            <a:ext cx="6477000" cy="49942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2C1B35-80CF-723D-8A54-CDA5CC395A04}"/>
              </a:ext>
            </a:extLst>
          </p:cNvPr>
          <p:cNvSpPr txBox="1"/>
          <p:nvPr/>
        </p:nvSpPr>
        <p:spPr>
          <a:xfrm>
            <a:off x="34638" y="941723"/>
            <a:ext cx="14900562" cy="1236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2800" spc="300" dirty="0">
                <a:solidFill>
                  <a:srgbClr val="231F20"/>
                </a:solidFill>
                <a:latin typeface="Amasis MT Pro Black" panose="02040A04050005020304" pitchFamily="18" charset="0"/>
              </a:rPr>
              <a:t>4.3 – Addition of  Layers</a:t>
            </a:r>
          </a:p>
        </p:txBody>
      </p:sp>
    </p:spTree>
    <p:extLst>
      <p:ext uri="{BB962C8B-B14F-4D97-AF65-F5344CB8AC3E}">
        <p14:creationId xmlns:p14="http://schemas.microsoft.com/office/powerpoint/2010/main" val="329457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18288000" cy="1943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522808" y="-468630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TextBox 14"/>
          <p:cNvSpPr txBox="1"/>
          <p:nvPr/>
        </p:nvSpPr>
        <p:spPr>
          <a:xfrm>
            <a:off x="685800" y="125857"/>
            <a:ext cx="17479897" cy="1298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40"/>
              </a:lnSpc>
            </a:pPr>
            <a:r>
              <a:rPr lang="en-US" sz="8000" spc="784" dirty="0">
                <a:solidFill>
                  <a:schemeClr val="bg1"/>
                </a:solidFill>
                <a:latin typeface="Oswald Bold" panose="00000800000000000000"/>
              </a:rPr>
              <a:t>4. CNN MODIFICATIONS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6154396" y="9921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t>14</a:t>
            </a:fld>
            <a:endParaRPr lang="en-US" sz="1800" dirty="0"/>
          </a:p>
        </p:txBody>
      </p:sp>
      <p:sp>
        <p:nvSpPr>
          <p:cNvPr id="17" name="TextBox 15"/>
          <p:cNvSpPr txBox="1"/>
          <p:nvPr/>
        </p:nvSpPr>
        <p:spPr>
          <a:xfrm>
            <a:off x="503597" y="2364971"/>
            <a:ext cx="13754100" cy="35595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Using a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</a:rPr>
              <a:t>Dropoutot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0.25 for the Convolutional Layers and 0.5 for the first Dense Layer</a:t>
            </a: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lvl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spc="216" dirty="0" err="1">
                <a:solidFill>
                  <a:srgbClr val="231F20"/>
                </a:solidFill>
                <a:latin typeface="DM Sans"/>
              </a:rPr>
              <a:t>Val_accuracy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quite similar to the </a:t>
            </a:r>
          </a:p>
          <a:p>
            <a:pPr lvl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Train accuracy</a:t>
            </a:r>
          </a:p>
          <a:p>
            <a:pPr lvl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Improved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</a:rPr>
              <a:t>val_accuracy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from 70 % to 77%</a:t>
            </a: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Overfitting Solved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E328DA-E0A8-FE62-1EF1-3F1B90467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744" y="2998287"/>
            <a:ext cx="8474771" cy="5153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AAAE68-DF8F-907E-C811-E98DDA2BE7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794" y="3560593"/>
            <a:ext cx="8474770" cy="64969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4FC279-0628-6FB9-2B18-CBB2A0A01D22}"/>
              </a:ext>
            </a:extLst>
          </p:cNvPr>
          <p:cNvSpPr txBox="1"/>
          <p:nvPr/>
        </p:nvSpPr>
        <p:spPr>
          <a:xfrm>
            <a:off x="-69634" y="697467"/>
            <a:ext cx="14900562" cy="1236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2800" spc="300" dirty="0">
                <a:solidFill>
                  <a:schemeClr val="bg1"/>
                </a:solidFill>
                <a:latin typeface="Amasis MT Pro Black" panose="02040A04050005020304" pitchFamily="18" charset="0"/>
              </a:rPr>
              <a:t>4.3 – Addition of  Layers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18288000" cy="1943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522808" y="-468630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TextBox 14"/>
          <p:cNvSpPr txBox="1"/>
          <p:nvPr/>
        </p:nvSpPr>
        <p:spPr>
          <a:xfrm>
            <a:off x="685800" y="190500"/>
            <a:ext cx="17479897" cy="1298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40"/>
              </a:lnSpc>
            </a:pPr>
            <a:r>
              <a:rPr lang="en-US" sz="8000" spc="784" dirty="0">
                <a:solidFill>
                  <a:schemeClr val="bg1"/>
                </a:solidFill>
                <a:latin typeface="Oswald Bold" panose="00000800000000000000"/>
              </a:rPr>
              <a:t>4. CNN MODIFICATIONS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6154396" y="9921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t>15</a:t>
            </a:fld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C61206-737D-0FF7-12FB-7481D8DE7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625748"/>
            <a:ext cx="6477000" cy="6022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2D2174-C5B7-519A-7125-86095ADD67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7400" y="2625748"/>
            <a:ext cx="6934200" cy="6022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86793-384D-18B9-8C79-916078CC5DCB}"/>
              </a:ext>
            </a:extLst>
          </p:cNvPr>
          <p:cNvSpPr txBox="1"/>
          <p:nvPr/>
        </p:nvSpPr>
        <p:spPr>
          <a:xfrm>
            <a:off x="-69634" y="697467"/>
            <a:ext cx="14900562" cy="1236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2800" spc="300" dirty="0">
                <a:solidFill>
                  <a:schemeClr val="bg1"/>
                </a:solidFill>
                <a:latin typeface="Amasis MT Pro Black" panose="02040A04050005020304" pitchFamily="18" charset="0"/>
              </a:rPr>
              <a:t>4.3 – Addition of  Layers</a:t>
            </a:r>
          </a:p>
        </p:txBody>
      </p:sp>
    </p:spTree>
    <p:extLst>
      <p:ext uri="{BB962C8B-B14F-4D97-AF65-F5344CB8AC3E}">
        <p14:creationId xmlns:p14="http://schemas.microsoft.com/office/powerpoint/2010/main" val="134646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4260093" y="4434807"/>
            <a:ext cx="2932415" cy="2351362"/>
            <a:chOff x="0" y="0"/>
            <a:chExt cx="1075555" cy="8624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070732" y="5281918"/>
            <a:ext cx="2932415" cy="2351362"/>
            <a:chOff x="0" y="0"/>
            <a:chExt cx="1075555" cy="86243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070732" y="7742714"/>
            <a:ext cx="2932415" cy="847111"/>
            <a:chOff x="0" y="0"/>
            <a:chExt cx="1075555" cy="31070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046312" y="6157334"/>
            <a:ext cx="2932415" cy="847111"/>
            <a:chOff x="0" y="0"/>
            <a:chExt cx="1075555" cy="31070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143000" y="1949090"/>
            <a:ext cx="15392400" cy="4067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85" dirty="0">
                <a:solidFill>
                  <a:schemeClr val="bg1"/>
                </a:solidFill>
                <a:latin typeface="Montserrat Light" panose="00000400000000000000"/>
              </a:rPr>
              <a:t>The method combines motion estimation and frame synthesis into a single convolution process.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85" dirty="0">
              <a:solidFill>
                <a:schemeClr val="bg1"/>
              </a:solidFill>
              <a:latin typeface="Montserrat Light" panose="0000040000000000000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85" dirty="0">
                <a:solidFill>
                  <a:schemeClr val="bg1"/>
                </a:solidFill>
                <a:latin typeface="Montserrat Light" panose="00000400000000000000"/>
              </a:rPr>
              <a:t>It estimates spatially-adaptive separable kernels for each output pixel.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85" dirty="0">
              <a:solidFill>
                <a:schemeClr val="bg1"/>
              </a:solidFill>
              <a:latin typeface="Montserrat Light" panose="0000040000000000000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85" dirty="0">
                <a:solidFill>
                  <a:schemeClr val="bg1"/>
                </a:solidFill>
                <a:latin typeface="Montserrat Light" panose="00000400000000000000"/>
              </a:rPr>
              <a:t>It convolves input frames with the kernels to render the intermediate frame.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85" dirty="0">
              <a:solidFill>
                <a:schemeClr val="bg1"/>
              </a:solidFill>
              <a:latin typeface="Montserrat Light" panose="0000040000000000000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85" dirty="0">
                <a:solidFill>
                  <a:schemeClr val="bg1"/>
                </a:solidFill>
                <a:latin typeface="Montserrat Light" panose="00000400000000000000"/>
              </a:rPr>
              <a:t>It uses 1D kernels to approximate full 2D ones to reduce the number of kernel parameters.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85" dirty="0">
              <a:solidFill>
                <a:schemeClr val="bg1"/>
              </a:solidFill>
              <a:latin typeface="Montserrat Light" panose="0000040000000000000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85" dirty="0">
                <a:solidFill>
                  <a:schemeClr val="bg1"/>
                </a:solidFill>
                <a:latin typeface="Montserrat Light" panose="00000400000000000000"/>
              </a:rPr>
              <a:t>It enables full-frame synthesis and supports the use of perceptual loss.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85" dirty="0">
              <a:solidFill>
                <a:schemeClr val="bg1"/>
              </a:solidFill>
              <a:latin typeface="Montserrat Light" panose="0000040000000000000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85" dirty="0">
                <a:solidFill>
                  <a:schemeClr val="bg1"/>
                </a:solidFill>
                <a:latin typeface="Montserrat Light" panose="00000400000000000000"/>
              </a:rPr>
              <a:t>The method compares favorably to state-of-the-art interpolation methods and produces high-quality results.</a:t>
            </a:r>
          </a:p>
          <a:p>
            <a:pPr marL="342900" indent="-342900">
              <a:lnSpc>
                <a:spcPts val="3060"/>
              </a:lnSpc>
              <a:buFont typeface="Arial" panose="020B0604020202020204" pitchFamily="34" charset="0"/>
              <a:buChar char="•"/>
            </a:pPr>
            <a:endParaRPr lang="en-US" sz="2185" dirty="0">
              <a:solidFill>
                <a:schemeClr val="bg1"/>
              </a:solidFill>
              <a:latin typeface="Montserrat Light" panose="00000400000000000000"/>
            </a:endParaRPr>
          </a:p>
        </p:txBody>
      </p:sp>
      <p:sp>
        <p:nvSpPr>
          <p:cNvPr id="40" name="Freeform 3"/>
          <p:cNvSpPr/>
          <p:nvPr/>
        </p:nvSpPr>
        <p:spPr>
          <a:xfrm rot="20868079">
            <a:off x="-1102372" y="775497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16154400" y="9921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t>16</a:t>
            </a:fld>
            <a:endParaRPr lang="en-US" sz="1800" dirty="0"/>
          </a:p>
        </p:txBody>
      </p:sp>
      <p:sp>
        <p:nvSpPr>
          <p:cNvPr id="2" name="TextBox 14">
            <a:extLst>
              <a:ext uri="{FF2B5EF4-FFF2-40B4-BE49-F238E27FC236}">
                <a16:creationId xmlns:a16="http://schemas.microsoft.com/office/drawing/2014/main" id="{BA61776C-948D-9EC0-614A-5D1E58FA679E}"/>
              </a:ext>
            </a:extLst>
          </p:cNvPr>
          <p:cNvSpPr txBox="1"/>
          <p:nvPr/>
        </p:nvSpPr>
        <p:spPr>
          <a:xfrm>
            <a:off x="330783" y="460789"/>
            <a:ext cx="17479897" cy="1298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40"/>
              </a:lnSpc>
            </a:pPr>
            <a:r>
              <a:rPr lang="en-US" sz="8000" spc="784" dirty="0">
                <a:solidFill>
                  <a:srgbClr val="231F20"/>
                </a:solidFill>
                <a:latin typeface="Oswald Bold" panose="00000800000000000000"/>
              </a:rPr>
              <a:t>4. CNN MODIFICATIONS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5E608-99DC-EC6E-6D8E-68458CA1F5A0}"/>
              </a:ext>
            </a:extLst>
          </p:cNvPr>
          <p:cNvSpPr txBox="1"/>
          <p:nvPr/>
        </p:nvSpPr>
        <p:spPr>
          <a:xfrm>
            <a:off x="794289" y="2462237"/>
            <a:ext cx="1360751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Now putting it all together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Having the </a:t>
            </a:r>
            <a:r>
              <a:rPr lang="en-US" sz="3200" dirty="0" err="1"/>
              <a:t>ReLU</a:t>
            </a:r>
            <a:r>
              <a:rPr lang="en-US" sz="3200" dirty="0"/>
              <a:t> activation Function which results in higher validation accuracy</a:t>
            </a:r>
          </a:p>
          <a:p>
            <a:endParaRPr lang="en-US" sz="3200" dirty="0"/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spc="216" dirty="0">
                <a:solidFill>
                  <a:srgbClr val="231F20"/>
                </a:solidFill>
              </a:rPr>
              <a:t>Having</a:t>
            </a:r>
          </a:p>
          <a:p>
            <a:pPr marL="914400" lvl="1" indent="-457200">
              <a:lnSpc>
                <a:spcPts val="305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200" spc="216" dirty="0">
                <a:solidFill>
                  <a:srgbClr val="231F20"/>
                </a:solidFill>
              </a:rPr>
              <a:t>6 Convolutional layers with 32, 64, 128 of (3,3) filters </a:t>
            </a:r>
          </a:p>
          <a:p>
            <a:pPr marL="914400" lvl="1" indent="-457200">
              <a:lnSpc>
                <a:spcPts val="305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200" spc="216" dirty="0">
                <a:solidFill>
                  <a:srgbClr val="231F20"/>
                </a:solidFill>
              </a:rPr>
              <a:t>6 </a:t>
            </a:r>
            <a:r>
              <a:rPr lang="en-US" sz="3200" spc="216" dirty="0" err="1">
                <a:solidFill>
                  <a:srgbClr val="231F20"/>
                </a:solidFill>
              </a:rPr>
              <a:t>BatchNormalization_Layers</a:t>
            </a:r>
            <a:r>
              <a:rPr lang="en-US" sz="3200" spc="216" dirty="0">
                <a:solidFill>
                  <a:srgbClr val="231F20"/>
                </a:solidFill>
              </a:rPr>
              <a:t> after each Convolutional Layer</a:t>
            </a:r>
          </a:p>
          <a:p>
            <a:pPr marL="914400" lvl="1" indent="-457200">
              <a:lnSpc>
                <a:spcPts val="305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200" spc="216" dirty="0">
                <a:solidFill>
                  <a:srgbClr val="231F20"/>
                </a:solidFill>
              </a:rPr>
              <a:t>3 MaxPooling2D Layers</a:t>
            </a:r>
          </a:p>
          <a:p>
            <a:pPr marL="914400" lvl="1" indent="-457200">
              <a:lnSpc>
                <a:spcPts val="305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200" spc="216" dirty="0">
                <a:solidFill>
                  <a:srgbClr val="231F20"/>
                </a:solidFill>
              </a:rPr>
              <a:t>Dropout of 0.25</a:t>
            </a:r>
          </a:p>
          <a:p>
            <a:pPr marL="914400" lvl="1" indent="-457200">
              <a:lnSpc>
                <a:spcPts val="305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200" spc="216" dirty="0">
                <a:solidFill>
                  <a:srgbClr val="231F20"/>
                </a:solidFill>
              </a:rPr>
              <a:t>Model Trained on 50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5CF9CD8-C0B7-B00B-7256-815FD725B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5264413"/>
            <a:ext cx="9372599" cy="5022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4260093" y="4434807"/>
            <a:ext cx="2932415" cy="2351362"/>
            <a:chOff x="0" y="0"/>
            <a:chExt cx="1075555" cy="8624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070732" y="5281918"/>
            <a:ext cx="2932415" cy="2351362"/>
            <a:chOff x="0" y="0"/>
            <a:chExt cx="1075555" cy="86243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070732" y="7742714"/>
            <a:ext cx="2932415" cy="847111"/>
            <a:chOff x="0" y="0"/>
            <a:chExt cx="1075555" cy="31070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046312" y="6157334"/>
            <a:ext cx="2932415" cy="847111"/>
            <a:chOff x="0" y="0"/>
            <a:chExt cx="1075555" cy="31070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143000" y="1949090"/>
            <a:ext cx="15392400" cy="4067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85" dirty="0">
                <a:solidFill>
                  <a:schemeClr val="bg1"/>
                </a:solidFill>
                <a:latin typeface="Montserrat Light" panose="00000400000000000000"/>
              </a:rPr>
              <a:t>The method combines motion estimation and frame synthesis into a single convolution process.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85" dirty="0">
              <a:solidFill>
                <a:schemeClr val="bg1"/>
              </a:solidFill>
              <a:latin typeface="Montserrat Light" panose="0000040000000000000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85" dirty="0">
                <a:solidFill>
                  <a:schemeClr val="bg1"/>
                </a:solidFill>
                <a:latin typeface="Montserrat Light" panose="00000400000000000000"/>
              </a:rPr>
              <a:t>It estimates spatially-adaptive separable kernels for each output pixel.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85" dirty="0">
              <a:solidFill>
                <a:schemeClr val="bg1"/>
              </a:solidFill>
              <a:latin typeface="Montserrat Light" panose="0000040000000000000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85" dirty="0">
                <a:solidFill>
                  <a:schemeClr val="bg1"/>
                </a:solidFill>
                <a:latin typeface="Montserrat Light" panose="00000400000000000000"/>
              </a:rPr>
              <a:t>It convolves input frames with the kernels to render the intermediate frame.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85" dirty="0">
              <a:solidFill>
                <a:schemeClr val="bg1"/>
              </a:solidFill>
              <a:latin typeface="Montserrat Light" panose="0000040000000000000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85" dirty="0">
                <a:solidFill>
                  <a:schemeClr val="bg1"/>
                </a:solidFill>
                <a:latin typeface="Montserrat Light" panose="00000400000000000000"/>
              </a:rPr>
              <a:t>It uses 1D kernels to approximate full 2D ones to reduce the number of kernel parameters.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85" dirty="0">
              <a:solidFill>
                <a:schemeClr val="bg1"/>
              </a:solidFill>
              <a:latin typeface="Montserrat Light" panose="0000040000000000000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85" dirty="0">
                <a:solidFill>
                  <a:schemeClr val="bg1"/>
                </a:solidFill>
                <a:latin typeface="Montserrat Light" panose="00000400000000000000"/>
              </a:rPr>
              <a:t>It enables full-frame synthesis and supports the use of perceptual loss.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85" dirty="0">
              <a:solidFill>
                <a:schemeClr val="bg1"/>
              </a:solidFill>
              <a:latin typeface="Montserrat Light" panose="0000040000000000000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85" dirty="0">
                <a:solidFill>
                  <a:schemeClr val="bg1"/>
                </a:solidFill>
                <a:latin typeface="Montserrat Light" panose="00000400000000000000"/>
              </a:rPr>
              <a:t>The method compares favorably to state-of-the-art interpolation methods and produces high-quality results.</a:t>
            </a:r>
          </a:p>
          <a:p>
            <a:pPr marL="342900" indent="-342900">
              <a:lnSpc>
                <a:spcPts val="3060"/>
              </a:lnSpc>
              <a:buFont typeface="Arial" panose="020B0604020202020204" pitchFamily="34" charset="0"/>
              <a:buChar char="•"/>
            </a:pPr>
            <a:endParaRPr lang="en-US" sz="2185" dirty="0">
              <a:solidFill>
                <a:schemeClr val="bg1"/>
              </a:solidFill>
              <a:latin typeface="Montserrat Light" panose="00000400000000000000"/>
            </a:endParaRPr>
          </a:p>
        </p:txBody>
      </p:sp>
      <p:sp>
        <p:nvSpPr>
          <p:cNvPr id="40" name="Freeform 3"/>
          <p:cNvSpPr/>
          <p:nvPr/>
        </p:nvSpPr>
        <p:spPr>
          <a:xfrm rot="20868079">
            <a:off x="-1102372" y="775497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>
          <a:xfrm>
            <a:off x="16154400" y="9921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t>17</a:t>
            </a:fld>
            <a:endParaRPr lang="en-US" sz="1800" dirty="0"/>
          </a:p>
        </p:txBody>
      </p:sp>
      <p:sp>
        <p:nvSpPr>
          <p:cNvPr id="2" name="TextBox 14">
            <a:extLst>
              <a:ext uri="{FF2B5EF4-FFF2-40B4-BE49-F238E27FC236}">
                <a16:creationId xmlns:a16="http://schemas.microsoft.com/office/drawing/2014/main" id="{BA61776C-948D-9EC0-614A-5D1E58FA679E}"/>
              </a:ext>
            </a:extLst>
          </p:cNvPr>
          <p:cNvSpPr txBox="1"/>
          <p:nvPr/>
        </p:nvSpPr>
        <p:spPr>
          <a:xfrm>
            <a:off x="330783" y="460789"/>
            <a:ext cx="17479897" cy="1298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40"/>
              </a:lnSpc>
            </a:pPr>
            <a:r>
              <a:rPr lang="en-US" sz="8000" spc="784" dirty="0">
                <a:solidFill>
                  <a:srgbClr val="231F20"/>
                </a:solidFill>
                <a:latin typeface="Oswald Bold" panose="00000800000000000000"/>
              </a:rPr>
              <a:t>4. CNN MODIFICATIONS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E8F7AC-09D8-4FF7-C862-350CE6A39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251" y="2329685"/>
            <a:ext cx="16341897" cy="7156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4526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6154400" y="993090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t>18</a:t>
            </a:fld>
            <a:endParaRPr lang="en-US" sz="1800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BD48028D-DE22-8D35-DA40-FD6081C09CE3}"/>
              </a:ext>
            </a:extLst>
          </p:cNvPr>
          <p:cNvSpPr txBox="1"/>
          <p:nvPr/>
        </p:nvSpPr>
        <p:spPr>
          <a:xfrm>
            <a:off x="533400" y="338378"/>
            <a:ext cx="2148839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dirty="0"/>
              <a:t>5.Conclusion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AA488-848C-C02C-9EE6-8D7848AEA7C4}"/>
              </a:ext>
            </a:extLst>
          </p:cNvPr>
          <p:cNvSpPr txBox="1"/>
          <p:nvPr/>
        </p:nvSpPr>
        <p:spPr>
          <a:xfrm>
            <a:off x="3181350" y="2781300"/>
            <a:ext cx="1508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Different activation functions affects the accuracy of the Network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Different kernel numbers and sizes also affect the accuracy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Going deep in the Network increase its performance but it may leads for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Vanishing gradients in case of some activation functions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Overfitting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Complexity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Optimization Challenges </a:t>
            </a:r>
          </a:p>
        </p:txBody>
      </p:sp>
    </p:spTree>
    <p:extLst>
      <p:ext uri="{BB962C8B-B14F-4D97-AF65-F5344CB8AC3E}">
        <p14:creationId xmlns:p14="http://schemas.microsoft.com/office/powerpoint/2010/main" val="740828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1533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0" spc="924" dirty="0">
                <a:solidFill>
                  <a:srgbClr val="231F20"/>
                </a:solidFill>
                <a:latin typeface="Oswald Bold" panose="00000800000000000000"/>
              </a:rPr>
              <a:t>THANK YOU!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7"/>
          <p:cNvSpPr/>
          <p:nvPr/>
        </p:nvSpPr>
        <p:spPr>
          <a:xfrm>
            <a:off x="1627094" y="3673245"/>
            <a:ext cx="2142050" cy="2173551"/>
          </a:xfrm>
          <a:custGeom>
            <a:avLst/>
            <a:gdLst/>
            <a:ahLst/>
            <a:cxnLst/>
            <a:rect l="l" t="t" r="r" b="b"/>
            <a:pathLst>
              <a:path w="2142050" h="2173551">
                <a:moveTo>
                  <a:pt x="0" y="0"/>
                </a:moveTo>
                <a:lnTo>
                  <a:pt x="2142050" y="0"/>
                </a:lnTo>
                <a:lnTo>
                  <a:pt x="2142050" y="2173551"/>
                </a:lnTo>
                <a:lnTo>
                  <a:pt x="0" y="21735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6161327" y="992533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t>19</a:t>
            </a:fld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4969968" y="3107830"/>
            <a:ext cx="1400485" cy="4550269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5"/>
              </a:lnSpc>
            </a:pPr>
            <a:r>
              <a:rPr lang="en-US" sz="9980" spc="978" dirty="0">
                <a:solidFill>
                  <a:srgbClr val="231F20"/>
                </a:solidFill>
                <a:latin typeface="Oswald Bold" panose="00000800000000000000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 dirty="0">
                <a:solidFill>
                  <a:srgbClr val="363636"/>
                </a:solidFill>
                <a:latin typeface="Oswald Bold Italics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 dirty="0">
                <a:solidFill>
                  <a:srgbClr val="363636"/>
                </a:solidFill>
                <a:latin typeface="Oswald Bold Italics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 dirty="0">
                <a:solidFill>
                  <a:srgbClr val="363636"/>
                </a:solidFill>
                <a:latin typeface="Oswald Bold Italics"/>
              </a:rPr>
              <a:t>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 dirty="0">
                <a:solidFill>
                  <a:srgbClr val="363636"/>
                </a:solidFill>
                <a:latin typeface="Oswald Bold Italics"/>
              </a:rPr>
              <a:t>4</a:t>
            </a:r>
          </a:p>
          <a:p>
            <a:pPr algn="ctr">
              <a:lnSpc>
                <a:spcPts val="5125"/>
              </a:lnSpc>
            </a:pPr>
            <a:endParaRPr lang="en-US" sz="4270" dirty="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29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5"/>
              </a:lnSpc>
            </a:pPr>
            <a:r>
              <a:rPr lang="en-US" sz="2525" spc="247" dirty="0">
                <a:solidFill>
                  <a:srgbClr val="231F20"/>
                </a:solidFill>
                <a:latin typeface="DM Sans"/>
              </a:rPr>
              <a:t>CNN OVERVIEW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70859"/>
            <a:ext cx="6076629" cy="424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5"/>
              </a:lnSpc>
            </a:pPr>
            <a:r>
              <a:rPr lang="en-US" sz="2400" spc="247" dirty="0">
                <a:solidFill>
                  <a:srgbClr val="231F20"/>
                </a:solidFill>
                <a:latin typeface="DM Sans"/>
              </a:rPr>
              <a:t>OBJECTIVES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39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5"/>
              </a:lnSpc>
            </a:pPr>
            <a:r>
              <a:rPr lang="en-US" sz="2400" spc="247" dirty="0">
                <a:solidFill>
                  <a:srgbClr val="231F20"/>
                </a:solidFill>
                <a:latin typeface="DM Sans"/>
              </a:rPr>
              <a:t>BASELINE PROJECT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31838" y="5882082"/>
            <a:ext cx="6076629" cy="429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5"/>
              </a:lnSpc>
            </a:pPr>
            <a:r>
              <a:rPr lang="en-US" sz="2400" spc="247" dirty="0">
                <a:solidFill>
                  <a:srgbClr val="231F20"/>
                </a:solidFill>
                <a:latin typeface="DM Sans"/>
              </a:rPr>
              <a:t>CNN MODIFICATION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6154400" y="993090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t>2</a:t>
            </a:fld>
            <a:endParaRPr lang="en-US" sz="1800" dirty="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AA9E896E-EDDB-9E5C-FD76-D150884CE78B}"/>
              </a:ext>
            </a:extLst>
          </p:cNvPr>
          <p:cNvSpPr txBox="1"/>
          <p:nvPr/>
        </p:nvSpPr>
        <p:spPr>
          <a:xfrm>
            <a:off x="5231353" y="6556346"/>
            <a:ext cx="937219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 dirty="0">
                <a:solidFill>
                  <a:srgbClr val="363636"/>
                </a:solidFill>
                <a:latin typeface="Oswald Bold Italics"/>
              </a:rPr>
              <a:t>5</a:t>
            </a:r>
          </a:p>
          <a:p>
            <a:pPr algn="ctr">
              <a:lnSpc>
                <a:spcPts val="5125"/>
              </a:lnSpc>
            </a:pPr>
            <a:endParaRPr lang="en-US" sz="4270" dirty="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212E4EDF-7577-7FF7-DCD9-C8F807D2A66B}"/>
              </a:ext>
            </a:extLst>
          </p:cNvPr>
          <p:cNvSpPr txBox="1"/>
          <p:nvPr/>
        </p:nvSpPr>
        <p:spPr>
          <a:xfrm>
            <a:off x="6631838" y="6719780"/>
            <a:ext cx="6076629" cy="429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5"/>
              </a:lnSpc>
              <a:spcBef>
                <a:spcPct val="0"/>
              </a:spcBef>
            </a:pPr>
            <a:r>
              <a:rPr lang="en-US" sz="2525" spc="247" dirty="0">
                <a:solidFill>
                  <a:srgbClr val="231F20"/>
                </a:solidFill>
                <a:latin typeface="DM Sans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6154400" y="993090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t>3</a:t>
            </a:fld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44F2A8-A9C0-19AA-0652-C5EBE7029DEA}"/>
              </a:ext>
            </a:extLst>
          </p:cNvPr>
          <p:cNvSpPr txBox="1"/>
          <p:nvPr/>
        </p:nvSpPr>
        <p:spPr>
          <a:xfrm>
            <a:off x="4530202" y="4397892"/>
            <a:ext cx="12268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b="1" dirty="0"/>
              <a:t>Why They're Used: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Feature Learning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Learn increasingly complex patterns using smaller and simpler patterns.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Recognizing objects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Dimensionality Reduction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6D162-AB3B-296B-388A-62B2B096290B}"/>
              </a:ext>
            </a:extLst>
          </p:cNvPr>
          <p:cNvSpPr txBox="1"/>
          <p:nvPr/>
        </p:nvSpPr>
        <p:spPr>
          <a:xfrm>
            <a:off x="228600" y="2292926"/>
            <a:ext cx="1478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class of deep neural networks, most commonly applied to analyzing visual imagery.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Comprised of multiple layers that automatically and adaptively learn spatial hierarchies of features from input images.</a:t>
            </a:r>
          </a:p>
          <a:p>
            <a:endParaRPr lang="en-US" sz="3200" dirty="0"/>
          </a:p>
        </p:txBody>
      </p:sp>
      <p:sp>
        <p:nvSpPr>
          <p:cNvPr id="20" name="TextBox 14">
            <a:extLst>
              <a:ext uri="{FF2B5EF4-FFF2-40B4-BE49-F238E27FC236}">
                <a16:creationId xmlns:a16="http://schemas.microsoft.com/office/drawing/2014/main" id="{BD48028D-DE22-8D35-DA40-FD6081C09CE3}"/>
              </a:ext>
            </a:extLst>
          </p:cNvPr>
          <p:cNvSpPr txBox="1"/>
          <p:nvPr/>
        </p:nvSpPr>
        <p:spPr>
          <a:xfrm>
            <a:off x="533400" y="338378"/>
            <a:ext cx="2148839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dirty="0"/>
              <a:t>1. Convolutional Neural Network (CNN)</a:t>
            </a:r>
          </a:p>
        </p:txBody>
      </p:sp>
    </p:spTree>
    <p:extLst>
      <p:ext uri="{BB962C8B-B14F-4D97-AF65-F5344CB8AC3E}">
        <p14:creationId xmlns:p14="http://schemas.microsoft.com/office/powerpoint/2010/main" val="294539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5091031" y="5723930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90BBEDA1-EF05-B745-545E-D7317B41B21C}"/>
              </a:ext>
            </a:extLst>
          </p:cNvPr>
          <p:cNvSpPr txBox="1"/>
          <p:nvPr/>
        </p:nvSpPr>
        <p:spPr>
          <a:xfrm>
            <a:off x="5029200" y="495300"/>
            <a:ext cx="17479897" cy="1328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40"/>
              </a:lnSpc>
            </a:pPr>
            <a:r>
              <a:rPr lang="en-US" sz="8000" b="1" spc="784" dirty="0">
                <a:solidFill>
                  <a:srgbClr val="231F20"/>
                </a:solidFill>
              </a:rPr>
              <a:t>2.OBJECTIVES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1D46A-8D92-90A0-D36D-5835BD28FC5A}"/>
              </a:ext>
            </a:extLst>
          </p:cNvPr>
          <p:cNvSpPr txBox="1"/>
          <p:nvPr/>
        </p:nvSpPr>
        <p:spPr>
          <a:xfrm>
            <a:off x="3048000" y="2468305"/>
            <a:ext cx="14097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The project aims to enhance the accuracy of a Convolutional Neural Network (CNN) model by modifying its architecture. </a:t>
            </a:r>
          </a:p>
          <a:p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The project focuses on making architectural adjustments to the CNN model, including adding or removing layers such as convolutional, pooling, and dense layers.</a:t>
            </a:r>
          </a:p>
          <a:p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Testing different activation functions, such as </a:t>
            </a:r>
            <a:r>
              <a:rPr lang="en-US" sz="3600" dirty="0" err="1"/>
              <a:t>ReLU</a:t>
            </a:r>
            <a:r>
              <a:rPr lang="en-US" sz="3600" dirty="0"/>
              <a:t>, tanh, and sigmoid, to evaluate their impact on the model's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Experimenting with the number and size of filters in convolutional layers to investigate their effect on feature extraction and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3481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58287" y="8242869"/>
            <a:ext cx="14176913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724950" y="1980556"/>
            <a:ext cx="14210250" cy="6668144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53025" y="2208830"/>
            <a:ext cx="13754100" cy="7137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Training a basic Convolutional Neural Network for CIFAR-10 Image Classification</a:t>
            </a:r>
          </a:p>
          <a:p>
            <a:pPr lvl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342900" indent="-342900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CIFAR-10 is a dataset composed of 10 classes each with 6000 image</a:t>
            </a:r>
          </a:p>
          <a:p>
            <a:pPr marL="342900" indent="-342900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342900" indent="-342900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Normalization of image pixels was done to eliminate the distortions caused by shadows and light in the image </a:t>
            </a:r>
          </a:p>
          <a:p>
            <a:pPr marL="342900" indent="-342900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342900" indent="-342900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b="1" spc="216" dirty="0">
                <a:solidFill>
                  <a:srgbClr val="231F20"/>
                </a:solidFill>
                <a:latin typeface="DM Sans"/>
              </a:rPr>
              <a:t>For Feature learning: </a:t>
            </a:r>
          </a:p>
          <a:p>
            <a:pPr marL="914400" lvl="1" indent="-457200">
              <a:lnSpc>
                <a:spcPts val="305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Convolutional Layer of 32 filters (3,3) followed by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</a:rPr>
              <a:t>ReLU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activation function</a:t>
            </a:r>
          </a:p>
          <a:p>
            <a:pPr marL="914400" lvl="1" indent="-457200">
              <a:lnSpc>
                <a:spcPts val="305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2 Convolutional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</a:rPr>
              <a:t>Layesr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of 64 filters (3,3) followed by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</a:rPr>
              <a:t>ReLU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activation function</a:t>
            </a:r>
          </a:p>
          <a:p>
            <a:pPr marL="914400" lvl="1" indent="-457200">
              <a:lnSpc>
                <a:spcPts val="305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2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</a:rPr>
              <a:t>MaxPooling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Layers</a:t>
            </a:r>
          </a:p>
          <a:p>
            <a:pPr lvl="1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b="1" spc="216" dirty="0">
                <a:solidFill>
                  <a:srgbClr val="231F20"/>
                </a:solidFill>
                <a:latin typeface="DM Sans"/>
              </a:rPr>
              <a:t>For Classification: </a:t>
            </a:r>
          </a:p>
          <a:p>
            <a:pPr marL="914400" lvl="1" indent="-457200">
              <a:lnSpc>
                <a:spcPts val="305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A dense layer of 64 outputs with a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</a:rPr>
              <a:t>ReLU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</a:t>
            </a:r>
          </a:p>
          <a:p>
            <a:pPr marL="914400" lvl="1" indent="-457200">
              <a:lnSpc>
                <a:spcPts val="305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A dense layer of 10 outputs with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</a:rPr>
              <a:t>softmax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 </a:t>
            </a: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5146606" y="461010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5"/>
          <p:cNvSpPr txBox="1"/>
          <p:nvPr/>
        </p:nvSpPr>
        <p:spPr>
          <a:xfrm>
            <a:off x="508221" y="1342872"/>
            <a:ext cx="10235979" cy="1969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6154400" y="989732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t>5</a:t>
            </a:fld>
            <a:endParaRPr lang="en-US" sz="1800" dirty="0"/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236E426D-7EF8-4D70-74A8-843E651B834F}"/>
              </a:ext>
            </a:extLst>
          </p:cNvPr>
          <p:cNvSpPr txBox="1"/>
          <p:nvPr/>
        </p:nvSpPr>
        <p:spPr>
          <a:xfrm>
            <a:off x="479646" y="286703"/>
            <a:ext cx="17479897" cy="1328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40"/>
              </a:lnSpc>
            </a:pPr>
            <a:r>
              <a:rPr lang="en-US" sz="8000" spc="784" dirty="0">
                <a:solidFill>
                  <a:srgbClr val="231F20"/>
                </a:solidFill>
                <a:latin typeface="Arial Black" panose="020B0A04020102020204" pitchFamily="34" charset="0"/>
              </a:rPr>
              <a:t>3. BASELINE PROJECT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58287" y="8242869"/>
            <a:ext cx="14176913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724950" y="1980556"/>
            <a:ext cx="14210250" cy="6668144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69693" y="2327533"/>
            <a:ext cx="13754100" cy="3161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l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The model was trained:</a:t>
            </a:r>
          </a:p>
          <a:p>
            <a:pPr marL="914400" lvl="1" indent="-457200">
              <a:lnSpc>
                <a:spcPts val="305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Using ‘’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</a:rPr>
              <a:t>adam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’’ optimizer</a:t>
            </a:r>
          </a:p>
          <a:p>
            <a:pPr marL="914400" lvl="1" indent="-457200">
              <a:lnSpc>
                <a:spcPts val="305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Using </a:t>
            </a:r>
            <a:r>
              <a:rPr lang="en-US" sz="2210" spc="216" dirty="0" err="1">
                <a:solidFill>
                  <a:srgbClr val="231F20"/>
                </a:solidFill>
                <a:latin typeface="DM Sans"/>
              </a:rPr>
              <a:t>crossentroy_loss</a:t>
            </a:r>
            <a:r>
              <a:rPr lang="en-US" sz="2210" spc="216" dirty="0">
                <a:solidFill>
                  <a:srgbClr val="231F20"/>
                </a:solidFill>
                <a:latin typeface="DM Sans"/>
              </a:rPr>
              <a:t> function</a:t>
            </a:r>
          </a:p>
          <a:p>
            <a:pPr marL="914400" lvl="1" indent="-457200">
              <a:lnSpc>
                <a:spcPts val="305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On 10 “epochs”</a:t>
            </a:r>
          </a:p>
          <a:p>
            <a:pPr marL="800100" lvl="1" indent="-342900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lvl="1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800100" lvl="1" indent="-342900">
              <a:lnSpc>
                <a:spcPts val="30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The Results obtained after training:</a:t>
            </a:r>
          </a:p>
          <a:p>
            <a:pPr lvl="1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5146606" y="461010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5"/>
          <p:cNvSpPr txBox="1"/>
          <p:nvPr/>
        </p:nvSpPr>
        <p:spPr>
          <a:xfrm>
            <a:off x="508221" y="1342872"/>
            <a:ext cx="10235979" cy="1969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6154400" y="989732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t>6</a:t>
            </a:fld>
            <a:endParaRPr lang="en-US" sz="1800" dirty="0"/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236E426D-7EF8-4D70-74A8-843E651B834F}"/>
              </a:ext>
            </a:extLst>
          </p:cNvPr>
          <p:cNvSpPr txBox="1"/>
          <p:nvPr/>
        </p:nvSpPr>
        <p:spPr>
          <a:xfrm>
            <a:off x="479646" y="286703"/>
            <a:ext cx="17479897" cy="1328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40"/>
              </a:lnSpc>
            </a:pPr>
            <a:r>
              <a:rPr lang="en-US" sz="8000" spc="784" dirty="0">
                <a:solidFill>
                  <a:srgbClr val="231F20"/>
                </a:solidFill>
                <a:latin typeface="Arial Black" panose="020B0A04020102020204" pitchFamily="34" charset="0"/>
              </a:rPr>
              <a:t>3. BASELINE PROJECT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A874F9-EA44-6375-0FC0-8587FFBB4F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4150" y="5424194"/>
            <a:ext cx="5519822" cy="1530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13B8CAB-A761-7F1D-2031-BC4DB27FAE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2811" y="2198768"/>
            <a:ext cx="6725589" cy="4462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E3ACBF2-C22A-60BE-5FDC-12F967733C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2213" y="7247810"/>
            <a:ext cx="12245411" cy="13184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0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3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58287" y="8242869"/>
            <a:ext cx="14176913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724950" y="1980556"/>
            <a:ext cx="14210250" cy="6668144"/>
            <a:chOff x="0" y="0"/>
            <a:chExt cx="3682024" cy="746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5146606" y="461010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5"/>
          <p:cNvSpPr txBox="1"/>
          <p:nvPr/>
        </p:nvSpPr>
        <p:spPr>
          <a:xfrm>
            <a:off x="508221" y="1342872"/>
            <a:ext cx="10235979" cy="1969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6154400" y="989732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t>7</a:t>
            </a:fld>
            <a:endParaRPr lang="en-US" sz="1800" dirty="0"/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236E426D-7EF8-4D70-74A8-843E651B834F}"/>
              </a:ext>
            </a:extLst>
          </p:cNvPr>
          <p:cNvSpPr txBox="1"/>
          <p:nvPr/>
        </p:nvSpPr>
        <p:spPr>
          <a:xfrm>
            <a:off x="479646" y="286703"/>
            <a:ext cx="17479897" cy="1328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40"/>
              </a:lnSpc>
            </a:pPr>
            <a:r>
              <a:rPr lang="en-US" sz="8000" spc="784" dirty="0">
                <a:solidFill>
                  <a:srgbClr val="231F20"/>
                </a:solidFill>
                <a:latin typeface="Arial Black" panose="020B0A04020102020204" pitchFamily="34" charset="0"/>
              </a:rPr>
              <a:t>3. BASELINE PROJECT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33DD87-3B24-9E60-0BCC-4E2A1EBD70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284" y="2201519"/>
            <a:ext cx="6240716" cy="4773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030972-969E-3B1E-8640-680AFC0AF5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4086" y="2228533"/>
            <a:ext cx="6561514" cy="4746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976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4339524" y="3341581"/>
            <a:ext cx="9960936" cy="9148573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20631182">
            <a:off x="-4895085" y="-31418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6154400" y="993090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t>8</a:t>
            </a:fld>
            <a:endParaRPr lang="en-US" sz="1800" dirty="0"/>
          </a:p>
        </p:txBody>
      </p:sp>
      <p:sp>
        <p:nvSpPr>
          <p:cNvPr id="20" name="TextBox 14"/>
          <p:cNvSpPr txBox="1"/>
          <p:nvPr/>
        </p:nvSpPr>
        <p:spPr>
          <a:xfrm>
            <a:off x="479646" y="286703"/>
            <a:ext cx="17479897" cy="1298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40"/>
              </a:lnSpc>
            </a:pPr>
            <a:r>
              <a:rPr lang="en-US" sz="8000" spc="784" dirty="0">
                <a:solidFill>
                  <a:srgbClr val="231F20"/>
                </a:solidFill>
                <a:latin typeface="Oswald Bold" panose="00000800000000000000"/>
              </a:rPr>
              <a:t>4. CNN MODIFICATIONS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A2B0E-4BB8-CD13-FE33-ED42B9F7A150}"/>
              </a:ext>
            </a:extLst>
          </p:cNvPr>
          <p:cNvSpPr txBox="1"/>
          <p:nvPr/>
        </p:nvSpPr>
        <p:spPr>
          <a:xfrm>
            <a:off x="3886200" y="1685925"/>
            <a:ext cx="1143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masis MT Pro Black" panose="02040A04050005020304" pitchFamily="18" charset="0"/>
              </a:rPr>
              <a:t>4.1 Testing Different Activation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F2ADA-0A05-4F29-6DD5-B95051EC6EF7}"/>
              </a:ext>
            </a:extLst>
          </p:cNvPr>
          <p:cNvSpPr txBox="1"/>
          <p:nvPr/>
        </p:nvSpPr>
        <p:spPr>
          <a:xfrm>
            <a:off x="1066800" y="2781300"/>
            <a:ext cx="13030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the same Baseline model and testing it on different activation functions results with </a:t>
            </a:r>
            <a:r>
              <a:rPr lang="en-US" sz="2800" dirty="0" err="1"/>
              <a:t>val_accuracy</a:t>
            </a:r>
            <a:r>
              <a:rPr lang="en-US" sz="2800" dirty="0"/>
              <a:t> of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err="1"/>
              <a:t>ReLU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0.69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Tanh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0.6744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Sigmoid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0.5814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112EDE-2859-F226-80DB-237B89153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46" y="5294216"/>
            <a:ext cx="7266484" cy="4345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15BBB20-49D9-700E-05B8-3CDEA5E94E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39" y="3881838"/>
            <a:ext cx="7367161" cy="5693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4339524" y="3341581"/>
            <a:ext cx="9960936" cy="9148573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20631182">
            <a:off x="-4895085" y="-31418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6154400" y="993090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t>9</a:t>
            </a:fld>
            <a:endParaRPr lang="en-US" sz="1800" dirty="0"/>
          </a:p>
        </p:txBody>
      </p:sp>
      <p:sp>
        <p:nvSpPr>
          <p:cNvPr id="20" name="TextBox 14"/>
          <p:cNvSpPr txBox="1"/>
          <p:nvPr/>
        </p:nvSpPr>
        <p:spPr>
          <a:xfrm>
            <a:off x="479646" y="286703"/>
            <a:ext cx="17479897" cy="1298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040"/>
              </a:lnSpc>
            </a:pPr>
            <a:r>
              <a:rPr lang="en-US" sz="8000" spc="784" dirty="0">
                <a:solidFill>
                  <a:srgbClr val="231F20"/>
                </a:solidFill>
                <a:latin typeface="Oswald Bold" panose="00000800000000000000"/>
              </a:rPr>
              <a:t>4. CNN MODIFICATIONS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A2B0E-4BB8-CD13-FE33-ED42B9F7A150}"/>
              </a:ext>
            </a:extLst>
          </p:cNvPr>
          <p:cNvSpPr txBox="1"/>
          <p:nvPr/>
        </p:nvSpPr>
        <p:spPr>
          <a:xfrm>
            <a:off x="3886200" y="1685925"/>
            <a:ext cx="1143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masis MT Pro Black" panose="02040A04050005020304" pitchFamily="18" charset="0"/>
              </a:rPr>
              <a:t>4.1 Testing Different Activation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F2ADA-0A05-4F29-6DD5-B95051EC6EF7}"/>
              </a:ext>
            </a:extLst>
          </p:cNvPr>
          <p:cNvSpPr txBox="1"/>
          <p:nvPr/>
        </p:nvSpPr>
        <p:spPr>
          <a:xfrm>
            <a:off x="1066800" y="2781300"/>
            <a:ext cx="13030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 we can see </a:t>
            </a:r>
            <a:r>
              <a:rPr lang="en-US" sz="2800" dirty="0" err="1"/>
              <a:t>ReLU</a:t>
            </a:r>
            <a:r>
              <a:rPr lang="en-US" sz="2800" dirty="0"/>
              <a:t> results in a better performance of the model over tanh, sigmoid activation functions because: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err="1"/>
              <a:t>ReLU</a:t>
            </a:r>
            <a:r>
              <a:rPr lang="en-US" sz="2800" dirty="0"/>
              <a:t> introduce non-linearity</a:t>
            </a:r>
            <a:r>
              <a:rPr lang="en-US" sz="2800" dirty="0">
                <a:sym typeface="Wingdings" panose="05000000000000000000" pitchFamily="2" charset="2"/>
              </a:rPr>
              <a:t> allow NN to learn complex patterns in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Faster Convergence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Better Generalization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ym typeface="Wingdings" panose="05000000000000000000" pitchFamily="2" charset="2"/>
              </a:rPr>
              <a:t>Sparce Activation  only subset of neurons is activated  less likely to overfit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A3B41"/>
              </a:solidFill>
              <a:effectLst/>
              <a:latin typeface="Montserrat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30" name="Picture 6" descr="Image result for Relu Activation Function Formula">
            <a:extLst>
              <a:ext uri="{FF2B5EF4-FFF2-40B4-BE49-F238E27FC236}">
                <a16:creationId xmlns:a16="http://schemas.microsoft.com/office/drawing/2014/main" id="{D3578C57-6910-0A3F-342D-7620DC21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777" y="5820372"/>
            <a:ext cx="10744200" cy="37817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30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913</Words>
  <Application>Microsoft Office PowerPoint</Application>
  <PresentationFormat>Custom</PresentationFormat>
  <Paragraphs>238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Oswald Bold</vt:lpstr>
      <vt:lpstr>Amasis MT Pro Black</vt:lpstr>
      <vt:lpstr>Oswald Bold Italics</vt:lpstr>
      <vt:lpstr>DM Sans</vt:lpstr>
      <vt:lpstr>Calibri</vt:lpstr>
      <vt:lpstr>Montserrat Light</vt:lpstr>
      <vt:lpstr>Arial Black</vt:lpstr>
      <vt:lpstr>Montserrat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FRAME INTERPOLATION VIA ADAPTIVE SEPARABLE CONVOLUTION</dc:title>
  <dc:creator>dell</dc:creator>
  <cp:lastModifiedBy>Ahmad Atwi</cp:lastModifiedBy>
  <cp:revision>52</cp:revision>
  <dcterms:created xsi:type="dcterms:W3CDTF">2006-08-16T00:00:00Z</dcterms:created>
  <dcterms:modified xsi:type="dcterms:W3CDTF">2024-03-24T11:14:40Z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492EEA443B294A5A98D2817A938428B6_12</vt:lpwstr>
  </property>
  <property fmtid="{D5CDD505-2E9C-101B-9397-08002B2CF9AE}" pid="3" name="KSOProductBuildVer">
    <vt:lpwstr>1033-12.2.0.13489</vt:lpwstr>
  </property>
</Properties>
</file>