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8" d="100"/>
          <a:sy n="78" d="100"/>
        </p:scale>
        <p:origin x="768"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12/11/2022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12/11/2022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2" name="TextBox 1"/>
          <p:cNvSpPr txBox="1"/>
          <p:nvPr/>
        </p:nvSpPr>
        <p:spPr>
          <a:xfrm>
            <a:off x="4188542" y="0"/>
            <a:ext cx="7875639" cy="7000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latin typeface="Amasis MT Pro" panose="02040504050005020304" pitchFamily="18" charset="0"/>
              </a:rPr>
              <a:t>PowerCo is a major gas and electric company supplies to corporate and small-medium enterprises. </a:t>
            </a:r>
          </a:p>
          <a:p>
            <a:pPr marL="285750" indent="-285750">
              <a:buFont typeface="Arial" panose="020B0604020202020204" pitchFamily="34" charset="0"/>
              <a:buChar char="•"/>
            </a:pPr>
            <a:r>
              <a:rPr lang="en-US" dirty="0">
                <a:solidFill>
                  <a:schemeClr val="tx1"/>
                </a:solidFill>
                <a:latin typeface="Amasis MT Pro" panose="02040504050005020304" pitchFamily="18" charset="0"/>
              </a:rPr>
              <a:t>They are losing customer due to power liberalization of the energy market in Europe, mainly in SME sector. </a:t>
            </a:r>
          </a:p>
          <a:p>
            <a:pPr marL="285750" indent="-285750">
              <a:buFont typeface="Arial" panose="020B0604020202020204" pitchFamily="34" charset="0"/>
              <a:buChar char="•"/>
            </a:pPr>
            <a:r>
              <a:rPr lang="en-US" dirty="0">
                <a:solidFill>
                  <a:schemeClr val="tx1"/>
                </a:solidFill>
                <a:latin typeface="Amasis MT Pro" panose="02040504050005020304" pitchFamily="18" charset="0"/>
              </a:rPr>
              <a:t>The solution of the problem is to build up a prediction model based on data to predict which customers are most likely to churn and then offer a discount of 20% to the customers to make them stay.</a:t>
            </a:r>
          </a:p>
          <a:p>
            <a:pPr marL="285750" indent="-285750">
              <a:buFont typeface="Arial" panose="020B0604020202020204" pitchFamily="34" charset="0"/>
              <a:buChar char="•"/>
            </a:pPr>
            <a:r>
              <a:rPr lang="en-US" dirty="0">
                <a:solidFill>
                  <a:schemeClr val="tx1"/>
                </a:solidFill>
                <a:latin typeface="Amasis MT Pro" panose="02040504050005020304" pitchFamily="18" charset="0"/>
              </a:rPr>
              <a:t>Prepared a model using “</a:t>
            </a:r>
            <a:r>
              <a:rPr lang="en-US" b="1" dirty="0">
                <a:solidFill>
                  <a:schemeClr val="tx1"/>
                </a:solidFill>
                <a:latin typeface="Amasis MT Pro" panose="02040504050005020304" pitchFamily="18" charset="0"/>
              </a:rPr>
              <a:t> Light Gradient Boosting Machine</a:t>
            </a:r>
            <a:r>
              <a:rPr lang="en-US" dirty="0">
                <a:solidFill>
                  <a:schemeClr val="tx1"/>
                </a:solidFill>
                <a:latin typeface="Amasis MT Pro" panose="02040504050005020304" pitchFamily="18" charset="0"/>
              </a:rPr>
              <a:t>”</a:t>
            </a:r>
          </a:p>
          <a:p>
            <a:pPr marL="285750" indent="-285750">
              <a:buFont typeface="Arial" panose="020B0604020202020204" pitchFamily="34" charset="0"/>
              <a:buChar char="•"/>
            </a:pPr>
            <a:r>
              <a:rPr lang="en-US" dirty="0">
                <a:solidFill>
                  <a:schemeClr val="tx1"/>
                </a:solidFill>
                <a:latin typeface="Amasis MT Pro" panose="02040504050005020304" pitchFamily="18" charset="0"/>
              </a:rPr>
              <a:t>Provide 90% accuracy on previous data</a:t>
            </a:r>
          </a:p>
          <a:p>
            <a:pPr marL="285750" indent="-285750">
              <a:buFont typeface="Arial" panose="020B0604020202020204" pitchFamily="34" charset="0"/>
              <a:buChar char="•"/>
            </a:pPr>
            <a:r>
              <a:rPr lang="en-US" dirty="0">
                <a:solidFill>
                  <a:schemeClr val="tx1"/>
                </a:solidFill>
                <a:latin typeface="Amasis MT Pro" panose="02040504050005020304" pitchFamily="18" charset="0"/>
              </a:rPr>
              <a:t>This proves that the hypothesis is correct and ready to use.</a:t>
            </a:r>
          </a:p>
          <a:p>
            <a:pPr marL="285750" indent="-285750">
              <a:buFont typeface="Arial" panose="020B0604020202020204" pitchFamily="34" charset="0"/>
              <a:buChar char="•"/>
            </a:pPr>
            <a:r>
              <a:rPr lang="en-US" sz="1800" dirty="0">
                <a:solidFill>
                  <a:schemeClr val="tx1">
                    <a:lumMod val="100000"/>
                  </a:schemeClr>
                </a:solidFill>
                <a:latin typeface="Amasis MT Pro" panose="02040504050005020304" pitchFamily="18" charset="0"/>
              </a:rPr>
              <a:t>From the model, price is not a major factor of the churn. According to the model:</a:t>
            </a:r>
          </a:p>
          <a:p>
            <a:pPr marL="108000" lvl="1" indent="0">
              <a:buClr>
                <a:schemeClr val="tx2">
                  <a:lumMod val="100000"/>
                </a:schemeClr>
              </a:buClr>
              <a:buSzPct val="100000"/>
              <a:buNone/>
            </a:pPr>
            <a:endParaRPr lang="en-US" sz="1800" dirty="0">
              <a:solidFill>
                <a:schemeClr val="tx1">
                  <a:lumMod val="100000"/>
                </a:schemeClr>
              </a:solidFill>
              <a:latin typeface="Amasis MT Pro" panose="02040504050005020304" pitchFamily="18" charset="0"/>
            </a:endParaRPr>
          </a:p>
          <a:p>
            <a:pPr marL="450900" lvl="1" indent="-342900">
              <a:buClr>
                <a:schemeClr val="tx2">
                  <a:lumMod val="100000"/>
                </a:schemeClr>
              </a:buClr>
              <a:buSzPct val="100000"/>
              <a:buFont typeface="Wingdings" panose="05000000000000000000" pitchFamily="2" charset="2"/>
              <a:buChar char="v"/>
            </a:pPr>
            <a:r>
              <a:rPr lang="en-US" sz="1800" dirty="0">
                <a:solidFill>
                  <a:schemeClr val="tx1">
                    <a:lumMod val="100000"/>
                  </a:schemeClr>
                </a:solidFill>
                <a:latin typeface="Amasis MT Pro" panose="02040504050005020304" pitchFamily="18" charset="0"/>
              </a:rPr>
              <a:t>Electricity consumption for the past 12 months is the highest determinant of the customer churn. This is followed by: </a:t>
            </a:r>
          </a:p>
          <a:p>
            <a:pPr marL="908100" lvl="2" indent="-342900">
              <a:buClr>
                <a:schemeClr val="tx2">
                  <a:lumMod val="100000"/>
                </a:schemeClr>
              </a:buClr>
              <a:buSzPct val="100000"/>
              <a:buAutoNum type="arabicPeriod"/>
            </a:pPr>
            <a:r>
              <a:rPr lang="en-US" dirty="0">
                <a:solidFill>
                  <a:schemeClr val="tx1">
                    <a:lumMod val="100000"/>
                  </a:schemeClr>
                </a:solidFill>
                <a:latin typeface="Amasis MT Pro" panose="02040504050005020304" pitchFamily="18" charset="0"/>
              </a:rPr>
              <a:t>Total net margin</a:t>
            </a:r>
          </a:p>
          <a:p>
            <a:pPr marL="908100" lvl="2" indent="-342900">
              <a:buClr>
                <a:schemeClr val="tx2">
                  <a:lumMod val="100000"/>
                </a:schemeClr>
              </a:buClr>
              <a:buSzPct val="100000"/>
              <a:buAutoNum type="arabicPeriod"/>
            </a:pPr>
            <a:r>
              <a:rPr lang="en-US" dirty="0">
                <a:solidFill>
                  <a:schemeClr val="tx1">
                    <a:lumMod val="100000"/>
                  </a:schemeClr>
                </a:solidFill>
                <a:latin typeface="Amasis MT Pro" panose="02040504050005020304" pitchFamily="18" charset="0"/>
              </a:rPr>
              <a:t> Forecasted bill of meter rental for the next 12 months</a:t>
            </a:r>
          </a:p>
          <a:p>
            <a:pPr marL="908100" lvl="2" indent="-342900">
              <a:buClr>
                <a:schemeClr val="tx2">
                  <a:lumMod val="100000"/>
                </a:schemeClr>
              </a:buClr>
              <a:buSzPct val="100000"/>
              <a:buAutoNum type="arabicPeriod"/>
            </a:pPr>
            <a:r>
              <a:rPr lang="en-US" dirty="0">
                <a:solidFill>
                  <a:schemeClr val="tx1">
                    <a:lumMod val="100000"/>
                  </a:schemeClr>
                </a:solidFill>
                <a:latin typeface="Amasis MT Pro" panose="02040504050005020304" pitchFamily="18" charset="0"/>
              </a:rPr>
              <a:t> Forecasted electricity consumption for next 12 months </a:t>
            </a:r>
          </a:p>
          <a:p>
            <a:pPr marL="908100" lvl="2" indent="-342900">
              <a:buClr>
                <a:schemeClr val="tx2">
                  <a:lumMod val="100000"/>
                </a:schemeClr>
              </a:buClr>
              <a:buSzPct val="100000"/>
              <a:buAutoNum type="arabicPeriod"/>
            </a:pPr>
            <a:r>
              <a:rPr lang="en-US" dirty="0">
                <a:solidFill>
                  <a:schemeClr val="tx1">
                    <a:lumMod val="100000"/>
                  </a:schemeClr>
                </a:solidFill>
                <a:latin typeface="Amasis MT Pro" panose="02040504050005020304" pitchFamily="18" charset="0"/>
              </a:rPr>
              <a:t>Net margin on power subscription.</a:t>
            </a:r>
          </a:p>
          <a:p>
            <a:pPr marL="285750" indent="-285750">
              <a:buFont typeface="Arial" panose="020B0604020202020204" pitchFamily="34" charset="0"/>
              <a:buChar char="•"/>
            </a:pPr>
            <a:endParaRPr lang="en-US" dirty="0">
              <a:solidFill>
                <a:schemeClr val="tx1"/>
              </a:solidFill>
              <a:latin typeface="Amasis MT Pro" panose="02040504050005020304" pitchFamily="18"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178</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Amasis MT Pro</vt:lpstr>
      <vt:lpstr>Arial</vt:lpstr>
      <vt:lpstr>Trebuchet MS</vt:lpstr>
      <vt:lpstr>Wingdings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Azari, Ahmad Ali</cp:lastModifiedBy>
  <cp:revision>450</cp:revision>
  <cp:lastPrinted>2016-04-06T18:59:25Z</cp:lastPrinted>
  <dcterms:created xsi:type="dcterms:W3CDTF">2016-11-04T11:46:04Z</dcterms:created>
  <dcterms:modified xsi:type="dcterms:W3CDTF">2022-12-11T17:21:44Z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