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7"/>
  </p:notesMasterIdLst>
  <p:handoutMasterIdLst>
    <p:handoutMasterId r:id="rId8"/>
  </p:handoutMasterIdLst>
  <p:sldIdLst>
    <p:sldId id="258" r:id="rId2"/>
    <p:sldId id="264" r:id="rId3"/>
    <p:sldId id="265" r:id="rId4"/>
    <p:sldId id="257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2"/>
  </p:normalViewPr>
  <p:slideViewPr>
    <p:cSldViewPr showGuides="1">
      <p:cViewPr varScale="1">
        <p:scale>
          <a:sx n="111" d="100"/>
          <a:sy n="111" d="100"/>
        </p:scale>
        <p:origin x="1536" y="96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 by Account and Account Type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440776" y="1196752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sales by account and / or account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A56DD-C6FA-4DF5-6A46-5FE7C7022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9782"/>
            <a:ext cx="9144000" cy="36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BED1BA-1528-4F65-B2F1-CBF4568A0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67083"/>
              </p:ext>
            </p:extLst>
          </p:nvPr>
        </p:nvGraphicFramePr>
        <p:xfrm>
          <a:off x="1547664" y="1484784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Nightclub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Nightclub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500FE621-EEC2-4BA2-B541-9597644B7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66930"/>
              </p:ext>
            </p:extLst>
          </p:nvPr>
        </p:nvGraphicFramePr>
        <p:xfrm>
          <a:off x="1547664" y="3139776"/>
          <a:ext cx="725433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13584">
                  <a:extLst>
                    <a:ext uri="{9D8B030D-6E8A-4147-A177-3AD203B41FA5}">
                      <a16:colId xmlns:a16="http://schemas.microsoft.com/office/drawing/2014/main" val="241334165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9093157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4258227894"/>
                    </a:ext>
                  </a:extLst>
                </a:gridCol>
                <a:gridCol w="1813584">
                  <a:extLst>
                    <a:ext uri="{9D8B030D-6E8A-4147-A177-3AD203B41FA5}">
                      <a16:colId xmlns:a16="http://schemas.microsoft.com/office/drawing/2014/main" val="1547353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9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Nightclub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 Venue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2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Restaurant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Nightclub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 Venue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653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5D19B-1891-4D63-8DBF-893951BED43B}"/>
              </a:ext>
            </a:extLst>
          </p:cNvPr>
          <p:cNvSpPr txBox="1"/>
          <p:nvPr/>
        </p:nvSpPr>
        <p:spPr>
          <a:xfrm>
            <a:off x="252059" y="145635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 Accounts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67694-2FBE-4D05-81CF-2CE5E73390F6}"/>
              </a:ext>
            </a:extLst>
          </p:cNvPr>
          <p:cNvSpPr txBox="1"/>
          <p:nvPr/>
        </p:nvSpPr>
        <p:spPr>
          <a:xfrm>
            <a:off x="251520" y="3117405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2 Accounts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Account Type and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534737" y="1065601"/>
            <a:ext cx="826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Graph(s) of trends and data for total sales by account type and year…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2658B-422D-9DA1-312D-FB0FE437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1758626"/>
            <a:ext cx="8964488" cy="32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Key Takeaways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4575C-5176-01BD-7BE5-3B7959F5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4" y="1065601"/>
            <a:ext cx="2422409" cy="5243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798DE-05DB-3253-9C0B-0E8952CFE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383" y="1137609"/>
            <a:ext cx="3122021" cy="2363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1D9C33-0BB7-A22C-3905-89C700FBBD7F}"/>
              </a:ext>
            </a:extLst>
          </p:cNvPr>
          <p:cNvSpPr txBox="1"/>
          <p:nvPr/>
        </p:nvSpPr>
        <p:spPr>
          <a:xfrm>
            <a:off x="6279724" y="1115397"/>
            <a:ext cx="24224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Observations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lowest CAGR scoring establishments was mainly due to their lack of product availability and lack of marketing efforts.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figure on the left highlighted in blue shows the correlation between different products and marketing tactics on CAGR.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figure on the left highlighted in green is the correlation between different products and marketing tactics on CAGR taking in account different account types.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538F8-2EA6-42F6-C0B2-5C35A01EB4C7}"/>
              </a:ext>
            </a:extLst>
          </p:cNvPr>
          <p:cNvSpPr txBox="1"/>
          <p:nvPr/>
        </p:nvSpPr>
        <p:spPr>
          <a:xfrm>
            <a:off x="2723383" y="3573016"/>
            <a:ext cx="355634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Recommendation</a:t>
            </a:r>
            <a:r>
              <a:rPr lang="en-US" sz="1400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All </a:t>
            </a:r>
            <a:r>
              <a:rPr lang="en-US" sz="1200" b="1" i="1" dirty="0">
                <a:solidFill>
                  <a:srgbClr val="FF0000"/>
                </a:solidFill>
              </a:rPr>
              <a:t>restaurants</a:t>
            </a:r>
            <a:r>
              <a:rPr lang="en-US" sz="1200" i="1" dirty="0"/>
              <a:t> should add coolers, and menu inclusions as marketing tactics as well as offer the sugar free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All </a:t>
            </a:r>
            <a:r>
              <a:rPr lang="en-US" sz="1200" b="1" i="1" dirty="0">
                <a:solidFill>
                  <a:srgbClr val="FF0000"/>
                </a:solidFill>
              </a:rPr>
              <a:t>hotels</a:t>
            </a:r>
            <a:r>
              <a:rPr lang="en-US" sz="1200" i="1" dirty="0"/>
              <a:t> should add coolers as marketing tactics as well as offer the sugar free and Yellow Edition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All </a:t>
            </a:r>
            <a:r>
              <a:rPr lang="en-US" sz="1200" b="1" i="1" dirty="0">
                <a:solidFill>
                  <a:srgbClr val="FF0000"/>
                </a:solidFill>
              </a:rPr>
              <a:t>Clubs</a:t>
            </a:r>
            <a:r>
              <a:rPr lang="en-US" sz="1200" i="1" dirty="0"/>
              <a:t> should add coolers, digital screens as marketing tactics as well as offer the sugar free and Yellow Edition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All </a:t>
            </a:r>
            <a:r>
              <a:rPr lang="en-US" sz="1200" b="1" i="1" dirty="0">
                <a:solidFill>
                  <a:srgbClr val="FF0000"/>
                </a:solidFill>
              </a:rPr>
              <a:t>Bars</a:t>
            </a:r>
            <a:r>
              <a:rPr lang="en-US" sz="1200" i="1" dirty="0"/>
              <a:t> should add coolers, digital screens and posters as marketing tactics as well as offer the sugar free and Yellow Edition products.</a:t>
            </a:r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287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TradeGothic</vt:lpstr>
      <vt:lpstr>Linklaters HouseStyle</vt:lpstr>
      <vt:lpstr>PowerPoint Presentation</vt:lpstr>
      <vt:lpstr>Sales Growth by Account and Account Type </vt:lpstr>
      <vt:lpstr>Best and Worst Performing Accounts by Account Type  (5 Year CAGR)</vt:lpstr>
      <vt:lpstr>Total Sales by Account Type and Year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Azari, Ahmad Ali</cp:lastModifiedBy>
  <cp:revision>47</cp:revision>
  <dcterms:created xsi:type="dcterms:W3CDTF">2020-08-24T16:57:34Z</dcterms:created>
  <dcterms:modified xsi:type="dcterms:W3CDTF">2022-12-05T20:50:23Z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