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69" r:id="rId3"/>
    <p:sldId id="256" r:id="rId4"/>
    <p:sldId id="270" r:id="rId5"/>
    <p:sldId id="257" r:id="rId6"/>
    <p:sldId id="272" r:id="rId7"/>
    <p:sldId id="259" r:id="rId8"/>
    <p:sldId id="261" r:id="rId9"/>
    <p:sldId id="273" r:id="rId10"/>
    <p:sldId id="274" r:id="rId11"/>
    <p:sldId id="278" r:id="rId12"/>
    <p:sldId id="279" r:id="rId13"/>
    <p:sldId id="275" r:id="rId14"/>
    <p:sldId id="264" r:id="rId15"/>
    <p:sldId id="262" r:id="rId16"/>
    <p:sldId id="276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/>
    <p:restoredTop sz="94653"/>
  </p:normalViewPr>
  <p:slideViewPr>
    <p:cSldViewPr snapToGrid="0" snapToObjects="1">
      <p:cViewPr varScale="1">
        <p:scale>
          <a:sx n="112" d="100"/>
          <a:sy n="112" d="100"/>
        </p:scale>
        <p:origin x="1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Quid.com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6285"/>
            <a:ext cx="7772400" cy="1533679"/>
          </a:xfrm>
        </p:spPr>
        <p:txBody>
          <a:bodyPr anchor="b">
            <a:normAutofit/>
          </a:bodyPr>
          <a:lstStyle>
            <a:lvl1pPr algn="l">
              <a:defRPr sz="3600"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7509"/>
            <a:ext cx="6858000" cy="298091"/>
          </a:xfrm>
        </p:spPr>
        <p:txBody>
          <a:bodyPr/>
          <a:lstStyle>
            <a:lvl1pPr marL="0" indent="0" algn="l">
              <a:buNone/>
              <a:defRPr sz="1400">
                <a:latin typeface="Baskerville" charset="0"/>
                <a:ea typeface="Baskerville" charset="0"/>
                <a:cs typeface="Baskervill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4110" y="6325269"/>
            <a:ext cx="726941" cy="3743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401114" y="6356560"/>
            <a:ext cx="776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Baskerville"/>
                <a:cs typeface="Baskerville"/>
              </a:rPr>
              <a:t>Powered by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5800" y="4197352"/>
            <a:ext cx="6858000" cy="32579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Baskerville" charset="0"/>
                <a:ea typeface="Baskerville" charset="0"/>
                <a:cs typeface="Baskerville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2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365125"/>
            <a:ext cx="7886700" cy="593519"/>
          </a:xfrm>
        </p:spPr>
        <p:txBody>
          <a:bodyPr>
            <a:normAutofit/>
          </a:bodyPr>
          <a:lstStyle>
            <a:lvl1pPr>
              <a:defRPr sz="2400"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958644"/>
            <a:ext cx="7886700" cy="28595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Baskerville" charset="0"/>
                <a:ea typeface="Baskerville" charset="0"/>
                <a:cs typeface="Baskerville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50850" y="6241844"/>
            <a:ext cx="7886700" cy="2859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Baskerville" charset="0"/>
                <a:ea typeface="Baskerville" charset="0"/>
                <a:cs typeface="Baskerville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2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-Text-Analytics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8"/>
            <a:ext cx="7886700" cy="593519"/>
          </a:xfrm>
        </p:spPr>
        <p:txBody>
          <a:bodyPr>
            <a:normAutofit/>
          </a:bodyPr>
          <a:lstStyle>
            <a:lvl1pPr>
              <a:defRPr sz="2400"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5138" y="421239"/>
            <a:ext cx="726941" cy="3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365128"/>
            <a:ext cx="7886700" cy="593519"/>
          </a:xfrm>
        </p:spPr>
        <p:txBody>
          <a:bodyPr>
            <a:normAutofit/>
          </a:bodyPr>
          <a:lstStyle>
            <a:lvl1pPr>
              <a:defRPr sz="2400"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958645"/>
            <a:ext cx="7886700" cy="268646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Baskerville" charset="0"/>
                <a:ea typeface="Baskerville" charset="0"/>
                <a:cs typeface="Baskerville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5138" y="421239"/>
            <a:ext cx="726941" cy="3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1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227" y="-1152310"/>
            <a:ext cx="796875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188201" y="4559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ubtitle 3"/>
          <p:cNvSpPr txBox="1">
            <a:spLocks/>
          </p:cNvSpPr>
          <p:nvPr userDrawn="1"/>
        </p:nvSpPr>
        <p:spPr>
          <a:xfrm>
            <a:off x="1663701" y="5283346"/>
            <a:ext cx="823846" cy="29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1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4572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1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9144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1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3716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1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182880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1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solidFill>
                  <a:srgbClr val="2FAEBF"/>
                </a:solidFill>
                <a:latin typeface="Baskerville" charset="0"/>
                <a:ea typeface="Baskerville" charset="0"/>
                <a:cs typeface="Baskerville" charset="0"/>
                <a:hlinkClick r:id="rId3" action="ppaction://hlinkfile"/>
              </a:rPr>
              <a:t>Quid.com</a:t>
            </a:r>
            <a:endParaRPr lang="en-US" sz="1200" b="0" i="0" dirty="0">
              <a:solidFill>
                <a:srgbClr val="2FAEBF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663700" y="4385183"/>
            <a:ext cx="6858000" cy="76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Helvetica Neue Medium"/>
                <a:ea typeface="Baskerville" charset="0"/>
                <a:cs typeface="Helvetica Neue Medium"/>
              </a:rPr>
              <a:t>Quid expands your ability to comprehend massive amounts of information on any given topic. It combines search and high-performance algorithms to find patterns in data. Ultimately, it helps you understand complexity and see connections previously hidden.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663701" y="3232176"/>
            <a:ext cx="3413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Baskerville" charset="0"/>
                <a:ea typeface="Baskerville" charset="0"/>
                <a:cs typeface="Baskerville" charset="0"/>
              </a:rPr>
              <a:t>Powered by Quid</a:t>
            </a:r>
          </a:p>
        </p:txBody>
      </p:sp>
    </p:spTree>
    <p:extLst>
      <p:ext uri="{BB962C8B-B14F-4D97-AF65-F5344CB8AC3E}">
        <p14:creationId xmlns:p14="http://schemas.microsoft.com/office/powerpoint/2010/main" val="145652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CAB2-1952-7A4C-BB4A-3B278775AE3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2A601-2113-8F48-8464-07A711B8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i.quid.com/projects/1288105/networks/1598309/visualiz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4430-4EDF-2247-B962-DDB79469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53468"/>
            <a:ext cx="7886700" cy="628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Trump</a:t>
            </a:r>
            <a:r>
              <a:rPr lang="en-US" dirty="0"/>
              <a:t> In A Far Way Scandal: </a:t>
            </a:r>
            <a:r>
              <a:rPr lang="en-US" dirty="0">
                <a:solidFill>
                  <a:srgbClr val="FF0000"/>
                </a:solidFill>
              </a:rPr>
              <a:t>A Murder Of Journalist!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7275-2511-A349-A505-0A25B1DB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2858703"/>
            <a:ext cx="7886700" cy="4138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How the assassination of Jamal </a:t>
            </a:r>
            <a:r>
              <a:rPr lang="en-US" sz="2000" dirty="0" err="1">
                <a:solidFill>
                  <a:schemeClr val="tx1"/>
                </a:solidFill>
              </a:rPr>
              <a:t>Khashoggi</a:t>
            </a:r>
            <a:r>
              <a:rPr lang="en-US" sz="2000" dirty="0">
                <a:solidFill>
                  <a:schemeClr val="tx1"/>
                </a:solidFill>
              </a:rPr>
              <a:t> affects the </a:t>
            </a:r>
            <a:r>
              <a:rPr lang="en-US" sz="2000" dirty="0" err="1">
                <a:solidFill>
                  <a:srgbClr val="FF0000"/>
                </a:solidFill>
              </a:rPr>
              <a:t>President..Party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ED37E2-2878-CF45-A26D-4AAEFD520435}"/>
              </a:ext>
            </a:extLst>
          </p:cNvPr>
          <p:cNvSpPr txBox="1">
            <a:spLocks/>
          </p:cNvSpPr>
          <p:nvPr/>
        </p:nvSpPr>
        <p:spPr>
          <a:xfrm>
            <a:off x="628650" y="5424103"/>
            <a:ext cx="7886700" cy="56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Baskerville" charset="0"/>
                <a:ea typeface="Baskerville" charset="0"/>
                <a:cs typeface="Baskervill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Ahmad </a:t>
            </a:r>
            <a:r>
              <a:rPr lang="en-US" sz="2000" dirty="0" err="1">
                <a:solidFill>
                  <a:schemeClr val="tx1"/>
                </a:solidFill>
              </a:rPr>
              <a:t>Bou</a:t>
            </a:r>
            <a:r>
              <a:rPr lang="en-US" sz="2000">
                <a:solidFill>
                  <a:schemeClr val="tx1"/>
                </a:solidFill>
              </a:rPr>
              <a:t> Merhi - Friday </a:t>
            </a:r>
            <a:r>
              <a:rPr lang="en-US" sz="2000" dirty="0">
                <a:solidFill>
                  <a:schemeClr val="tx1"/>
                </a:solidFill>
              </a:rPr>
              <a:t>Nov2,2018 </a:t>
            </a:r>
          </a:p>
        </p:txBody>
      </p:sp>
    </p:spTree>
    <p:extLst>
      <p:ext uri="{BB962C8B-B14F-4D97-AF65-F5344CB8AC3E}">
        <p14:creationId xmlns:p14="http://schemas.microsoft.com/office/powerpoint/2010/main" val="420759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6531-2AAD-3C46-8DA1-15F42456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2.1 - Network map of Trump Reputation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9EC57-F8CC-1240-96EF-F8AEB9676A5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222DA63A-7962-FD4E-89D0-466AFB10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21" y="1320122"/>
            <a:ext cx="6604000" cy="4217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A0B9A9-8FBA-4341-A710-DC133AFA9172}"/>
              </a:ext>
            </a:extLst>
          </p:cNvPr>
          <p:cNvSpPr txBox="1"/>
          <p:nvPr/>
        </p:nvSpPr>
        <p:spPr>
          <a:xfrm>
            <a:off x="992365" y="4590819"/>
            <a:ext cx="2066318" cy="466683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F04E53"/>
                </a:solidFill>
                <a:latin typeface="Arial"/>
              </a:defRPr>
            </a:pPr>
            <a:r>
              <a:t>US-KSA relationship  (13%)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E0E25-588F-D64C-9210-063060C2E7A9}"/>
              </a:ext>
            </a:extLst>
          </p:cNvPr>
          <p:cNvSpPr txBox="1"/>
          <p:nvPr/>
        </p:nvSpPr>
        <p:spPr>
          <a:xfrm>
            <a:off x="5396408" y="4193333"/>
            <a:ext cx="2066318" cy="466683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87C445"/>
                </a:solidFill>
                <a:latin typeface="Arial"/>
              </a:defRPr>
            </a:pPr>
            <a:r>
              <a:t>First reactions to the crime (7.2%)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BD43B-97EB-9942-AC85-8E3B812640D2}"/>
              </a:ext>
            </a:extLst>
          </p:cNvPr>
          <p:cNvSpPr txBox="1"/>
          <p:nvPr/>
        </p:nvSpPr>
        <p:spPr>
          <a:xfrm>
            <a:off x="5934982" y="2294021"/>
            <a:ext cx="2066318" cy="761769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FFCE03"/>
                </a:solidFill>
                <a:latin typeface="Arial"/>
              </a:defRPr>
            </a:pPr>
            <a:r>
              <a:t>Financial impact: Skip "Davos In The Desert"  (3.6%)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04BCD-D0F7-8A4D-A454-7823CCE7C6E8}"/>
              </a:ext>
            </a:extLst>
          </p:cNvPr>
          <p:cNvSpPr txBox="1"/>
          <p:nvPr/>
        </p:nvSpPr>
        <p:spPr>
          <a:xfrm>
            <a:off x="3921973" y="3813145"/>
            <a:ext cx="4879396" cy="145027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An oil threat, but Saudi Arabia less fearsome than it used to 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507CD-3058-8444-82B7-27617256A582}"/>
              </a:ext>
            </a:extLst>
          </p:cNvPr>
          <p:cNvSpPr txBox="1"/>
          <p:nvPr/>
        </p:nvSpPr>
        <p:spPr>
          <a:xfrm>
            <a:off x="4258839" y="5267487"/>
            <a:ext cx="4143465" cy="145027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The Khashoggi murder and the one-man rule of MBS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B7F72-B071-9043-8B39-916D543D75EA}"/>
              </a:ext>
            </a:extLst>
          </p:cNvPr>
          <p:cNvSpPr txBox="1"/>
          <p:nvPr/>
        </p:nvSpPr>
        <p:spPr>
          <a:xfrm>
            <a:off x="3039534" y="3463499"/>
            <a:ext cx="3272490" cy="145027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Boeing stands by Saudi Arabia, even 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270FF-B82C-8F4B-A3B3-D640E3A0C775}"/>
              </a:ext>
            </a:extLst>
          </p:cNvPr>
          <p:cNvSpPr txBox="1"/>
          <p:nvPr/>
        </p:nvSpPr>
        <p:spPr>
          <a:xfrm>
            <a:off x="4263641" y="1633256"/>
            <a:ext cx="6321752" cy="145027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Trump defends Saudi Arabia as accusations mount over journalist disappearance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96F14-F6CB-3742-889E-FBACCF483823}"/>
              </a:ext>
            </a:extLst>
          </p:cNvPr>
          <p:cNvSpPr txBox="1"/>
          <p:nvPr/>
        </p:nvSpPr>
        <p:spPr>
          <a:xfrm>
            <a:off x="2606272" y="1945236"/>
            <a:ext cx="4531075" cy="145027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Joint statement on the disappearance of Jamal Khashoggi</a:t>
            </a:r>
          </a:p>
        </p:txBody>
      </p:sp>
    </p:spTree>
    <p:extLst>
      <p:ext uri="{BB962C8B-B14F-4D97-AF65-F5344CB8AC3E}">
        <p14:creationId xmlns:p14="http://schemas.microsoft.com/office/powerpoint/2010/main" val="286185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2.2 - Social Engagement by Sentiment 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50100" y="1143000"/>
          <a:ext cx="1986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Sentiment summary</a:t>
                      </a:r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E00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negative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CFC30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neutral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26FF0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positive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1000"/>
            <a:ext cx="6604000" cy="42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2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2.3 - Published count articles by countries 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50100" y="1143000"/>
          <a:ext cx="1986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Sentiment summary</a:t>
                      </a:r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E00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negative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CFC30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neutral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26FF0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positive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1000"/>
            <a:ext cx="6604000" cy="42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5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2F99-49D9-8643-8783-F7437EFB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5B1E-8EE1-CC46-A3DB-AF62B553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958644"/>
            <a:ext cx="7886700" cy="4322016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Trump administration played political games in human case (feedback is mostly negative)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 is maintaining its international relations for business reasons (queries found: more deals, more jobs, more foreign funds, etc...)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Republican Party might be affected negatively in the midterm election on Tuesday Nov6 because of the murder of </a:t>
            </a:r>
            <a:r>
              <a:rPr lang="en-US" sz="1600" dirty="0" err="1">
                <a:solidFill>
                  <a:schemeClr val="tx1"/>
                </a:solidFill>
              </a:rPr>
              <a:t>Khashoggi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Based on the assumption above, Democrats will win more seats and more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E4973-2610-C247-8AC4-D6A378E2E07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707555"/>
            <a:ext cx="7772400" cy="549745"/>
          </a:xfrm>
        </p:spPr>
        <p:txBody>
          <a:bodyPr>
            <a:normAutofit fontScale="90000"/>
          </a:bodyPr>
          <a:lstStyle/>
          <a:p>
            <a:r>
              <a:rPr dirty="0"/>
              <a:t>Appendix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57300"/>
            <a:ext cx="6858000" cy="3993709"/>
          </a:xfrm>
        </p:spPr>
        <p:txBody>
          <a:bodyPr/>
          <a:lstStyle/>
          <a:p>
            <a:r>
              <a:rPr lang="en-US" sz="1800" b="1" dirty="0"/>
              <a:t>Future Studies:</a:t>
            </a:r>
          </a:p>
          <a:p>
            <a:r>
              <a:rPr lang="en-US" b="1" dirty="0"/>
              <a:t>A- Politics 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impact of the </a:t>
            </a:r>
            <a:r>
              <a:rPr lang="en-US" dirty="0">
                <a:solidFill>
                  <a:srgbClr val="FF0000"/>
                </a:solidFill>
              </a:rPr>
              <a:t>scandal on Saudi Arabia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what extend the scandal will </a:t>
            </a:r>
            <a:r>
              <a:rPr lang="en-US" dirty="0">
                <a:solidFill>
                  <a:srgbClr val="FF0000"/>
                </a:solidFill>
              </a:rPr>
              <a:t>threat MBS</a:t>
            </a:r>
            <a:r>
              <a:rPr lang="en-US" dirty="0"/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role of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err="1">
                <a:solidFill>
                  <a:srgbClr val="FF0000"/>
                </a:solidFill>
              </a:rPr>
              <a:t>AlJazeera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AlArabiya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 </a:t>
            </a:r>
            <a:r>
              <a:rPr lang="en-US" dirty="0" err="1"/>
              <a:t>Quatarian</a:t>
            </a:r>
            <a:r>
              <a:rPr lang="en-US" dirty="0"/>
              <a:t>  and </a:t>
            </a:r>
            <a:r>
              <a:rPr lang="en-US" dirty="0" err="1"/>
              <a:t>Saudian</a:t>
            </a:r>
            <a:r>
              <a:rPr lang="en-US" dirty="0"/>
              <a:t> media arm?</a:t>
            </a:r>
          </a:p>
          <a:p>
            <a:r>
              <a:rPr lang="en-US" b="1" dirty="0"/>
              <a:t>B- Economical 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this International crime will affect the oil prices?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what extent there is impact on US jobs and trade?</a:t>
            </a:r>
          </a:p>
          <a:p>
            <a:r>
              <a:rPr lang="en-US" b="1" dirty="0"/>
              <a:t>C- Media effects: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 and against media effects on Trump image?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A.1</a:t>
            </a:r>
            <a:r>
              <a:rPr dirty="0"/>
              <a:t> - Top 20 news 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50100" y="1143000"/>
          <a:ext cx="1986280" cy="140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Clusters</a:t>
                      </a:r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1ED7D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Start of the crisis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04E5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US-KSA relationship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7.4%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87C445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First reactions to the crime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8499A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administration feedback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FCE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Financial impact: Skip "Davos In The Desert"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3C879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VS Crown Prince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4A467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European Feedback: Weapons embargo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E61E27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increased pressure despite arms deal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BF8092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Affection side: khashoggi's son leaves Saudi Arabia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039849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Oil impact: Saudi Arabia uses the oil tool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6DEF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Threatens Saudi Arabia: severe punishment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9A605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reaction on Trump threats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EAE962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Rumors on Khashoggi murder\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B22264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Pompeo visit the Kingdom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C1966B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Congress intervenes: Senators against the murder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00804F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confesses: Khashoggi killed in the embassy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9581BC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Official announcement feedback: Top guys accused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9621E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Pressure to cancel The Middle East WWE Crown Jewel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2E56BC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defense strategy: officials statement anti-propaganda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1ED7D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Lobbies impact on Trump: The President changes his word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D72E8E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UK Intervention and sanction ahead: 10 Downing Street angry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04E5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Wrecking ball: US affirms Saudi allies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87C445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changes his words again: Saudi Arabia lies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8499A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confirmed again the "grave mistake"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FCE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relies on relation with Saudi Arabia and creating jobs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3C879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lobbies win more solidarity from Arab and Muslim countries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1000"/>
            <a:ext cx="6604000" cy="42177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7BCF-2FE5-B444-9024-F778CAB9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068195"/>
            <a:ext cx="7886700" cy="59351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0892-938C-5F44-A5C0-67A95AC68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958644"/>
            <a:ext cx="7886700" cy="172740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Thank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C4FCE-102D-EE48-A527-E5C47860A5A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Analytics Background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Read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Quid creates a visual map to represent the landscape. Example network: sized by degree, colored by cluster.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92C75B-C34A-F34E-863E-BD943877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73FF78-DF7B-F241-B4E3-D765F33B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Questions and assumptions to discuss: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the impact of the scandal on </a:t>
            </a:r>
            <a:r>
              <a:rPr lang="en-US" sz="2000" dirty="0">
                <a:solidFill>
                  <a:srgbClr val="FF0000"/>
                </a:solidFill>
              </a:rPr>
              <a:t>US?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the murder affects </a:t>
            </a:r>
            <a:r>
              <a:rPr lang="en-US" sz="2000" dirty="0">
                <a:solidFill>
                  <a:srgbClr val="FF0000"/>
                </a:solidFill>
              </a:rPr>
              <a:t>Trump image </a:t>
            </a:r>
            <a:r>
              <a:rPr lang="en-US" sz="2000" dirty="0"/>
              <a:t>and reputation?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Will this impact change the game in the </a:t>
            </a:r>
            <a:r>
              <a:rPr lang="en-US" sz="2000" dirty="0">
                <a:solidFill>
                  <a:srgbClr val="FF0000"/>
                </a:solidFill>
              </a:rPr>
              <a:t>midterm elections</a:t>
            </a:r>
            <a:r>
              <a:rPr lang="en-US" sz="2000" dirty="0"/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7253F7-AB61-8B4A-979B-F202411D0F1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0850" y="3520440"/>
            <a:ext cx="7886700" cy="300735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Why Now?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2018 midterm elections in the US will be held on Tuesday, November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Not the first media case against Trump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Trump was accused before on international case such as Russian troll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BA08B-B7CB-E44E-87AD-6378C8B66CA2}"/>
              </a:ext>
            </a:extLst>
          </p:cNvPr>
          <p:cNvSpPr txBox="1"/>
          <p:nvPr/>
        </p:nvSpPr>
        <p:spPr>
          <a:xfrm>
            <a:off x="2252312" y="46682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138" y="1271425"/>
            <a:ext cx="7851808" cy="277844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dirty="0"/>
              <a:t>( "Saudi Arabiya" OR "KSA" OR "Kingdom Saudi Arabia" ~ 3 OR "Saudi Arabia" ~ 2 OR "MBS" OR "Mohammad Bin Salman" ~ 2 OR "Crown Prince" OR "Son of King" ~ 3 ) AND ( "Jamal </a:t>
            </a:r>
            <a:r>
              <a:rPr dirty="0" err="1"/>
              <a:t>khashoggi</a:t>
            </a:r>
            <a:r>
              <a:rPr dirty="0"/>
              <a:t>" OR "</a:t>
            </a:r>
            <a:r>
              <a:rPr dirty="0" err="1"/>
              <a:t>journ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00" y="500513"/>
            <a:ext cx="6858000" cy="4716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  Q1: Impact on Trio: Trump, Saudi Arabia, MBS</a:t>
            </a:r>
          </a:p>
          <a:p>
            <a:endParaRPr lang="en-US" sz="2000" dirty="0">
              <a:latin typeface="+mn-lt"/>
            </a:endParaRPr>
          </a:p>
          <a:p>
            <a:endParaRPr sz="20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0138" y="866274"/>
            <a:ext cx="7601552" cy="3176337"/>
          </a:xfrm>
        </p:spPr>
        <p:txBody>
          <a:bodyPr>
            <a:normAutofit/>
          </a:bodyPr>
          <a:lstStyle/>
          <a:p>
            <a:r>
              <a:rPr lang="en-US" sz="1800" b="1" dirty="0"/>
              <a:t>QUERIES TO ANALYSE THE CASE:</a:t>
            </a:r>
            <a:endParaRPr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B625-8E57-9843-B042-F6DCAA3E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8F35-9A83-2A44-9AC2-2024F1842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958644"/>
            <a:ext cx="6075078" cy="4607766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RENAME CLUSTERS BASED ON RELEVANT TOP QUERIES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REMOVE THE NON RELEVANT CLUSTERS (&lt;1%)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Using Quid platform to analyze news and social media reviews 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+mn-lt"/>
              </a:rPr>
              <a:t>Findings: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&gt;2400 articles and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Significant correlation between the trio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0AA9DC-F20A-C745-B9DE-20D709531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58871"/>
              </p:ext>
            </p:extLst>
          </p:nvPr>
        </p:nvGraphicFramePr>
        <p:xfrm>
          <a:off x="7150100" y="0"/>
          <a:ext cx="1986280" cy="15179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31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Clusters</a:t>
                      </a:r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1ED7D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Start of the crisis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04E5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US-KSA relationship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7.4%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87C445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rPr dirty="0"/>
                        <a:t>First reactions to the crime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8499A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administration feedback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FCE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rPr dirty="0"/>
                        <a:t>Financial impact: Skip "Davos In The Desert"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3C879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VS Crown Prince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4A467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European Feedback: Weapons embargo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E61E27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increased pressure despite arms deal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BF8092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Affection side: khashoggi's son leaves Saudi Arabia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039849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Oil impact: Saudi Arabia uses the oil tool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6DEF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Threatens Saudi Arabia: severe punishment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9A605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reaction on Trump threats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EAE962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Rumors on Khashoggi murder\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B22264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Pompeo visit the Kingdom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C1966B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Congress intervenes: Senators against the murder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00804F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confesses: Khashoggi killed in the embassy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9581BC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Official announcement feedback: Top guys accused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9621E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Pressure to cancel The Middle East WWE Crown Jewel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2E56BC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defense strategy: officials statement anti-propaganda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1ED7D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Lobbies impact on Trump: The President changes his word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D72E8E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UK Intervention and sanction ahead: 10 Downing Street angry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94431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04E5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Wrecking ball: US affirms Saudi allies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87C445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changes his words again: Saudi Arabia lies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543874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8499A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confirmed again the "grave mistake"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FCE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relies on relation with Saudi Arabia and creating jobs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692203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3C879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lobbies win more solidarity from Arab and Muslim countries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rPr dirty="0"/>
                        <a:t>1.5%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7F9530-785C-3848-A677-F6AFAD425B74}"/>
              </a:ext>
            </a:extLst>
          </p:cNvPr>
          <p:cNvSpPr txBox="1">
            <a:spLocks/>
          </p:cNvSpPr>
          <p:nvPr/>
        </p:nvSpPr>
        <p:spPr>
          <a:xfrm>
            <a:off x="450850" y="958644"/>
            <a:ext cx="6075078" cy="2024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Baskerville" charset="0"/>
                <a:ea typeface="Baskerville" charset="0"/>
                <a:cs typeface="Baskervill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8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1 - Network Map</a:t>
            </a:r>
            <a:r>
              <a:rPr lang="en-US" dirty="0"/>
              <a:t> on US, Trump and Saudi Arabiya?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4871"/>
            <a:ext cx="9144000" cy="4833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9310" y="5816652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1ED7D1"/>
                </a:solidFill>
                <a:latin typeface="Arial"/>
              </a:defRPr>
            </a:pPr>
            <a:r>
              <a:t>Start of the crisis  (8.7%)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9530" y="5109595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F04E53"/>
                </a:solidFill>
                <a:latin typeface="Arial"/>
              </a:defRPr>
            </a:pPr>
            <a:r>
              <a:t>US-KSA relationship  (7.4%)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9091" y="4407461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87C445"/>
                </a:solidFill>
                <a:latin typeface="Arial"/>
              </a:defRPr>
            </a:pPr>
            <a:r>
              <a:t>First reactions to the crime (5.7%)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7434" y="2478584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A8499A"/>
                </a:solidFill>
                <a:latin typeface="Arial"/>
              </a:defRPr>
            </a:pPr>
            <a:r>
              <a:t>Trump administration feedback (5.3%)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0363" y="3099072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FFCE03"/>
                </a:solidFill>
                <a:latin typeface="Arial"/>
              </a:defRPr>
            </a:pPr>
            <a:r>
              <a:t>Financial impact: Skip "Davos In The Desert"  (4.9%)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2786" y="4926013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E61E27"/>
                </a:solidFill>
                <a:latin typeface="Arial"/>
              </a:defRPr>
            </a:pPr>
            <a:r>
              <a:t>Trump increased pressure despite arms deal (4.3%)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8959" y="4696926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039849"/>
                </a:solidFill>
                <a:latin typeface="Arial"/>
              </a:defRPr>
            </a:pPr>
            <a:r>
              <a:t>Oil impact: Saudi Arabia uses the oil tool  (4.2%)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119" y="4758104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BF8092"/>
                </a:solidFill>
                <a:latin typeface="Arial"/>
              </a:defRPr>
            </a:pPr>
            <a:r>
              <a:t>Affection side: khashoggi's son leaves Saudi Arabia (4.2%)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315" y="2077588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A6DEF3"/>
                </a:solidFill>
                <a:latin typeface="Arial"/>
              </a:defRPr>
            </a:pPr>
            <a:r>
              <a:t>Trump Threatens Saudi Arabia: severe punishment (4.2%)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4887" y="1774284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9A6051"/>
                </a:solidFill>
                <a:latin typeface="Arial"/>
              </a:defRPr>
            </a:pPr>
            <a:r>
              <a:t>Saudi reaction on Trump threats (4.0%)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8817" y="2654668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EAE962"/>
                </a:solidFill>
                <a:latin typeface="Arial"/>
              </a:defRPr>
            </a:pPr>
            <a:r>
              <a:t>Rumors on Khashoggi murder\ (3.8%)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9612" y="2616796"/>
            <a:ext cx="755101" cy="170621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B22264"/>
                </a:solidFill>
                <a:latin typeface="Arial"/>
              </a:defRPr>
            </a:pPr>
            <a:r>
              <a:rPr dirty="0"/>
              <a:t>Pompeo visit the Kingdom (3.7%)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5481" y="4128936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C1966B"/>
                </a:solidFill>
                <a:latin typeface="Arial"/>
              </a:defRPr>
            </a:pPr>
            <a:r>
              <a:t>Congress intervenes: Senators against the murder (3.7%)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4973" y="3305648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00804F"/>
                </a:solidFill>
                <a:latin typeface="Arial"/>
              </a:defRPr>
            </a:pPr>
            <a:r>
              <a:t>Saudi Arabia confesses: Khashoggi killed in the ... (3.5%)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69689" y="2950388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9581BC"/>
                </a:solidFill>
                <a:latin typeface="Arial"/>
              </a:defRPr>
            </a:pPr>
            <a:r>
              <a:rPr dirty="0"/>
              <a:t>Official announcement feedback: Top guys accused (3.5%)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61655" y="5544623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F9621E"/>
                </a:solidFill>
                <a:latin typeface="Arial"/>
              </a:defRPr>
            </a:pPr>
            <a:r>
              <a:t>Pressure to cancel The Middle East WWE Crown Jewel (2.7%)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86464" y="4093124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2E56BC"/>
                </a:solidFill>
                <a:latin typeface="Arial"/>
              </a:defRPr>
            </a:pPr>
            <a:r>
              <a:t>Saudi defense strategy: officials statement ... (2.6%)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12135" y="2099298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D72E8E"/>
                </a:solidFill>
                <a:latin typeface="Arial"/>
              </a:defRPr>
            </a:pPr>
            <a:r>
              <a:t>UK Intervention and sanction ahead: 10 Downing ... (2.3%)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41308" y="1780293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1ED7D1"/>
                </a:solidFill>
                <a:latin typeface="Arial"/>
              </a:defRPr>
            </a:pPr>
            <a:r>
              <a:rPr dirty="0"/>
              <a:t>Saudi Lobbies impact on Trump: The President ... (2.3%)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91256" y="4142313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87C445"/>
                </a:solidFill>
                <a:latin typeface="Arial"/>
              </a:defRPr>
            </a:pPr>
            <a:r>
              <a:t>Trump changes his words again: Saudi Arabia lies (2.1%)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64307" y="3023927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A8499A"/>
                </a:solidFill>
                <a:latin typeface="Arial"/>
              </a:defRPr>
            </a:pPr>
            <a:r>
              <a:t>Saudi Arabia confirmed again the "grave mistake" (2.0%)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4163" y="2180290"/>
            <a:ext cx="755101" cy="27850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1035">
                <a:solidFill>
                  <a:srgbClr val="3C8790"/>
                </a:solidFill>
                <a:latin typeface="Arial"/>
              </a:defRPr>
            </a:pPr>
            <a:r>
              <a:t>Saudi Arabia lobbies win more solidarity from Arab and ... (1.5%)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1.2:Social engagement vs. Published count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1000"/>
            <a:ext cx="6604000" cy="4217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9445" y="1830523"/>
            <a:ext cx="726258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Start of the crisis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6963" y="4397997"/>
            <a:ext cx="2529601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Saudi defense strategy: officials statement anti-propaganda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4237" y="3159312"/>
            <a:ext cx="1316860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Trump administration feedback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9112" y="4003621"/>
            <a:ext cx="1118355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Pompeo visit the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4656" y="2649765"/>
            <a:ext cx="2409323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Saudi Arabia confesses: Khashoggi killed in the embassy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6901" y="2032427"/>
            <a:ext cx="1719515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European Feedback: Weapons embargo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7941" y="3437705"/>
            <a:ext cx="2184422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Trump Threatens Saudi Arabia: severe punishment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4372" y="2293579"/>
            <a:ext cx="1895617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Financial impact: Skip "Davos In The Desert"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1394" y="3824433"/>
            <a:ext cx="1714098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Oil impact: Saudi Arabia uses the oil tool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08637" y="3262849"/>
            <a:ext cx="2126991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Congress intervenes: Senators against the murder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8124" y="1673924"/>
            <a:ext cx="2184605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Official announcement feedback: Top guys accused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21482" y="4647744"/>
            <a:ext cx="2366950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Pressure to cancel The Middle East WWE Crown Jewel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1482" y="2764196"/>
            <a:ext cx="2094489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Saudi Arabia confirmed again the "grave mistake"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8906" y="3380831"/>
            <a:ext cx="1588403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Wrecking ball: US affirms Saudi allies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68906" y="5186014"/>
            <a:ext cx="3046475" cy="78316"/>
          </a:xfrm>
          <a:prstGeom prst="rect">
            <a:avLst/>
          </a:prstGeom>
          <a:noFill/>
        </p:spPr>
        <p:txBody>
          <a:bodyPr wrap="none" lIns="0" tIns="0">
            <a:spAutoFit/>
          </a:bodyPr>
          <a:lstStyle/>
          <a:p>
            <a:pPr>
              <a:defRPr sz="885">
                <a:solidFill>
                  <a:srgbClr val="000000"/>
                </a:solidFill>
                <a:latin typeface="Arial"/>
              </a:defRPr>
            </a:pPr>
            <a:r>
              <a:t>Saudi Arabia lobbies win more solidarity from Arab and Muslim countries</a:t>
            </a:r>
          </a:p>
        </p:txBody>
      </p:sp>
    </p:spTree>
    <p:extLst>
      <p:ext uri="{BB962C8B-B14F-4D97-AF65-F5344CB8AC3E}">
        <p14:creationId xmlns:p14="http://schemas.microsoft.com/office/powerpoint/2010/main" val="336990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dirty="0"/>
              <a:t>3 - Timeline by sentiment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50100" y="1143000"/>
          <a:ext cx="1986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Sentiment summary</a:t>
                      </a:r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E00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negative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62%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CFC30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neutral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26FF0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positive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1000"/>
            <a:ext cx="6604000" cy="4217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</a:t>
            </a:r>
            <a:r>
              <a:rPr dirty="0"/>
              <a:t> - Timeline of social engagement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sz="1000"/>
              <a:t>Source: </a:t>
            </a:r>
            <a:r>
              <a:rPr sz="1000">
                <a:hlinkClick r:id="rId2"/>
              </a:rPr>
              <a:t>Quid</a:t>
            </a:r>
            <a:r>
              <a:rPr sz="1000" baseline="30000"/>
              <a:t>®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50100" y="1143000"/>
          <a:ext cx="1986280" cy="140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Clusters</a:t>
                      </a:r>
                    </a:p>
                  </a:txBody>
                  <a:tcPr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1ED7D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Start of the crisis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8.7%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04E5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US-KSA relationship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7.4%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87C445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First reactions to the crime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8499A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administration feedback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5.3%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FCE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Financial impact: Skip "Davos In The Desert"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3C879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VS Crown Prince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4.9%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4A467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European Feedback: Weapons embargo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E61E27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increased pressure despite arms deal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BF8092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Affection side: khashoggi's son leaves Saudi Arabia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039849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Oil impact: Saudi Arabia uses the oil tool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6DEF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Threatens Saudi Arabia: severe punishment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4.2%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9A605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reaction on Trump threats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4.0%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EAE962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Rumors on Khashoggi murder\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B22264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Pompeo visit the Kingdom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C1966B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Congress intervenes: Senators against the murder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00804F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confesses: Khashoggi killed in the embassy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9581BC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Official announcement feedback: Top guys accused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3.5%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9621E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Pressure to cancel The Middle East WWE Crown Jewel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2.7%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2E56BC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defense strategy: officials statement anti-propaganda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2.6%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1ED7D1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Lobbies impact on Trump: The President changes his word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D72E8E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UK Intervention and sanction ahead: 10 Downing Street angry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2.3%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04E5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Wrecking ball: US affirms Saudi allies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87C445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changes his words again: Saudi Arabia lies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2.1%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A8499A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confirmed again the "grave mistake"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2.0%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FFCE03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Trump relies on relation with Saudi Arabia and creating jobs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1.8%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700" b="0">
                          <a:solidFill>
                            <a:srgbClr val="3C8790"/>
                          </a:solidFill>
                          <a:latin typeface="Arial"/>
                        </a:defRPr>
                      </a:pPr>
                      <a:r>
                        <a:t>●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Saudi Arabia lobbies win more solidarity from Arab and Muslim countries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  <a:latin typeface="Arial"/>
                        </a:defRPr>
                      </a:pPr>
                      <a:r>
                        <a:t>1.5%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1000"/>
            <a:ext cx="6604000" cy="42177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FFD9-F0F8-724D-B41C-7BCCF548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330201"/>
            <a:ext cx="7886700" cy="3841749"/>
          </a:xfrm>
        </p:spPr>
        <p:txBody>
          <a:bodyPr>
            <a:normAutofit/>
          </a:bodyPr>
          <a:lstStyle/>
          <a:p>
            <a:r>
              <a:rPr lang="en-US" dirty="0"/>
              <a:t>Q.2:How the murder affects </a:t>
            </a:r>
            <a:r>
              <a:rPr lang="en-US" dirty="0">
                <a:solidFill>
                  <a:srgbClr val="FF0000"/>
                </a:solidFill>
              </a:rPr>
              <a:t>Trump image </a:t>
            </a:r>
            <a:r>
              <a:rPr lang="en-US" dirty="0"/>
              <a:t>and reputation?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84B0-08B3-D640-AF19-1AB06801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3577590"/>
            <a:ext cx="7886700" cy="1611630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/>
              <a:t>QUERIES of Analysis: </a:t>
            </a:r>
          </a:p>
          <a:p>
            <a:endParaRPr lang="en-US" sz="72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/>
              <a:t>"trump" AND ("image" OR "reputation" OR "relation")</a:t>
            </a:r>
          </a:p>
        </p:txBody>
      </p:sp>
    </p:spTree>
    <p:extLst>
      <p:ext uri="{BB962C8B-B14F-4D97-AF65-F5344CB8AC3E}">
        <p14:creationId xmlns:p14="http://schemas.microsoft.com/office/powerpoint/2010/main" val="170941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2197</TotalTime>
  <Words>1702</Words>
  <Application>Microsoft Macintosh PowerPoint</Application>
  <PresentationFormat>On-screen Show (4:3)</PresentationFormat>
  <Paragraphs>380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Baskerville</vt:lpstr>
      <vt:lpstr>Calibri</vt:lpstr>
      <vt:lpstr>Calibri Light</vt:lpstr>
      <vt:lpstr>Futura Medium</vt:lpstr>
      <vt:lpstr>Helvetica Neue Medium</vt:lpstr>
      <vt:lpstr>Office Theme</vt:lpstr>
      <vt:lpstr>Trump In A Far Way Scandal: A Murder Of Journalist!</vt:lpstr>
      <vt:lpstr>Overview </vt:lpstr>
      <vt:lpstr>   ( "Saudi Arabiya" OR "KSA" OR "Kingdom Saudi Arabia" ~ 3 OR "Saudi Arabia" ~ 2 OR "MBS" OR "Mohammad Bin Salman" ~ 2 OR "Crown Prince" OR "Son of King" ~ 3 ) AND ( "Jamal khashoggi" OR "journ</vt:lpstr>
      <vt:lpstr>Methodology</vt:lpstr>
      <vt:lpstr>1 - Network Map on US, Trump and Saudi Arabiya?</vt:lpstr>
      <vt:lpstr>1.2:Social engagement vs. Published count</vt:lpstr>
      <vt:lpstr>1.3 - Timeline by sentiment</vt:lpstr>
      <vt:lpstr>1.4 - Timeline of social engagement</vt:lpstr>
      <vt:lpstr>Q.2:How the murder affects Trump image and reputation?</vt:lpstr>
      <vt:lpstr>2.1 - Network map of Trump Reputation</vt:lpstr>
      <vt:lpstr>2.2 - Social Engagement by Sentiment </vt:lpstr>
      <vt:lpstr>2.3 - Published count articles by countries </vt:lpstr>
      <vt:lpstr>Findings </vt:lpstr>
      <vt:lpstr>Appendix</vt:lpstr>
      <vt:lpstr>A.1 - Top 20 news sources</vt:lpstr>
      <vt:lpstr>Questions?</vt:lpstr>
      <vt:lpstr>Text Analytics Background</vt:lpstr>
      <vt:lpstr>How to Read a 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Trump In A Way Scandal: A Murder Of Journalist</dc:title>
  <dc:creator>Michael Kimelblat</dc:creator>
  <cp:lastModifiedBy>Ahmad  Boumerhi</cp:lastModifiedBy>
  <cp:revision>74</cp:revision>
  <dcterms:created xsi:type="dcterms:W3CDTF">2016-03-24T23:08:20Z</dcterms:created>
  <dcterms:modified xsi:type="dcterms:W3CDTF">2018-11-10T07:00:03Z</dcterms:modified>
</cp:coreProperties>
</file>