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1.svg" ContentType="image/svg+xml"/>
  <Override PartName="/ppt/media/image13.svg" ContentType="image/svg+xml"/>
  <Override PartName="/ppt/media/image15.svg" ContentType="image/svg+xml"/>
  <Override PartName="/ppt/media/image17.svg" ContentType="image/svg+xml"/>
  <Override PartName="/ppt/media/image19.svg" ContentType="image/svg+xml"/>
  <Override PartName="/ppt/media/image2.svg" ContentType="image/svg+xml"/>
  <Override PartName="/ppt/media/image21.svg" ContentType="image/svg+xml"/>
  <Override PartName="/ppt/media/image23.svg" ContentType="image/svg+xml"/>
  <Override PartName="/ppt/media/image25.svg" ContentType="image/svg+xml"/>
  <Override PartName="/ppt/media/image27.svg" ContentType="image/svg+xml"/>
  <Override PartName="/ppt/media/image29.svg" ContentType="image/svg+xml"/>
  <Override PartName="/ppt/media/image31.svg" ContentType="image/svg+xml"/>
  <Override PartName="/ppt/media/image33.svg" ContentType="image/svg+xml"/>
  <Override PartName="/ppt/media/image35.svg" ContentType="image/svg+xml"/>
  <Override PartName="/ppt/media/image37.svg" ContentType="image/svg+xml"/>
  <Override PartName="/ppt/media/image4.svg" ContentType="image/svg+xml"/>
  <Override PartName="/ppt/media/image40.svg" ContentType="image/svg+xml"/>
  <Override PartName="/ppt/media/image42.svg" ContentType="image/svg+xml"/>
  <Override PartName="/ppt/media/image44.svg" ContentType="image/svg+xml"/>
  <Override PartName="/ppt/media/image46.svg" ContentType="image/svg+xml"/>
  <Override PartName="/ppt/media/image48.svg" ContentType="image/svg+xml"/>
  <Override PartName="/ppt/media/image50.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3" r:id="rId9"/>
    <p:sldId id="264" r:id="rId10"/>
    <p:sldId id="266" r:id="rId11"/>
    <p:sldId id="267" r:id="rId12"/>
    <p:sldId id="268" r:id="rId13"/>
  </p:sldIdLst>
  <p:sldSz cx="18288000" cy="10287000"/>
  <p:notesSz cx="6858000" cy="9144000"/>
  <p:embeddedFontLst>
    <p:embeddedFont>
      <p:font typeface="Inter" panose="020B0502030000000004"/>
      <p:regular r:id="rId18"/>
    </p:embeddedFont>
    <p:embeddedFont>
      <p:font typeface="Atkinson Hyperlegible Bold" panose="00000500000000000000"/>
      <p:regular r:id="rId19"/>
      <p:bold r:id="rId20"/>
    </p:embeddedFont>
    <p:embeddedFont>
      <p:font typeface="Poppins" panose="00000500000000000000"/>
      <p:regular r:id="rId21"/>
      <p:bold r:id="rId22"/>
    </p:embeddedFont>
    <p:embeddedFont>
      <p:font typeface="Inter Bold" panose="020B0802030000000004"/>
      <p:bold r:id="rId23"/>
    </p:embeddedFont>
    <p:embeddedFont>
      <p:font typeface="Calibri" panose="020F050202020403020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5" userDrawn="1">
          <p15:clr>
            <a:srgbClr val="A4A3A4"/>
          </p15:clr>
        </p15:guide>
        <p15:guide id="2" pos="285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CE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35"/>
        <p:guide pos="285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font" Target="fonts/font10.fntdata"/><Relationship Id="rId26" Type="http://schemas.openxmlformats.org/officeDocument/2006/relationships/font" Target="fonts/font9.fntdata"/><Relationship Id="rId25" Type="http://schemas.openxmlformats.org/officeDocument/2006/relationships/font" Target="fonts/font8.fntdata"/><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2" Type="http://schemas.openxmlformats.org/officeDocument/2006/relationships/slideLayout" Target="../slideLayouts/slideLayout7.xml"/><Relationship Id="rId11" Type="http://schemas.openxmlformats.org/officeDocument/2006/relationships/image" Target="../media/image11.svg"/><Relationship Id="rId10" Type="http://schemas.openxmlformats.org/officeDocument/2006/relationships/image" Target="../media/image10.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19.svg"/><Relationship Id="rId7" Type="http://schemas.openxmlformats.org/officeDocument/2006/relationships/image" Target="../media/image18.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 Id="rId3" Type="http://schemas.openxmlformats.org/officeDocument/2006/relationships/image" Target="../media/image39.png"/><Relationship Id="rId2" Type="http://schemas.openxmlformats.org/officeDocument/2006/relationships/image" Target="../media/image13.svg"/><Relationship Id="rId10" Type="http://schemas.openxmlformats.org/officeDocument/2006/relationships/slideLayout" Target="../slideLayouts/slideLayout7.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9" Type="http://schemas.openxmlformats.org/officeDocument/2006/relationships/image" Target="../media/image49.png"/><Relationship Id="rId8" Type="http://schemas.openxmlformats.org/officeDocument/2006/relationships/image" Target="../media/image4.svg"/><Relationship Id="rId7" Type="http://schemas.openxmlformats.org/officeDocument/2006/relationships/image" Target="../media/image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 Id="rId3" Type="http://schemas.openxmlformats.org/officeDocument/2006/relationships/image" Target="../media/image45.png"/><Relationship Id="rId2" Type="http://schemas.openxmlformats.org/officeDocument/2006/relationships/image" Target="../media/image44.svg"/><Relationship Id="rId12" Type="http://schemas.openxmlformats.org/officeDocument/2006/relationships/slideLayout" Target="../slideLayouts/slideLayout7.xml"/><Relationship Id="rId11" Type="http://schemas.openxmlformats.org/officeDocument/2006/relationships/image" Target="../media/image9.png"/><Relationship Id="rId10" Type="http://schemas.openxmlformats.org/officeDocument/2006/relationships/image" Target="../media/image50.svg"/><Relationship Id="rId1" Type="http://schemas.openxmlformats.org/officeDocument/2006/relationships/image" Target="../media/image43.png"/></Relationships>
</file>

<file path=ppt/slides/_rels/slide2.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19.svg"/><Relationship Id="rId7" Type="http://schemas.openxmlformats.org/officeDocument/2006/relationships/image" Target="../media/image18.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 Id="rId3" Type="http://schemas.openxmlformats.org/officeDocument/2006/relationships/image" Target="../media/image14.png"/><Relationship Id="rId2" Type="http://schemas.openxmlformats.org/officeDocument/2006/relationships/image" Target="../media/image13.svg"/><Relationship Id="rId10" Type="http://schemas.openxmlformats.org/officeDocument/2006/relationships/slideLayout" Target="../slideLayouts/slideLayout7.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25.svg"/><Relationship Id="rId7" Type="http://schemas.openxmlformats.org/officeDocument/2006/relationships/image" Target="../media/image24.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9.svg"/><Relationship Id="rId3" Type="http://schemas.openxmlformats.org/officeDocument/2006/relationships/image" Target="../media/image18.png"/><Relationship Id="rId2" Type="http://schemas.openxmlformats.org/officeDocument/2006/relationships/image" Target="../media/image21.svg"/><Relationship Id="rId14" Type="http://schemas.openxmlformats.org/officeDocument/2006/relationships/slideLayout" Target="../slideLayouts/slideLayout7.xml"/><Relationship Id="rId13" Type="http://schemas.openxmlformats.org/officeDocument/2006/relationships/image" Target="../media/image27.svg"/><Relationship Id="rId12" Type="http://schemas.openxmlformats.org/officeDocument/2006/relationships/image" Target="../media/image26.png"/><Relationship Id="rId11" Type="http://schemas.openxmlformats.org/officeDocument/2006/relationships/image" Target="../media/image9.png"/><Relationship Id="rId10" Type="http://schemas.openxmlformats.org/officeDocument/2006/relationships/image" Target="../media/image13.svg"/><Relationship Id="rId1" Type="http://schemas.openxmlformats.org/officeDocument/2006/relationships/image" Target="../media/image20.png"/></Relationships>
</file>

<file path=ppt/slides/_rels/slide4.xml.rels><?xml version="1.0" encoding="UTF-8" standalone="yes"?>
<Relationships xmlns="http://schemas.openxmlformats.org/package/2006/relationships"><Relationship Id="rId9" Type="http://schemas.openxmlformats.org/officeDocument/2006/relationships/image" Target="../media/image33.svg"/><Relationship Id="rId8" Type="http://schemas.openxmlformats.org/officeDocument/2006/relationships/image" Target="../media/image32.png"/><Relationship Id="rId7" Type="http://schemas.openxmlformats.org/officeDocument/2006/relationships/image" Target="../media/image9.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 Id="rId3" Type="http://schemas.openxmlformats.org/officeDocument/2006/relationships/image" Target="../media/image28.png"/><Relationship Id="rId2" Type="http://schemas.openxmlformats.org/officeDocument/2006/relationships/image" Target="../media/image13.svg"/><Relationship Id="rId14" Type="http://schemas.openxmlformats.org/officeDocument/2006/relationships/slideLayout" Target="../slideLayouts/slideLayout7.xml"/><Relationship Id="rId13" Type="http://schemas.openxmlformats.org/officeDocument/2006/relationships/image" Target="../media/image19.svg"/><Relationship Id="rId12" Type="http://schemas.openxmlformats.org/officeDocument/2006/relationships/image" Target="../media/image18.png"/><Relationship Id="rId11" Type="http://schemas.openxmlformats.org/officeDocument/2006/relationships/image" Target="../media/image35.svg"/><Relationship Id="rId10" Type="http://schemas.openxmlformats.org/officeDocument/2006/relationships/image" Target="../media/image34.png"/><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9.png"/><Relationship Id="rId4" Type="http://schemas.openxmlformats.org/officeDocument/2006/relationships/image" Target="../media/image13.svg"/><Relationship Id="rId3" Type="http://schemas.openxmlformats.org/officeDocument/2006/relationships/image" Target="../media/image12.png"/><Relationship Id="rId2" Type="http://schemas.openxmlformats.org/officeDocument/2006/relationships/image" Target="../media/image37.svg"/><Relationship Id="rId1" Type="http://schemas.openxmlformats.org/officeDocument/2006/relationships/image" Target="../media/image36.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9.svg"/><Relationship Id="rId3"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9.svg"/><Relationship Id="rId3"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9.svg"/><Relationship Id="rId3"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9.svg"/><Relationship Id="rId3"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26671"/>
        </a:solidFill>
        <a:effectLst/>
      </p:bgPr>
    </p:bg>
    <p:spTree>
      <p:nvGrpSpPr>
        <p:cNvPr id="1" name=""/>
        <p:cNvGrpSpPr/>
        <p:nvPr/>
      </p:nvGrpSpPr>
      <p:grpSpPr>
        <a:xfrm>
          <a:off x="0" y="0"/>
          <a:ext cx="0" cy="0"/>
          <a:chOff x="0" y="0"/>
          <a:chExt cx="0" cy="0"/>
        </a:xfrm>
      </p:grpSpPr>
      <p:grpSp>
        <p:nvGrpSpPr>
          <p:cNvPr id="2" name="Group 2"/>
          <p:cNvGrpSpPr/>
          <p:nvPr/>
        </p:nvGrpSpPr>
        <p:grpSpPr>
          <a:xfrm rot="0">
            <a:off x="14920260" y="8570738"/>
            <a:ext cx="1630290" cy="592312"/>
            <a:chOff x="0" y="0"/>
            <a:chExt cx="2173719" cy="789749"/>
          </a:xfrm>
        </p:grpSpPr>
        <p:grpSp>
          <p:nvGrpSpPr>
            <p:cNvPr id="3" name="Group 3"/>
            <p:cNvGrpSpPr/>
            <p:nvPr/>
          </p:nvGrpSpPr>
          <p:grpSpPr>
            <a:xfrm rot="0">
              <a:off x="0" y="0"/>
              <a:ext cx="2173719" cy="789749"/>
              <a:chOff x="0" y="0"/>
              <a:chExt cx="429377" cy="156000"/>
            </a:xfrm>
          </p:grpSpPr>
          <p:sp>
            <p:nvSpPr>
              <p:cNvPr id="4" name="Freeform 4"/>
              <p:cNvSpPr/>
              <p:nvPr/>
            </p:nvSpPr>
            <p:spPr>
              <a:xfrm>
                <a:off x="0" y="0"/>
                <a:ext cx="429377" cy="156000"/>
              </a:xfrm>
              <a:custGeom>
                <a:avLst/>
                <a:gdLst/>
                <a:ahLst/>
                <a:cxnLst/>
                <a:rect l="l" t="t" r="r" b="b"/>
                <a:pathLst>
                  <a:path w="429377" h="156000">
                    <a:moveTo>
                      <a:pt x="78000" y="0"/>
                    </a:moveTo>
                    <a:lnTo>
                      <a:pt x="351377" y="0"/>
                    </a:lnTo>
                    <a:cubicBezTo>
                      <a:pt x="372064" y="0"/>
                      <a:pt x="391903" y="8218"/>
                      <a:pt x="406531" y="22846"/>
                    </a:cubicBezTo>
                    <a:cubicBezTo>
                      <a:pt x="421159" y="37473"/>
                      <a:pt x="429377" y="57313"/>
                      <a:pt x="429377" y="78000"/>
                    </a:cubicBezTo>
                    <a:lnTo>
                      <a:pt x="429377" y="78000"/>
                    </a:lnTo>
                    <a:cubicBezTo>
                      <a:pt x="429377" y="98687"/>
                      <a:pt x="421159" y="118526"/>
                      <a:pt x="406531" y="133154"/>
                    </a:cubicBezTo>
                    <a:cubicBezTo>
                      <a:pt x="391903" y="147782"/>
                      <a:pt x="372064" y="156000"/>
                      <a:pt x="351377" y="156000"/>
                    </a:cubicBezTo>
                    <a:lnTo>
                      <a:pt x="78000" y="156000"/>
                    </a:lnTo>
                    <a:cubicBezTo>
                      <a:pt x="57313" y="156000"/>
                      <a:pt x="37473" y="147782"/>
                      <a:pt x="22846" y="133154"/>
                    </a:cubicBezTo>
                    <a:cubicBezTo>
                      <a:pt x="8218" y="118526"/>
                      <a:pt x="0" y="98687"/>
                      <a:pt x="0" y="78000"/>
                    </a:cubicBezTo>
                    <a:lnTo>
                      <a:pt x="0" y="78000"/>
                    </a:lnTo>
                    <a:cubicBezTo>
                      <a:pt x="0" y="57313"/>
                      <a:pt x="8218" y="37473"/>
                      <a:pt x="22846" y="22846"/>
                    </a:cubicBezTo>
                    <a:cubicBezTo>
                      <a:pt x="37473" y="8218"/>
                      <a:pt x="57313" y="0"/>
                      <a:pt x="78000" y="0"/>
                    </a:cubicBezTo>
                    <a:close/>
                  </a:path>
                </a:pathLst>
              </a:custGeom>
              <a:solidFill>
                <a:srgbClr val="000000">
                  <a:alpha val="0"/>
                </a:srgbClr>
              </a:solidFill>
              <a:ln w="19050" cap="rnd">
                <a:solidFill>
                  <a:srgbClr val="FFFFFF"/>
                </a:solidFill>
                <a:prstDash val="solid"/>
                <a:round/>
              </a:ln>
            </p:spPr>
          </p:sp>
          <p:sp>
            <p:nvSpPr>
              <p:cNvPr id="5" name="TextBox 5"/>
              <p:cNvSpPr txBox="1"/>
              <p:nvPr/>
            </p:nvSpPr>
            <p:spPr>
              <a:xfrm>
                <a:off x="0" y="28575"/>
                <a:ext cx="429377" cy="127425"/>
              </a:xfrm>
              <a:prstGeom prst="rect">
                <a:avLst/>
              </a:prstGeom>
            </p:spPr>
            <p:txBody>
              <a:bodyPr lIns="50800" tIns="50800" rIns="50800" bIns="50800" rtlCol="0" anchor="ctr"/>
              <a:lstStyle/>
              <a:p>
                <a:pPr algn="ctr">
                  <a:lnSpc>
                    <a:spcPts val="2835"/>
                  </a:lnSpc>
                </a:pPr>
              </a:p>
            </p:txBody>
          </p:sp>
        </p:grpSp>
        <p:sp>
          <p:nvSpPr>
            <p:cNvPr id="6" name="Freeform 6"/>
            <p:cNvSpPr/>
            <p:nvPr/>
          </p:nvSpPr>
          <p:spPr>
            <a:xfrm rot="5400000">
              <a:off x="1449973" y="325335"/>
              <a:ext cx="488328" cy="215279"/>
            </a:xfrm>
            <a:custGeom>
              <a:avLst/>
              <a:gdLst/>
              <a:ahLst/>
              <a:cxnLst/>
              <a:rect l="l" t="t" r="r" b="b"/>
              <a:pathLst>
                <a:path w="488328" h="215279">
                  <a:moveTo>
                    <a:pt x="0" y="0"/>
                  </a:moveTo>
                  <a:lnTo>
                    <a:pt x="488328" y="0"/>
                  </a:lnTo>
                  <a:lnTo>
                    <a:pt x="488328" y="215279"/>
                  </a:lnTo>
                  <a:lnTo>
                    <a:pt x="0" y="215279"/>
                  </a:lnTo>
                  <a:lnTo>
                    <a:pt x="0" y="0"/>
                  </a:lnTo>
                  <a:close/>
                </a:path>
              </a:pathLst>
            </a:custGeom>
            <a:blipFill>
              <a:blip r:embed="rId1">
                <a:extLst>
                  <a:ext uri="{96DAC541-7B7A-43D3-8B79-37D633B846F1}">
                    <asvg:svgBlip xmlns:asvg="http://schemas.microsoft.com/office/drawing/2016/SVG/main" r:embed="rId2"/>
                  </a:ext>
                </a:extLst>
              </a:blip>
              <a:stretch>
                <a:fillRect l="-137319" r="-117989" b="-2448505"/>
              </a:stretch>
            </a:blipFill>
          </p:spPr>
        </p:sp>
        <p:sp>
          <p:nvSpPr>
            <p:cNvPr id="7" name="TextBox 7"/>
            <p:cNvSpPr txBox="1"/>
            <p:nvPr/>
          </p:nvSpPr>
          <p:spPr>
            <a:xfrm>
              <a:off x="373219" y="175673"/>
              <a:ext cx="1086057" cy="457454"/>
            </a:xfrm>
            <a:prstGeom prst="rect">
              <a:avLst/>
            </a:prstGeom>
          </p:spPr>
          <p:txBody>
            <a:bodyPr lIns="0" tIns="0" rIns="0" bIns="0" rtlCol="0" anchor="t">
              <a:spAutoFit/>
            </a:bodyPr>
            <a:lstStyle/>
            <a:p>
              <a:pPr algn="l">
                <a:lnSpc>
                  <a:spcPts val="2615"/>
                </a:lnSpc>
              </a:pPr>
              <a:r>
                <a:rPr lang="en-US" sz="2400">
                  <a:solidFill>
                    <a:srgbClr val="D9D9D9"/>
                  </a:solidFill>
                  <a:latin typeface="Inter" panose="020B0502030000000004"/>
                  <a:ea typeface="Inter" panose="020B0502030000000004"/>
                  <a:cs typeface="Inter" panose="020B0502030000000004"/>
                  <a:sym typeface="Inter" panose="020B0502030000000004"/>
                </a:rPr>
                <a:t>Next</a:t>
              </a:r>
              <a:endParaRPr lang="en-US" sz="2400">
                <a:solidFill>
                  <a:srgbClr val="D9D9D9"/>
                </a:solidFill>
                <a:latin typeface="Inter" panose="020B0502030000000004"/>
                <a:ea typeface="Inter" panose="020B0502030000000004"/>
                <a:cs typeface="Inter" panose="020B0502030000000004"/>
                <a:sym typeface="Inter" panose="020B0502030000000004"/>
              </a:endParaRPr>
            </a:p>
          </p:txBody>
        </p:sp>
      </p:grpSp>
      <p:sp>
        <p:nvSpPr>
          <p:cNvPr id="8" name="AutoShape 8"/>
          <p:cNvSpPr/>
          <p:nvPr/>
        </p:nvSpPr>
        <p:spPr>
          <a:xfrm>
            <a:off x="16560075" y="3465207"/>
            <a:ext cx="0" cy="3189228"/>
          </a:xfrm>
          <a:prstGeom prst="line">
            <a:avLst/>
          </a:prstGeom>
          <a:ln w="38100" cap="flat">
            <a:solidFill>
              <a:srgbClr val="FFFFFF"/>
            </a:solidFill>
            <a:prstDash val="solid"/>
            <a:headEnd type="none" w="sm" len="sm"/>
            <a:tailEnd type="none" w="sm" len="sm"/>
          </a:ln>
        </p:spPr>
      </p:sp>
      <p:sp>
        <p:nvSpPr>
          <p:cNvPr id="9" name="Freeform 9"/>
          <p:cNvSpPr/>
          <p:nvPr/>
        </p:nvSpPr>
        <p:spPr>
          <a:xfrm flipH="1">
            <a:off x="-307840" y="9596541"/>
            <a:ext cx="3502723" cy="690459"/>
          </a:xfrm>
          <a:custGeom>
            <a:avLst/>
            <a:gdLst/>
            <a:ahLst/>
            <a:cxnLst/>
            <a:rect l="l" t="t" r="r" b="b"/>
            <a:pathLst>
              <a:path w="3502723" h="690459">
                <a:moveTo>
                  <a:pt x="3502723" y="0"/>
                </a:moveTo>
                <a:lnTo>
                  <a:pt x="0" y="0"/>
                </a:lnTo>
                <a:lnTo>
                  <a:pt x="0" y="690459"/>
                </a:lnTo>
                <a:lnTo>
                  <a:pt x="3502723" y="690459"/>
                </a:lnTo>
                <a:lnTo>
                  <a:pt x="3502723" y="0"/>
                </a:lnTo>
                <a:close/>
              </a:path>
            </a:pathLst>
          </a:custGeom>
          <a:blipFill>
            <a:blip r:embed="rId3">
              <a:alphaModFix amt="34000"/>
              <a:extLst>
                <a:ext uri="{96DAC541-7B7A-43D3-8B79-37D633B846F1}">
                  <asvg:svgBlip xmlns:asvg="http://schemas.microsoft.com/office/drawing/2016/SVG/main" r:embed="rId4"/>
                </a:ext>
              </a:extLst>
            </a:blip>
            <a:stretch>
              <a:fillRect t="-495951"/>
            </a:stretch>
          </a:blipFill>
        </p:spPr>
      </p:sp>
      <p:sp>
        <p:nvSpPr>
          <p:cNvPr id="10" name="Freeform 10"/>
          <p:cNvSpPr/>
          <p:nvPr/>
        </p:nvSpPr>
        <p:spPr>
          <a:xfrm>
            <a:off x="10585483" y="9255023"/>
            <a:ext cx="3978715" cy="1031977"/>
          </a:xfrm>
          <a:custGeom>
            <a:avLst/>
            <a:gdLst/>
            <a:ahLst/>
            <a:cxnLst/>
            <a:rect l="l" t="t" r="r" b="b"/>
            <a:pathLst>
              <a:path w="3978715" h="1031977">
                <a:moveTo>
                  <a:pt x="0" y="0"/>
                </a:moveTo>
                <a:lnTo>
                  <a:pt x="3978715" y="0"/>
                </a:lnTo>
                <a:lnTo>
                  <a:pt x="3978715" y="1031977"/>
                </a:lnTo>
                <a:lnTo>
                  <a:pt x="0" y="1031977"/>
                </a:lnTo>
                <a:lnTo>
                  <a:pt x="0" y="0"/>
                </a:lnTo>
                <a:close/>
              </a:path>
            </a:pathLst>
          </a:custGeom>
          <a:blipFill>
            <a:blip r:embed="rId5">
              <a:extLst>
                <a:ext uri="{96DAC541-7B7A-43D3-8B79-37D633B846F1}">
                  <asvg:svgBlip xmlns:asvg="http://schemas.microsoft.com/office/drawing/2016/SVG/main" r:embed="rId6"/>
                </a:ext>
              </a:extLst>
            </a:blip>
            <a:stretch>
              <a:fillRect r="-23064" b="-374466"/>
            </a:stretch>
          </a:blipFill>
        </p:spPr>
      </p:sp>
      <p:sp>
        <p:nvSpPr>
          <p:cNvPr id="11" name="Freeform 11"/>
          <p:cNvSpPr/>
          <p:nvPr/>
        </p:nvSpPr>
        <p:spPr>
          <a:xfrm rot="5400000">
            <a:off x="16350114" y="1190727"/>
            <a:ext cx="267871" cy="105442"/>
          </a:xfrm>
          <a:custGeom>
            <a:avLst/>
            <a:gdLst/>
            <a:ahLst/>
            <a:cxnLst/>
            <a:rect l="l" t="t" r="r" b="b"/>
            <a:pathLst>
              <a:path w="267871" h="105442">
                <a:moveTo>
                  <a:pt x="0" y="0"/>
                </a:moveTo>
                <a:lnTo>
                  <a:pt x="267870" y="0"/>
                </a:lnTo>
                <a:lnTo>
                  <a:pt x="267870" y="105442"/>
                </a:lnTo>
                <a:lnTo>
                  <a:pt x="0" y="105442"/>
                </a:lnTo>
                <a:lnTo>
                  <a:pt x="0" y="0"/>
                </a:lnTo>
                <a:close/>
              </a:path>
            </a:pathLst>
          </a:custGeom>
          <a:blipFill>
            <a:blip r:embed="rId7">
              <a:extLst>
                <a:ext uri="{96DAC541-7B7A-43D3-8B79-37D633B846F1}">
                  <asvg:svgBlip xmlns:asvg="http://schemas.microsoft.com/office/drawing/2016/SVG/main" r:embed="rId8"/>
                </a:ext>
              </a:extLst>
            </a:blip>
            <a:stretch>
              <a:fillRect t="-145788"/>
            </a:stretch>
          </a:blipFill>
        </p:spPr>
      </p:sp>
      <p:sp>
        <p:nvSpPr>
          <p:cNvPr id="12" name="Freeform 12"/>
          <p:cNvSpPr/>
          <p:nvPr/>
        </p:nvSpPr>
        <p:spPr>
          <a:xfrm>
            <a:off x="1721494" y="885510"/>
            <a:ext cx="798170" cy="708044"/>
          </a:xfrm>
          <a:custGeom>
            <a:avLst/>
            <a:gdLst/>
            <a:ahLst/>
            <a:cxnLst/>
            <a:rect l="l" t="t" r="r" b="b"/>
            <a:pathLst>
              <a:path w="798170" h="708044">
                <a:moveTo>
                  <a:pt x="0" y="0"/>
                </a:moveTo>
                <a:lnTo>
                  <a:pt x="798170" y="0"/>
                </a:lnTo>
                <a:lnTo>
                  <a:pt x="798170" y="708044"/>
                </a:lnTo>
                <a:lnTo>
                  <a:pt x="0" y="708044"/>
                </a:lnTo>
                <a:lnTo>
                  <a:pt x="0" y="0"/>
                </a:lnTo>
                <a:close/>
              </a:path>
            </a:pathLst>
          </a:custGeom>
          <a:blipFill>
            <a:blip r:embed="rId9"/>
            <a:stretch>
              <a:fillRect/>
            </a:stretch>
          </a:blipFill>
        </p:spPr>
      </p:sp>
      <p:sp>
        <p:nvSpPr>
          <p:cNvPr id="13" name="TextBox 13"/>
          <p:cNvSpPr txBox="1"/>
          <p:nvPr/>
        </p:nvSpPr>
        <p:spPr>
          <a:xfrm>
            <a:off x="5257539" y="4087163"/>
            <a:ext cx="11113480" cy="2602865"/>
          </a:xfrm>
          <a:prstGeom prst="rect">
            <a:avLst/>
          </a:prstGeom>
        </p:spPr>
        <p:txBody>
          <a:bodyPr lIns="0" tIns="0" rIns="0" bIns="0" rtlCol="0" anchor="t">
            <a:spAutoFit/>
          </a:bodyPr>
          <a:lstStyle/>
          <a:p>
            <a:pPr indent="457200" algn="ctr">
              <a:lnSpc>
                <a:spcPts val="10150"/>
              </a:lnSpc>
            </a:pPr>
            <a:r>
              <a:rPr lang="en-US" sz="8675" b="1">
                <a:solidFill>
                  <a:srgbClr val="FFFFFF"/>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rPr>
              <a:t>KONFERSI MATA UANG</a:t>
            </a:r>
            <a:endParaRPr lang="en-US" sz="8675" b="1">
              <a:solidFill>
                <a:srgbClr val="FFFFFF"/>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endParaRPr>
          </a:p>
        </p:txBody>
      </p:sp>
      <p:grpSp>
        <p:nvGrpSpPr>
          <p:cNvPr id="14" name="Group 14"/>
          <p:cNvGrpSpPr/>
          <p:nvPr/>
        </p:nvGrpSpPr>
        <p:grpSpPr>
          <a:xfrm rot="0">
            <a:off x="6492704" y="2561873"/>
            <a:ext cx="5302592" cy="806218"/>
            <a:chOff x="0" y="0"/>
            <a:chExt cx="1396567" cy="212337"/>
          </a:xfrm>
        </p:grpSpPr>
        <p:sp>
          <p:nvSpPr>
            <p:cNvPr id="15" name="Freeform 15"/>
            <p:cNvSpPr/>
            <p:nvPr/>
          </p:nvSpPr>
          <p:spPr>
            <a:xfrm>
              <a:off x="0" y="0"/>
              <a:ext cx="1396567" cy="212337"/>
            </a:xfrm>
            <a:custGeom>
              <a:avLst/>
              <a:gdLst/>
              <a:ahLst/>
              <a:cxnLst/>
              <a:rect l="l" t="t" r="r" b="b"/>
              <a:pathLst>
                <a:path w="1396567" h="212337">
                  <a:moveTo>
                    <a:pt x="27740" y="0"/>
                  </a:moveTo>
                  <a:lnTo>
                    <a:pt x="1368827" y="0"/>
                  </a:lnTo>
                  <a:cubicBezTo>
                    <a:pt x="1384147" y="0"/>
                    <a:pt x="1396567" y="12420"/>
                    <a:pt x="1396567" y="27740"/>
                  </a:cubicBezTo>
                  <a:lnTo>
                    <a:pt x="1396567" y="184597"/>
                  </a:lnTo>
                  <a:cubicBezTo>
                    <a:pt x="1396567" y="191954"/>
                    <a:pt x="1393645" y="199010"/>
                    <a:pt x="1388442" y="204212"/>
                  </a:cubicBezTo>
                  <a:cubicBezTo>
                    <a:pt x="1383240" y="209415"/>
                    <a:pt x="1376184" y="212337"/>
                    <a:pt x="1368827" y="212337"/>
                  </a:cubicBezTo>
                  <a:lnTo>
                    <a:pt x="27740" y="212337"/>
                  </a:lnTo>
                  <a:cubicBezTo>
                    <a:pt x="12420" y="212337"/>
                    <a:pt x="0" y="199917"/>
                    <a:pt x="0" y="184597"/>
                  </a:cubicBezTo>
                  <a:lnTo>
                    <a:pt x="0" y="27740"/>
                  </a:lnTo>
                  <a:cubicBezTo>
                    <a:pt x="0" y="12420"/>
                    <a:pt x="12420" y="0"/>
                    <a:pt x="27740" y="0"/>
                  </a:cubicBezTo>
                  <a:close/>
                </a:path>
              </a:pathLst>
            </a:custGeom>
            <a:solidFill>
              <a:srgbClr val="789AA1"/>
            </a:solidFill>
          </p:spPr>
        </p:sp>
        <p:sp>
          <p:nvSpPr>
            <p:cNvPr id="16" name="TextBox 16"/>
            <p:cNvSpPr txBox="1"/>
            <p:nvPr/>
          </p:nvSpPr>
          <p:spPr>
            <a:xfrm>
              <a:off x="0" y="-47625"/>
              <a:ext cx="1396567" cy="259962"/>
            </a:xfrm>
            <a:prstGeom prst="rect">
              <a:avLst/>
            </a:prstGeom>
          </p:spPr>
          <p:txBody>
            <a:bodyPr lIns="50800" tIns="50800" rIns="50800" bIns="50800" rtlCol="0" anchor="ctr"/>
            <a:lstStyle/>
            <a:p>
              <a:pPr algn="ctr">
                <a:lnSpc>
                  <a:spcPts val="2660"/>
                </a:lnSpc>
              </a:pPr>
            </a:p>
          </p:txBody>
        </p:sp>
      </p:grpSp>
      <p:sp>
        <p:nvSpPr>
          <p:cNvPr id="17" name="Freeform 17"/>
          <p:cNvSpPr/>
          <p:nvPr/>
        </p:nvSpPr>
        <p:spPr>
          <a:xfrm>
            <a:off x="2519664" y="3744188"/>
            <a:ext cx="2983671" cy="2967397"/>
          </a:xfrm>
          <a:custGeom>
            <a:avLst/>
            <a:gdLst/>
            <a:ahLst/>
            <a:cxnLst/>
            <a:rect l="l" t="t" r="r" b="b"/>
            <a:pathLst>
              <a:path w="2983671" h="2967397">
                <a:moveTo>
                  <a:pt x="0" y="0"/>
                </a:moveTo>
                <a:lnTo>
                  <a:pt x="2983671" y="0"/>
                </a:lnTo>
                <a:lnTo>
                  <a:pt x="2983671" y="2967397"/>
                </a:lnTo>
                <a:lnTo>
                  <a:pt x="0" y="296739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8" name="TextBox 18"/>
          <p:cNvSpPr txBox="1"/>
          <p:nvPr/>
        </p:nvSpPr>
        <p:spPr>
          <a:xfrm>
            <a:off x="2842665" y="1029363"/>
            <a:ext cx="4074928" cy="409194"/>
          </a:xfrm>
          <a:prstGeom prst="rect">
            <a:avLst/>
          </a:prstGeom>
        </p:spPr>
        <p:txBody>
          <a:bodyPr lIns="0" tIns="0" rIns="0" bIns="0" rtlCol="0" anchor="t">
            <a:spAutoFit/>
          </a:bodyPr>
          <a:lstStyle/>
          <a:p>
            <a:pPr algn="l">
              <a:lnSpc>
                <a:spcPts val="3195"/>
              </a:lnSpc>
            </a:pPr>
            <a:r>
              <a:rPr lang="en-US" sz="2600">
                <a:solidFill>
                  <a:srgbClr val="D9D9D9"/>
                </a:solidFill>
                <a:latin typeface="Poppins" panose="00000500000000000000"/>
                <a:ea typeface="Poppins" panose="00000500000000000000"/>
                <a:cs typeface="Poppins" panose="00000500000000000000"/>
                <a:sym typeface="Poppins" panose="00000500000000000000"/>
              </a:rPr>
              <a:t>STT Terpadu Nurul Fikri</a:t>
            </a:r>
            <a:endParaRPr lang="en-US" sz="2600">
              <a:solidFill>
                <a:srgbClr val="D9D9D9"/>
              </a:solidFill>
              <a:latin typeface="Poppins" panose="00000500000000000000"/>
              <a:ea typeface="Poppins" panose="00000500000000000000"/>
              <a:cs typeface="Poppins" panose="00000500000000000000"/>
              <a:sym typeface="Poppins" panose="00000500000000000000"/>
            </a:endParaRPr>
          </a:p>
        </p:txBody>
      </p:sp>
      <p:sp>
        <p:nvSpPr>
          <p:cNvPr id="19" name="TextBox 19"/>
          <p:cNvSpPr txBox="1"/>
          <p:nvPr/>
        </p:nvSpPr>
        <p:spPr>
          <a:xfrm>
            <a:off x="3957187" y="8210566"/>
            <a:ext cx="2931831" cy="360098"/>
          </a:xfrm>
          <a:prstGeom prst="rect">
            <a:avLst/>
          </a:prstGeom>
        </p:spPr>
        <p:txBody>
          <a:bodyPr lIns="0" tIns="0" rIns="0" bIns="0" rtlCol="0" anchor="t">
            <a:spAutoFit/>
          </a:bodyPr>
          <a:lstStyle/>
          <a:p>
            <a:pPr algn="l">
              <a:lnSpc>
                <a:spcPts val="2835"/>
              </a:lnSpc>
            </a:pPr>
            <a:r>
              <a:rPr lang="en-US" sz="2600" b="1">
                <a:solidFill>
                  <a:srgbClr val="D9D9D9"/>
                </a:solidFill>
                <a:latin typeface="Inter Bold" panose="020B0802030000000004"/>
                <a:ea typeface="Inter Bold" panose="020B0802030000000004"/>
                <a:cs typeface="Inter Bold" panose="020B0802030000000004"/>
                <a:sym typeface="Inter Bold" panose="020B0802030000000004"/>
              </a:rPr>
              <a:t>Kelompok 4</a:t>
            </a:r>
            <a:endParaRPr lang="en-US" sz="2600" b="1">
              <a:solidFill>
                <a:srgbClr val="D9D9D9"/>
              </a:solidFill>
              <a:latin typeface="Inter Bold" panose="020B0802030000000004"/>
              <a:ea typeface="Inter Bold" panose="020B0802030000000004"/>
              <a:cs typeface="Inter Bold" panose="020B0802030000000004"/>
              <a:sym typeface="Inter Bold" panose="020B0802030000000004"/>
            </a:endParaRPr>
          </a:p>
        </p:txBody>
      </p:sp>
      <p:sp>
        <p:nvSpPr>
          <p:cNvPr id="20" name="TextBox 20"/>
          <p:cNvSpPr txBox="1"/>
          <p:nvPr/>
        </p:nvSpPr>
        <p:spPr>
          <a:xfrm>
            <a:off x="3957187" y="8729567"/>
            <a:ext cx="3114038" cy="342900"/>
          </a:xfrm>
          <a:prstGeom prst="rect">
            <a:avLst/>
          </a:prstGeom>
        </p:spPr>
        <p:txBody>
          <a:bodyPr lIns="0" tIns="0" rIns="0" bIns="0" rtlCol="0" anchor="t">
            <a:spAutoFit/>
          </a:bodyPr>
          <a:lstStyle/>
          <a:p>
            <a:pPr algn="l">
              <a:lnSpc>
                <a:spcPts val="2675"/>
              </a:lnSpc>
            </a:pPr>
            <a:r>
              <a:rPr lang="en-US" sz="2455">
                <a:solidFill>
                  <a:srgbClr val="D9D9D9"/>
                </a:solidFill>
                <a:latin typeface="Inter" panose="020B0502030000000004"/>
                <a:ea typeface="Inter" panose="020B0502030000000004"/>
                <a:cs typeface="Inter" panose="020B0502030000000004"/>
                <a:sym typeface="Inter" panose="020B0502030000000004"/>
              </a:rPr>
              <a:t>Rombel SI11</a:t>
            </a:r>
            <a:endParaRPr lang="en-US" sz="2455">
              <a:solidFill>
                <a:srgbClr val="D9D9D9"/>
              </a:solidFill>
              <a:latin typeface="Inter" panose="020B0502030000000004"/>
              <a:ea typeface="Inter" panose="020B0502030000000004"/>
              <a:cs typeface="Inter" panose="020B0502030000000004"/>
              <a:sym typeface="Inter" panose="020B0502030000000004"/>
            </a:endParaRPr>
          </a:p>
        </p:txBody>
      </p:sp>
      <p:sp>
        <p:nvSpPr>
          <p:cNvPr id="21" name="TextBox 21"/>
          <p:cNvSpPr txBox="1"/>
          <p:nvPr/>
        </p:nvSpPr>
        <p:spPr>
          <a:xfrm>
            <a:off x="12773149" y="1025410"/>
            <a:ext cx="5109258" cy="409194"/>
          </a:xfrm>
          <a:prstGeom prst="rect">
            <a:avLst/>
          </a:prstGeom>
        </p:spPr>
        <p:txBody>
          <a:bodyPr lIns="0" tIns="0" rIns="0" bIns="0" rtlCol="0" anchor="t">
            <a:spAutoFit/>
          </a:bodyPr>
          <a:lstStyle/>
          <a:p>
            <a:pPr algn="l">
              <a:lnSpc>
                <a:spcPts val="3195"/>
              </a:lnSpc>
            </a:pPr>
            <a:r>
              <a:rPr lang="en-US" sz="2600">
                <a:solidFill>
                  <a:srgbClr val="D9D9D9"/>
                </a:solidFill>
                <a:latin typeface="Poppins" panose="00000500000000000000"/>
                <a:ea typeface="Poppins" panose="00000500000000000000"/>
                <a:cs typeface="Poppins" panose="00000500000000000000"/>
                <a:sym typeface="Poppins" panose="00000500000000000000"/>
              </a:rPr>
              <a:t>Dasar-Dasar Pemrograman</a:t>
            </a:r>
            <a:endParaRPr lang="en-US" sz="2600">
              <a:solidFill>
                <a:srgbClr val="D9D9D9"/>
              </a:solidFill>
              <a:latin typeface="Poppins" panose="00000500000000000000"/>
              <a:ea typeface="Poppins" panose="00000500000000000000"/>
              <a:cs typeface="Poppins" panose="00000500000000000000"/>
              <a:sym typeface="Poppins" panose="00000500000000000000"/>
            </a:endParaRPr>
          </a:p>
        </p:txBody>
      </p:sp>
      <p:sp>
        <p:nvSpPr>
          <p:cNvPr id="22" name="TextBox 22"/>
          <p:cNvSpPr txBox="1"/>
          <p:nvPr/>
        </p:nvSpPr>
        <p:spPr>
          <a:xfrm>
            <a:off x="1443521" y="8210566"/>
            <a:ext cx="2152286" cy="360172"/>
          </a:xfrm>
          <a:prstGeom prst="rect">
            <a:avLst/>
          </a:prstGeom>
        </p:spPr>
        <p:txBody>
          <a:bodyPr lIns="0" tIns="0" rIns="0" bIns="0" rtlCol="0" anchor="t">
            <a:spAutoFit/>
          </a:bodyPr>
          <a:lstStyle/>
          <a:p>
            <a:pPr algn="l">
              <a:lnSpc>
                <a:spcPts val="2835"/>
              </a:lnSpc>
            </a:pPr>
            <a:r>
              <a:rPr lang="en-US" sz="2600">
                <a:solidFill>
                  <a:srgbClr val="D9D9D9"/>
                </a:solidFill>
                <a:latin typeface="Inter" panose="020B0502030000000004"/>
                <a:ea typeface="Inter" panose="020B0502030000000004"/>
                <a:cs typeface="Inter" panose="020B0502030000000004"/>
                <a:sym typeface="Inter" panose="020B0502030000000004"/>
              </a:rPr>
              <a:t>Disusun oleh</a:t>
            </a:r>
            <a:endParaRPr lang="en-US" sz="2600">
              <a:solidFill>
                <a:srgbClr val="D9D9D9"/>
              </a:solidFill>
              <a:latin typeface="Inter" panose="020B0502030000000004"/>
              <a:ea typeface="Inter" panose="020B0502030000000004"/>
              <a:cs typeface="Inter" panose="020B0502030000000004"/>
              <a:sym typeface="Inter" panose="020B0502030000000004"/>
            </a:endParaRPr>
          </a:p>
        </p:txBody>
      </p:sp>
      <p:sp>
        <p:nvSpPr>
          <p:cNvPr id="23" name="TextBox 23"/>
          <p:cNvSpPr txBox="1"/>
          <p:nvPr/>
        </p:nvSpPr>
        <p:spPr>
          <a:xfrm>
            <a:off x="7125885" y="2597104"/>
            <a:ext cx="4036230" cy="764332"/>
          </a:xfrm>
          <a:prstGeom prst="rect">
            <a:avLst/>
          </a:prstGeom>
        </p:spPr>
        <p:txBody>
          <a:bodyPr lIns="0" tIns="0" rIns="0" bIns="0" rtlCol="0" anchor="t">
            <a:spAutoFit/>
          </a:bodyPr>
          <a:lstStyle/>
          <a:p>
            <a:pPr algn="r">
              <a:lnSpc>
                <a:spcPts val="5955"/>
              </a:lnSpc>
            </a:pPr>
            <a:r>
              <a:rPr lang="en-US" sz="5090" b="1">
                <a:solidFill>
                  <a:srgbClr val="FFFFFF"/>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rPr>
              <a:t>PROJEK UAS</a:t>
            </a:r>
            <a:endParaRPr lang="en-US" sz="5090" b="1">
              <a:solidFill>
                <a:srgbClr val="FFFFFF"/>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4920260" y="8570738"/>
            <a:ext cx="1630290" cy="592312"/>
            <a:chOff x="0" y="0"/>
            <a:chExt cx="2173719" cy="789749"/>
          </a:xfrm>
        </p:grpSpPr>
        <p:grpSp>
          <p:nvGrpSpPr>
            <p:cNvPr id="3" name="Group 3"/>
            <p:cNvGrpSpPr/>
            <p:nvPr/>
          </p:nvGrpSpPr>
          <p:grpSpPr>
            <a:xfrm rot="0">
              <a:off x="0" y="0"/>
              <a:ext cx="2173719" cy="789749"/>
              <a:chOff x="0" y="0"/>
              <a:chExt cx="429377" cy="156000"/>
            </a:xfrm>
          </p:grpSpPr>
          <p:sp>
            <p:nvSpPr>
              <p:cNvPr id="4" name="Freeform 4"/>
              <p:cNvSpPr/>
              <p:nvPr/>
            </p:nvSpPr>
            <p:spPr>
              <a:xfrm>
                <a:off x="0" y="0"/>
                <a:ext cx="429377" cy="156000"/>
              </a:xfrm>
              <a:custGeom>
                <a:avLst/>
                <a:gdLst/>
                <a:ahLst/>
                <a:cxnLst/>
                <a:rect l="l" t="t" r="r" b="b"/>
                <a:pathLst>
                  <a:path w="429377" h="156000">
                    <a:moveTo>
                      <a:pt x="78000" y="0"/>
                    </a:moveTo>
                    <a:lnTo>
                      <a:pt x="351377" y="0"/>
                    </a:lnTo>
                    <a:cubicBezTo>
                      <a:pt x="372064" y="0"/>
                      <a:pt x="391903" y="8218"/>
                      <a:pt x="406531" y="22846"/>
                    </a:cubicBezTo>
                    <a:cubicBezTo>
                      <a:pt x="421159" y="37473"/>
                      <a:pt x="429377" y="57313"/>
                      <a:pt x="429377" y="78000"/>
                    </a:cubicBezTo>
                    <a:lnTo>
                      <a:pt x="429377" y="78000"/>
                    </a:lnTo>
                    <a:cubicBezTo>
                      <a:pt x="429377" y="98687"/>
                      <a:pt x="421159" y="118526"/>
                      <a:pt x="406531" y="133154"/>
                    </a:cubicBezTo>
                    <a:cubicBezTo>
                      <a:pt x="391903" y="147782"/>
                      <a:pt x="372064" y="156000"/>
                      <a:pt x="351377" y="156000"/>
                    </a:cubicBezTo>
                    <a:lnTo>
                      <a:pt x="78000" y="156000"/>
                    </a:lnTo>
                    <a:cubicBezTo>
                      <a:pt x="57313" y="156000"/>
                      <a:pt x="37473" y="147782"/>
                      <a:pt x="22846" y="133154"/>
                    </a:cubicBezTo>
                    <a:cubicBezTo>
                      <a:pt x="8218" y="118526"/>
                      <a:pt x="0" y="98687"/>
                      <a:pt x="0" y="78000"/>
                    </a:cubicBezTo>
                    <a:lnTo>
                      <a:pt x="0" y="78000"/>
                    </a:lnTo>
                    <a:cubicBezTo>
                      <a:pt x="0" y="57313"/>
                      <a:pt x="8218" y="37473"/>
                      <a:pt x="22846" y="22846"/>
                    </a:cubicBezTo>
                    <a:cubicBezTo>
                      <a:pt x="37473" y="8218"/>
                      <a:pt x="57313" y="0"/>
                      <a:pt x="78000" y="0"/>
                    </a:cubicBezTo>
                    <a:close/>
                  </a:path>
                </a:pathLst>
              </a:custGeom>
              <a:solidFill>
                <a:srgbClr val="000000">
                  <a:alpha val="0"/>
                </a:srgbClr>
              </a:solidFill>
              <a:ln w="19050" cap="rnd">
                <a:solidFill>
                  <a:srgbClr val="000000"/>
                </a:solidFill>
                <a:prstDash val="solid"/>
                <a:round/>
              </a:ln>
            </p:spPr>
          </p:sp>
          <p:sp>
            <p:nvSpPr>
              <p:cNvPr id="5" name="TextBox 5"/>
              <p:cNvSpPr txBox="1"/>
              <p:nvPr/>
            </p:nvSpPr>
            <p:spPr>
              <a:xfrm>
                <a:off x="0" y="28575"/>
                <a:ext cx="429377" cy="127425"/>
              </a:xfrm>
              <a:prstGeom prst="rect">
                <a:avLst/>
              </a:prstGeom>
            </p:spPr>
            <p:txBody>
              <a:bodyPr lIns="50800" tIns="50800" rIns="50800" bIns="50800" rtlCol="0" anchor="ctr"/>
              <a:lstStyle/>
              <a:p>
                <a:pPr algn="ctr">
                  <a:lnSpc>
                    <a:spcPts val="2835"/>
                  </a:lnSpc>
                </a:pPr>
              </a:p>
            </p:txBody>
          </p:sp>
        </p:grpSp>
        <p:sp>
          <p:nvSpPr>
            <p:cNvPr id="6" name="Freeform 6"/>
            <p:cNvSpPr/>
            <p:nvPr/>
          </p:nvSpPr>
          <p:spPr>
            <a:xfrm rot="5400000">
              <a:off x="1449973" y="325335"/>
              <a:ext cx="488328" cy="215279"/>
            </a:xfrm>
            <a:custGeom>
              <a:avLst/>
              <a:gdLst/>
              <a:ahLst/>
              <a:cxnLst/>
              <a:rect l="l" t="t" r="r" b="b"/>
              <a:pathLst>
                <a:path w="488328" h="215279">
                  <a:moveTo>
                    <a:pt x="0" y="0"/>
                  </a:moveTo>
                  <a:lnTo>
                    <a:pt x="488328" y="0"/>
                  </a:lnTo>
                  <a:lnTo>
                    <a:pt x="488328" y="215279"/>
                  </a:lnTo>
                  <a:lnTo>
                    <a:pt x="0" y="215279"/>
                  </a:lnTo>
                  <a:lnTo>
                    <a:pt x="0" y="0"/>
                  </a:lnTo>
                  <a:close/>
                </a:path>
              </a:pathLst>
            </a:custGeom>
            <a:blipFill>
              <a:blip r:embed="rId1">
                <a:extLst>
                  <a:ext uri="{96DAC541-7B7A-43D3-8B79-37D633B846F1}">
                    <asvg:svgBlip xmlns:asvg="http://schemas.microsoft.com/office/drawing/2016/SVG/main" r:embed="rId2"/>
                  </a:ext>
                </a:extLst>
              </a:blip>
              <a:stretch>
                <a:fillRect l="-137319" r="-117989" b="-2448505"/>
              </a:stretch>
            </a:blipFill>
          </p:spPr>
        </p:sp>
        <p:sp>
          <p:nvSpPr>
            <p:cNvPr id="7" name="TextBox 7"/>
            <p:cNvSpPr txBox="1"/>
            <p:nvPr/>
          </p:nvSpPr>
          <p:spPr>
            <a:xfrm>
              <a:off x="373219" y="175673"/>
              <a:ext cx="1086057" cy="457454"/>
            </a:xfrm>
            <a:prstGeom prst="rect">
              <a:avLst/>
            </a:prstGeom>
          </p:spPr>
          <p:txBody>
            <a:bodyPr lIns="0" tIns="0" rIns="0" bIns="0" rtlCol="0" anchor="t">
              <a:spAutoFit/>
            </a:bodyPr>
            <a:lstStyle/>
            <a:p>
              <a:pPr algn="l">
                <a:lnSpc>
                  <a:spcPts val="2615"/>
                </a:lnSpc>
              </a:pPr>
              <a:r>
                <a:rPr lang="en-US" sz="2400">
                  <a:solidFill>
                    <a:srgbClr val="000000"/>
                  </a:solidFill>
                  <a:latin typeface="Inter" panose="020B0502030000000004"/>
                  <a:ea typeface="Inter" panose="020B0502030000000004"/>
                  <a:cs typeface="Inter" panose="020B0502030000000004"/>
                  <a:sym typeface="Inter" panose="020B0502030000000004"/>
                </a:rPr>
                <a:t>Next</a:t>
              </a:r>
              <a:endParaRPr lang="en-US" sz="2400">
                <a:solidFill>
                  <a:srgbClr val="000000"/>
                </a:solidFill>
                <a:latin typeface="Inter" panose="020B0502030000000004"/>
                <a:ea typeface="Inter" panose="020B0502030000000004"/>
                <a:cs typeface="Inter" panose="020B0502030000000004"/>
                <a:sym typeface="Inter" panose="020B0502030000000004"/>
              </a:endParaRPr>
            </a:p>
          </p:txBody>
        </p:sp>
      </p:grpSp>
      <p:grpSp>
        <p:nvGrpSpPr>
          <p:cNvPr id="8" name="Group 8"/>
          <p:cNvGrpSpPr/>
          <p:nvPr/>
        </p:nvGrpSpPr>
        <p:grpSpPr>
          <a:xfrm rot="0">
            <a:off x="2031146" y="3730228"/>
            <a:ext cx="5891780" cy="5016368"/>
            <a:chOff x="0" y="0"/>
            <a:chExt cx="7855707" cy="6688490"/>
          </a:xfrm>
        </p:grpSpPr>
        <p:sp>
          <p:nvSpPr>
            <p:cNvPr id="9" name="Freeform 9"/>
            <p:cNvSpPr/>
            <p:nvPr/>
          </p:nvSpPr>
          <p:spPr>
            <a:xfrm>
              <a:off x="2514661" y="0"/>
              <a:ext cx="5341046" cy="4012461"/>
            </a:xfrm>
            <a:custGeom>
              <a:avLst/>
              <a:gdLst/>
              <a:ahLst/>
              <a:cxnLst/>
              <a:rect l="l" t="t" r="r" b="b"/>
              <a:pathLst>
                <a:path w="5341046" h="4012461">
                  <a:moveTo>
                    <a:pt x="0" y="0"/>
                  </a:moveTo>
                  <a:lnTo>
                    <a:pt x="5341046" y="0"/>
                  </a:lnTo>
                  <a:lnTo>
                    <a:pt x="5341046" y="4012461"/>
                  </a:lnTo>
                  <a:lnTo>
                    <a:pt x="0" y="40124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0" name="Group 10"/>
            <p:cNvGrpSpPr/>
            <p:nvPr/>
          </p:nvGrpSpPr>
          <p:grpSpPr>
            <a:xfrm rot="0">
              <a:off x="5277309" y="976231"/>
              <a:ext cx="2222137" cy="2725337"/>
              <a:chOff x="0" y="0"/>
              <a:chExt cx="438941" cy="538338"/>
            </a:xfrm>
          </p:grpSpPr>
          <p:sp>
            <p:nvSpPr>
              <p:cNvPr id="11" name="Freeform 11"/>
              <p:cNvSpPr/>
              <p:nvPr/>
            </p:nvSpPr>
            <p:spPr>
              <a:xfrm>
                <a:off x="0" y="0"/>
                <a:ext cx="438941" cy="538338"/>
              </a:xfrm>
              <a:custGeom>
                <a:avLst/>
                <a:gdLst/>
                <a:ahLst/>
                <a:cxnLst/>
                <a:rect l="l" t="t" r="r" b="b"/>
                <a:pathLst>
                  <a:path w="438941" h="538338">
                    <a:moveTo>
                      <a:pt x="0" y="0"/>
                    </a:moveTo>
                    <a:lnTo>
                      <a:pt x="438941" y="0"/>
                    </a:lnTo>
                    <a:lnTo>
                      <a:pt x="438941" y="538338"/>
                    </a:lnTo>
                    <a:lnTo>
                      <a:pt x="0" y="538338"/>
                    </a:lnTo>
                    <a:close/>
                  </a:path>
                </a:pathLst>
              </a:custGeom>
              <a:solidFill>
                <a:srgbClr val="FFFFFF"/>
              </a:solidFill>
            </p:spPr>
          </p:sp>
          <p:sp>
            <p:nvSpPr>
              <p:cNvPr id="12" name="TextBox 12"/>
              <p:cNvSpPr txBox="1"/>
              <p:nvPr/>
            </p:nvSpPr>
            <p:spPr>
              <a:xfrm>
                <a:off x="0" y="28575"/>
                <a:ext cx="438941" cy="509763"/>
              </a:xfrm>
              <a:prstGeom prst="rect">
                <a:avLst/>
              </a:prstGeom>
            </p:spPr>
            <p:txBody>
              <a:bodyPr lIns="50800" tIns="50800" rIns="50800" bIns="50800" rtlCol="0" anchor="ctr"/>
              <a:lstStyle/>
              <a:p>
                <a:pPr algn="ctr">
                  <a:lnSpc>
                    <a:spcPts val="2835"/>
                  </a:lnSpc>
                </a:pPr>
              </a:p>
            </p:txBody>
          </p:sp>
        </p:grpSp>
        <p:sp>
          <p:nvSpPr>
            <p:cNvPr id="13" name="Freeform 13"/>
            <p:cNvSpPr/>
            <p:nvPr/>
          </p:nvSpPr>
          <p:spPr>
            <a:xfrm flipH="1">
              <a:off x="127000" y="484182"/>
              <a:ext cx="3196418" cy="6191609"/>
            </a:xfrm>
            <a:custGeom>
              <a:avLst/>
              <a:gdLst/>
              <a:ahLst/>
              <a:cxnLst/>
              <a:rect l="l" t="t" r="r" b="b"/>
              <a:pathLst>
                <a:path w="3196418" h="6191609">
                  <a:moveTo>
                    <a:pt x="3196418" y="0"/>
                  </a:moveTo>
                  <a:lnTo>
                    <a:pt x="0" y="0"/>
                  </a:lnTo>
                  <a:lnTo>
                    <a:pt x="0" y="6191608"/>
                  </a:lnTo>
                  <a:lnTo>
                    <a:pt x="3196418" y="6191608"/>
                  </a:lnTo>
                  <a:lnTo>
                    <a:pt x="3196418"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4" name="AutoShape 14"/>
            <p:cNvSpPr/>
            <p:nvPr/>
          </p:nvSpPr>
          <p:spPr>
            <a:xfrm>
              <a:off x="0" y="6675790"/>
              <a:ext cx="3299533" cy="0"/>
            </a:xfrm>
            <a:prstGeom prst="line">
              <a:avLst/>
            </a:prstGeom>
            <a:ln w="25400" cap="flat">
              <a:solidFill>
                <a:srgbClr val="000000"/>
              </a:solidFill>
              <a:prstDash val="solid"/>
              <a:headEnd type="none" w="sm" len="sm"/>
              <a:tailEnd type="none" w="sm" len="sm"/>
            </a:ln>
          </p:spPr>
        </p:sp>
      </p:grpSp>
      <p:sp>
        <p:nvSpPr>
          <p:cNvPr id="15" name="Freeform 15"/>
          <p:cNvSpPr/>
          <p:nvPr/>
        </p:nvSpPr>
        <p:spPr>
          <a:xfrm rot="5400000">
            <a:off x="16350114" y="1190727"/>
            <a:ext cx="267871" cy="105442"/>
          </a:xfrm>
          <a:custGeom>
            <a:avLst/>
            <a:gdLst/>
            <a:ahLst/>
            <a:cxnLst/>
            <a:rect l="l" t="t" r="r" b="b"/>
            <a:pathLst>
              <a:path w="267871" h="105442">
                <a:moveTo>
                  <a:pt x="0" y="0"/>
                </a:moveTo>
                <a:lnTo>
                  <a:pt x="267870" y="0"/>
                </a:lnTo>
                <a:lnTo>
                  <a:pt x="267870" y="105442"/>
                </a:lnTo>
                <a:lnTo>
                  <a:pt x="0" y="105442"/>
                </a:lnTo>
                <a:lnTo>
                  <a:pt x="0" y="0"/>
                </a:lnTo>
                <a:close/>
              </a:path>
            </a:pathLst>
          </a:custGeom>
          <a:blipFill>
            <a:blip r:embed="rId7">
              <a:extLst>
                <a:ext uri="{96DAC541-7B7A-43D3-8B79-37D633B846F1}">
                  <asvg:svgBlip xmlns:asvg="http://schemas.microsoft.com/office/drawing/2016/SVG/main" r:embed="rId8"/>
                </a:ext>
              </a:extLst>
            </a:blip>
            <a:stretch>
              <a:fillRect t="-145788"/>
            </a:stretch>
          </a:blipFill>
        </p:spPr>
      </p:sp>
      <p:sp>
        <p:nvSpPr>
          <p:cNvPr id="16" name="AutoShape 16"/>
          <p:cNvSpPr/>
          <p:nvPr/>
        </p:nvSpPr>
        <p:spPr>
          <a:xfrm>
            <a:off x="8969924" y="4499336"/>
            <a:ext cx="0" cy="1739076"/>
          </a:xfrm>
          <a:prstGeom prst="line">
            <a:avLst/>
          </a:prstGeom>
          <a:ln w="38100" cap="flat">
            <a:solidFill>
              <a:srgbClr val="000000"/>
            </a:solidFill>
            <a:prstDash val="solid"/>
            <a:headEnd type="none" w="sm" len="sm"/>
            <a:tailEnd type="none" w="sm" len="sm"/>
          </a:ln>
        </p:spPr>
      </p:sp>
      <p:sp>
        <p:nvSpPr>
          <p:cNvPr id="17" name="TextBox 17"/>
          <p:cNvSpPr txBox="1"/>
          <p:nvPr/>
        </p:nvSpPr>
        <p:spPr>
          <a:xfrm>
            <a:off x="9798906" y="4821454"/>
            <a:ext cx="8894545" cy="1055370"/>
          </a:xfrm>
          <a:prstGeom prst="rect">
            <a:avLst/>
          </a:prstGeom>
        </p:spPr>
        <p:txBody>
          <a:bodyPr lIns="0" tIns="0" rIns="0" bIns="0" rtlCol="0" anchor="t">
            <a:spAutoFit/>
          </a:bodyPr>
          <a:lstStyle/>
          <a:p>
            <a:pPr algn="l">
              <a:lnSpc>
                <a:spcPts val="8280"/>
              </a:lnSpc>
            </a:pPr>
            <a:r>
              <a:rPr lang="en-US" sz="7200" b="1">
                <a:solidFill>
                  <a:srgbClr val="000000"/>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rPr>
              <a:t>TANYA &amp; JAWAB</a:t>
            </a:r>
            <a:endParaRPr lang="en-US" sz="7200" b="1">
              <a:solidFill>
                <a:srgbClr val="000000"/>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endParaRPr>
          </a:p>
        </p:txBody>
      </p:sp>
      <p:sp>
        <p:nvSpPr>
          <p:cNvPr id="18" name="TextBox 18"/>
          <p:cNvSpPr txBox="1"/>
          <p:nvPr/>
        </p:nvSpPr>
        <p:spPr>
          <a:xfrm>
            <a:off x="13368157" y="1025410"/>
            <a:ext cx="3161249" cy="409194"/>
          </a:xfrm>
          <a:prstGeom prst="rect">
            <a:avLst/>
          </a:prstGeom>
        </p:spPr>
        <p:txBody>
          <a:bodyPr lIns="0" tIns="0" rIns="0" bIns="0" rtlCol="0" anchor="t">
            <a:spAutoFit/>
          </a:bodyPr>
          <a:lstStyle/>
          <a:p>
            <a:pPr algn="l">
              <a:lnSpc>
                <a:spcPts val="3195"/>
              </a:lnSpc>
            </a:pPr>
            <a:r>
              <a:rPr lang="en-US" sz="2600">
                <a:solidFill>
                  <a:srgbClr val="000000"/>
                </a:solidFill>
                <a:latin typeface="Poppins" panose="00000500000000000000"/>
                <a:ea typeface="Poppins" panose="00000500000000000000"/>
                <a:cs typeface="Poppins" panose="00000500000000000000"/>
                <a:sym typeface="Poppins" panose="00000500000000000000"/>
              </a:rPr>
              <a:t>Seminar Proposal</a:t>
            </a:r>
            <a:endParaRPr lang="en-US" sz="2600">
              <a:solidFill>
                <a:srgbClr val="000000"/>
              </a:solidFill>
              <a:latin typeface="Poppins" panose="00000500000000000000"/>
              <a:ea typeface="Poppins" panose="00000500000000000000"/>
              <a:cs typeface="Poppins" panose="00000500000000000000"/>
              <a:sym typeface="Poppins" panose="00000500000000000000"/>
            </a:endParaRPr>
          </a:p>
        </p:txBody>
      </p:sp>
      <p:sp>
        <p:nvSpPr>
          <p:cNvPr id="19" name="Freeform 19"/>
          <p:cNvSpPr/>
          <p:nvPr/>
        </p:nvSpPr>
        <p:spPr>
          <a:xfrm>
            <a:off x="1821050" y="885510"/>
            <a:ext cx="798170" cy="708044"/>
          </a:xfrm>
          <a:custGeom>
            <a:avLst/>
            <a:gdLst/>
            <a:ahLst/>
            <a:cxnLst/>
            <a:rect l="l" t="t" r="r" b="b"/>
            <a:pathLst>
              <a:path w="798170" h="708044">
                <a:moveTo>
                  <a:pt x="0" y="0"/>
                </a:moveTo>
                <a:lnTo>
                  <a:pt x="798171" y="0"/>
                </a:lnTo>
                <a:lnTo>
                  <a:pt x="798171" y="708044"/>
                </a:lnTo>
                <a:lnTo>
                  <a:pt x="0" y="708044"/>
                </a:lnTo>
                <a:lnTo>
                  <a:pt x="0" y="0"/>
                </a:lnTo>
                <a:close/>
              </a:path>
            </a:pathLst>
          </a:custGeom>
          <a:blipFill>
            <a:blip r:embed="rId9"/>
            <a:stretch>
              <a:fillRect/>
            </a:stretch>
          </a:blipFill>
        </p:spPr>
      </p:sp>
      <p:sp>
        <p:nvSpPr>
          <p:cNvPr id="20" name="TextBox 20"/>
          <p:cNvSpPr txBox="1"/>
          <p:nvPr/>
        </p:nvSpPr>
        <p:spPr>
          <a:xfrm>
            <a:off x="2814090" y="1029363"/>
            <a:ext cx="4271879" cy="809244"/>
          </a:xfrm>
          <a:prstGeom prst="rect">
            <a:avLst/>
          </a:prstGeom>
        </p:spPr>
        <p:txBody>
          <a:bodyPr lIns="0" tIns="0" rIns="0" bIns="0" rtlCol="0" anchor="t">
            <a:spAutoFit/>
          </a:bodyPr>
          <a:lstStyle/>
          <a:p>
            <a:pPr algn="l">
              <a:lnSpc>
                <a:spcPts val="3195"/>
              </a:lnSpc>
            </a:pPr>
            <a:r>
              <a:rPr lang="en-US" sz="2600">
                <a:solidFill>
                  <a:srgbClr val="000000"/>
                </a:solidFill>
                <a:latin typeface="Poppins" panose="00000500000000000000"/>
                <a:ea typeface="Poppins" panose="00000500000000000000"/>
                <a:cs typeface="Poppins" panose="00000500000000000000"/>
                <a:sym typeface="Poppins" panose="00000500000000000000"/>
              </a:rPr>
              <a:t>STT Terpadu Nurul Fikri</a:t>
            </a:r>
            <a:endParaRPr lang="en-US" sz="2600">
              <a:solidFill>
                <a:srgbClr val="000000"/>
              </a:solidFill>
              <a:latin typeface="Poppins" panose="00000500000000000000"/>
              <a:ea typeface="Poppins" panose="00000500000000000000"/>
              <a:cs typeface="Poppins" panose="00000500000000000000"/>
              <a:sym typeface="Poppins" panose="00000500000000000000"/>
            </a:endParaRPr>
          </a:p>
          <a:p>
            <a:pPr algn="l">
              <a:lnSpc>
                <a:spcPts val="3195"/>
              </a:lnSpc>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26671"/>
        </a:solidFill>
        <a:effectLst/>
      </p:bgPr>
    </p:bg>
    <p:spTree>
      <p:nvGrpSpPr>
        <p:cNvPr id="1" name=""/>
        <p:cNvGrpSpPr/>
        <p:nvPr/>
      </p:nvGrpSpPr>
      <p:grpSpPr>
        <a:xfrm>
          <a:off x="0" y="0"/>
          <a:ext cx="0" cy="0"/>
          <a:chOff x="0" y="0"/>
          <a:chExt cx="0" cy="0"/>
        </a:xfrm>
      </p:grpSpPr>
      <p:sp>
        <p:nvSpPr>
          <p:cNvPr id="2" name="TextBox 2"/>
          <p:cNvSpPr txBox="1"/>
          <p:nvPr/>
        </p:nvSpPr>
        <p:spPr>
          <a:xfrm>
            <a:off x="5082896" y="4527319"/>
            <a:ext cx="8122209" cy="1290348"/>
          </a:xfrm>
          <a:prstGeom prst="rect">
            <a:avLst/>
          </a:prstGeom>
        </p:spPr>
        <p:txBody>
          <a:bodyPr lIns="0" tIns="0" rIns="0" bIns="0" rtlCol="0" anchor="t">
            <a:spAutoFit/>
          </a:bodyPr>
          <a:lstStyle/>
          <a:p>
            <a:pPr algn="just">
              <a:lnSpc>
                <a:spcPts val="10150"/>
              </a:lnSpc>
            </a:pPr>
            <a:r>
              <a:rPr lang="en-US" sz="8675" b="1">
                <a:solidFill>
                  <a:srgbClr val="D9D9D9"/>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rPr>
              <a:t>TERIMA KASIH</a:t>
            </a:r>
            <a:endParaRPr lang="en-US" sz="8675" b="1">
              <a:solidFill>
                <a:srgbClr val="D9D9D9"/>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endParaRPr>
          </a:p>
        </p:txBody>
      </p:sp>
      <p:sp>
        <p:nvSpPr>
          <p:cNvPr id="3" name="Freeform 3"/>
          <p:cNvSpPr/>
          <p:nvPr/>
        </p:nvSpPr>
        <p:spPr>
          <a:xfrm rot="2700000">
            <a:off x="16380221" y="1086282"/>
            <a:ext cx="340658" cy="340658"/>
          </a:xfrm>
          <a:custGeom>
            <a:avLst/>
            <a:gdLst/>
            <a:ahLst/>
            <a:cxnLst/>
            <a:rect l="l" t="t" r="r" b="b"/>
            <a:pathLst>
              <a:path w="340658" h="340658">
                <a:moveTo>
                  <a:pt x="0" y="0"/>
                </a:moveTo>
                <a:lnTo>
                  <a:pt x="340658" y="0"/>
                </a:lnTo>
                <a:lnTo>
                  <a:pt x="340658" y="340657"/>
                </a:lnTo>
                <a:lnTo>
                  <a:pt x="0" y="34065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AutoShape 4"/>
          <p:cNvSpPr/>
          <p:nvPr/>
        </p:nvSpPr>
        <p:spPr>
          <a:xfrm>
            <a:off x="4417055" y="4463943"/>
            <a:ext cx="0" cy="1359114"/>
          </a:xfrm>
          <a:prstGeom prst="line">
            <a:avLst/>
          </a:prstGeom>
          <a:ln w="38100" cap="flat">
            <a:solidFill>
              <a:srgbClr val="FFFFFF"/>
            </a:solidFill>
            <a:prstDash val="solid"/>
            <a:headEnd type="none" w="sm" len="sm"/>
            <a:tailEnd type="none" w="sm" len="sm"/>
          </a:ln>
        </p:spPr>
      </p:sp>
      <p:sp>
        <p:nvSpPr>
          <p:cNvPr id="5" name="Freeform 5"/>
          <p:cNvSpPr/>
          <p:nvPr/>
        </p:nvSpPr>
        <p:spPr>
          <a:xfrm rot="10654256">
            <a:off x="-456506" y="6499150"/>
            <a:ext cx="1340434" cy="2636680"/>
          </a:xfrm>
          <a:custGeom>
            <a:avLst/>
            <a:gdLst/>
            <a:ahLst/>
            <a:cxnLst/>
            <a:rect l="l" t="t" r="r" b="b"/>
            <a:pathLst>
              <a:path w="1340434" h="2636680">
                <a:moveTo>
                  <a:pt x="0" y="0"/>
                </a:moveTo>
                <a:lnTo>
                  <a:pt x="1340433" y="0"/>
                </a:lnTo>
                <a:lnTo>
                  <a:pt x="1340433" y="2636679"/>
                </a:lnTo>
                <a:lnTo>
                  <a:pt x="0" y="2636679"/>
                </a:lnTo>
                <a:lnTo>
                  <a:pt x="0" y="0"/>
                </a:lnTo>
                <a:close/>
              </a:path>
            </a:pathLst>
          </a:custGeom>
          <a:blipFill>
            <a:blip r:embed="rId3">
              <a:extLst>
                <a:ext uri="{96DAC541-7B7A-43D3-8B79-37D633B846F1}">
                  <asvg:svgBlip xmlns:asvg="http://schemas.microsoft.com/office/drawing/2016/SVG/main" r:embed="rId4"/>
                </a:ext>
              </a:extLst>
            </a:blip>
            <a:stretch>
              <a:fillRect r="-96703"/>
            </a:stretch>
          </a:blipFill>
        </p:spPr>
      </p:sp>
      <p:sp>
        <p:nvSpPr>
          <p:cNvPr id="6" name="Freeform 6"/>
          <p:cNvSpPr/>
          <p:nvPr/>
        </p:nvSpPr>
        <p:spPr>
          <a:xfrm>
            <a:off x="-932852" y="3548209"/>
            <a:ext cx="3923105" cy="1901071"/>
          </a:xfrm>
          <a:custGeom>
            <a:avLst/>
            <a:gdLst/>
            <a:ahLst/>
            <a:cxnLst/>
            <a:rect l="l" t="t" r="r" b="b"/>
            <a:pathLst>
              <a:path w="3923105" h="1901071">
                <a:moveTo>
                  <a:pt x="0" y="0"/>
                </a:moveTo>
                <a:lnTo>
                  <a:pt x="3923104" y="0"/>
                </a:lnTo>
                <a:lnTo>
                  <a:pt x="3923104" y="1901071"/>
                </a:lnTo>
                <a:lnTo>
                  <a:pt x="0" y="1901071"/>
                </a:lnTo>
                <a:lnTo>
                  <a:pt x="0" y="0"/>
                </a:lnTo>
                <a:close/>
              </a:path>
            </a:pathLst>
          </a:custGeom>
          <a:blipFill>
            <a:blip r:embed="rId5">
              <a:alphaModFix amt="34000"/>
              <a:extLst>
                <a:ext uri="{96DAC541-7B7A-43D3-8B79-37D633B846F1}">
                  <asvg:svgBlip xmlns:asvg="http://schemas.microsoft.com/office/drawing/2016/SVG/main" r:embed="rId6"/>
                </a:ext>
              </a:extLst>
            </a:blip>
            <a:stretch>
              <a:fillRect/>
            </a:stretch>
          </a:blipFill>
        </p:spPr>
      </p:sp>
      <p:sp>
        <p:nvSpPr>
          <p:cNvPr id="7" name="Freeform 7"/>
          <p:cNvSpPr/>
          <p:nvPr/>
        </p:nvSpPr>
        <p:spPr>
          <a:xfrm rot="5400000">
            <a:off x="8736607" y="6828457"/>
            <a:ext cx="814786" cy="3262088"/>
          </a:xfrm>
          <a:custGeom>
            <a:avLst/>
            <a:gdLst/>
            <a:ahLst/>
            <a:cxnLst/>
            <a:rect l="l" t="t" r="r" b="b"/>
            <a:pathLst>
              <a:path w="814786" h="3262088">
                <a:moveTo>
                  <a:pt x="0" y="0"/>
                </a:moveTo>
                <a:lnTo>
                  <a:pt x="814786" y="0"/>
                </a:lnTo>
                <a:lnTo>
                  <a:pt x="814786" y="3262088"/>
                </a:lnTo>
                <a:lnTo>
                  <a:pt x="0" y="3262088"/>
                </a:lnTo>
                <a:lnTo>
                  <a:pt x="0" y="0"/>
                </a:lnTo>
                <a:close/>
              </a:path>
            </a:pathLst>
          </a:custGeom>
          <a:blipFill>
            <a:blip r:embed="rId7">
              <a:alphaModFix amt="34000"/>
              <a:extLst>
                <a:ext uri="{96DAC541-7B7A-43D3-8B79-37D633B846F1}">
                  <asvg:svgBlip xmlns:asvg="http://schemas.microsoft.com/office/drawing/2016/SVG/main" r:embed="rId8"/>
                </a:ext>
              </a:extLst>
            </a:blip>
            <a:stretch>
              <a:fillRect r="-329894" b="-26140"/>
            </a:stretch>
          </a:blipFill>
        </p:spPr>
      </p:sp>
      <p:sp>
        <p:nvSpPr>
          <p:cNvPr id="8" name="Freeform 8"/>
          <p:cNvSpPr/>
          <p:nvPr/>
        </p:nvSpPr>
        <p:spPr>
          <a:xfrm>
            <a:off x="15435598" y="3983515"/>
            <a:ext cx="1355833" cy="1465765"/>
          </a:xfrm>
          <a:custGeom>
            <a:avLst/>
            <a:gdLst/>
            <a:ahLst/>
            <a:cxnLst/>
            <a:rect l="l" t="t" r="r" b="b"/>
            <a:pathLst>
              <a:path w="1355833" h="1465765">
                <a:moveTo>
                  <a:pt x="0" y="0"/>
                </a:moveTo>
                <a:lnTo>
                  <a:pt x="1355833" y="0"/>
                </a:lnTo>
                <a:lnTo>
                  <a:pt x="1355833" y="1465765"/>
                </a:lnTo>
                <a:lnTo>
                  <a:pt x="0" y="146576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9" name="TextBox 9"/>
          <p:cNvSpPr txBox="1"/>
          <p:nvPr/>
        </p:nvSpPr>
        <p:spPr>
          <a:xfrm>
            <a:off x="13322800" y="1025410"/>
            <a:ext cx="3108527" cy="409194"/>
          </a:xfrm>
          <a:prstGeom prst="rect">
            <a:avLst/>
          </a:prstGeom>
        </p:spPr>
        <p:txBody>
          <a:bodyPr lIns="0" tIns="0" rIns="0" bIns="0" rtlCol="0" anchor="t">
            <a:spAutoFit/>
          </a:bodyPr>
          <a:lstStyle/>
          <a:p>
            <a:pPr algn="l">
              <a:lnSpc>
                <a:spcPts val="3195"/>
              </a:lnSpc>
            </a:pPr>
            <a:r>
              <a:rPr lang="en-US" sz="2600">
                <a:solidFill>
                  <a:srgbClr val="D9D9D9"/>
                </a:solidFill>
                <a:latin typeface="Poppins" panose="00000500000000000000"/>
                <a:ea typeface="Poppins" panose="00000500000000000000"/>
                <a:cs typeface="Poppins" panose="00000500000000000000"/>
                <a:sym typeface="Poppins" panose="00000500000000000000"/>
              </a:rPr>
              <a:t>Seminar Proposal</a:t>
            </a:r>
            <a:endParaRPr lang="en-US" sz="2600">
              <a:solidFill>
                <a:srgbClr val="D9D9D9"/>
              </a:solidFill>
              <a:latin typeface="Poppins" panose="00000500000000000000"/>
              <a:ea typeface="Poppins" panose="00000500000000000000"/>
              <a:cs typeface="Poppins" panose="00000500000000000000"/>
              <a:sym typeface="Poppins" panose="00000500000000000000"/>
            </a:endParaRPr>
          </a:p>
        </p:txBody>
      </p:sp>
      <p:sp>
        <p:nvSpPr>
          <p:cNvPr id="10" name="TextBox 10"/>
          <p:cNvSpPr txBox="1"/>
          <p:nvPr/>
        </p:nvSpPr>
        <p:spPr>
          <a:xfrm>
            <a:off x="2814090" y="1029363"/>
            <a:ext cx="4271879" cy="809244"/>
          </a:xfrm>
          <a:prstGeom prst="rect">
            <a:avLst/>
          </a:prstGeom>
        </p:spPr>
        <p:txBody>
          <a:bodyPr lIns="0" tIns="0" rIns="0" bIns="0" rtlCol="0" anchor="t">
            <a:spAutoFit/>
          </a:bodyPr>
          <a:lstStyle/>
          <a:p>
            <a:pPr algn="l">
              <a:lnSpc>
                <a:spcPts val="3195"/>
              </a:lnSpc>
            </a:pPr>
            <a:r>
              <a:rPr lang="en-US" sz="2600">
                <a:solidFill>
                  <a:srgbClr val="F5F5F5"/>
                </a:solidFill>
                <a:latin typeface="Poppins" panose="00000500000000000000"/>
                <a:ea typeface="Poppins" panose="00000500000000000000"/>
                <a:cs typeface="Poppins" panose="00000500000000000000"/>
                <a:sym typeface="Poppins" panose="00000500000000000000"/>
              </a:rPr>
              <a:t>STT Terpadu Nurul Fikri</a:t>
            </a:r>
            <a:endParaRPr lang="en-US" sz="2600">
              <a:solidFill>
                <a:srgbClr val="F5F5F5"/>
              </a:solidFill>
              <a:latin typeface="Poppins" panose="00000500000000000000"/>
              <a:ea typeface="Poppins" panose="00000500000000000000"/>
              <a:cs typeface="Poppins" panose="00000500000000000000"/>
              <a:sym typeface="Poppins" panose="00000500000000000000"/>
            </a:endParaRPr>
          </a:p>
          <a:p>
            <a:pPr algn="l">
              <a:lnSpc>
                <a:spcPts val="3195"/>
              </a:lnSpc>
            </a:pPr>
          </a:p>
        </p:txBody>
      </p:sp>
      <p:sp>
        <p:nvSpPr>
          <p:cNvPr id="11" name="Freeform 11"/>
          <p:cNvSpPr/>
          <p:nvPr/>
        </p:nvSpPr>
        <p:spPr>
          <a:xfrm>
            <a:off x="1821050" y="885510"/>
            <a:ext cx="798170" cy="708044"/>
          </a:xfrm>
          <a:custGeom>
            <a:avLst/>
            <a:gdLst/>
            <a:ahLst/>
            <a:cxnLst/>
            <a:rect l="l" t="t" r="r" b="b"/>
            <a:pathLst>
              <a:path w="798170" h="708044">
                <a:moveTo>
                  <a:pt x="0" y="0"/>
                </a:moveTo>
                <a:lnTo>
                  <a:pt x="798171" y="0"/>
                </a:lnTo>
                <a:lnTo>
                  <a:pt x="798171" y="708044"/>
                </a:lnTo>
                <a:lnTo>
                  <a:pt x="0" y="708044"/>
                </a:lnTo>
                <a:lnTo>
                  <a:pt x="0" y="0"/>
                </a:lnTo>
                <a:close/>
              </a:path>
            </a:pathLst>
          </a:custGeom>
          <a:blipFill>
            <a:blip r:embed="rId11"/>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703237" y="3849406"/>
            <a:ext cx="0" cy="1616953"/>
          </a:xfrm>
          <a:prstGeom prst="line">
            <a:avLst/>
          </a:prstGeom>
          <a:ln w="38100" cap="flat">
            <a:solidFill>
              <a:srgbClr val="000000"/>
            </a:solidFill>
            <a:prstDash val="solid"/>
            <a:headEnd type="none" w="sm" len="sm"/>
            <a:tailEnd type="none" w="sm" len="sm"/>
          </a:ln>
        </p:spPr>
      </p:sp>
      <p:grpSp>
        <p:nvGrpSpPr>
          <p:cNvPr id="3" name="Group 3"/>
          <p:cNvGrpSpPr/>
          <p:nvPr/>
        </p:nvGrpSpPr>
        <p:grpSpPr>
          <a:xfrm rot="0">
            <a:off x="14920260" y="8570738"/>
            <a:ext cx="1630290" cy="592312"/>
            <a:chOff x="0" y="0"/>
            <a:chExt cx="2173719" cy="789749"/>
          </a:xfrm>
        </p:grpSpPr>
        <p:grpSp>
          <p:nvGrpSpPr>
            <p:cNvPr id="4" name="Group 4"/>
            <p:cNvGrpSpPr/>
            <p:nvPr/>
          </p:nvGrpSpPr>
          <p:grpSpPr>
            <a:xfrm rot="0">
              <a:off x="0" y="0"/>
              <a:ext cx="2173719" cy="789749"/>
              <a:chOff x="0" y="0"/>
              <a:chExt cx="429377" cy="156000"/>
            </a:xfrm>
          </p:grpSpPr>
          <p:sp>
            <p:nvSpPr>
              <p:cNvPr id="5" name="Freeform 5"/>
              <p:cNvSpPr/>
              <p:nvPr/>
            </p:nvSpPr>
            <p:spPr>
              <a:xfrm>
                <a:off x="0" y="0"/>
                <a:ext cx="429377" cy="156000"/>
              </a:xfrm>
              <a:custGeom>
                <a:avLst/>
                <a:gdLst/>
                <a:ahLst/>
                <a:cxnLst/>
                <a:rect l="l" t="t" r="r" b="b"/>
                <a:pathLst>
                  <a:path w="429377" h="156000">
                    <a:moveTo>
                      <a:pt x="78000" y="0"/>
                    </a:moveTo>
                    <a:lnTo>
                      <a:pt x="351377" y="0"/>
                    </a:lnTo>
                    <a:cubicBezTo>
                      <a:pt x="372064" y="0"/>
                      <a:pt x="391903" y="8218"/>
                      <a:pt x="406531" y="22846"/>
                    </a:cubicBezTo>
                    <a:cubicBezTo>
                      <a:pt x="421159" y="37473"/>
                      <a:pt x="429377" y="57313"/>
                      <a:pt x="429377" y="78000"/>
                    </a:cubicBezTo>
                    <a:lnTo>
                      <a:pt x="429377" y="78000"/>
                    </a:lnTo>
                    <a:cubicBezTo>
                      <a:pt x="429377" y="98687"/>
                      <a:pt x="421159" y="118526"/>
                      <a:pt x="406531" y="133154"/>
                    </a:cubicBezTo>
                    <a:cubicBezTo>
                      <a:pt x="391903" y="147782"/>
                      <a:pt x="372064" y="156000"/>
                      <a:pt x="351377" y="156000"/>
                    </a:cubicBezTo>
                    <a:lnTo>
                      <a:pt x="78000" y="156000"/>
                    </a:lnTo>
                    <a:cubicBezTo>
                      <a:pt x="57313" y="156000"/>
                      <a:pt x="37473" y="147782"/>
                      <a:pt x="22846" y="133154"/>
                    </a:cubicBezTo>
                    <a:cubicBezTo>
                      <a:pt x="8218" y="118526"/>
                      <a:pt x="0" y="98687"/>
                      <a:pt x="0" y="78000"/>
                    </a:cubicBezTo>
                    <a:lnTo>
                      <a:pt x="0" y="78000"/>
                    </a:lnTo>
                    <a:cubicBezTo>
                      <a:pt x="0" y="57313"/>
                      <a:pt x="8218" y="37473"/>
                      <a:pt x="22846" y="22846"/>
                    </a:cubicBezTo>
                    <a:cubicBezTo>
                      <a:pt x="37473" y="8218"/>
                      <a:pt x="57313" y="0"/>
                      <a:pt x="78000" y="0"/>
                    </a:cubicBezTo>
                    <a:close/>
                  </a:path>
                </a:pathLst>
              </a:custGeom>
              <a:solidFill>
                <a:srgbClr val="000000">
                  <a:alpha val="0"/>
                </a:srgbClr>
              </a:solidFill>
              <a:ln w="19050" cap="rnd">
                <a:solidFill>
                  <a:srgbClr val="000000"/>
                </a:solidFill>
                <a:prstDash val="solid"/>
                <a:round/>
              </a:ln>
            </p:spPr>
          </p:sp>
          <p:sp>
            <p:nvSpPr>
              <p:cNvPr id="6" name="TextBox 6"/>
              <p:cNvSpPr txBox="1"/>
              <p:nvPr/>
            </p:nvSpPr>
            <p:spPr>
              <a:xfrm>
                <a:off x="0" y="28575"/>
                <a:ext cx="429377" cy="127425"/>
              </a:xfrm>
              <a:prstGeom prst="rect">
                <a:avLst/>
              </a:prstGeom>
            </p:spPr>
            <p:txBody>
              <a:bodyPr lIns="50800" tIns="50800" rIns="50800" bIns="50800" rtlCol="0" anchor="ctr"/>
              <a:lstStyle/>
              <a:p>
                <a:pPr algn="ctr">
                  <a:lnSpc>
                    <a:spcPts val="2835"/>
                  </a:lnSpc>
                </a:pPr>
              </a:p>
            </p:txBody>
          </p:sp>
        </p:grpSp>
        <p:sp>
          <p:nvSpPr>
            <p:cNvPr id="7" name="Freeform 7"/>
            <p:cNvSpPr/>
            <p:nvPr/>
          </p:nvSpPr>
          <p:spPr>
            <a:xfrm rot="5400000">
              <a:off x="1449973" y="325335"/>
              <a:ext cx="488328" cy="215279"/>
            </a:xfrm>
            <a:custGeom>
              <a:avLst/>
              <a:gdLst/>
              <a:ahLst/>
              <a:cxnLst/>
              <a:rect l="l" t="t" r="r" b="b"/>
              <a:pathLst>
                <a:path w="488328" h="215279">
                  <a:moveTo>
                    <a:pt x="0" y="0"/>
                  </a:moveTo>
                  <a:lnTo>
                    <a:pt x="488328" y="0"/>
                  </a:lnTo>
                  <a:lnTo>
                    <a:pt x="488328" y="215279"/>
                  </a:lnTo>
                  <a:lnTo>
                    <a:pt x="0" y="215279"/>
                  </a:lnTo>
                  <a:lnTo>
                    <a:pt x="0" y="0"/>
                  </a:lnTo>
                  <a:close/>
                </a:path>
              </a:pathLst>
            </a:custGeom>
            <a:blipFill>
              <a:blip r:embed="rId1">
                <a:extLst>
                  <a:ext uri="{96DAC541-7B7A-43D3-8B79-37D633B846F1}">
                    <asvg:svgBlip xmlns:asvg="http://schemas.microsoft.com/office/drawing/2016/SVG/main" r:embed="rId2"/>
                  </a:ext>
                </a:extLst>
              </a:blip>
              <a:stretch>
                <a:fillRect l="-137319" r="-117989" b="-2448505"/>
              </a:stretch>
            </a:blipFill>
          </p:spPr>
        </p:sp>
        <p:sp>
          <p:nvSpPr>
            <p:cNvPr id="8" name="TextBox 8"/>
            <p:cNvSpPr txBox="1"/>
            <p:nvPr/>
          </p:nvSpPr>
          <p:spPr>
            <a:xfrm>
              <a:off x="373219" y="175673"/>
              <a:ext cx="1086057" cy="457454"/>
            </a:xfrm>
            <a:prstGeom prst="rect">
              <a:avLst/>
            </a:prstGeom>
          </p:spPr>
          <p:txBody>
            <a:bodyPr lIns="0" tIns="0" rIns="0" bIns="0" rtlCol="0" anchor="t">
              <a:spAutoFit/>
            </a:bodyPr>
            <a:lstStyle/>
            <a:p>
              <a:pPr algn="l">
                <a:lnSpc>
                  <a:spcPts val="2615"/>
                </a:lnSpc>
              </a:pPr>
              <a:r>
                <a:rPr lang="en-US" sz="2400">
                  <a:solidFill>
                    <a:srgbClr val="000000"/>
                  </a:solidFill>
                  <a:latin typeface="Inter" panose="020B0502030000000004"/>
                  <a:ea typeface="Inter" panose="020B0502030000000004"/>
                  <a:cs typeface="Inter" panose="020B0502030000000004"/>
                  <a:sym typeface="Inter" panose="020B0502030000000004"/>
                </a:rPr>
                <a:t>Next</a:t>
              </a:r>
              <a:endParaRPr lang="en-US" sz="2400">
                <a:solidFill>
                  <a:srgbClr val="000000"/>
                </a:solidFill>
                <a:latin typeface="Inter" panose="020B0502030000000004"/>
                <a:ea typeface="Inter" panose="020B0502030000000004"/>
                <a:cs typeface="Inter" panose="020B0502030000000004"/>
                <a:sym typeface="Inter" panose="020B0502030000000004"/>
              </a:endParaRPr>
            </a:p>
          </p:txBody>
        </p:sp>
      </p:grpSp>
      <p:sp>
        <p:nvSpPr>
          <p:cNvPr id="9" name="Freeform 9"/>
          <p:cNvSpPr/>
          <p:nvPr/>
        </p:nvSpPr>
        <p:spPr>
          <a:xfrm>
            <a:off x="10002881" y="9077379"/>
            <a:ext cx="2557896" cy="823672"/>
          </a:xfrm>
          <a:custGeom>
            <a:avLst/>
            <a:gdLst/>
            <a:ahLst/>
            <a:cxnLst/>
            <a:rect l="l" t="t" r="r" b="b"/>
            <a:pathLst>
              <a:path w="2557896" h="823672">
                <a:moveTo>
                  <a:pt x="0" y="0"/>
                </a:moveTo>
                <a:lnTo>
                  <a:pt x="2557897" y="0"/>
                </a:lnTo>
                <a:lnTo>
                  <a:pt x="2557897" y="823672"/>
                </a:lnTo>
                <a:lnTo>
                  <a:pt x="0" y="823672"/>
                </a:lnTo>
                <a:lnTo>
                  <a:pt x="0" y="0"/>
                </a:lnTo>
                <a:close/>
              </a:path>
            </a:pathLst>
          </a:custGeom>
          <a:blipFill>
            <a:blip r:embed="rId3">
              <a:extLst>
                <a:ext uri="{96DAC541-7B7A-43D3-8B79-37D633B846F1}">
                  <asvg:svgBlip xmlns:asvg="http://schemas.microsoft.com/office/drawing/2016/SVG/main" r:embed="rId4"/>
                </a:ext>
              </a:extLst>
            </a:blip>
            <a:stretch>
              <a:fillRect b="-210547"/>
            </a:stretch>
          </a:blipFill>
        </p:spPr>
      </p:sp>
      <p:sp>
        <p:nvSpPr>
          <p:cNvPr id="10" name="Freeform 10"/>
          <p:cNvSpPr/>
          <p:nvPr/>
        </p:nvSpPr>
        <p:spPr>
          <a:xfrm>
            <a:off x="2126396" y="7839183"/>
            <a:ext cx="6191149" cy="2476392"/>
          </a:xfrm>
          <a:custGeom>
            <a:avLst/>
            <a:gdLst/>
            <a:ahLst/>
            <a:cxnLst/>
            <a:rect l="l" t="t" r="r" b="b"/>
            <a:pathLst>
              <a:path w="6191149" h="2476392">
                <a:moveTo>
                  <a:pt x="0" y="0"/>
                </a:moveTo>
                <a:lnTo>
                  <a:pt x="6191148" y="0"/>
                </a:lnTo>
                <a:lnTo>
                  <a:pt x="6191148" y="2476392"/>
                </a:lnTo>
                <a:lnTo>
                  <a:pt x="0" y="2476392"/>
                </a:lnTo>
                <a:lnTo>
                  <a:pt x="0" y="0"/>
                </a:lnTo>
                <a:close/>
              </a:path>
            </a:pathLst>
          </a:custGeom>
          <a:blipFill>
            <a:blip r:embed="rId5">
              <a:alphaModFix amt="50000"/>
              <a:extLst>
                <a:ext uri="{96DAC541-7B7A-43D3-8B79-37D633B846F1}">
                  <asvg:svgBlip xmlns:asvg="http://schemas.microsoft.com/office/drawing/2016/SVG/main" r:embed="rId6"/>
                </a:ext>
              </a:extLst>
            </a:blip>
            <a:stretch>
              <a:fillRect b="-131881"/>
            </a:stretch>
          </a:blipFill>
        </p:spPr>
      </p:sp>
      <p:sp>
        <p:nvSpPr>
          <p:cNvPr id="11" name="Freeform 11"/>
          <p:cNvSpPr/>
          <p:nvPr/>
        </p:nvSpPr>
        <p:spPr>
          <a:xfrm rot="5400000">
            <a:off x="16395470" y="1190727"/>
            <a:ext cx="267871" cy="105442"/>
          </a:xfrm>
          <a:custGeom>
            <a:avLst/>
            <a:gdLst/>
            <a:ahLst/>
            <a:cxnLst/>
            <a:rect l="l" t="t" r="r" b="b"/>
            <a:pathLst>
              <a:path w="267871" h="105442">
                <a:moveTo>
                  <a:pt x="0" y="0"/>
                </a:moveTo>
                <a:lnTo>
                  <a:pt x="267871" y="0"/>
                </a:lnTo>
                <a:lnTo>
                  <a:pt x="267871" y="105442"/>
                </a:lnTo>
                <a:lnTo>
                  <a:pt x="0" y="105442"/>
                </a:lnTo>
                <a:lnTo>
                  <a:pt x="0" y="0"/>
                </a:lnTo>
                <a:close/>
              </a:path>
            </a:pathLst>
          </a:custGeom>
          <a:blipFill>
            <a:blip r:embed="rId7">
              <a:extLst>
                <a:ext uri="{96DAC541-7B7A-43D3-8B79-37D633B846F1}">
                  <asvg:svgBlip xmlns:asvg="http://schemas.microsoft.com/office/drawing/2016/SVG/main" r:embed="rId8"/>
                </a:ext>
              </a:extLst>
            </a:blip>
            <a:stretch>
              <a:fillRect t="-145788"/>
            </a:stretch>
          </a:blipFill>
        </p:spPr>
      </p:sp>
      <p:sp>
        <p:nvSpPr>
          <p:cNvPr id="12" name="Freeform 12"/>
          <p:cNvSpPr/>
          <p:nvPr/>
        </p:nvSpPr>
        <p:spPr>
          <a:xfrm>
            <a:off x="1721494" y="885510"/>
            <a:ext cx="798170" cy="708044"/>
          </a:xfrm>
          <a:custGeom>
            <a:avLst/>
            <a:gdLst/>
            <a:ahLst/>
            <a:cxnLst/>
            <a:rect l="l" t="t" r="r" b="b"/>
            <a:pathLst>
              <a:path w="798170" h="708044">
                <a:moveTo>
                  <a:pt x="0" y="0"/>
                </a:moveTo>
                <a:lnTo>
                  <a:pt x="798170" y="0"/>
                </a:lnTo>
                <a:lnTo>
                  <a:pt x="798170" y="708044"/>
                </a:lnTo>
                <a:lnTo>
                  <a:pt x="0" y="708044"/>
                </a:lnTo>
                <a:lnTo>
                  <a:pt x="0" y="0"/>
                </a:lnTo>
                <a:close/>
              </a:path>
            </a:pathLst>
          </a:custGeom>
          <a:blipFill>
            <a:blip r:embed="rId9"/>
            <a:stretch>
              <a:fillRect/>
            </a:stretch>
          </a:blipFill>
        </p:spPr>
      </p:sp>
      <p:sp>
        <p:nvSpPr>
          <p:cNvPr id="13" name="TextBox 13"/>
          <p:cNvSpPr txBox="1"/>
          <p:nvPr/>
        </p:nvSpPr>
        <p:spPr>
          <a:xfrm>
            <a:off x="1731019" y="3607461"/>
            <a:ext cx="5997737" cy="1858899"/>
          </a:xfrm>
          <a:prstGeom prst="rect">
            <a:avLst/>
          </a:prstGeom>
        </p:spPr>
        <p:txBody>
          <a:bodyPr lIns="0" tIns="0" rIns="0" bIns="0" rtlCol="0" anchor="t">
            <a:spAutoFit/>
          </a:bodyPr>
          <a:lstStyle/>
          <a:p>
            <a:pPr algn="l">
              <a:lnSpc>
                <a:spcPts val="7130"/>
              </a:lnSpc>
            </a:pPr>
            <a:r>
              <a:rPr lang="en-US" sz="7200" b="1">
                <a:solidFill>
                  <a:srgbClr val="000000"/>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rPr>
              <a:t>NAMA</a:t>
            </a:r>
            <a:endParaRPr lang="en-US" sz="7200" b="1">
              <a:solidFill>
                <a:srgbClr val="000000"/>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endParaRPr>
          </a:p>
          <a:p>
            <a:pPr algn="l">
              <a:lnSpc>
                <a:spcPts val="7130"/>
              </a:lnSpc>
            </a:pPr>
            <a:r>
              <a:rPr lang="en-US" sz="7200" b="1">
                <a:solidFill>
                  <a:srgbClr val="000000"/>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rPr>
              <a:t>ANGGOTA</a:t>
            </a:r>
            <a:endParaRPr lang="en-US" sz="7200" b="1">
              <a:solidFill>
                <a:srgbClr val="000000"/>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endParaRPr>
          </a:p>
        </p:txBody>
      </p:sp>
      <p:sp>
        <p:nvSpPr>
          <p:cNvPr id="14" name="TextBox 14"/>
          <p:cNvSpPr txBox="1"/>
          <p:nvPr/>
        </p:nvSpPr>
        <p:spPr>
          <a:xfrm>
            <a:off x="2760593" y="1042489"/>
            <a:ext cx="4074928" cy="409194"/>
          </a:xfrm>
          <a:prstGeom prst="rect">
            <a:avLst/>
          </a:prstGeom>
        </p:spPr>
        <p:txBody>
          <a:bodyPr lIns="0" tIns="0" rIns="0" bIns="0" rtlCol="0" anchor="t">
            <a:spAutoFit/>
          </a:bodyPr>
          <a:lstStyle/>
          <a:p>
            <a:pPr algn="l">
              <a:lnSpc>
                <a:spcPts val="3195"/>
              </a:lnSpc>
            </a:pPr>
            <a:r>
              <a:rPr lang="en-US" sz="2600">
                <a:solidFill>
                  <a:srgbClr val="000000"/>
                </a:solidFill>
                <a:latin typeface="Poppins" panose="00000500000000000000"/>
                <a:ea typeface="Poppins" panose="00000500000000000000"/>
                <a:cs typeface="Poppins" panose="00000500000000000000"/>
                <a:sym typeface="Poppins" panose="00000500000000000000"/>
              </a:rPr>
              <a:t>STT Terpadu Nurul Fikri</a:t>
            </a:r>
            <a:endParaRPr lang="en-US" sz="2600">
              <a:solidFill>
                <a:srgbClr val="000000"/>
              </a:solidFill>
              <a:latin typeface="Poppins" panose="00000500000000000000"/>
              <a:ea typeface="Poppins" panose="00000500000000000000"/>
              <a:cs typeface="Poppins" panose="00000500000000000000"/>
              <a:sym typeface="Poppins" panose="00000500000000000000"/>
            </a:endParaRPr>
          </a:p>
        </p:txBody>
      </p:sp>
      <p:sp>
        <p:nvSpPr>
          <p:cNvPr id="15" name="TextBox 15"/>
          <p:cNvSpPr txBox="1"/>
          <p:nvPr/>
        </p:nvSpPr>
        <p:spPr>
          <a:xfrm>
            <a:off x="14489446" y="1029326"/>
            <a:ext cx="3161249" cy="409194"/>
          </a:xfrm>
          <a:prstGeom prst="rect">
            <a:avLst/>
          </a:prstGeom>
        </p:spPr>
        <p:txBody>
          <a:bodyPr lIns="0" tIns="0" rIns="0" bIns="0" rtlCol="0" anchor="t">
            <a:spAutoFit/>
          </a:bodyPr>
          <a:lstStyle/>
          <a:p>
            <a:pPr algn="l">
              <a:lnSpc>
                <a:spcPts val="3195"/>
              </a:lnSpc>
            </a:pPr>
            <a:r>
              <a:rPr lang="en-US" sz="2600">
                <a:solidFill>
                  <a:srgbClr val="000000"/>
                </a:solidFill>
                <a:latin typeface="Poppins" panose="00000500000000000000"/>
                <a:ea typeface="Poppins" panose="00000500000000000000"/>
                <a:cs typeface="Poppins" panose="00000500000000000000"/>
                <a:sym typeface="Poppins" panose="00000500000000000000"/>
              </a:rPr>
              <a:t>Projek UAS</a:t>
            </a:r>
            <a:endParaRPr lang="en-US" sz="2600">
              <a:solidFill>
                <a:srgbClr val="000000"/>
              </a:solidFill>
              <a:latin typeface="Poppins" panose="00000500000000000000"/>
              <a:ea typeface="Poppins" panose="00000500000000000000"/>
              <a:cs typeface="Poppins" panose="00000500000000000000"/>
              <a:sym typeface="Poppins" panose="00000500000000000000"/>
            </a:endParaRPr>
          </a:p>
        </p:txBody>
      </p:sp>
      <p:sp>
        <p:nvSpPr>
          <p:cNvPr id="16" name="TextBox 16"/>
          <p:cNvSpPr txBox="1"/>
          <p:nvPr/>
        </p:nvSpPr>
        <p:spPr>
          <a:xfrm>
            <a:off x="10120635" y="3941331"/>
            <a:ext cx="5614770" cy="805434"/>
          </a:xfrm>
          <a:prstGeom prst="rect">
            <a:avLst/>
          </a:prstGeom>
        </p:spPr>
        <p:txBody>
          <a:bodyPr lIns="0" tIns="0" rIns="0" bIns="0" rtlCol="0" anchor="t">
            <a:spAutoFit/>
          </a:bodyPr>
          <a:lstStyle/>
          <a:p>
            <a:pPr algn="l">
              <a:lnSpc>
                <a:spcPts val="3290"/>
              </a:lnSpc>
            </a:pPr>
            <a:r>
              <a:rPr lang="en-US" sz="2400" spc="-24">
                <a:solidFill>
                  <a:srgbClr val="000000"/>
                </a:solidFill>
                <a:latin typeface="Inter" panose="020B0502030000000004"/>
                <a:ea typeface="Inter" panose="020B0502030000000004"/>
                <a:cs typeface="Inter" panose="020B0502030000000004"/>
                <a:sym typeface="Inter" panose="020B0502030000000004"/>
              </a:rPr>
              <a:t>Rafi Setia Nandika</a:t>
            </a:r>
            <a:endParaRPr lang="en-US" sz="2400" spc="-24">
              <a:solidFill>
                <a:srgbClr val="000000"/>
              </a:solidFill>
              <a:latin typeface="Inter" panose="020B0502030000000004"/>
              <a:ea typeface="Inter" panose="020B0502030000000004"/>
              <a:cs typeface="Inter" panose="020B0502030000000004"/>
              <a:sym typeface="Inter" panose="020B0502030000000004"/>
            </a:endParaRPr>
          </a:p>
          <a:p>
            <a:pPr algn="l">
              <a:lnSpc>
                <a:spcPts val="3290"/>
              </a:lnSpc>
            </a:pPr>
          </a:p>
        </p:txBody>
      </p:sp>
      <p:sp>
        <p:nvSpPr>
          <p:cNvPr id="17" name="TextBox 17"/>
          <p:cNvSpPr txBox="1"/>
          <p:nvPr/>
        </p:nvSpPr>
        <p:spPr>
          <a:xfrm>
            <a:off x="10120635" y="3173997"/>
            <a:ext cx="5614770" cy="395859"/>
          </a:xfrm>
          <a:prstGeom prst="rect">
            <a:avLst/>
          </a:prstGeom>
        </p:spPr>
        <p:txBody>
          <a:bodyPr lIns="0" tIns="0" rIns="0" bIns="0" rtlCol="0" anchor="t">
            <a:spAutoFit/>
          </a:bodyPr>
          <a:lstStyle/>
          <a:p>
            <a:pPr algn="l">
              <a:lnSpc>
                <a:spcPts val="3290"/>
              </a:lnSpc>
            </a:pPr>
            <a:r>
              <a:rPr lang="en-US" sz="2400" spc="-24">
                <a:solidFill>
                  <a:srgbClr val="000000"/>
                </a:solidFill>
                <a:latin typeface="Inter" panose="020B0502030000000004"/>
                <a:ea typeface="Inter" panose="020B0502030000000004"/>
                <a:cs typeface="Inter" panose="020B0502030000000004"/>
                <a:sym typeface="Inter" panose="020B0502030000000004"/>
              </a:rPr>
              <a:t>Muhamad Ikrom</a:t>
            </a:r>
            <a:endParaRPr lang="en-US" sz="2400" spc="-24">
              <a:solidFill>
                <a:srgbClr val="000000"/>
              </a:solidFill>
              <a:latin typeface="Inter" panose="020B0502030000000004"/>
              <a:ea typeface="Inter" panose="020B0502030000000004"/>
              <a:cs typeface="Inter" panose="020B0502030000000004"/>
              <a:sym typeface="Inter" panose="020B0502030000000004"/>
            </a:endParaRPr>
          </a:p>
        </p:txBody>
      </p:sp>
      <p:sp>
        <p:nvSpPr>
          <p:cNvPr id="18" name="TextBox 18"/>
          <p:cNvSpPr txBox="1"/>
          <p:nvPr/>
        </p:nvSpPr>
        <p:spPr>
          <a:xfrm>
            <a:off x="10120635" y="4721733"/>
            <a:ext cx="5614770" cy="843280"/>
          </a:xfrm>
          <a:prstGeom prst="rect">
            <a:avLst/>
          </a:prstGeom>
        </p:spPr>
        <p:txBody>
          <a:bodyPr lIns="0" tIns="0" rIns="0" bIns="0" rtlCol="0" anchor="t">
            <a:spAutoFit/>
          </a:bodyPr>
          <a:lstStyle/>
          <a:p>
            <a:pPr algn="l">
              <a:lnSpc>
                <a:spcPts val="3290"/>
              </a:lnSpc>
            </a:pPr>
            <a:r>
              <a:rPr lang="en-US" sz="2400" spc="-24">
                <a:solidFill>
                  <a:srgbClr val="000000"/>
                </a:solidFill>
                <a:latin typeface="Inter" panose="020B0502030000000004"/>
                <a:ea typeface="Inter" panose="020B0502030000000004"/>
                <a:cs typeface="Inter" panose="020B0502030000000004"/>
                <a:sym typeface="Inter" panose="020B0502030000000004"/>
              </a:rPr>
              <a:t>Ahmad Dul Muis (0110124182) </a:t>
            </a:r>
            <a:endParaRPr lang="en-US" sz="2400" spc="-24">
              <a:solidFill>
                <a:srgbClr val="000000"/>
              </a:solidFill>
              <a:latin typeface="Inter" panose="020B0502030000000004"/>
              <a:ea typeface="Inter" panose="020B0502030000000004"/>
              <a:cs typeface="Inter" panose="020B0502030000000004"/>
              <a:sym typeface="Inter" panose="020B0502030000000004"/>
            </a:endParaRPr>
          </a:p>
          <a:p>
            <a:pPr algn="l">
              <a:lnSpc>
                <a:spcPts val="3290"/>
              </a:lnSpc>
            </a:pPr>
          </a:p>
        </p:txBody>
      </p:sp>
      <p:sp>
        <p:nvSpPr>
          <p:cNvPr id="19" name="TextBox 19"/>
          <p:cNvSpPr txBox="1"/>
          <p:nvPr/>
        </p:nvSpPr>
        <p:spPr>
          <a:xfrm>
            <a:off x="10120635" y="5428260"/>
            <a:ext cx="5614770" cy="805434"/>
          </a:xfrm>
          <a:prstGeom prst="rect">
            <a:avLst/>
          </a:prstGeom>
        </p:spPr>
        <p:txBody>
          <a:bodyPr lIns="0" tIns="0" rIns="0" bIns="0" rtlCol="0" anchor="t">
            <a:spAutoFit/>
          </a:bodyPr>
          <a:lstStyle/>
          <a:p>
            <a:pPr algn="l">
              <a:lnSpc>
                <a:spcPts val="3290"/>
              </a:lnSpc>
            </a:pPr>
            <a:r>
              <a:rPr lang="en-US" sz="2400" spc="-24">
                <a:solidFill>
                  <a:srgbClr val="000000"/>
                </a:solidFill>
                <a:latin typeface="Inter" panose="020B0502030000000004"/>
                <a:ea typeface="Inter" panose="020B0502030000000004"/>
                <a:cs typeface="Inter" panose="020B0502030000000004"/>
                <a:sym typeface="Inter" panose="020B0502030000000004"/>
              </a:rPr>
              <a:t>Burhan Kalamullah </a:t>
            </a:r>
            <a:endParaRPr lang="en-US" sz="2400" spc="-24">
              <a:solidFill>
                <a:srgbClr val="000000"/>
              </a:solidFill>
              <a:latin typeface="Inter" panose="020B0502030000000004"/>
              <a:ea typeface="Inter" panose="020B0502030000000004"/>
              <a:cs typeface="Inter" panose="020B0502030000000004"/>
              <a:sym typeface="Inter" panose="020B0502030000000004"/>
            </a:endParaRPr>
          </a:p>
          <a:p>
            <a:pPr algn="l">
              <a:lnSpc>
                <a:spcPts val="3290"/>
              </a:lnSpc>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6854681" y="6622528"/>
            <a:ext cx="7167948" cy="2923103"/>
            <a:chOff x="0" y="0"/>
            <a:chExt cx="1887855" cy="769871"/>
          </a:xfrm>
        </p:grpSpPr>
        <p:sp>
          <p:nvSpPr>
            <p:cNvPr id="3" name="Freeform 3"/>
            <p:cNvSpPr/>
            <p:nvPr/>
          </p:nvSpPr>
          <p:spPr>
            <a:xfrm>
              <a:off x="0" y="0"/>
              <a:ext cx="1887855" cy="769871"/>
            </a:xfrm>
            <a:custGeom>
              <a:avLst/>
              <a:gdLst/>
              <a:ahLst/>
              <a:cxnLst/>
              <a:rect l="l" t="t" r="r" b="b"/>
              <a:pathLst>
                <a:path w="1887855" h="769871">
                  <a:moveTo>
                    <a:pt x="51844" y="0"/>
                  </a:moveTo>
                  <a:lnTo>
                    <a:pt x="1836011" y="0"/>
                  </a:lnTo>
                  <a:cubicBezTo>
                    <a:pt x="1849761" y="0"/>
                    <a:pt x="1862947" y="5462"/>
                    <a:pt x="1872670" y="15185"/>
                  </a:cubicBezTo>
                  <a:cubicBezTo>
                    <a:pt x="1882392" y="24907"/>
                    <a:pt x="1887855" y="38094"/>
                    <a:pt x="1887855" y="51844"/>
                  </a:cubicBezTo>
                  <a:lnTo>
                    <a:pt x="1887855" y="718027"/>
                  </a:lnTo>
                  <a:cubicBezTo>
                    <a:pt x="1887855" y="731777"/>
                    <a:pt x="1882392" y="744963"/>
                    <a:pt x="1872670" y="754686"/>
                  </a:cubicBezTo>
                  <a:cubicBezTo>
                    <a:pt x="1862947" y="764409"/>
                    <a:pt x="1849761" y="769871"/>
                    <a:pt x="1836011" y="769871"/>
                  </a:cubicBezTo>
                  <a:lnTo>
                    <a:pt x="51844" y="769871"/>
                  </a:lnTo>
                  <a:cubicBezTo>
                    <a:pt x="23211" y="769871"/>
                    <a:pt x="0" y="746659"/>
                    <a:pt x="0" y="718027"/>
                  </a:cubicBezTo>
                  <a:lnTo>
                    <a:pt x="0" y="51844"/>
                  </a:lnTo>
                  <a:cubicBezTo>
                    <a:pt x="0" y="38094"/>
                    <a:pt x="5462" y="24907"/>
                    <a:pt x="15185" y="15185"/>
                  </a:cubicBezTo>
                  <a:cubicBezTo>
                    <a:pt x="24907" y="5462"/>
                    <a:pt x="38094" y="0"/>
                    <a:pt x="51844" y="0"/>
                  </a:cubicBezTo>
                  <a:close/>
                </a:path>
              </a:pathLst>
            </a:custGeom>
            <a:solidFill>
              <a:srgbClr val="FFFFFF"/>
            </a:solidFill>
          </p:spPr>
        </p:sp>
        <p:sp>
          <p:nvSpPr>
            <p:cNvPr id="4" name="TextBox 4"/>
            <p:cNvSpPr txBox="1"/>
            <p:nvPr/>
          </p:nvSpPr>
          <p:spPr>
            <a:xfrm>
              <a:off x="0" y="28575"/>
              <a:ext cx="1887855" cy="741296"/>
            </a:xfrm>
            <a:prstGeom prst="rect">
              <a:avLst/>
            </a:prstGeom>
          </p:spPr>
          <p:txBody>
            <a:bodyPr lIns="101600" tIns="101600" rIns="101600" bIns="101600" rtlCol="0" anchor="ctr"/>
            <a:lstStyle/>
            <a:p>
              <a:pPr algn="ctr">
                <a:lnSpc>
                  <a:spcPts val="2835"/>
                </a:lnSpc>
              </a:pPr>
            </a:p>
          </p:txBody>
        </p:sp>
      </p:grpSp>
      <p:grpSp>
        <p:nvGrpSpPr>
          <p:cNvPr id="5" name="Group 5"/>
          <p:cNvGrpSpPr/>
          <p:nvPr/>
        </p:nvGrpSpPr>
        <p:grpSpPr>
          <a:xfrm rot="0">
            <a:off x="2120579" y="7316464"/>
            <a:ext cx="6931625" cy="2229166"/>
            <a:chOff x="0" y="0"/>
            <a:chExt cx="1825613" cy="587106"/>
          </a:xfrm>
        </p:grpSpPr>
        <p:sp>
          <p:nvSpPr>
            <p:cNvPr id="6" name="Freeform 6"/>
            <p:cNvSpPr/>
            <p:nvPr/>
          </p:nvSpPr>
          <p:spPr>
            <a:xfrm>
              <a:off x="0" y="0"/>
              <a:ext cx="1825613" cy="587106"/>
            </a:xfrm>
            <a:custGeom>
              <a:avLst/>
              <a:gdLst/>
              <a:ahLst/>
              <a:cxnLst/>
              <a:rect l="l" t="t" r="r" b="b"/>
              <a:pathLst>
                <a:path w="1825613" h="587106">
                  <a:moveTo>
                    <a:pt x="40208" y="0"/>
                  </a:moveTo>
                  <a:lnTo>
                    <a:pt x="1785405" y="0"/>
                  </a:lnTo>
                  <a:cubicBezTo>
                    <a:pt x="1807611" y="0"/>
                    <a:pt x="1825613" y="18002"/>
                    <a:pt x="1825613" y="40208"/>
                  </a:cubicBezTo>
                  <a:lnTo>
                    <a:pt x="1825613" y="546897"/>
                  </a:lnTo>
                  <a:cubicBezTo>
                    <a:pt x="1825613" y="569104"/>
                    <a:pt x="1807611" y="587106"/>
                    <a:pt x="1785405" y="587106"/>
                  </a:cubicBezTo>
                  <a:lnTo>
                    <a:pt x="40208" y="587106"/>
                  </a:lnTo>
                  <a:cubicBezTo>
                    <a:pt x="18002" y="587106"/>
                    <a:pt x="0" y="569104"/>
                    <a:pt x="0" y="546897"/>
                  </a:cubicBezTo>
                  <a:lnTo>
                    <a:pt x="0" y="40208"/>
                  </a:lnTo>
                  <a:cubicBezTo>
                    <a:pt x="0" y="18002"/>
                    <a:pt x="18002" y="0"/>
                    <a:pt x="40208" y="0"/>
                  </a:cubicBezTo>
                  <a:close/>
                </a:path>
              </a:pathLst>
            </a:custGeom>
            <a:solidFill>
              <a:srgbClr val="326671"/>
            </a:solidFill>
          </p:spPr>
        </p:sp>
        <p:sp>
          <p:nvSpPr>
            <p:cNvPr id="7" name="TextBox 7"/>
            <p:cNvSpPr txBox="1"/>
            <p:nvPr/>
          </p:nvSpPr>
          <p:spPr>
            <a:xfrm>
              <a:off x="0" y="28575"/>
              <a:ext cx="1825613" cy="558531"/>
            </a:xfrm>
            <a:prstGeom prst="rect">
              <a:avLst/>
            </a:prstGeom>
          </p:spPr>
          <p:txBody>
            <a:bodyPr lIns="50800" tIns="50800" rIns="50800" bIns="50800" rtlCol="0" anchor="ctr"/>
            <a:lstStyle/>
            <a:p>
              <a:pPr algn="ctr">
                <a:lnSpc>
                  <a:spcPts val="2835"/>
                </a:lnSpc>
              </a:pPr>
            </a:p>
          </p:txBody>
        </p:sp>
      </p:grpSp>
      <p:sp>
        <p:nvSpPr>
          <p:cNvPr id="8" name="Freeform 8"/>
          <p:cNvSpPr/>
          <p:nvPr/>
        </p:nvSpPr>
        <p:spPr>
          <a:xfrm flipH="1">
            <a:off x="14708391" y="8477857"/>
            <a:ext cx="4444323" cy="2000844"/>
          </a:xfrm>
          <a:custGeom>
            <a:avLst/>
            <a:gdLst/>
            <a:ahLst/>
            <a:cxnLst/>
            <a:rect l="l" t="t" r="r" b="b"/>
            <a:pathLst>
              <a:path w="4444323" h="2000844">
                <a:moveTo>
                  <a:pt x="4444323" y="0"/>
                </a:moveTo>
                <a:lnTo>
                  <a:pt x="0" y="0"/>
                </a:lnTo>
                <a:lnTo>
                  <a:pt x="0" y="2000844"/>
                </a:lnTo>
                <a:lnTo>
                  <a:pt x="4444323" y="2000844"/>
                </a:lnTo>
                <a:lnTo>
                  <a:pt x="4444323" y="0"/>
                </a:lnTo>
                <a:close/>
              </a:path>
            </a:pathLst>
          </a:custGeom>
          <a:blipFill>
            <a:blip r:embed="rId1">
              <a:alphaModFix amt="50000"/>
              <a:extLst>
                <a:ext uri="{96DAC541-7B7A-43D3-8B79-37D633B846F1}">
                  <asvg:svgBlip xmlns:asvg="http://schemas.microsoft.com/office/drawing/2016/SVG/main" r:embed="rId2"/>
                </a:ext>
              </a:extLst>
            </a:blip>
            <a:stretch>
              <a:fillRect l="-5963" b="-105653"/>
            </a:stretch>
          </a:blipFill>
        </p:spPr>
      </p:sp>
      <p:sp>
        <p:nvSpPr>
          <p:cNvPr id="9" name="Freeform 9"/>
          <p:cNvSpPr/>
          <p:nvPr/>
        </p:nvSpPr>
        <p:spPr>
          <a:xfrm rot="5400000">
            <a:off x="16350114" y="1190727"/>
            <a:ext cx="267871" cy="105442"/>
          </a:xfrm>
          <a:custGeom>
            <a:avLst/>
            <a:gdLst/>
            <a:ahLst/>
            <a:cxnLst/>
            <a:rect l="l" t="t" r="r" b="b"/>
            <a:pathLst>
              <a:path w="267871" h="105442">
                <a:moveTo>
                  <a:pt x="0" y="0"/>
                </a:moveTo>
                <a:lnTo>
                  <a:pt x="267870" y="0"/>
                </a:lnTo>
                <a:lnTo>
                  <a:pt x="267870" y="105442"/>
                </a:lnTo>
                <a:lnTo>
                  <a:pt x="0" y="105442"/>
                </a:lnTo>
                <a:lnTo>
                  <a:pt x="0" y="0"/>
                </a:lnTo>
                <a:close/>
              </a:path>
            </a:pathLst>
          </a:custGeom>
          <a:blipFill>
            <a:blip r:embed="rId3">
              <a:extLst>
                <a:ext uri="{96DAC541-7B7A-43D3-8B79-37D633B846F1}">
                  <asvg:svgBlip xmlns:asvg="http://schemas.microsoft.com/office/drawing/2016/SVG/main" r:embed="rId4"/>
                </a:ext>
              </a:extLst>
            </a:blip>
            <a:stretch>
              <a:fillRect t="-145788"/>
            </a:stretch>
          </a:blipFill>
        </p:spPr>
      </p:sp>
      <p:sp>
        <p:nvSpPr>
          <p:cNvPr id="10" name="Freeform 10"/>
          <p:cNvSpPr/>
          <p:nvPr/>
        </p:nvSpPr>
        <p:spPr>
          <a:xfrm rot="-5400000">
            <a:off x="7951847" y="7287490"/>
            <a:ext cx="1024568" cy="1195195"/>
          </a:xfrm>
          <a:custGeom>
            <a:avLst/>
            <a:gdLst/>
            <a:ahLst/>
            <a:cxnLst/>
            <a:rect l="l" t="t" r="r" b="b"/>
            <a:pathLst>
              <a:path w="1024568" h="1195195">
                <a:moveTo>
                  <a:pt x="0" y="0"/>
                </a:moveTo>
                <a:lnTo>
                  <a:pt x="1024568" y="0"/>
                </a:lnTo>
                <a:lnTo>
                  <a:pt x="1024568" y="1195195"/>
                </a:lnTo>
                <a:lnTo>
                  <a:pt x="0" y="1195195"/>
                </a:lnTo>
                <a:lnTo>
                  <a:pt x="0" y="0"/>
                </a:lnTo>
                <a:close/>
              </a:path>
            </a:pathLst>
          </a:custGeom>
          <a:blipFill>
            <a:blip r:embed="rId5">
              <a:extLst>
                <a:ext uri="{96DAC541-7B7A-43D3-8B79-37D633B846F1}">
                  <asvg:svgBlip xmlns:asvg="http://schemas.microsoft.com/office/drawing/2016/SVG/main" r:embed="rId6"/>
                </a:ext>
              </a:extLst>
            </a:blip>
            <a:stretch>
              <a:fillRect r="-112814" b="-119468"/>
            </a:stretch>
          </a:blipFill>
        </p:spPr>
      </p:sp>
      <p:sp>
        <p:nvSpPr>
          <p:cNvPr id="11" name="Freeform 11"/>
          <p:cNvSpPr/>
          <p:nvPr/>
        </p:nvSpPr>
        <p:spPr>
          <a:xfrm rot="-10695405">
            <a:off x="10118457" y="6937342"/>
            <a:ext cx="640396" cy="1262065"/>
          </a:xfrm>
          <a:custGeom>
            <a:avLst/>
            <a:gdLst/>
            <a:ahLst/>
            <a:cxnLst/>
            <a:rect l="l" t="t" r="r" b="b"/>
            <a:pathLst>
              <a:path w="640396" h="1262065">
                <a:moveTo>
                  <a:pt x="0" y="0"/>
                </a:moveTo>
                <a:lnTo>
                  <a:pt x="640396" y="0"/>
                </a:lnTo>
                <a:lnTo>
                  <a:pt x="640396" y="1262064"/>
                </a:lnTo>
                <a:lnTo>
                  <a:pt x="0" y="1262064"/>
                </a:lnTo>
                <a:lnTo>
                  <a:pt x="0" y="0"/>
                </a:lnTo>
                <a:close/>
              </a:path>
            </a:pathLst>
          </a:custGeom>
          <a:blipFill>
            <a:blip r:embed="rId7">
              <a:extLst>
                <a:ext uri="{96DAC541-7B7A-43D3-8B79-37D633B846F1}">
                  <asvg:svgBlip xmlns:asvg="http://schemas.microsoft.com/office/drawing/2016/SVG/main" r:embed="rId8"/>
                </a:ext>
              </a:extLst>
            </a:blip>
            <a:stretch>
              <a:fillRect l="-356246" b="-22120"/>
            </a:stretch>
          </a:blipFill>
        </p:spPr>
      </p:sp>
      <p:grpSp>
        <p:nvGrpSpPr>
          <p:cNvPr id="12" name="Group 12"/>
          <p:cNvGrpSpPr/>
          <p:nvPr/>
        </p:nvGrpSpPr>
        <p:grpSpPr>
          <a:xfrm rot="0">
            <a:off x="14920260" y="8570738"/>
            <a:ext cx="1630290" cy="592312"/>
            <a:chOff x="0" y="0"/>
            <a:chExt cx="2173719" cy="789749"/>
          </a:xfrm>
        </p:grpSpPr>
        <p:grpSp>
          <p:nvGrpSpPr>
            <p:cNvPr id="13" name="Group 13"/>
            <p:cNvGrpSpPr/>
            <p:nvPr/>
          </p:nvGrpSpPr>
          <p:grpSpPr>
            <a:xfrm rot="0">
              <a:off x="0" y="0"/>
              <a:ext cx="2173719" cy="789749"/>
              <a:chOff x="0" y="0"/>
              <a:chExt cx="429377" cy="156000"/>
            </a:xfrm>
          </p:grpSpPr>
          <p:sp>
            <p:nvSpPr>
              <p:cNvPr id="14" name="Freeform 14"/>
              <p:cNvSpPr/>
              <p:nvPr/>
            </p:nvSpPr>
            <p:spPr>
              <a:xfrm>
                <a:off x="0" y="0"/>
                <a:ext cx="429377" cy="156000"/>
              </a:xfrm>
              <a:custGeom>
                <a:avLst/>
                <a:gdLst/>
                <a:ahLst/>
                <a:cxnLst/>
                <a:rect l="l" t="t" r="r" b="b"/>
                <a:pathLst>
                  <a:path w="429377" h="156000">
                    <a:moveTo>
                      <a:pt x="78000" y="0"/>
                    </a:moveTo>
                    <a:lnTo>
                      <a:pt x="351377" y="0"/>
                    </a:lnTo>
                    <a:cubicBezTo>
                      <a:pt x="372064" y="0"/>
                      <a:pt x="391903" y="8218"/>
                      <a:pt x="406531" y="22846"/>
                    </a:cubicBezTo>
                    <a:cubicBezTo>
                      <a:pt x="421159" y="37473"/>
                      <a:pt x="429377" y="57313"/>
                      <a:pt x="429377" y="78000"/>
                    </a:cubicBezTo>
                    <a:lnTo>
                      <a:pt x="429377" y="78000"/>
                    </a:lnTo>
                    <a:cubicBezTo>
                      <a:pt x="429377" y="98687"/>
                      <a:pt x="421159" y="118526"/>
                      <a:pt x="406531" y="133154"/>
                    </a:cubicBezTo>
                    <a:cubicBezTo>
                      <a:pt x="391903" y="147782"/>
                      <a:pt x="372064" y="156000"/>
                      <a:pt x="351377" y="156000"/>
                    </a:cubicBezTo>
                    <a:lnTo>
                      <a:pt x="78000" y="156000"/>
                    </a:lnTo>
                    <a:cubicBezTo>
                      <a:pt x="57313" y="156000"/>
                      <a:pt x="37473" y="147782"/>
                      <a:pt x="22846" y="133154"/>
                    </a:cubicBezTo>
                    <a:cubicBezTo>
                      <a:pt x="8218" y="118526"/>
                      <a:pt x="0" y="98687"/>
                      <a:pt x="0" y="78000"/>
                    </a:cubicBezTo>
                    <a:lnTo>
                      <a:pt x="0" y="78000"/>
                    </a:lnTo>
                    <a:cubicBezTo>
                      <a:pt x="0" y="57313"/>
                      <a:pt x="8218" y="37473"/>
                      <a:pt x="22846" y="22846"/>
                    </a:cubicBezTo>
                    <a:cubicBezTo>
                      <a:pt x="37473" y="8218"/>
                      <a:pt x="57313" y="0"/>
                      <a:pt x="78000" y="0"/>
                    </a:cubicBezTo>
                    <a:close/>
                  </a:path>
                </a:pathLst>
              </a:custGeom>
              <a:solidFill>
                <a:srgbClr val="000000">
                  <a:alpha val="0"/>
                </a:srgbClr>
              </a:solidFill>
              <a:ln w="19050" cap="rnd">
                <a:solidFill>
                  <a:srgbClr val="000000"/>
                </a:solidFill>
                <a:prstDash val="solid"/>
                <a:round/>
              </a:ln>
            </p:spPr>
          </p:sp>
          <p:sp>
            <p:nvSpPr>
              <p:cNvPr id="15" name="TextBox 15"/>
              <p:cNvSpPr txBox="1"/>
              <p:nvPr/>
            </p:nvSpPr>
            <p:spPr>
              <a:xfrm>
                <a:off x="0" y="28575"/>
                <a:ext cx="429377" cy="127425"/>
              </a:xfrm>
              <a:prstGeom prst="rect">
                <a:avLst/>
              </a:prstGeom>
            </p:spPr>
            <p:txBody>
              <a:bodyPr lIns="50800" tIns="50800" rIns="50800" bIns="50800" rtlCol="0" anchor="ctr"/>
              <a:lstStyle/>
              <a:p>
                <a:pPr algn="ctr">
                  <a:lnSpc>
                    <a:spcPts val="2835"/>
                  </a:lnSpc>
                </a:pPr>
              </a:p>
            </p:txBody>
          </p:sp>
        </p:grpSp>
        <p:sp>
          <p:nvSpPr>
            <p:cNvPr id="16" name="Freeform 16"/>
            <p:cNvSpPr/>
            <p:nvPr/>
          </p:nvSpPr>
          <p:spPr>
            <a:xfrm rot="5400000">
              <a:off x="1449973" y="325335"/>
              <a:ext cx="488328" cy="215279"/>
            </a:xfrm>
            <a:custGeom>
              <a:avLst/>
              <a:gdLst/>
              <a:ahLst/>
              <a:cxnLst/>
              <a:rect l="l" t="t" r="r" b="b"/>
              <a:pathLst>
                <a:path w="488328" h="215279">
                  <a:moveTo>
                    <a:pt x="0" y="0"/>
                  </a:moveTo>
                  <a:lnTo>
                    <a:pt x="488328" y="0"/>
                  </a:lnTo>
                  <a:lnTo>
                    <a:pt x="488328" y="215279"/>
                  </a:lnTo>
                  <a:lnTo>
                    <a:pt x="0" y="215279"/>
                  </a:lnTo>
                  <a:lnTo>
                    <a:pt x="0" y="0"/>
                  </a:lnTo>
                  <a:close/>
                </a:path>
              </a:pathLst>
            </a:custGeom>
            <a:blipFill>
              <a:blip r:embed="rId9">
                <a:extLst>
                  <a:ext uri="{96DAC541-7B7A-43D3-8B79-37D633B846F1}">
                    <asvg:svgBlip xmlns:asvg="http://schemas.microsoft.com/office/drawing/2016/SVG/main" r:embed="rId10"/>
                  </a:ext>
                </a:extLst>
              </a:blip>
              <a:stretch>
                <a:fillRect l="-137319" r="-117989" b="-2448505"/>
              </a:stretch>
            </a:blipFill>
          </p:spPr>
        </p:sp>
        <p:sp>
          <p:nvSpPr>
            <p:cNvPr id="17" name="TextBox 17"/>
            <p:cNvSpPr txBox="1"/>
            <p:nvPr/>
          </p:nvSpPr>
          <p:spPr>
            <a:xfrm>
              <a:off x="373219" y="175673"/>
              <a:ext cx="1086057" cy="457454"/>
            </a:xfrm>
            <a:prstGeom prst="rect">
              <a:avLst/>
            </a:prstGeom>
          </p:spPr>
          <p:txBody>
            <a:bodyPr lIns="0" tIns="0" rIns="0" bIns="0" rtlCol="0" anchor="t">
              <a:spAutoFit/>
            </a:bodyPr>
            <a:lstStyle/>
            <a:p>
              <a:pPr algn="l">
                <a:lnSpc>
                  <a:spcPts val="2615"/>
                </a:lnSpc>
              </a:pPr>
              <a:r>
                <a:rPr lang="en-US" sz="2400">
                  <a:solidFill>
                    <a:srgbClr val="000000"/>
                  </a:solidFill>
                  <a:latin typeface="Inter" panose="020B0502030000000004"/>
                  <a:ea typeface="Inter" panose="020B0502030000000004"/>
                  <a:cs typeface="Inter" panose="020B0502030000000004"/>
                  <a:sym typeface="Inter" panose="020B0502030000000004"/>
                </a:rPr>
                <a:t>Next</a:t>
              </a:r>
              <a:endParaRPr lang="en-US" sz="2400">
                <a:solidFill>
                  <a:srgbClr val="000000"/>
                </a:solidFill>
                <a:latin typeface="Inter" panose="020B0502030000000004"/>
                <a:ea typeface="Inter" panose="020B0502030000000004"/>
                <a:cs typeface="Inter" panose="020B0502030000000004"/>
                <a:sym typeface="Inter" panose="020B0502030000000004"/>
              </a:endParaRPr>
            </a:p>
          </p:txBody>
        </p:sp>
      </p:grpSp>
      <p:sp>
        <p:nvSpPr>
          <p:cNvPr id="18" name="Freeform 18"/>
          <p:cNvSpPr/>
          <p:nvPr/>
        </p:nvSpPr>
        <p:spPr>
          <a:xfrm>
            <a:off x="1721494" y="885510"/>
            <a:ext cx="798170" cy="708044"/>
          </a:xfrm>
          <a:custGeom>
            <a:avLst/>
            <a:gdLst/>
            <a:ahLst/>
            <a:cxnLst/>
            <a:rect l="l" t="t" r="r" b="b"/>
            <a:pathLst>
              <a:path w="798170" h="708044">
                <a:moveTo>
                  <a:pt x="0" y="0"/>
                </a:moveTo>
                <a:lnTo>
                  <a:pt x="798170" y="0"/>
                </a:lnTo>
                <a:lnTo>
                  <a:pt x="798170" y="708044"/>
                </a:lnTo>
                <a:lnTo>
                  <a:pt x="0" y="708044"/>
                </a:lnTo>
                <a:lnTo>
                  <a:pt x="0" y="0"/>
                </a:lnTo>
                <a:close/>
              </a:path>
            </a:pathLst>
          </a:custGeom>
          <a:blipFill>
            <a:blip r:embed="rId11"/>
            <a:stretch>
              <a:fillRect/>
            </a:stretch>
          </a:blipFill>
        </p:spPr>
      </p:sp>
      <p:sp>
        <p:nvSpPr>
          <p:cNvPr id="19" name="Freeform 19"/>
          <p:cNvSpPr/>
          <p:nvPr/>
        </p:nvSpPr>
        <p:spPr>
          <a:xfrm>
            <a:off x="1304017" y="4315632"/>
            <a:ext cx="1782472" cy="1782472"/>
          </a:xfrm>
          <a:custGeom>
            <a:avLst/>
            <a:gdLst/>
            <a:ahLst/>
            <a:cxnLst/>
            <a:rect l="l" t="t" r="r" b="b"/>
            <a:pathLst>
              <a:path w="1782472" h="1782472">
                <a:moveTo>
                  <a:pt x="0" y="0"/>
                </a:moveTo>
                <a:lnTo>
                  <a:pt x="1782472" y="0"/>
                </a:lnTo>
                <a:lnTo>
                  <a:pt x="1782472" y="1782472"/>
                </a:lnTo>
                <a:lnTo>
                  <a:pt x="0" y="178247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0" name="TextBox 20"/>
          <p:cNvSpPr txBox="1"/>
          <p:nvPr/>
        </p:nvSpPr>
        <p:spPr>
          <a:xfrm>
            <a:off x="2404803" y="7539799"/>
            <a:ext cx="5671281" cy="1815102"/>
          </a:xfrm>
          <a:prstGeom prst="rect">
            <a:avLst/>
          </a:prstGeom>
        </p:spPr>
        <p:txBody>
          <a:bodyPr lIns="0" tIns="0" rIns="0" bIns="0" rtlCol="0" anchor="t">
            <a:spAutoFit/>
          </a:bodyPr>
          <a:lstStyle/>
          <a:p>
            <a:pPr algn="l">
              <a:lnSpc>
                <a:spcPts val="2900"/>
              </a:lnSpc>
            </a:pPr>
            <a:r>
              <a:rPr lang="en-US" sz="2115" spc="-21">
                <a:solidFill>
                  <a:srgbClr val="D9D9D9"/>
                </a:solidFill>
                <a:latin typeface="Inter" panose="020B0502030000000004"/>
                <a:ea typeface="Inter" panose="020B0502030000000004"/>
                <a:cs typeface="Inter" panose="020B0502030000000004"/>
                <a:sym typeface="Inter" panose="020B0502030000000004"/>
              </a:rPr>
              <a:t>Projek ini dibuat sebagai bagian dari tugas projek Ujian Akhir Semester “Membuat Aplikasi Sederhana”, untuk memenuhi persyaratan nilai pada matkul Dasar-Dasar Pemrograman.</a:t>
            </a:r>
            <a:endParaRPr lang="en-US" sz="2115" spc="-21">
              <a:solidFill>
                <a:srgbClr val="D9D9D9"/>
              </a:solidFill>
              <a:latin typeface="Inter" panose="020B0502030000000004"/>
              <a:ea typeface="Inter" panose="020B0502030000000004"/>
              <a:cs typeface="Inter" panose="020B0502030000000004"/>
              <a:sym typeface="Inter" panose="020B0502030000000004"/>
            </a:endParaRPr>
          </a:p>
        </p:txBody>
      </p:sp>
      <p:sp>
        <p:nvSpPr>
          <p:cNvPr id="21" name="TextBox 21"/>
          <p:cNvSpPr txBox="1"/>
          <p:nvPr/>
        </p:nvSpPr>
        <p:spPr>
          <a:xfrm>
            <a:off x="2120579" y="2045647"/>
            <a:ext cx="4734102" cy="1656727"/>
          </a:xfrm>
          <a:prstGeom prst="rect">
            <a:avLst/>
          </a:prstGeom>
        </p:spPr>
        <p:txBody>
          <a:bodyPr lIns="0" tIns="0" rIns="0" bIns="0" rtlCol="0" anchor="t">
            <a:spAutoFit/>
          </a:bodyPr>
          <a:lstStyle/>
          <a:p>
            <a:pPr algn="l">
              <a:lnSpc>
                <a:spcPts val="6375"/>
              </a:lnSpc>
            </a:pPr>
            <a:r>
              <a:rPr lang="en-US" sz="6440" b="1">
                <a:solidFill>
                  <a:srgbClr val="000000"/>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rPr>
              <a:t>LATAR BELAKANG</a:t>
            </a:r>
            <a:endParaRPr lang="en-US" sz="6440" b="1">
              <a:solidFill>
                <a:srgbClr val="000000"/>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endParaRPr>
          </a:p>
        </p:txBody>
      </p:sp>
      <p:sp>
        <p:nvSpPr>
          <p:cNvPr id="22" name="TextBox 22"/>
          <p:cNvSpPr txBox="1"/>
          <p:nvPr/>
        </p:nvSpPr>
        <p:spPr>
          <a:xfrm>
            <a:off x="3559960" y="3954443"/>
            <a:ext cx="11367001" cy="3020695"/>
          </a:xfrm>
          <a:prstGeom prst="rect">
            <a:avLst/>
          </a:prstGeom>
        </p:spPr>
        <p:txBody>
          <a:bodyPr lIns="0" tIns="0" rIns="0" bIns="0" rtlCol="0" anchor="t">
            <a:spAutoFit/>
          </a:bodyPr>
          <a:lstStyle/>
          <a:p>
            <a:pPr algn="just">
              <a:lnSpc>
                <a:spcPts val="3365"/>
              </a:lnSpc>
            </a:pPr>
            <a:r>
              <a:rPr lang="en-US" altLang="en-US" sz="2455" spc="-24">
                <a:solidFill>
                  <a:srgbClr val="000000"/>
                </a:solidFill>
                <a:latin typeface="Inter" panose="020B0502030000000004"/>
                <a:ea typeface="Inter" panose="020B0502030000000004"/>
                <a:cs typeface="Inter" panose="020B0502030000000004"/>
                <a:sym typeface="Inter" panose="020B0502030000000004"/>
              </a:rPr>
              <a:t>kami membuat Aplikasi dengan judul “Konversi Mata Uang” ini bertujuan untuk memberikan solusi kepada orang-orang yang masih bingung nilai tukar mata uang.     Konversi mata uang adalah proses mengubah nilai suatu mata uang menjadi mata uang lain berdasarkan nilai tukar yang berlaku. Proses ini menjadi sangat penting dalam dunia yang semakin terhubung secara global, di mana perdagangan internasional, investasi lintas negara, dan perjalanan internasional terus meningkat.</a:t>
            </a:r>
            <a:endParaRPr lang="en-US" altLang="en-US" sz="2455" spc="-24">
              <a:solidFill>
                <a:srgbClr val="000000"/>
              </a:solidFill>
              <a:latin typeface="Inter" panose="020B0502030000000004"/>
              <a:ea typeface="Inter" panose="020B0502030000000004"/>
              <a:cs typeface="Inter" panose="020B0502030000000004"/>
              <a:sym typeface="Inter" panose="020B0502030000000004"/>
            </a:endParaRPr>
          </a:p>
        </p:txBody>
      </p:sp>
      <p:sp>
        <p:nvSpPr>
          <p:cNvPr id="23" name="TextBox 23"/>
          <p:cNvSpPr txBox="1"/>
          <p:nvPr/>
        </p:nvSpPr>
        <p:spPr>
          <a:xfrm>
            <a:off x="2760593" y="1042489"/>
            <a:ext cx="4074928" cy="409194"/>
          </a:xfrm>
          <a:prstGeom prst="rect">
            <a:avLst/>
          </a:prstGeom>
        </p:spPr>
        <p:txBody>
          <a:bodyPr lIns="0" tIns="0" rIns="0" bIns="0" rtlCol="0" anchor="t">
            <a:spAutoFit/>
          </a:bodyPr>
          <a:lstStyle/>
          <a:p>
            <a:pPr algn="l">
              <a:lnSpc>
                <a:spcPts val="3195"/>
              </a:lnSpc>
            </a:pPr>
            <a:r>
              <a:rPr lang="en-US" sz="2600">
                <a:solidFill>
                  <a:srgbClr val="000000"/>
                </a:solidFill>
                <a:latin typeface="Poppins" panose="00000500000000000000"/>
                <a:ea typeface="Poppins" panose="00000500000000000000"/>
                <a:cs typeface="Poppins" panose="00000500000000000000"/>
                <a:sym typeface="Poppins" panose="00000500000000000000"/>
              </a:rPr>
              <a:t>STT Terpadu Nurul Fikri</a:t>
            </a:r>
            <a:endParaRPr lang="en-US" sz="2600">
              <a:solidFill>
                <a:srgbClr val="000000"/>
              </a:solidFill>
              <a:latin typeface="Poppins" panose="00000500000000000000"/>
              <a:ea typeface="Poppins" panose="00000500000000000000"/>
              <a:cs typeface="Poppins" panose="00000500000000000000"/>
              <a:sym typeface="Poppins" panose="00000500000000000000"/>
            </a:endParaRPr>
          </a:p>
        </p:txBody>
      </p:sp>
      <p:sp>
        <p:nvSpPr>
          <p:cNvPr id="24" name="TextBox 24"/>
          <p:cNvSpPr txBox="1"/>
          <p:nvPr/>
        </p:nvSpPr>
        <p:spPr>
          <a:xfrm>
            <a:off x="14489446" y="1029326"/>
            <a:ext cx="1994603" cy="409194"/>
          </a:xfrm>
          <a:prstGeom prst="rect">
            <a:avLst/>
          </a:prstGeom>
        </p:spPr>
        <p:txBody>
          <a:bodyPr lIns="0" tIns="0" rIns="0" bIns="0" rtlCol="0" anchor="t">
            <a:spAutoFit/>
          </a:bodyPr>
          <a:lstStyle/>
          <a:p>
            <a:pPr algn="l">
              <a:lnSpc>
                <a:spcPts val="3195"/>
              </a:lnSpc>
            </a:pPr>
            <a:r>
              <a:rPr lang="en-US" sz="2600">
                <a:solidFill>
                  <a:srgbClr val="000000"/>
                </a:solidFill>
                <a:latin typeface="Poppins" panose="00000500000000000000"/>
                <a:ea typeface="Poppins" panose="00000500000000000000"/>
                <a:cs typeface="Poppins" panose="00000500000000000000"/>
                <a:sym typeface="Poppins" panose="00000500000000000000"/>
              </a:rPr>
              <a:t>Projek UAS</a:t>
            </a:r>
            <a:endParaRPr lang="en-US" sz="2600">
              <a:solidFill>
                <a:srgbClr val="000000"/>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769509" y="7413732"/>
            <a:ext cx="1830105" cy="0"/>
          </a:xfrm>
          <a:prstGeom prst="line">
            <a:avLst/>
          </a:prstGeom>
          <a:ln w="38100" cap="flat">
            <a:solidFill>
              <a:srgbClr val="000000"/>
            </a:solidFill>
            <a:prstDash val="solid"/>
            <a:headEnd type="none" w="sm" len="sm"/>
            <a:tailEnd type="none" w="sm" len="sm"/>
          </a:ln>
        </p:spPr>
      </p:sp>
      <p:grpSp>
        <p:nvGrpSpPr>
          <p:cNvPr id="3" name="Group 3"/>
          <p:cNvGrpSpPr/>
          <p:nvPr/>
        </p:nvGrpSpPr>
        <p:grpSpPr>
          <a:xfrm rot="0">
            <a:off x="1730843" y="8570738"/>
            <a:ext cx="1630290" cy="592312"/>
            <a:chOff x="0" y="0"/>
            <a:chExt cx="2173719" cy="789749"/>
          </a:xfrm>
        </p:grpSpPr>
        <p:grpSp>
          <p:nvGrpSpPr>
            <p:cNvPr id="4" name="Group 4"/>
            <p:cNvGrpSpPr/>
            <p:nvPr/>
          </p:nvGrpSpPr>
          <p:grpSpPr>
            <a:xfrm rot="0">
              <a:off x="0" y="0"/>
              <a:ext cx="2173719" cy="789749"/>
              <a:chOff x="0" y="0"/>
              <a:chExt cx="429377" cy="156000"/>
            </a:xfrm>
          </p:grpSpPr>
          <p:sp>
            <p:nvSpPr>
              <p:cNvPr id="5" name="Freeform 5"/>
              <p:cNvSpPr/>
              <p:nvPr/>
            </p:nvSpPr>
            <p:spPr>
              <a:xfrm>
                <a:off x="0" y="0"/>
                <a:ext cx="429377" cy="156000"/>
              </a:xfrm>
              <a:custGeom>
                <a:avLst/>
                <a:gdLst/>
                <a:ahLst/>
                <a:cxnLst/>
                <a:rect l="l" t="t" r="r" b="b"/>
                <a:pathLst>
                  <a:path w="429377" h="156000">
                    <a:moveTo>
                      <a:pt x="78000" y="0"/>
                    </a:moveTo>
                    <a:lnTo>
                      <a:pt x="351377" y="0"/>
                    </a:lnTo>
                    <a:cubicBezTo>
                      <a:pt x="372064" y="0"/>
                      <a:pt x="391903" y="8218"/>
                      <a:pt x="406531" y="22846"/>
                    </a:cubicBezTo>
                    <a:cubicBezTo>
                      <a:pt x="421159" y="37473"/>
                      <a:pt x="429377" y="57313"/>
                      <a:pt x="429377" y="78000"/>
                    </a:cubicBezTo>
                    <a:lnTo>
                      <a:pt x="429377" y="78000"/>
                    </a:lnTo>
                    <a:cubicBezTo>
                      <a:pt x="429377" y="98687"/>
                      <a:pt x="421159" y="118526"/>
                      <a:pt x="406531" y="133154"/>
                    </a:cubicBezTo>
                    <a:cubicBezTo>
                      <a:pt x="391903" y="147782"/>
                      <a:pt x="372064" y="156000"/>
                      <a:pt x="351377" y="156000"/>
                    </a:cubicBezTo>
                    <a:lnTo>
                      <a:pt x="78000" y="156000"/>
                    </a:lnTo>
                    <a:cubicBezTo>
                      <a:pt x="57313" y="156000"/>
                      <a:pt x="37473" y="147782"/>
                      <a:pt x="22846" y="133154"/>
                    </a:cubicBezTo>
                    <a:cubicBezTo>
                      <a:pt x="8218" y="118526"/>
                      <a:pt x="0" y="98687"/>
                      <a:pt x="0" y="78000"/>
                    </a:cubicBezTo>
                    <a:lnTo>
                      <a:pt x="0" y="78000"/>
                    </a:lnTo>
                    <a:cubicBezTo>
                      <a:pt x="0" y="57313"/>
                      <a:pt x="8218" y="37473"/>
                      <a:pt x="22846" y="22846"/>
                    </a:cubicBezTo>
                    <a:cubicBezTo>
                      <a:pt x="37473" y="8218"/>
                      <a:pt x="57313" y="0"/>
                      <a:pt x="78000" y="0"/>
                    </a:cubicBezTo>
                    <a:close/>
                  </a:path>
                </a:pathLst>
              </a:custGeom>
              <a:solidFill>
                <a:srgbClr val="000000">
                  <a:alpha val="0"/>
                </a:srgbClr>
              </a:solidFill>
              <a:ln w="19050" cap="rnd">
                <a:solidFill>
                  <a:srgbClr val="000000"/>
                </a:solidFill>
                <a:prstDash val="solid"/>
                <a:round/>
              </a:ln>
            </p:spPr>
          </p:sp>
          <p:sp>
            <p:nvSpPr>
              <p:cNvPr id="6" name="TextBox 6"/>
              <p:cNvSpPr txBox="1"/>
              <p:nvPr/>
            </p:nvSpPr>
            <p:spPr>
              <a:xfrm>
                <a:off x="0" y="28575"/>
                <a:ext cx="429377" cy="127425"/>
              </a:xfrm>
              <a:prstGeom prst="rect">
                <a:avLst/>
              </a:prstGeom>
            </p:spPr>
            <p:txBody>
              <a:bodyPr lIns="50800" tIns="50800" rIns="50800" bIns="50800" rtlCol="0" anchor="ctr"/>
              <a:lstStyle/>
              <a:p>
                <a:pPr algn="ctr">
                  <a:lnSpc>
                    <a:spcPts val="2835"/>
                  </a:lnSpc>
                </a:pPr>
              </a:p>
            </p:txBody>
          </p:sp>
        </p:grpSp>
        <p:sp>
          <p:nvSpPr>
            <p:cNvPr id="7" name="Freeform 7"/>
            <p:cNvSpPr/>
            <p:nvPr/>
          </p:nvSpPr>
          <p:spPr>
            <a:xfrm rot="5400000">
              <a:off x="1449973" y="325335"/>
              <a:ext cx="488328" cy="215279"/>
            </a:xfrm>
            <a:custGeom>
              <a:avLst/>
              <a:gdLst/>
              <a:ahLst/>
              <a:cxnLst/>
              <a:rect l="l" t="t" r="r" b="b"/>
              <a:pathLst>
                <a:path w="488328" h="215279">
                  <a:moveTo>
                    <a:pt x="0" y="0"/>
                  </a:moveTo>
                  <a:lnTo>
                    <a:pt x="488328" y="0"/>
                  </a:lnTo>
                  <a:lnTo>
                    <a:pt x="488328" y="215279"/>
                  </a:lnTo>
                  <a:lnTo>
                    <a:pt x="0" y="215279"/>
                  </a:lnTo>
                  <a:lnTo>
                    <a:pt x="0" y="0"/>
                  </a:lnTo>
                  <a:close/>
                </a:path>
              </a:pathLst>
            </a:custGeom>
            <a:blipFill>
              <a:blip r:embed="rId1">
                <a:extLst>
                  <a:ext uri="{96DAC541-7B7A-43D3-8B79-37D633B846F1}">
                    <asvg:svgBlip xmlns:asvg="http://schemas.microsoft.com/office/drawing/2016/SVG/main" r:embed="rId2"/>
                  </a:ext>
                </a:extLst>
              </a:blip>
              <a:stretch>
                <a:fillRect l="-137319" r="-117989" b="-2448505"/>
              </a:stretch>
            </a:blipFill>
          </p:spPr>
        </p:sp>
        <p:sp>
          <p:nvSpPr>
            <p:cNvPr id="8" name="TextBox 8"/>
            <p:cNvSpPr txBox="1"/>
            <p:nvPr/>
          </p:nvSpPr>
          <p:spPr>
            <a:xfrm>
              <a:off x="373219" y="175673"/>
              <a:ext cx="1086057" cy="457454"/>
            </a:xfrm>
            <a:prstGeom prst="rect">
              <a:avLst/>
            </a:prstGeom>
          </p:spPr>
          <p:txBody>
            <a:bodyPr lIns="0" tIns="0" rIns="0" bIns="0" rtlCol="0" anchor="t">
              <a:spAutoFit/>
            </a:bodyPr>
            <a:lstStyle/>
            <a:p>
              <a:pPr algn="l">
                <a:lnSpc>
                  <a:spcPts val="2615"/>
                </a:lnSpc>
              </a:pPr>
              <a:r>
                <a:rPr lang="en-US" sz="2400">
                  <a:solidFill>
                    <a:srgbClr val="000000"/>
                  </a:solidFill>
                  <a:latin typeface="Inter" panose="020B0502030000000004"/>
                  <a:ea typeface="Inter" panose="020B0502030000000004"/>
                  <a:cs typeface="Inter" panose="020B0502030000000004"/>
                  <a:sym typeface="Inter" panose="020B0502030000000004"/>
                </a:rPr>
                <a:t>Next</a:t>
              </a:r>
              <a:endParaRPr lang="en-US" sz="2400">
                <a:solidFill>
                  <a:srgbClr val="000000"/>
                </a:solidFill>
                <a:latin typeface="Inter" panose="020B0502030000000004"/>
                <a:ea typeface="Inter" panose="020B0502030000000004"/>
                <a:cs typeface="Inter" panose="020B0502030000000004"/>
                <a:sym typeface="Inter" panose="020B0502030000000004"/>
              </a:endParaRPr>
            </a:p>
          </p:txBody>
        </p:sp>
      </p:grpSp>
      <p:sp>
        <p:nvSpPr>
          <p:cNvPr id="9" name="Freeform 9"/>
          <p:cNvSpPr/>
          <p:nvPr/>
        </p:nvSpPr>
        <p:spPr>
          <a:xfrm>
            <a:off x="4704002" y="9950956"/>
            <a:ext cx="2622106" cy="336044"/>
          </a:xfrm>
          <a:custGeom>
            <a:avLst/>
            <a:gdLst/>
            <a:ahLst/>
            <a:cxnLst/>
            <a:rect l="l" t="t" r="r" b="b"/>
            <a:pathLst>
              <a:path w="2622106" h="336044">
                <a:moveTo>
                  <a:pt x="0" y="0"/>
                </a:moveTo>
                <a:lnTo>
                  <a:pt x="2622106" y="0"/>
                </a:lnTo>
                <a:lnTo>
                  <a:pt x="2622106" y="336044"/>
                </a:lnTo>
                <a:lnTo>
                  <a:pt x="0" y="336044"/>
                </a:lnTo>
                <a:lnTo>
                  <a:pt x="0" y="0"/>
                </a:lnTo>
                <a:close/>
              </a:path>
            </a:pathLst>
          </a:custGeom>
          <a:blipFill>
            <a:blip r:embed="rId3">
              <a:alphaModFix amt="50000"/>
              <a:extLst>
                <a:ext uri="{96DAC541-7B7A-43D3-8B79-37D633B846F1}">
                  <asvg:svgBlip xmlns:asvg="http://schemas.microsoft.com/office/drawing/2016/SVG/main" r:embed="rId4"/>
                </a:ext>
              </a:extLst>
            </a:blip>
            <a:stretch>
              <a:fillRect b="-60934"/>
            </a:stretch>
          </a:blipFill>
        </p:spPr>
      </p:sp>
      <p:grpSp>
        <p:nvGrpSpPr>
          <p:cNvPr id="10" name="Group 10"/>
          <p:cNvGrpSpPr/>
          <p:nvPr/>
        </p:nvGrpSpPr>
        <p:grpSpPr>
          <a:xfrm rot="0">
            <a:off x="8189933" y="1451683"/>
            <a:ext cx="4410155" cy="2705196"/>
            <a:chOff x="0" y="0"/>
            <a:chExt cx="948801" cy="581996"/>
          </a:xfrm>
        </p:grpSpPr>
        <p:sp>
          <p:nvSpPr>
            <p:cNvPr id="11" name="Freeform 11"/>
            <p:cNvSpPr/>
            <p:nvPr/>
          </p:nvSpPr>
          <p:spPr>
            <a:xfrm>
              <a:off x="0" y="0"/>
              <a:ext cx="948801" cy="581996"/>
            </a:xfrm>
            <a:custGeom>
              <a:avLst/>
              <a:gdLst/>
              <a:ahLst/>
              <a:cxnLst/>
              <a:rect l="l" t="t" r="r" b="b"/>
              <a:pathLst>
                <a:path w="948801" h="581996">
                  <a:moveTo>
                    <a:pt x="63197" y="0"/>
                  </a:moveTo>
                  <a:lnTo>
                    <a:pt x="885604" y="0"/>
                  </a:lnTo>
                  <a:cubicBezTo>
                    <a:pt x="920507" y="0"/>
                    <a:pt x="948801" y="28294"/>
                    <a:pt x="948801" y="63197"/>
                  </a:cubicBezTo>
                  <a:lnTo>
                    <a:pt x="948801" y="518799"/>
                  </a:lnTo>
                  <a:cubicBezTo>
                    <a:pt x="948801" y="553702"/>
                    <a:pt x="920507" y="581996"/>
                    <a:pt x="885604" y="581996"/>
                  </a:cubicBezTo>
                  <a:lnTo>
                    <a:pt x="63197" y="581996"/>
                  </a:lnTo>
                  <a:cubicBezTo>
                    <a:pt x="28294" y="581996"/>
                    <a:pt x="0" y="553702"/>
                    <a:pt x="0" y="518799"/>
                  </a:cubicBezTo>
                  <a:lnTo>
                    <a:pt x="0" y="63197"/>
                  </a:lnTo>
                  <a:cubicBezTo>
                    <a:pt x="0" y="28294"/>
                    <a:pt x="28294" y="0"/>
                    <a:pt x="63197" y="0"/>
                  </a:cubicBezTo>
                  <a:close/>
                </a:path>
              </a:pathLst>
            </a:custGeom>
            <a:solidFill>
              <a:srgbClr val="326671"/>
            </a:solidFill>
          </p:spPr>
        </p:sp>
        <p:sp>
          <p:nvSpPr>
            <p:cNvPr id="12" name="TextBox 12"/>
            <p:cNvSpPr txBox="1"/>
            <p:nvPr/>
          </p:nvSpPr>
          <p:spPr>
            <a:xfrm>
              <a:off x="0" y="28575"/>
              <a:ext cx="948801" cy="553421"/>
            </a:xfrm>
            <a:prstGeom prst="rect">
              <a:avLst/>
            </a:prstGeom>
          </p:spPr>
          <p:txBody>
            <a:bodyPr lIns="50800" tIns="50800" rIns="50800" bIns="50800" rtlCol="0" anchor="ctr"/>
            <a:lstStyle/>
            <a:p>
              <a:pPr algn="ctr">
                <a:lnSpc>
                  <a:spcPts val="2835"/>
                </a:lnSpc>
              </a:pPr>
            </a:p>
          </p:txBody>
        </p:sp>
      </p:grpSp>
      <p:sp>
        <p:nvSpPr>
          <p:cNvPr id="13" name="AutoShape 13"/>
          <p:cNvSpPr/>
          <p:nvPr/>
        </p:nvSpPr>
        <p:spPr>
          <a:xfrm flipH="1">
            <a:off x="9144039" y="2559842"/>
            <a:ext cx="2335387" cy="9525"/>
          </a:xfrm>
          <a:prstGeom prst="line">
            <a:avLst/>
          </a:prstGeom>
          <a:ln w="19050" cap="flat">
            <a:solidFill>
              <a:srgbClr val="FFFFFF"/>
            </a:solidFill>
            <a:prstDash val="solid"/>
            <a:headEnd type="none" w="sm" len="sm"/>
            <a:tailEnd type="none" w="sm" len="sm"/>
          </a:ln>
        </p:spPr>
      </p:sp>
      <p:sp>
        <p:nvSpPr>
          <p:cNvPr id="14" name="Freeform 14"/>
          <p:cNvSpPr/>
          <p:nvPr/>
        </p:nvSpPr>
        <p:spPr>
          <a:xfrm flipH="1">
            <a:off x="8189933" y="1461555"/>
            <a:ext cx="3986531" cy="1693382"/>
          </a:xfrm>
          <a:custGeom>
            <a:avLst/>
            <a:gdLst/>
            <a:ahLst/>
            <a:cxnLst/>
            <a:rect l="l" t="t" r="r" b="b"/>
            <a:pathLst>
              <a:path w="3986531" h="1693382">
                <a:moveTo>
                  <a:pt x="3986531" y="0"/>
                </a:moveTo>
                <a:lnTo>
                  <a:pt x="0" y="0"/>
                </a:lnTo>
                <a:lnTo>
                  <a:pt x="0" y="1693382"/>
                </a:lnTo>
                <a:lnTo>
                  <a:pt x="3986531" y="1693382"/>
                </a:lnTo>
                <a:lnTo>
                  <a:pt x="3986531" y="0"/>
                </a:lnTo>
                <a:close/>
              </a:path>
            </a:pathLst>
          </a:custGeom>
          <a:blipFill>
            <a:blip r:embed="rId5">
              <a:extLst>
                <a:ext uri="{96DAC541-7B7A-43D3-8B79-37D633B846F1}">
                  <asvg:svgBlip xmlns:asvg="http://schemas.microsoft.com/office/drawing/2016/SVG/main" r:embed="rId6"/>
                </a:ext>
              </a:extLst>
            </a:blip>
            <a:stretch>
              <a:fillRect l="-9642" t="-64470" r="-139512" b="-75283"/>
            </a:stretch>
          </a:blipFill>
        </p:spPr>
      </p:sp>
      <p:sp>
        <p:nvSpPr>
          <p:cNvPr id="15" name="TextBox 15"/>
          <p:cNvSpPr txBox="1"/>
          <p:nvPr/>
        </p:nvSpPr>
        <p:spPr>
          <a:xfrm>
            <a:off x="8790309" y="2775706"/>
            <a:ext cx="3609370" cy="689610"/>
          </a:xfrm>
          <a:prstGeom prst="rect">
            <a:avLst/>
          </a:prstGeom>
        </p:spPr>
        <p:txBody>
          <a:bodyPr lIns="0" tIns="0" rIns="0" bIns="0" rtlCol="0" anchor="t">
            <a:spAutoFit/>
          </a:bodyPr>
          <a:lstStyle/>
          <a:p>
            <a:pPr algn="l">
              <a:lnSpc>
                <a:spcPts val="2690"/>
              </a:lnSpc>
            </a:pPr>
            <a:r>
              <a:rPr lang="en-US" altLang="en-US" sz="1965" spc="-19">
                <a:solidFill>
                  <a:srgbClr val="D9D9D9"/>
                </a:solidFill>
                <a:latin typeface="Inter" panose="020B0502030000000004"/>
                <a:ea typeface="Inter" panose="020B0502030000000004"/>
                <a:cs typeface="Inter" panose="020B0502030000000004"/>
                <a:sym typeface="Inter" panose="020B0502030000000004"/>
              </a:rPr>
              <a:t>Memudahkan pengguna dalam  dalam menukarkan mata uang</a:t>
            </a:r>
            <a:endParaRPr lang="en-US" altLang="en-US" sz="1965" spc="-19">
              <a:solidFill>
                <a:srgbClr val="D9D9D9"/>
              </a:solidFill>
              <a:latin typeface="Inter" panose="020B0502030000000004"/>
              <a:ea typeface="Inter" panose="020B0502030000000004"/>
              <a:cs typeface="Inter" panose="020B0502030000000004"/>
              <a:sym typeface="Inter" panose="020B0502030000000004"/>
            </a:endParaRPr>
          </a:p>
        </p:txBody>
      </p:sp>
      <p:sp>
        <p:nvSpPr>
          <p:cNvPr id="16" name="TextBox 16"/>
          <p:cNvSpPr txBox="1"/>
          <p:nvPr/>
        </p:nvSpPr>
        <p:spPr>
          <a:xfrm>
            <a:off x="9051047" y="1970926"/>
            <a:ext cx="524465" cy="607966"/>
          </a:xfrm>
          <a:prstGeom prst="rect">
            <a:avLst/>
          </a:prstGeom>
        </p:spPr>
        <p:txBody>
          <a:bodyPr lIns="0" tIns="0" rIns="0" bIns="0" rtlCol="0" anchor="t">
            <a:spAutoFit/>
          </a:bodyPr>
          <a:lstStyle/>
          <a:p>
            <a:pPr algn="l">
              <a:lnSpc>
                <a:spcPts val="4930"/>
              </a:lnSpc>
            </a:pPr>
            <a:r>
              <a:rPr lang="en-US" sz="3600" spc="-147">
                <a:solidFill>
                  <a:srgbClr val="D9D9D9"/>
                </a:solidFill>
                <a:latin typeface="Inter" panose="020B0502030000000004"/>
                <a:ea typeface="Inter" panose="020B0502030000000004"/>
                <a:cs typeface="Inter" panose="020B0502030000000004"/>
                <a:sym typeface="Inter" panose="020B0502030000000004"/>
              </a:rPr>
              <a:t>01</a:t>
            </a:r>
            <a:endParaRPr lang="en-US" sz="3600" spc="-147">
              <a:solidFill>
                <a:srgbClr val="D9D9D9"/>
              </a:solidFill>
              <a:latin typeface="Inter" panose="020B0502030000000004"/>
              <a:ea typeface="Inter" panose="020B0502030000000004"/>
              <a:cs typeface="Inter" panose="020B0502030000000004"/>
              <a:sym typeface="Inter" panose="020B0502030000000004"/>
            </a:endParaRPr>
          </a:p>
        </p:txBody>
      </p:sp>
      <p:sp>
        <p:nvSpPr>
          <p:cNvPr id="17" name="TextBox 17"/>
          <p:cNvSpPr txBox="1"/>
          <p:nvPr/>
        </p:nvSpPr>
        <p:spPr>
          <a:xfrm>
            <a:off x="1730843" y="3237305"/>
            <a:ext cx="5614770" cy="1858899"/>
          </a:xfrm>
          <a:prstGeom prst="rect">
            <a:avLst/>
          </a:prstGeom>
        </p:spPr>
        <p:txBody>
          <a:bodyPr lIns="0" tIns="0" rIns="0" bIns="0" rtlCol="0" anchor="t">
            <a:spAutoFit/>
          </a:bodyPr>
          <a:lstStyle/>
          <a:p>
            <a:pPr algn="l">
              <a:lnSpc>
                <a:spcPts val="7130"/>
              </a:lnSpc>
            </a:pPr>
            <a:r>
              <a:rPr lang="en-US" sz="7200" b="1">
                <a:solidFill>
                  <a:srgbClr val="000000"/>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rPr>
              <a:t>FUNGSI</a:t>
            </a:r>
            <a:endParaRPr lang="en-US" sz="7200" b="1">
              <a:solidFill>
                <a:srgbClr val="000000"/>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endParaRPr>
          </a:p>
          <a:p>
            <a:pPr algn="l">
              <a:lnSpc>
                <a:spcPts val="7130"/>
              </a:lnSpc>
            </a:pPr>
            <a:r>
              <a:rPr lang="en-US" sz="7200" b="1">
                <a:solidFill>
                  <a:srgbClr val="000000"/>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rPr>
              <a:t>APLIKASI</a:t>
            </a:r>
            <a:endParaRPr lang="en-US" sz="7200" b="1">
              <a:solidFill>
                <a:srgbClr val="000000"/>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endParaRPr>
          </a:p>
        </p:txBody>
      </p:sp>
      <p:sp>
        <p:nvSpPr>
          <p:cNvPr id="18" name="TextBox 18"/>
          <p:cNvSpPr txBox="1"/>
          <p:nvPr/>
        </p:nvSpPr>
        <p:spPr>
          <a:xfrm>
            <a:off x="1730843" y="5877104"/>
            <a:ext cx="5614770" cy="395859"/>
          </a:xfrm>
          <a:prstGeom prst="rect">
            <a:avLst/>
          </a:prstGeom>
        </p:spPr>
        <p:txBody>
          <a:bodyPr lIns="0" tIns="0" rIns="0" bIns="0" rtlCol="0" anchor="t">
            <a:spAutoFit/>
          </a:bodyPr>
          <a:lstStyle/>
          <a:p>
            <a:pPr algn="l">
              <a:lnSpc>
                <a:spcPts val="3290"/>
              </a:lnSpc>
            </a:pPr>
            <a:r>
              <a:rPr lang="en-US" sz="2400" spc="-24">
                <a:solidFill>
                  <a:srgbClr val="000000"/>
                </a:solidFill>
                <a:latin typeface="Inter" panose="020B0502030000000004"/>
                <a:ea typeface="Inter" panose="020B0502030000000004"/>
                <a:cs typeface="Inter" panose="020B0502030000000004"/>
                <a:sym typeface="Inter" panose="020B0502030000000004"/>
              </a:rPr>
              <a:t>Fungsi kegunaan aplikasi</a:t>
            </a:r>
            <a:endParaRPr lang="en-US" sz="2400" spc="-24">
              <a:solidFill>
                <a:srgbClr val="000000"/>
              </a:solidFill>
              <a:latin typeface="Inter" panose="020B0502030000000004"/>
              <a:ea typeface="Inter" panose="020B0502030000000004"/>
              <a:cs typeface="Inter" panose="020B0502030000000004"/>
              <a:sym typeface="Inter" panose="020B0502030000000004"/>
            </a:endParaRPr>
          </a:p>
        </p:txBody>
      </p:sp>
      <p:sp>
        <p:nvSpPr>
          <p:cNvPr id="19" name="TextBox 19"/>
          <p:cNvSpPr txBox="1"/>
          <p:nvPr/>
        </p:nvSpPr>
        <p:spPr>
          <a:xfrm>
            <a:off x="2760593" y="1042489"/>
            <a:ext cx="4074928" cy="409194"/>
          </a:xfrm>
          <a:prstGeom prst="rect">
            <a:avLst/>
          </a:prstGeom>
        </p:spPr>
        <p:txBody>
          <a:bodyPr lIns="0" tIns="0" rIns="0" bIns="0" rtlCol="0" anchor="t">
            <a:spAutoFit/>
          </a:bodyPr>
          <a:lstStyle/>
          <a:p>
            <a:pPr algn="l">
              <a:lnSpc>
                <a:spcPts val="3195"/>
              </a:lnSpc>
            </a:pPr>
            <a:r>
              <a:rPr lang="en-US" sz="2600">
                <a:solidFill>
                  <a:srgbClr val="000000"/>
                </a:solidFill>
                <a:latin typeface="Poppins" panose="00000500000000000000"/>
                <a:ea typeface="Poppins" panose="00000500000000000000"/>
                <a:cs typeface="Poppins" panose="00000500000000000000"/>
                <a:sym typeface="Poppins" panose="00000500000000000000"/>
              </a:rPr>
              <a:t>STT Terpadu Nurul Fikri</a:t>
            </a:r>
            <a:endParaRPr lang="en-US" sz="2600">
              <a:solidFill>
                <a:srgbClr val="000000"/>
              </a:solidFill>
              <a:latin typeface="Poppins" panose="00000500000000000000"/>
              <a:ea typeface="Poppins" panose="00000500000000000000"/>
              <a:cs typeface="Poppins" panose="00000500000000000000"/>
              <a:sym typeface="Poppins" panose="00000500000000000000"/>
            </a:endParaRPr>
          </a:p>
        </p:txBody>
      </p:sp>
      <p:sp>
        <p:nvSpPr>
          <p:cNvPr id="20" name="Freeform 20"/>
          <p:cNvSpPr/>
          <p:nvPr/>
        </p:nvSpPr>
        <p:spPr>
          <a:xfrm>
            <a:off x="1721494" y="885510"/>
            <a:ext cx="798170" cy="708044"/>
          </a:xfrm>
          <a:custGeom>
            <a:avLst/>
            <a:gdLst/>
            <a:ahLst/>
            <a:cxnLst/>
            <a:rect l="l" t="t" r="r" b="b"/>
            <a:pathLst>
              <a:path w="798170" h="708044">
                <a:moveTo>
                  <a:pt x="0" y="0"/>
                </a:moveTo>
                <a:lnTo>
                  <a:pt x="798170" y="0"/>
                </a:lnTo>
                <a:lnTo>
                  <a:pt x="798170" y="708044"/>
                </a:lnTo>
                <a:lnTo>
                  <a:pt x="0" y="708044"/>
                </a:lnTo>
                <a:lnTo>
                  <a:pt x="0" y="0"/>
                </a:lnTo>
                <a:close/>
              </a:path>
            </a:pathLst>
          </a:custGeom>
          <a:blipFill>
            <a:blip r:embed="rId7"/>
            <a:stretch>
              <a:fillRect/>
            </a:stretch>
          </a:blipFill>
        </p:spPr>
      </p:sp>
      <p:grpSp>
        <p:nvGrpSpPr>
          <p:cNvPr id="21" name="Group 21"/>
          <p:cNvGrpSpPr/>
          <p:nvPr/>
        </p:nvGrpSpPr>
        <p:grpSpPr>
          <a:xfrm rot="0">
            <a:off x="12723494" y="1461555"/>
            <a:ext cx="4410155" cy="2705196"/>
            <a:chOff x="0" y="0"/>
            <a:chExt cx="948801" cy="581996"/>
          </a:xfrm>
        </p:grpSpPr>
        <p:sp>
          <p:nvSpPr>
            <p:cNvPr id="22" name="Freeform 22"/>
            <p:cNvSpPr/>
            <p:nvPr/>
          </p:nvSpPr>
          <p:spPr>
            <a:xfrm>
              <a:off x="0" y="0"/>
              <a:ext cx="948801" cy="581996"/>
            </a:xfrm>
            <a:custGeom>
              <a:avLst/>
              <a:gdLst/>
              <a:ahLst/>
              <a:cxnLst/>
              <a:rect l="l" t="t" r="r" b="b"/>
              <a:pathLst>
                <a:path w="948801" h="581996">
                  <a:moveTo>
                    <a:pt x="63197" y="0"/>
                  </a:moveTo>
                  <a:lnTo>
                    <a:pt x="885604" y="0"/>
                  </a:lnTo>
                  <a:cubicBezTo>
                    <a:pt x="920507" y="0"/>
                    <a:pt x="948801" y="28294"/>
                    <a:pt x="948801" y="63197"/>
                  </a:cubicBezTo>
                  <a:lnTo>
                    <a:pt x="948801" y="518799"/>
                  </a:lnTo>
                  <a:cubicBezTo>
                    <a:pt x="948801" y="553702"/>
                    <a:pt x="920507" y="581996"/>
                    <a:pt x="885604" y="581996"/>
                  </a:cubicBezTo>
                  <a:lnTo>
                    <a:pt x="63197" y="581996"/>
                  </a:lnTo>
                  <a:cubicBezTo>
                    <a:pt x="28294" y="581996"/>
                    <a:pt x="0" y="553702"/>
                    <a:pt x="0" y="518799"/>
                  </a:cubicBezTo>
                  <a:lnTo>
                    <a:pt x="0" y="63197"/>
                  </a:lnTo>
                  <a:cubicBezTo>
                    <a:pt x="0" y="28294"/>
                    <a:pt x="28294" y="0"/>
                    <a:pt x="63197" y="0"/>
                  </a:cubicBezTo>
                  <a:close/>
                </a:path>
              </a:pathLst>
            </a:custGeom>
            <a:solidFill>
              <a:srgbClr val="E1E1E1"/>
            </a:solidFill>
          </p:spPr>
        </p:sp>
        <p:sp>
          <p:nvSpPr>
            <p:cNvPr id="23" name="TextBox 23"/>
            <p:cNvSpPr txBox="1"/>
            <p:nvPr/>
          </p:nvSpPr>
          <p:spPr>
            <a:xfrm>
              <a:off x="0" y="28575"/>
              <a:ext cx="948801" cy="553421"/>
            </a:xfrm>
            <a:prstGeom prst="rect">
              <a:avLst/>
            </a:prstGeom>
          </p:spPr>
          <p:txBody>
            <a:bodyPr lIns="50800" tIns="50800" rIns="50800" bIns="50800" rtlCol="0" anchor="ctr"/>
            <a:lstStyle/>
            <a:p>
              <a:pPr algn="ctr">
                <a:lnSpc>
                  <a:spcPts val="2835"/>
                </a:lnSpc>
              </a:pPr>
            </a:p>
          </p:txBody>
        </p:sp>
      </p:grpSp>
      <p:sp>
        <p:nvSpPr>
          <p:cNvPr id="24" name="Freeform 24"/>
          <p:cNvSpPr/>
          <p:nvPr/>
        </p:nvSpPr>
        <p:spPr>
          <a:xfrm>
            <a:off x="13147118" y="1589748"/>
            <a:ext cx="3986531" cy="1693382"/>
          </a:xfrm>
          <a:custGeom>
            <a:avLst/>
            <a:gdLst/>
            <a:ahLst/>
            <a:cxnLst/>
            <a:rect l="l" t="t" r="r" b="b"/>
            <a:pathLst>
              <a:path w="3986531" h="1693382">
                <a:moveTo>
                  <a:pt x="0" y="0"/>
                </a:moveTo>
                <a:lnTo>
                  <a:pt x="3986531" y="0"/>
                </a:lnTo>
                <a:lnTo>
                  <a:pt x="3986531" y="1693382"/>
                </a:lnTo>
                <a:lnTo>
                  <a:pt x="0" y="1693382"/>
                </a:lnTo>
                <a:lnTo>
                  <a:pt x="0" y="0"/>
                </a:lnTo>
                <a:close/>
              </a:path>
            </a:pathLst>
          </a:custGeom>
          <a:blipFill>
            <a:blip r:embed="rId8">
              <a:extLst>
                <a:ext uri="{96DAC541-7B7A-43D3-8B79-37D633B846F1}">
                  <asvg:svgBlip xmlns:asvg="http://schemas.microsoft.com/office/drawing/2016/SVG/main" r:embed="rId9"/>
                </a:ext>
              </a:extLst>
            </a:blip>
            <a:stretch>
              <a:fillRect l="-9642" t="-64470" r="-139512" b="-75283"/>
            </a:stretch>
          </a:blipFill>
        </p:spPr>
      </p:sp>
      <p:sp>
        <p:nvSpPr>
          <p:cNvPr id="25" name="TextBox 25"/>
          <p:cNvSpPr txBox="1"/>
          <p:nvPr/>
        </p:nvSpPr>
        <p:spPr>
          <a:xfrm>
            <a:off x="13216870" y="2058644"/>
            <a:ext cx="1353320" cy="608076"/>
          </a:xfrm>
          <a:prstGeom prst="rect">
            <a:avLst/>
          </a:prstGeom>
        </p:spPr>
        <p:txBody>
          <a:bodyPr lIns="0" tIns="0" rIns="0" bIns="0" rtlCol="0" anchor="t">
            <a:spAutoFit/>
          </a:bodyPr>
          <a:lstStyle/>
          <a:p>
            <a:pPr algn="l">
              <a:lnSpc>
                <a:spcPts val="4930"/>
              </a:lnSpc>
            </a:pPr>
            <a:r>
              <a:rPr lang="en-US" sz="3600" spc="-147">
                <a:solidFill>
                  <a:srgbClr val="326671"/>
                </a:solidFill>
                <a:latin typeface="Inter" panose="020B0502030000000004"/>
                <a:ea typeface="Inter" panose="020B0502030000000004"/>
                <a:cs typeface="Inter" panose="020B0502030000000004"/>
                <a:sym typeface="Inter" panose="020B0502030000000004"/>
              </a:rPr>
              <a:t>02</a:t>
            </a:r>
            <a:endParaRPr lang="en-US" sz="3600" spc="-147">
              <a:solidFill>
                <a:srgbClr val="326671"/>
              </a:solidFill>
              <a:latin typeface="Inter" panose="020B0502030000000004"/>
              <a:ea typeface="Inter" panose="020B0502030000000004"/>
              <a:cs typeface="Inter" panose="020B0502030000000004"/>
              <a:sym typeface="Inter" panose="020B0502030000000004"/>
            </a:endParaRPr>
          </a:p>
        </p:txBody>
      </p:sp>
      <p:sp>
        <p:nvSpPr>
          <p:cNvPr id="26" name="TextBox 26"/>
          <p:cNvSpPr txBox="1"/>
          <p:nvPr/>
        </p:nvSpPr>
        <p:spPr>
          <a:xfrm>
            <a:off x="12998935" y="2775706"/>
            <a:ext cx="3709492" cy="1228090"/>
          </a:xfrm>
          <a:prstGeom prst="rect">
            <a:avLst/>
          </a:prstGeom>
        </p:spPr>
        <p:txBody>
          <a:bodyPr lIns="0" tIns="0" rIns="0" bIns="0" rtlCol="0" anchor="t">
            <a:spAutoFit/>
          </a:bodyPr>
          <a:lstStyle/>
          <a:p>
            <a:pPr algn="l">
              <a:lnSpc>
                <a:spcPts val="2395"/>
              </a:lnSpc>
            </a:pPr>
            <a:r>
              <a:rPr lang="en-US" altLang="en-US" sz="1750" spc="-17">
                <a:solidFill>
                  <a:srgbClr val="326671"/>
                </a:solidFill>
                <a:latin typeface="Inter" panose="020B0502030000000004"/>
                <a:ea typeface="Inter" panose="020B0502030000000004"/>
                <a:cs typeface="Inter" panose="020B0502030000000004"/>
                <a:sym typeface="Inter" panose="020B0502030000000004"/>
              </a:rPr>
              <a:t>Memudahkan pengguna dalam  dalam memantau informasi penting mengenai naik turunnya nilai mata uang.</a:t>
            </a:r>
            <a:endParaRPr lang="en-US" altLang="en-US" sz="1750" spc="-17">
              <a:solidFill>
                <a:srgbClr val="326671"/>
              </a:solidFill>
              <a:latin typeface="Inter" panose="020B0502030000000004"/>
              <a:ea typeface="Inter" panose="020B0502030000000004"/>
              <a:cs typeface="Inter" panose="020B0502030000000004"/>
              <a:sym typeface="Inter" panose="020B0502030000000004"/>
            </a:endParaRPr>
          </a:p>
        </p:txBody>
      </p:sp>
      <p:sp>
        <p:nvSpPr>
          <p:cNvPr id="27" name="AutoShape 27"/>
          <p:cNvSpPr/>
          <p:nvPr/>
        </p:nvSpPr>
        <p:spPr>
          <a:xfrm flipH="1">
            <a:off x="13351578" y="2647560"/>
            <a:ext cx="2335387" cy="9525"/>
          </a:xfrm>
          <a:prstGeom prst="line">
            <a:avLst/>
          </a:prstGeom>
          <a:ln w="19050" cap="flat">
            <a:solidFill>
              <a:srgbClr val="4C7E88"/>
            </a:solidFill>
            <a:prstDash val="solid"/>
            <a:headEnd type="none" w="sm" len="sm"/>
            <a:tailEnd type="none" w="sm" len="sm"/>
          </a:ln>
        </p:spPr>
      </p:sp>
      <p:grpSp>
        <p:nvGrpSpPr>
          <p:cNvPr id="28" name="Group 28"/>
          <p:cNvGrpSpPr/>
          <p:nvPr/>
        </p:nvGrpSpPr>
        <p:grpSpPr>
          <a:xfrm rot="0">
            <a:off x="8189933" y="4920365"/>
            <a:ext cx="4410155" cy="2705196"/>
            <a:chOff x="0" y="0"/>
            <a:chExt cx="948801" cy="581996"/>
          </a:xfrm>
        </p:grpSpPr>
        <p:sp>
          <p:nvSpPr>
            <p:cNvPr id="29" name="Freeform 29"/>
            <p:cNvSpPr/>
            <p:nvPr/>
          </p:nvSpPr>
          <p:spPr>
            <a:xfrm>
              <a:off x="0" y="0"/>
              <a:ext cx="948801" cy="581996"/>
            </a:xfrm>
            <a:custGeom>
              <a:avLst/>
              <a:gdLst/>
              <a:ahLst/>
              <a:cxnLst/>
              <a:rect l="l" t="t" r="r" b="b"/>
              <a:pathLst>
                <a:path w="948801" h="581996">
                  <a:moveTo>
                    <a:pt x="63197" y="0"/>
                  </a:moveTo>
                  <a:lnTo>
                    <a:pt x="885604" y="0"/>
                  </a:lnTo>
                  <a:cubicBezTo>
                    <a:pt x="920507" y="0"/>
                    <a:pt x="948801" y="28294"/>
                    <a:pt x="948801" y="63197"/>
                  </a:cubicBezTo>
                  <a:lnTo>
                    <a:pt x="948801" y="518799"/>
                  </a:lnTo>
                  <a:cubicBezTo>
                    <a:pt x="948801" y="553702"/>
                    <a:pt x="920507" y="581996"/>
                    <a:pt x="885604" y="581996"/>
                  </a:cubicBezTo>
                  <a:lnTo>
                    <a:pt x="63197" y="581996"/>
                  </a:lnTo>
                  <a:cubicBezTo>
                    <a:pt x="28294" y="581996"/>
                    <a:pt x="0" y="553702"/>
                    <a:pt x="0" y="518799"/>
                  </a:cubicBezTo>
                  <a:lnTo>
                    <a:pt x="0" y="63197"/>
                  </a:lnTo>
                  <a:cubicBezTo>
                    <a:pt x="0" y="28294"/>
                    <a:pt x="28294" y="0"/>
                    <a:pt x="63197" y="0"/>
                  </a:cubicBezTo>
                  <a:close/>
                </a:path>
              </a:pathLst>
            </a:custGeom>
            <a:solidFill>
              <a:srgbClr val="E1E1E1"/>
            </a:solidFill>
          </p:spPr>
        </p:sp>
        <p:sp>
          <p:nvSpPr>
            <p:cNvPr id="30" name="TextBox 30"/>
            <p:cNvSpPr txBox="1"/>
            <p:nvPr/>
          </p:nvSpPr>
          <p:spPr>
            <a:xfrm>
              <a:off x="0" y="28575"/>
              <a:ext cx="948801" cy="553421"/>
            </a:xfrm>
            <a:prstGeom prst="rect">
              <a:avLst/>
            </a:prstGeom>
          </p:spPr>
          <p:txBody>
            <a:bodyPr lIns="50800" tIns="50800" rIns="50800" bIns="50800" rtlCol="0" anchor="ctr"/>
            <a:lstStyle/>
            <a:p>
              <a:pPr algn="ctr">
                <a:lnSpc>
                  <a:spcPts val="2835"/>
                </a:lnSpc>
              </a:pPr>
            </a:p>
          </p:txBody>
        </p:sp>
      </p:grpSp>
      <p:grpSp>
        <p:nvGrpSpPr>
          <p:cNvPr id="31" name="Group 31"/>
          <p:cNvGrpSpPr/>
          <p:nvPr/>
        </p:nvGrpSpPr>
        <p:grpSpPr>
          <a:xfrm rot="0">
            <a:off x="12998935" y="4920365"/>
            <a:ext cx="4410155" cy="2705196"/>
            <a:chOff x="0" y="0"/>
            <a:chExt cx="948801" cy="581996"/>
          </a:xfrm>
        </p:grpSpPr>
        <p:sp>
          <p:nvSpPr>
            <p:cNvPr id="32" name="Freeform 32"/>
            <p:cNvSpPr/>
            <p:nvPr/>
          </p:nvSpPr>
          <p:spPr>
            <a:xfrm>
              <a:off x="0" y="0"/>
              <a:ext cx="948801" cy="581996"/>
            </a:xfrm>
            <a:custGeom>
              <a:avLst/>
              <a:gdLst/>
              <a:ahLst/>
              <a:cxnLst/>
              <a:rect l="l" t="t" r="r" b="b"/>
              <a:pathLst>
                <a:path w="948801" h="581996">
                  <a:moveTo>
                    <a:pt x="63197" y="0"/>
                  </a:moveTo>
                  <a:lnTo>
                    <a:pt x="885604" y="0"/>
                  </a:lnTo>
                  <a:cubicBezTo>
                    <a:pt x="920507" y="0"/>
                    <a:pt x="948801" y="28294"/>
                    <a:pt x="948801" y="63197"/>
                  </a:cubicBezTo>
                  <a:lnTo>
                    <a:pt x="948801" y="518799"/>
                  </a:lnTo>
                  <a:cubicBezTo>
                    <a:pt x="948801" y="553702"/>
                    <a:pt x="920507" y="581996"/>
                    <a:pt x="885604" y="581996"/>
                  </a:cubicBezTo>
                  <a:lnTo>
                    <a:pt x="63197" y="581996"/>
                  </a:lnTo>
                  <a:cubicBezTo>
                    <a:pt x="28294" y="581996"/>
                    <a:pt x="0" y="553702"/>
                    <a:pt x="0" y="518799"/>
                  </a:cubicBezTo>
                  <a:lnTo>
                    <a:pt x="0" y="63197"/>
                  </a:lnTo>
                  <a:cubicBezTo>
                    <a:pt x="0" y="28294"/>
                    <a:pt x="28294" y="0"/>
                    <a:pt x="63197" y="0"/>
                  </a:cubicBezTo>
                  <a:close/>
                </a:path>
              </a:pathLst>
            </a:custGeom>
            <a:solidFill>
              <a:srgbClr val="326671"/>
            </a:solidFill>
          </p:spPr>
        </p:sp>
        <p:sp>
          <p:nvSpPr>
            <p:cNvPr id="33" name="TextBox 33"/>
            <p:cNvSpPr txBox="1"/>
            <p:nvPr/>
          </p:nvSpPr>
          <p:spPr>
            <a:xfrm>
              <a:off x="0" y="28575"/>
              <a:ext cx="948801" cy="553421"/>
            </a:xfrm>
            <a:prstGeom prst="rect">
              <a:avLst/>
            </a:prstGeom>
          </p:spPr>
          <p:txBody>
            <a:bodyPr lIns="50800" tIns="50800" rIns="50800" bIns="50800" rtlCol="0" anchor="ctr"/>
            <a:lstStyle/>
            <a:p>
              <a:pPr algn="ctr">
                <a:lnSpc>
                  <a:spcPts val="2835"/>
                </a:lnSpc>
              </a:pPr>
            </a:p>
          </p:txBody>
        </p:sp>
      </p:grpSp>
      <p:sp>
        <p:nvSpPr>
          <p:cNvPr id="34" name="TextBox 34"/>
          <p:cNvSpPr txBox="1"/>
          <p:nvPr/>
        </p:nvSpPr>
        <p:spPr>
          <a:xfrm>
            <a:off x="13216870" y="6165381"/>
            <a:ext cx="3609370" cy="1379855"/>
          </a:xfrm>
          <a:prstGeom prst="rect">
            <a:avLst/>
          </a:prstGeom>
        </p:spPr>
        <p:txBody>
          <a:bodyPr lIns="0" tIns="0" rIns="0" bIns="0" rtlCol="0" anchor="t">
            <a:spAutoFit/>
          </a:bodyPr>
          <a:lstStyle/>
          <a:p>
            <a:pPr algn="l">
              <a:lnSpc>
                <a:spcPts val="2690"/>
              </a:lnSpc>
            </a:pPr>
            <a:r>
              <a:rPr lang="en-US" altLang="en-US" sz="1965" spc="-19">
                <a:solidFill>
                  <a:srgbClr val="D9D9D9"/>
                </a:solidFill>
                <a:latin typeface="Inter" panose="020B0502030000000004"/>
                <a:ea typeface="Inter" panose="020B0502030000000004"/>
                <a:cs typeface="Inter" panose="020B0502030000000004"/>
                <a:sym typeface="Inter" panose="020B0502030000000004"/>
              </a:rPr>
              <a:t>membantu wisatawan menghitung biaya perjalanan ke luar negeri.</a:t>
            </a:r>
            <a:endParaRPr lang="en-US" altLang="en-US" sz="1965" spc="-19">
              <a:solidFill>
                <a:srgbClr val="D9D9D9"/>
              </a:solidFill>
              <a:latin typeface="Inter" panose="020B0502030000000004"/>
              <a:ea typeface="Inter" panose="020B0502030000000004"/>
              <a:cs typeface="Inter" panose="020B0502030000000004"/>
              <a:sym typeface="Inter" panose="020B0502030000000004"/>
            </a:endParaRPr>
          </a:p>
          <a:p>
            <a:pPr algn="l">
              <a:lnSpc>
                <a:spcPts val="2690"/>
              </a:lnSpc>
            </a:pPr>
            <a:endParaRPr lang="en-US" altLang="en-US" sz="1965" spc="-19">
              <a:solidFill>
                <a:srgbClr val="D9D9D9"/>
              </a:solidFill>
              <a:latin typeface="Inter" panose="020B0502030000000004"/>
              <a:ea typeface="Inter" panose="020B0502030000000004"/>
              <a:cs typeface="Inter" panose="020B0502030000000004"/>
              <a:sym typeface="Inter" panose="020B0502030000000004"/>
            </a:endParaRPr>
          </a:p>
        </p:txBody>
      </p:sp>
      <p:sp>
        <p:nvSpPr>
          <p:cNvPr id="35" name="Freeform 35"/>
          <p:cNvSpPr/>
          <p:nvPr/>
        </p:nvSpPr>
        <p:spPr>
          <a:xfrm>
            <a:off x="13422559" y="4920365"/>
            <a:ext cx="3986531" cy="1693382"/>
          </a:xfrm>
          <a:custGeom>
            <a:avLst/>
            <a:gdLst/>
            <a:ahLst/>
            <a:cxnLst/>
            <a:rect l="l" t="t" r="r" b="b"/>
            <a:pathLst>
              <a:path w="3986531" h="1693382">
                <a:moveTo>
                  <a:pt x="0" y="0"/>
                </a:moveTo>
                <a:lnTo>
                  <a:pt x="3986530" y="0"/>
                </a:lnTo>
                <a:lnTo>
                  <a:pt x="3986530" y="1693381"/>
                </a:lnTo>
                <a:lnTo>
                  <a:pt x="0" y="1693381"/>
                </a:lnTo>
                <a:lnTo>
                  <a:pt x="0" y="0"/>
                </a:lnTo>
                <a:close/>
              </a:path>
            </a:pathLst>
          </a:custGeom>
          <a:blipFill>
            <a:blip r:embed="rId5">
              <a:extLst>
                <a:ext uri="{96DAC541-7B7A-43D3-8B79-37D633B846F1}">
                  <asvg:svgBlip xmlns:asvg="http://schemas.microsoft.com/office/drawing/2016/SVG/main" r:embed="rId6"/>
                </a:ext>
              </a:extLst>
            </a:blip>
            <a:stretch>
              <a:fillRect l="-9642" t="-64470" r="-139512" b="-75283"/>
            </a:stretch>
          </a:blipFill>
        </p:spPr>
      </p:sp>
      <p:sp>
        <p:nvSpPr>
          <p:cNvPr id="36" name="TextBox 36"/>
          <p:cNvSpPr txBox="1"/>
          <p:nvPr/>
        </p:nvSpPr>
        <p:spPr>
          <a:xfrm>
            <a:off x="13344195" y="5412013"/>
            <a:ext cx="1098670" cy="608076"/>
          </a:xfrm>
          <a:prstGeom prst="rect">
            <a:avLst/>
          </a:prstGeom>
        </p:spPr>
        <p:txBody>
          <a:bodyPr lIns="0" tIns="0" rIns="0" bIns="0" rtlCol="0" anchor="t">
            <a:spAutoFit/>
          </a:bodyPr>
          <a:lstStyle/>
          <a:p>
            <a:pPr algn="l">
              <a:lnSpc>
                <a:spcPts val="4930"/>
              </a:lnSpc>
            </a:pPr>
            <a:r>
              <a:rPr lang="en-US" sz="3600" spc="-147">
                <a:solidFill>
                  <a:srgbClr val="D9D9D9"/>
                </a:solidFill>
                <a:latin typeface="Inter" panose="020B0502030000000004"/>
                <a:ea typeface="Inter" panose="020B0502030000000004"/>
                <a:cs typeface="Inter" panose="020B0502030000000004"/>
                <a:sym typeface="Inter" panose="020B0502030000000004"/>
              </a:rPr>
              <a:t>04</a:t>
            </a:r>
            <a:endParaRPr lang="en-US" sz="3600" spc="-147">
              <a:solidFill>
                <a:srgbClr val="D9D9D9"/>
              </a:solidFill>
              <a:latin typeface="Inter" panose="020B0502030000000004"/>
              <a:ea typeface="Inter" panose="020B0502030000000004"/>
              <a:cs typeface="Inter" panose="020B0502030000000004"/>
              <a:sym typeface="Inter" panose="020B0502030000000004"/>
            </a:endParaRPr>
          </a:p>
        </p:txBody>
      </p:sp>
      <p:sp>
        <p:nvSpPr>
          <p:cNvPr id="37" name="AutoShape 37"/>
          <p:cNvSpPr/>
          <p:nvPr/>
        </p:nvSpPr>
        <p:spPr>
          <a:xfrm flipH="1">
            <a:off x="13685987" y="6029614"/>
            <a:ext cx="2335387" cy="9525"/>
          </a:xfrm>
          <a:prstGeom prst="line">
            <a:avLst/>
          </a:prstGeom>
          <a:ln w="19050" cap="flat">
            <a:solidFill>
              <a:srgbClr val="FFFFFF"/>
            </a:solidFill>
            <a:prstDash val="solid"/>
            <a:headEnd type="none" w="sm" len="sm"/>
            <a:tailEnd type="none" w="sm" len="sm"/>
          </a:ln>
        </p:spPr>
      </p:sp>
      <p:sp>
        <p:nvSpPr>
          <p:cNvPr id="38" name="TextBox 38"/>
          <p:cNvSpPr txBox="1"/>
          <p:nvPr/>
        </p:nvSpPr>
        <p:spPr>
          <a:xfrm>
            <a:off x="8740248" y="6236677"/>
            <a:ext cx="3709492" cy="1228090"/>
          </a:xfrm>
          <a:prstGeom prst="rect">
            <a:avLst/>
          </a:prstGeom>
        </p:spPr>
        <p:txBody>
          <a:bodyPr lIns="0" tIns="0" rIns="0" bIns="0" rtlCol="0" anchor="t">
            <a:spAutoFit/>
          </a:bodyPr>
          <a:lstStyle/>
          <a:p>
            <a:pPr algn="l">
              <a:lnSpc>
                <a:spcPts val="2395"/>
              </a:lnSpc>
            </a:pPr>
            <a:r>
              <a:rPr lang="en-US" sz="1750" spc="-17">
                <a:solidFill>
                  <a:srgbClr val="326671"/>
                </a:solidFill>
                <a:latin typeface="Inter" panose="020B0502030000000004"/>
                <a:ea typeface="Inter" panose="020B0502030000000004"/>
                <a:cs typeface="Inter" panose="020B0502030000000004"/>
                <a:sym typeface="Inter" panose="020B0502030000000004"/>
              </a:rPr>
              <a:t>Memudahkan pengguna dalam  dalam </a:t>
            </a:r>
            <a:r>
              <a:rPr lang="en-US" altLang="en-US" sz="1750" spc="-17">
                <a:solidFill>
                  <a:srgbClr val="326671"/>
                </a:solidFill>
                <a:latin typeface="Inter" panose="020B0502030000000004"/>
                <a:ea typeface="Inter" panose="020B0502030000000004"/>
                <a:cs typeface="Inter" panose="020B0502030000000004"/>
                <a:sym typeface="Inter" panose="020B0502030000000004"/>
              </a:rPr>
              <a:t> memfasilitasi perdagangan internasional dengan memudahkan pengiriman barang dan jasa.</a:t>
            </a:r>
            <a:endParaRPr lang="en-US" altLang="en-US" sz="1750" spc="-17">
              <a:solidFill>
                <a:srgbClr val="326671"/>
              </a:solidFill>
              <a:latin typeface="Inter" panose="020B0502030000000004"/>
              <a:ea typeface="Inter" panose="020B0502030000000004"/>
              <a:cs typeface="Inter" panose="020B0502030000000004"/>
              <a:sym typeface="Inter" panose="020B0502030000000004"/>
            </a:endParaRPr>
          </a:p>
        </p:txBody>
      </p:sp>
      <p:sp>
        <p:nvSpPr>
          <p:cNvPr id="39" name="AutoShape 39"/>
          <p:cNvSpPr/>
          <p:nvPr/>
        </p:nvSpPr>
        <p:spPr>
          <a:xfrm flipH="1">
            <a:off x="9236673" y="6103608"/>
            <a:ext cx="2335387" cy="9525"/>
          </a:xfrm>
          <a:prstGeom prst="line">
            <a:avLst/>
          </a:prstGeom>
          <a:ln w="19050" cap="flat">
            <a:solidFill>
              <a:srgbClr val="4C7E88"/>
            </a:solidFill>
            <a:prstDash val="solid"/>
            <a:headEnd type="none" w="sm" len="sm"/>
            <a:tailEnd type="none" w="sm" len="sm"/>
          </a:ln>
        </p:spPr>
      </p:sp>
      <p:sp>
        <p:nvSpPr>
          <p:cNvPr id="40" name="TextBox 40"/>
          <p:cNvSpPr txBox="1"/>
          <p:nvPr/>
        </p:nvSpPr>
        <p:spPr>
          <a:xfrm>
            <a:off x="9041690" y="5505057"/>
            <a:ext cx="1353320" cy="608076"/>
          </a:xfrm>
          <a:prstGeom prst="rect">
            <a:avLst/>
          </a:prstGeom>
        </p:spPr>
        <p:txBody>
          <a:bodyPr lIns="0" tIns="0" rIns="0" bIns="0" rtlCol="0" anchor="t">
            <a:spAutoFit/>
          </a:bodyPr>
          <a:lstStyle/>
          <a:p>
            <a:pPr algn="l">
              <a:lnSpc>
                <a:spcPts val="4930"/>
              </a:lnSpc>
            </a:pPr>
            <a:r>
              <a:rPr lang="en-US" sz="3600" spc="-147">
                <a:solidFill>
                  <a:srgbClr val="326671"/>
                </a:solidFill>
                <a:latin typeface="Inter" panose="020B0502030000000004"/>
                <a:ea typeface="Inter" panose="020B0502030000000004"/>
                <a:cs typeface="Inter" panose="020B0502030000000004"/>
                <a:sym typeface="Inter" panose="020B0502030000000004"/>
              </a:rPr>
              <a:t>03</a:t>
            </a:r>
            <a:endParaRPr lang="en-US" sz="3600" spc="-147">
              <a:solidFill>
                <a:srgbClr val="326671"/>
              </a:solidFill>
              <a:latin typeface="Inter" panose="020B0502030000000004"/>
              <a:ea typeface="Inter" panose="020B0502030000000004"/>
              <a:cs typeface="Inter" panose="020B0502030000000004"/>
              <a:sym typeface="Inter" panose="020B0502030000000004"/>
            </a:endParaRPr>
          </a:p>
        </p:txBody>
      </p:sp>
      <p:sp>
        <p:nvSpPr>
          <p:cNvPr id="41" name="Freeform 41"/>
          <p:cNvSpPr/>
          <p:nvPr/>
        </p:nvSpPr>
        <p:spPr>
          <a:xfrm flipH="1">
            <a:off x="8189933" y="4902698"/>
            <a:ext cx="3986531" cy="1693382"/>
          </a:xfrm>
          <a:custGeom>
            <a:avLst/>
            <a:gdLst/>
            <a:ahLst/>
            <a:cxnLst/>
            <a:rect l="l" t="t" r="r" b="b"/>
            <a:pathLst>
              <a:path w="3986531" h="1693382">
                <a:moveTo>
                  <a:pt x="3986531" y="0"/>
                </a:moveTo>
                <a:lnTo>
                  <a:pt x="0" y="0"/>
                </a:lnTo>
                <a:lnTo>
                  <a:pt x="0" y="1693381"/>
                </a:lnTo>
                <a:lnTo>
                  <a:pt x="3986531" y="1693381"/>
                </a:lnTo>
                <a:lnTo>
                  <a:pt x="3986531" y="0"/>
                </a:lnTo>
                <a:close/>
              </a:path>
            </a:pathLst>
          </a:custGeom>
          <a:blipFill>
            <a:blip r:embed="rId8">
              <a:extLst>
                <a:ext uri="{96DAC541-7B7A-43D3-8B79-37D633B846F1}">
                  <asvg:svgBlip xmlns:asvg="http://schemas.microsoft.com/office/drawing/2016/SVG/main" r:embed="rId9"/>
                </a:ext>
              </a:extLst>
            </a:blip>
            <a:stretch>
              <a:fillRect l="-9642" t="-64470" r="-139512" b="-75283"/>
            </a:stretch>
          </a:blipFill>
        </p:spPr>
      </p:sp>
      <p:sp>
        <p:nvSpPr>
          <p:cNvPr id="42" name="Freeform 42"/>
          <p:cNvSpPr/>
          <p:nvPr/>
        </p:nvSpPr>
        <p:spPr>
          <a:xfrm>
            <a:off x="11937683" y="2146666"/>
            <a:ext cx="327593" cy="422701"/>
          </a:xfrm>
          <a:custGeom>
            <a:avLst/>
            <a:gdLst/>
            <a:ahLst/>
            <a:cxnLst/>
            <a:rect l="l" t="t" r="r" b="b"/>
            <a:pathLst>
              <a:path w="327593" h="422701">
                <a:moveTo>
                  <a:pt x="0" y="0"/>
                </a:moveTo>
                <a:lnTo>
                  <a:pt x="327593" y="0"/>
                </a:lnTo>
                <a:lnTo>
                  <a:pt x="327593" y="422701"/>
                </a:lnTo>
                <a:lnTo>
                  <a:pt x="0" y="42270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43" name="Freeform 43"/>
          <p:cNvSpPr/>
          <p:nvPr/>
        </p:nvSpPr>
        <p:spPr>
          <a:xfrm>
            <a:off x="15857577" y="2156190"/>
            <a:ext cx="327593" cy="422701"/>
          </a:xfrm>
          <a:custGeom>
            <a:avLst/>
            <a:gdLst/>
            <a:ahLst/>
            <a:cxnLst/>
            <a:rect l="l" t="t" r="r" b="b"/>
            <a:pathLst>
              <a:path w="327593" h="422701">
                <a:moveTo>
                  <a:pt x="0" y="0"/>
                </a:moveTo>
                <a:lnTo>
                  <a:pt x="327594" y="0"/>
                </a:lnTo>
                <a:lnTo>
                  <a:pt x="327594" y="422701"/>
                </a:lnTo>
                <a:lnTo>
                  <a:pt x="0" y="42270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44" name="Freeform 44"/>
          <p:cNvSpPr/>
          <p:nvPr/>
        </p:nvSpPr>
        <p:spPr>
          <a:xfrm>
            <a:off x="16185171" y="5555705"/>
            <a:ext cx="327593" cy="422701"/>
          </a:xfrm>
          <a:custGeom>
            <a:avLst/>
            <a:gdLst/>
            <a:ahLst/>
            <a:cxnLst/>
            <a:rect l="l" t="t" r="r" b="b"/>
            <a:pathLst>
              <a:path w="327593" h="422701">
                <a:moveTo>
                  <a:pt x="0" y="0"/>
                </a:moveTo>
                <a:lnTo>
                  <a:pt x="327593" y="0"/>
                </a:lnTo>
                <a:lnTo>
                  <a:pt x="327593" y="422701"/>
                </a:lnTo>
                <a:lnTo>
                  <a:pt x="0" y="42270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45" name="Freeform 45"/>
          <p:cNvSpPr/>
          <p:nvPr/>
        </p:nvSpPr>
        <p:spPr>
          <a:xfrm>
            <a:off x="11876682" y="5631082"/>
            <a:ext cx="327593" cy="422701"/>
          </a:xfrm>
          <a:custGeom>
            <a:avLst/>
            <a:gdLst/>
            <a:ahLst/>
            <a:cxnLst/>
            <a:rect l="l" t="t" r="r" b="b"/>
            <a:pathLst>
              <a:path w="327593" h="422701">
                <a:moveTo>
                  <a:pt x="0" y="0"/>
                </a:moveTo>
                <a:lnTo>
                  <a:pt x="327594" y="0"/>
                </a:lnTo>
                <a:lnTo>
                  <a:pt x="327594" y="422701"/>
                </a:lnTo>
                <a:lnTo>
                  <a:pt x="0" y="42270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46" name="TextBox 46"/>
          <p:cNvSpPr txBox="1"/>
          <p:nvPr/>
        </p:nvSpPr>
        <p:spPr>
          <a:xfrm>
            <a:off x="14478850" y="476316"/>
            <a:ext cx="3161249" cy="409194"/>
          </a:xfrm>
          <a:prstGeom prst="rect">
            <a:avLst/>
          </a:prstGeom>
        </p:spPr>
        <p:txBody>
          <a:bodyPr lIns="0" tIns="0" rIns="0" bIns="0" rtlCol="0" anchor="t">
            <a:spAutoFit/>
          </a:bodyPr>
          <a:lstStyle/>
          <a:p>
            <a:pPr algn="l">
              <a:lnSpc>
                <a:spcPts val="3195"/>
              </a:lnSpc>
            </a:pPr>
            <a:r>
              <a:rPr lang="en-US" sz="2600">
                <a:solidFill>
                  <a:srgbClr val="000000"/>
                </a:solidFill>
                <a:latin typeface="Poppins" panose="00000500000000000000"/>
                <a:ea typeface="Poppins" panose="00000500000000000000"/>
                <a:cs typeface="Poppins" panose="00000500000000000000"/>
                <a:sym typeface="Poppins" panose="00000500000000000000"/>
              </a:rPr>
              <a:t>Projek UAS</a:t>
            </a:r>
            <a:endParaRPr lang="en-US" sz="2600">
              <a:solidFill>
                <a:srgbClr val="000000"/>
              </a:solidFill>
              <a:latin typeface="Poppins" panose="00000500000000000000"/>
              <a:ea typeface="Poppins" panose="00000500000000000000"/>
              <a:cs typeface="Poppins" panose="00000500000000000000"/>
              <a:sym typeface="Poppins" panose="00000500000000000000"/>
            </a:endParaRPr>
          </a:p>
        </p:txBody>
      </p:sp>
      <p:sp>
        <p:nvSpPr>
          <p:cNvPr id="47" name="Freeform 47"/>
          <p:cNvSpPr/>
          <p:nvPr/>
        </p:nvSpPr>
        <p:spPr>
          <a:xfrm rot="5400000">
            <a:off x="16521770" y="637717"/>
            <a:ext cx="267871" cy="105442"/>
          </a:xfrm>
          <a:custGeom>
            <a:avLst/>
            <a:gdLst/>
            <a:ahLst/>
            <a:cxnLst/>
            <a:rect l="l" t="t" r="r" b="b"/>
            <a:pathLst>
              <a:path w="267871" h="105442">
                <a:moveTo>
                  <a:pt x="0" y="0"/>
                </a:moveTo>
                <a:lnTo>
                  <a:pt x="267870" y="0"/>
                </a:lnTo>
                <a:lnTo>
                  <a:pt x="267870" y="105442"/>
                </a:lnTo>
                <a:lnTo>
                  <a:pt x="0" y="105442"/>
                </a:lnTo>
                <a:lnTo>
                  <a:pt x="0" y="0"/>
                </a:lnTo>
                <a:close/>
              </a:path>
            </a:pathLst>
          </a:custGeom>
          <a:blipFill>
            <a:blip r:embed="rId12">
              <a:extLst>
                <a:ext uri="{96DAC541-7B7A-43D3-8B79-37D633B846F1}">
                  <asvg:svgBlip xmlns:asvg="http://schemas.microsoft.com/office/drawing/2016/SVG/main" r:embed="rId13"/>
                </a:ext>
              </a:extLst>
            </a:blip>
            <a:stretch>
              <a:fillRect t="-145788"/>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734652" y="7827740"/>
            <a:ext cx="3684051" cy="0"/>
          </a:xfrm>
          <a:prstGeom prst="line">
            <a:avLst/>
          </a:prstGeom>
          <a:ln w="38100" cap="flat">
            <a:solidFill>
              <a:srgbClr val="FFFFFF"/>
            </a:solidFill>
            <a:prstDash val="solid"/>
            <a:headEnd type="none" w="sm" len="sm"/>
            <a:tailEnd type="none" w="sm" len="sm"/>
          </a:ln>
        </p:spPr>
      </p:sp>
      <p:sp>
        <p:nvSpPr>
          <p:cNvPr id="3" name="AutoShape 3"/>
          <p:cNvSpPr/>
          <p:nvPr/>
        </p:nvSpPr>
        <p:spPr>
          <a:xfrm>
            <a:off x="1338183" y="3971543"/>
            <a:ext cx="0" cy="982234"/>
          </a:xfrm>
          <a:prstGeom prst="line">
            <a:avLst/>
          </a:prstGeom>
          <a:ln w="38100" cap="flat">
            <a:solidFill>
              <a:srgbClr val="000000"/>
            </a:solidFill>
            <a:prstDash val="solid"/>
            <a:headEnd type="none" w="sm" len="sm"/>
            <a:tailEnd type="none" w="sm" len="sm"/>
          </a:ln>
        </p:spPr>
      </p:sp>
      <p:sp>
        <p:nvSpPr>
          <p:cNvPr id="4" name="AutoShape 4"/>
          <p:cNvSpPr/>
          <p:nvPr/>
        </p:nvSpPr>
        <p:spPr>
          <a:xfrm>
            <a:off x="1357233" y="5843189"/>
            <a:ext cx="0" cy="982234"/>
          </a:xfrm>
          <a:prstGeom prst="line">
            <a:avLst/>
          </a:prstGeom>
          <a:ln w="38100" cap="flat">
            <a:solidFill>
              <a:srgbClr val="000000"/>
            </a:solidFill>
            <a:prstDash val="solid"/>
            <a:headEnd type="none" w="sm" len="sm"/>
            <a:tailEnd type="none" w="sm" len="sm"/>
          </a:ln>
        </p:spPr>
      </p:sp>
      <p:sp>
        <p:nvSpPr>
          <p:cNvPr id="5" name="AutoShape 5"/>
          <p:cNvSpPr/>
          <p:nvPr/>
        </p:nvSpPr>
        <p:spPr>
          <a:xfrm>
            <a:off x="1338183" y="7640907"/>
            <a:ext cx="0" cy="982234"/>
          </a:xfrm>
          <a:prstGeom prst="line">
            <a:avLst/>
          </a:prstGeom>
          <a:ln w="38100" cap="flat">
            <a:solidFill>
              <a:srgbClr val="000000"/>
            </a:solidFill>
            <a:prstDash val="solid"/>
            <a:headEnd type="none" w="sm" len="sm"/>
            <a:tailEnd type="none" w="sm" len="sm"/>
          </a:ln>
        </p:spPr>
      </p:sp>
      <p:sp>
        <p:nvSpPr>
          <p:cNvPr id="6" name="Freeform 6"/>
          <p:cNvSpPr/>
          <p:nvPr/>
        </p:nvSpPr>
        <p:spPr>
          <a:xfrm>
            <a:off x="-147474" y="9054560"/>
            <a:ext cx="2352348" cy="1213390"/>
          </a:xfrm>
          <a:custGeom>
            <a:avLst/>
            <a:gdLst/>
            <a:ahLst/>
            <a:cxnLst/>
            <a:rect l="l" t="t" r="r" b="b"/>
            <a:pathLst>
              <a:path w="2352348" h="1213390">
                <a:moveTo>
                  <a:pt x="0" y="0"/>
                </a:moveTo>
                <a:lnTo>
                  <a:pt x="2352348" y="0"/>
                </a:lnTo>
                <a:lnTo>
                  <a:pt x="2352348" y="1213390"/>
                </a:lnTo>
                <a:lnTo>
                  <a:pt x="0" y="1213390"/>
                </a:lnTo>
                <a:lnTo>
                  <a:pt x="0" y="0"/>
                </a:lnTo>
                <a:close/>
              </a:path>
            </a:pathLst>
          </a:custGeom>
          <a:blipFill>
            <a:blip r:embed="rId1">
              <a:extLst>
                <a:ext uri="{96DAC541-7B7A-43D3-8B79-37D633B846F1}">
                  <asvg:svgBlip xmlns:asvg="http://schemas.microsoft.com/office/drawing/2016/SVG/main" r:embed="rId2"/>
                </a:ext>
              </a:extLst>
            </a:blip>
            <a:stretch>
              <a:fillRect l="-8525" r="-87788" b="-84108"/>
            </a:stretch>
          </a:blipFill>
        </p:spPr>
      </p:sp>
      <p:grpSp>
        <p:nvGrpSpPr>
          <p:cNvPr id="7" name="Group 7"/>
          <p:cNvGrpSpPr/>
          <p:nvPr/>
        </p:nvGrpSpPr>
        <p:grpSpPr>
          <a:xfrm rot="0">
            <a:off x="15158385" y="8814878"/>
            <a:ext cx="1630290" cy="592312"/>
            <a:chOff x="0" y="0"/>
            <a:chExt cx="2173719" cy="789749"/>
          </a:xfrm>
        </p:grpSpPr>
        <p:grpSp>
          <p:nvGrpSpPr>
            <p:cNvPr id="8" name="Group 8"/>
            <p:cNvGrpSpPr/>
            <p:nvPr/>
          </p:nvGrpSpPr>
          <p:grpSpPr>
            <a:xfrm rot="0">
              <a:off x="0" y="0"/>
              <a:ext cx="2173719" cy="789749"/>
              <a:chOff x="0" y="0"/>
              <a:chExt cx="429377" cy="156000"/>
            </a:xfrm>
          </p:grpSpPr>
          <p:sp>
            <p:nvSpPr>
              <p:cNvPr id="9" name="Freeform 9"/>
              <p:cNvSpPr/>
              <p:nvPr/>
            </p:nvSpPr>
            <p:spPr>
              <a:xfrm>
                <a:off x="0" y="0"/>
                <a:ext cx="429377" cy="156000"/>
              </a:xfrm>
              <a:custGeom>
                <a:avLst/>
                <a:gdLst/>
                <a:ahLst/>
                <a:cxnLst/>
                <a:rect l="l" t="t" r="r" b="b"/>
                <a:pathLst>
                  <a:path w="429377" h="156000">
                    <a:moveTo>
                      <a:pt x="78000" y="0"/>
                    </a:moveTo>
                    <a:lnTo>
                      <a:pt x="351377" y="0"/>
                    </a:lnTo>
                    <a:cubicBezTo>
                      <a:pt x="372064" y="0"/>
                      <a:pt x="391903" y="8218"/>
                      <a:pt x="406531" y="22846"/>
                    </a:cubicBezTo>
                    <a:cubicBezTo>
                      <a:pt x="421159" y="37473"/>
                      <a:pt x="429377" y="57313"/>
                      <a:pt x="429377" y="78000"/>
                    </a:cubicBezTo>
                    <a:lnTo>
                      <a:pt x="429377" y="78000"/>
                    </a:lnTo>
                    <a:cubicBezTo>
                      <a:pt x="429377" y="98687"/>
                      <a:pt x="421159" y="118526"/>
                      <a:pt x="406531" y="133154"/>
                    </a:cubicBezTo>
                    <a:cubicBezTo>
                      <a:pt x="391903" y="147782"/>
                      <a:pt x="372064" y="156000"/>
                      <a:pt x="351377" y="156000"/>
                    </a:cubicBezTo>
                    <a:lnTo>
                      <a:pt x="78000" y="156000"/>
                    </a:lnTo>
                    <a:cubicBezTo>
                      <a:pt x="57313" y="156000"/>
                      <a:pt x="37473" y="147782"/>
                      <a:pt x="22846" y="133154"/>
                    </a:cubicBezTo>
                    <a:cubicBezTo>
                      <a:pt x="8218" y="118526"/>
                      <a:pt x="0" y="98687"/>
                      <a:pt x="0" y="78000"/>
                    </a:cubicBezTo>
                    <a:lnTo>
                      <a:pt x="0" y="78000"/>
                    </a:lnTo>
                    <a:cubicBezTo>
                      <a:pt x="0" y="57313"/>
                      <a:pt x="8218" y="37473"/>
                      <a:pt x="22846" y="22846"/>
                    </a:cubicBezTo>
                    <a:cubicBezTo>
                      <a:pt x="37473" y="8218"/>
                      <a:pt x="57313" y="0"/>
                      <a:pt x="78000" y="0"/>
                    </a:cubicBezTo>
                    <a:close/>
                  </a:path>
                </a:pathLst>
              </a:custGeom>
              <a:solidFill>
                <a:srgbClr val="000000">
                  <a:alpha val="0"/>
                </a:srgbClr>
              </a:solidFill>
              <a:ln w="19050" cap="rnd">
                <a:solidFill>
                  <a:srgbClr val="000000"/>
                </a:solidFill>
                <a:prstDash val="solid"/>
                <a:round/>
              </a:ln>
            </p:spPr>
          </p:sp>
          <p:sp>
            <p:nvSpPr>
              <p:cNvPr id="10" name="TextBox 10"/>
              <p:cNvSpPr txBox="1"/>
              <p:nvPr/>
            </p:nvSpPr>
            <p:spPr>
              <a:xfrm>
                <a:off x="0" y="28575"/>
                <a:ext cx="429377" cy="127425"/>
              </a:xfrm>
              <a:prstGeom prst="rect">
                <a:avLst/>
              </a:prstGeom>
            </p:spPr>
            <p:txBody>
              <a:bodyPr lIns="50800" tIns="50800" rIns="50800" bIns="50800" rtlCol="0" anchor="ctr"/>
              <a:lstStyle/>
              <a:p>
                <a:pPr algn="ctr">
                  <a:lnSpc>
                    <a:spcPts val="2835"/>
                  </a:lnSpc>
                </a:pPr>
              </a:p>
            </p:txBody>
          </p:sp>
        </p:grpSp>
        <p:sp>
          <p:nvSpPr>
            <p:cNvPr id="11" name="Freeform 11"/>
            <p:cNvSpPr/>
            <p:nvPr/>
          </p:nvSpPr>
          <p:spPr>
            <a:xfrm rot="5400000">
              <a:off x="1449973" y="325335"/>
              <a:ext cx="488328" cy="215279"/>
            </a:xfrm>
            <a:custGeom>
              <a:avLst/>
              <a:gdLst/>
              <a:ahLst/>
              <a:cxnLst/>
              <a:rect l="l" t="t" r="r" b="b"/>
              <a:pathLst>
                <a:path w="488328" h="215279">
                  <a:moveTo>
                    <a:pt x="0" y="0"/>
                  </a:moveTo>
                  <a:lnTo>
                    <a:pt x="488328" y="0"/>
                  </a:lnTo>
                  <a:lnTo>
                    <a:pt x="488328" y="215279"/>
                  </a:lnTo>
                  <a:lnTo>
                    <a:pt x="0" y="215279"/>
                  </a:lnTo>
                  <a:lnTo>
                    <a:pt x="0" y="0"/>
                  </a:lnTo>
                  <a:close/>
                </a:path>
              </a:pathLst>
            </a:custGeom>
            <a:blipFill>
              <a:blip r:embed="rId3">
                <a:extLst>
                  <a:ext uri="{96DAC541-7B7A-43D3-8B79-37D633B846F1}">
                    <asvg:svgBlip xmlns:asvg="http://schemas.microsoft.com/office/drawing/2016/SVG/main" r:embed="rId4"/>
                  </a:ext>
                </a:extLst>
              </a:blip>
              <a:stretch>
                <a:fillRect l="-137319" r="-117989" b="-2448505"/>
              </a:stretch>
            </a:blipFill>
          </p:spPr>
        </p:sp>
        <p:sp>
          <p:nvSpPr>
            <p:cNvPr id="12" name="TextBox 12"/>
            <p:cNvSpPr txBox="1"/>
            <p:nvPr/>
          </p:nvSpPr>
          <p:spPr>
            <a:xfrm>
              <a:off x="373219" y="175673"/>
              <a:ext cx="1086057" cy="457454"/>
            </a:xfrm>
            <a:prstGeom prst="rect">
              <a:avLst/>
            </a:prstGeom>
          </p:spPr>
          <p:txBody>
            <a:bodyPr lIns="0" tIns="0" rIns="0" bIns="0" rtlCol="0" anchor="t">
              <a:spAutoFit/>
            </a:bodyPr>
            <a:lstStyle/>
            <a:p>
              <a:pPr algn="l">
                <a:lnSpc>
                  <a:spcPts val="2615"/>
                </a:lnSpc>
              </a:pPr>
              <a:r>
                <a:rPr lang="en-US" sz="2400">
                  <a:solidFill>
                    <a:srgbClr val="000000"/>
                  </a:solidFill>
                  <a:latin typeface="Inter" panose="020B0502030000000004"/>
                  <a:ea typeface="Inter" panose="020B0502030000000004"/>
                  <a:cs typeface="Inter" panose="020B0502030000000004"/>
                  <a:sym typeface="Inter" panose="020B0502030000000004"/>
                </a:rPr>
                <a:t>Next</a:t>
              </a:r>
              <a:endParaRPr lang="en-US" sz="2400">
                <a:solidFill>
                  <a:srgbClr val="000000"/>
                </a:solidFill>
                <a:latin typeface="Inter" panose="020B0502030000000004"/>
                <a:ea typeface="Inter" panose="020B0502030000000004"/>
                <a:cs typeface="Inter" panose="020B0502030000000004"/>
                <a:sym typeface="Inter" panose="020B0502030000000004"/>
              </a:endParaRPr>
            </a:p>
          </p:txBody>
        </p:sp>
      </p:grpSp>
      <p:sp>
        <p:nvSpPr>
          <p:cNvPr id="13" name="Freeform 13"/>
          <p:cNvSpPr/>
          <p:nvPr/>
        </p:nvSpPr>
        <p:spPr>
          <a:xfrm>
            <a:off x="1755646" y="479606"/>
            <a:ext cx="798170" cy="708044"/>
          </a:xfrm>
          <a:custGeom>
            <a:avLst/>
            <a:gdLst/>
            <a:ahLst/>
            <a:cxnLst/>
            <a:rect l="l" t="t" r="r" b="b"/>
            <a:pathLst>
              <a:path w="798170" h="708044">
                <a:moveTo>
                  <a:pt x="0" y="0"/>
                </a:moveTo>
                <a:lnTo>
                  <a:pt x="798170" y="0"/>
                </a:lnTo>
                <a:lnTo>
                  <a:pt x="798170" y="708044"/>
                </a:lnTo>
                <a:lnTo>
                  <a:pt x="0" y="708044"/>
                </a:lnTo>
                <a:lnTo>
                  <a:pt x="0" y="0"/>
                </a:lnTo>
                <a:close/>
              </a:path>
            </a:pathLst>
          </a:custGeom>
          <a:blipFill>
            <a:blip r:embed="rId5"/>
            <a:stretch>
              <a:fillRect/>
            </a:stretch>
          </a:blipFill>
        </p:spPr>
      </p:sp>
      <p:sp>
        <p:nvSpPr>
          <p:cNvPr id="14" name="Freeform 14"/>
          <p:cNvSpPr/>
          <p:nvPr/>
        </p:nvSpPr>
        <p:spPr>
          <a:xfrm>
            <a:off x="12658418" y="607779"/>
            <a:ext cx="4999936" cy="1068302"/>
          </a:xfrm>
          <a:custGeom>
            <a:avLst/>
            <a:gdLst/>
            <a:ahLst/>
            <a:cxnLst/>
            <a:rect l="l" t="t" r="r" b="b"/>
            <a:pathLst>
              <a:path w="4999936" h="1068302">
                <a:moveTo>
                  <a:pt x="0" y="0"/>
                </a:moveTo>
                <a:lnTo>
                  <a:pt x="4999935" y="0"/>
                </a:lnTo>
                <a:lnTo>
                  <a:pt x="4999935" y="1068301"/>
                </a:lnTo>
                <a:lnTo>
                  <a:pt x="0" y="1068301"/>
                </a:lnTo>
                <a:lnTo>
                  <a:pt x="0" y="0"/>
                </a:lnTo>
                <a:close/>
              </a:path>
            </a:pathLst>
          </a:custGeom>
          <a:blipFill>
            <a:blip r:embed="rId6"/>
            <a:stretch>
              <a:fillRect t="-72858" b="-92450"/>
            </a:stretch>
          </a:blipFill>
        </p:spPr>
      </p:sp>
      <p:sp>
        <p:nvSpPr>
          <p:cNvPr id="15" name="TextBox 15"/>
          <p:cNvSpPr txBox="1"/>
          <p:nvPr/>
        </p:nvSpPr>
        <p:spPr>
          <a:xfrm>
            <a:off x="393762" y="1335374"/>
            <a:ext cx="5024941" cy="1673106"/>
          </a:xfrm>
          <a:prstGeom prst="rect">
            <a:avLst/>
          </a:prstGeom>
        </p:spPr>
        <p:txBody>
          <a:bodyPr lIns="0" tIns="0" rIns="0" bIns="0" rtlCol="0" anchor="t">
            <a:spAutoFit/>
          </a:bodyPr>
          <a:lstStyle/>
          <a:p>
            <a:pPr algn="l">
              <a:lnSpc>
                <a:spcPts val="6580"/>
              </a:lnSpc>
            </a:pPr>
            <a:r>
              <a:rPr lang="en-US" sz="5720" b="1">
                <a:solidFill>
                  <a:srgbClr val="000000"/>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rPr>
              <a:t>PENGGUNAAN</a:t>
            </a:r>
            <a:endParaRPr lang="en-US" sz="5720" b="1">
              <a:solidFill>
                <a:srgbClr val="000000"/>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endParaRPr>
          </a:p>
          <a:p>
            <a:pPr algn="l">
              <a:lnSpc>
                <a:spcPts val="6580"/>
              </a:lnSpc>
            </a:pPr>
            <a:r>
              <a:rPr lang="en-US" sz="5720" b="1">
                <a:solidFill>
                  <a:srgbClr val="000000"/>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rPr>
              <a:t>TEKNOLOGI</a:t>
            </a:r>
            <a:endParaRPr lang="en-US" sz="5720" b="1">
              <a:solidFill>
                <a:srgbClr val="000000"/>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endParaRPr>
          </a:p>
        </p:txBody>
      </p:sp>
      <p:sp>
        <p:nvSpPr>
          <p:cNvPr id="16" name="TextBox 16"/>
          <p:cNvSpPr txBox="1"/>
          <p:nvPr/>
        </p:nvSpPr>
        <p:spPr>
          <a:xfrm>
            <a:off x="9475536" y="1634076"/>
            <a:ext cx="2568071" cy="394335"/>
          </a:xfrm>
          <a:prstGeom prst="rect">
            <a:avLst/>
          </a:prstGeom>
        </p:spPr>
        <p:txBody>
          <a:bodyPr lIns="0" tIns="0" rIns="0" bIns="0" rtlCol="0" anchor="t">
            <a:spAutoFit/>
          </a:bodyPr>
          <a:lstStyle/>
          <a:p>
            <a:pPr algn="l">
              <a:lnSpc>
                <a:spcPts val="2970"/>
              </a:lnSpc>
            </a:pPr>
            <a:r>
              <a:rPr lang="en-US" sz="3000" b="1">
                <a:solidFill>
                  <a:srgbClr val="000000"/>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rPr>
              <a:t>datetime</a:t>
            </a:r>
            <a:endParaRPr lang="en-US" sz="3000" b="1">
              <a:solidFill>
                <a:srgbClr val="000000"/>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endParaRPr>
          </a:p>
        </p:txBody>
      </p:sp>
      <p:sp>
        <p:nvSpPr>
          <p:cNvPr id="17" name="TextBox 17"/>
          <p:cNvSpPr txBox="1"/>
          <p:nvPr/>
        </p:nvSpPr>
        <p:spPr>
          <a:xfrm>
            <a:off x="9475536" y="2100490"/>
            <a:ext cx="6312497" cy="1133602"/>
          </a:xfrm>
          <a:prstGeom prst="rect">
            <a:avLst/>
          </a:prstGeom>
        </p:spPr>
        <p:txBody>
          <a:bodyPr lIns="0" tIns="0" rIns="0" bIns="0" rtlCol="0" anchor="t">
            <a:spAutoFit/>
          </a:bodyPr>
          <a:lstStyle/>
          <a:p>
            <a:pPr algn="l">
              <a:lnSpc>
                <a:spcPts val="3015"/>
              </a:lnSpc>
            </a:pPr>
            <a:r>
              <a:rPr lang="en-US" sz="2200" spc="-22">
                <a:solidFill>
                  <a:srgbClr val="000000"/>
                </a:solidFill>
                <a:latin typeface="Inter" panose="020B0502030000000004"/>
                <a:ea typeface="Inter" panose="020B0502030000000004"/>
                <a:cs typeface="Inter" panose="020B0502030000000004"/>
                <a:sym typeface="Inter" panose="020B0502030000000004"/>
              </a:rPr>
              <a:t>untuk menerima input waktu dan tanggal dari pengguna atau untuk memanipulasi waktu dan tanggal dalam aplikasi</a:t>
            </a:r>
            <a:endParaRPr lang="en-US" sz="2200" spc="-22">
              <a:solidFill>
                <a:srgbClr val="000000"/>
              </a:solidFill>
              <a:latin typeface="Inter" panose="020B0502030000000004"/>
              <a:ea typeface="Inter" panose="020B0502030000000004"/>
              <a:cs typeface="Inter" panose="020B0502030000000004"/>
              <a:sym typeface="Inter" panose="020B0502030000000004"/>
            </a:endParaRPr>
          </a:p>
        </p:txBody>
      </p:sp>
      <p:sp>
        <p:nvSpPr>
          <p:cNvPr id="18" name="TextBox 18"/>
          <p:cNvSpPr txBox="1"/>
          <p:nvPr/>
        </p:nvSpPr>
        <p:spPr>
          <a:xfrm>
            <a:off x="9475536" y="3455189"/>
            <a:ext cx="2568071" cy="394335"/>
          </a:xfrm>
          <a:prstGeom prst="rect">
            <a:avLst/>
          </a:prstGeom>
        </p:spPr>
        <p:txBody>
          <a:bodyPr lIns="0" tIns="0" rIns="0" bIns="0" rtlCol="0" anchor="t">
            <a:spAutoFit/>
          </a:bodyPr>
          <a:lstStyle/>
          <a:p>
            <a:pPr algn="l">
              <a:lnSpc>
                <a:spcPts val="2970"/>
              </a:lnSpc>
            </a:pPr>
            <a:r>
              <a:rPr lang="en-US" sz="3000" b="1">
                <a:solidFill>
                  <a:srgbClr val="000000"/>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rPr>
              <a:t>qrcode</a:t>
            </a:r>
            <a:endParaRPr lang="en-US" sz="3000" b="1">
              <a:solidFill>
                <a:srgbClr val="000000"/>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endParaRPr>
          </a:p>
        </p:txBody>
      </p:sp>
      <p:sp>
        <p:nvSpPr>
          <p:cNvPr id="19" name="TextBox 19"/>
          <p:cNvSpPr txBox="1"/>
          <p:nvPr/>
        </p:nvSpPr>
        <p:spPr>
          <a:xfrm>
            <a:off x="9475536" y="4015064"/>
            <a:ext cx="7783764" cy="1133602"/>
          </a:xfrm>
          <a:prstGeom prst="rect">
            <a:avLst/>
          </a:prstGeom>
        </p:spPr>
        <p:txBody>
          <a:bodyPr lIns="0" tIns="0" rIns="0" bIns="0" rtlCol="0" anchor="t">
            <a:spAutoFit/>
          </a:bodyPr>
          <a:lstStyle/>
          <a:p>
            <a:pPr algn="l">
              <a:lnSpc>
                <a:spcPts val="3015"/>
              </a:lnSpc>
            </a:pPr>
            <a:r>
              <a:rPr lang="en-US" sz="2200" spc="-22">
                <a:solidFill>
                  <a:srgbClr val="000000"/>
                </a:solidFill>
                <a:latin typeface="Inter" panose="020B0502030000000004"/>
                <a:ea typeface="Inter" panose="020B0502030000000004"/>
                <a:cs typeface="Inter" panose="020B0502030000000004"/>
                <a:sym typeface="Inter" panose="020B0502030000000004"/>
              </a:rPr>
              <a:t>digunakan untuk menghasilkan dan menampilkan kode yang berisi informasi, seperti URL, data kontak, atau teks, yang dapat dipindai menggunakan perangkat mobile</a:t>
            </a:r>
            <a:endParaRPr lang="en-US" sz="2200" spc="-22">
              <a:solidFill>
                <a:srgbClr val="000000"/>
              </a:solidFill>
              <a:latin typeface="Inter" panose="020B0502030000000004"/>
              <a:ea typeface="Inter" panose="020B0502030000000004"/>
              <a:cs typeface="Inter" panose="020B0502030000000004"/>
              <a:sym typeface="Inter" panose="020B0502030000000004"/>
            </a:endParaRPr>
          </a:p>
        </p:txBody>
      </p:sp>
      <p:sp>
        <p:nvSpPr>
          <p:cNvPr id="20" name="TextBox 20"/>
          <p:cNvSpPr txBox="1"/>
          <p:nvPr/>
        </p:nvSpPr>
        <p:spPr>
          <a:xfrm>
            <a:off x="9475536" y="5415494"/>
            <a:ext cx="2568071" cy="394335"/>
          </a:xfrm>
          <a:prstGeom prst="rect">
            <a:avLst/>
          </a:prstGeom>
        </p:spPr>
        <p:txBody>
          <a:bodyPr lIns="0" tIns="0" rIns="0" bIns="0" rtlCol="0" anchor="t">
            <a:spAutoFit/>
          </a:bodyPr>
          <a:lstStyle/>
          <a:p>
            <a:pPr algn="l">
              <a:lnSpc>
                <a:spcPts val="2970"/>
              </a:lnSpc>
            </a:pPr>
            <a:r>
              <a:rPr lang="en-US" sz="3000" b="1">
                <a:solidFill>
                  <a:srgbClr val="000000"/>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rPr>
              <a:t>pandas</a:t>
            </a:r>
            <a:endParaRPr lang="en-US" sz="3000" b="1">
              <a:solidFill>
                <a:srgbClr val="000000"/>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endParaRPr>
          </a:p>
        </p:txBody>
      </p:sp>
      <p:sp>
        <p:nvSpPr>
          <p:cNvPr id="21" name="TextBox 21"/>
          <p:cNvSpPr txBox="1"/>
          <p:nvPr/>
        </p:nvSpPr>
        <p:spPr>
          <a:xfrm>
            <a:off x="9475536" y="5909278"/>
            <a:ext cx="5856225" cy="752602"/>
          </a:xfrm>
          <a:prstGeom prst="rect">
            <a:avLst/>
          </a:prstGeom>
        </p:spPr>
        <p:txBody>
          <a:bodyPr lIns="0" tIns="0" rIns="0" bIns="0" rtlCol="0" anchor="t">
            <a:spAutoFit/>
          </a:bodyPr>
          <a:lstStyle/>
          <a:p>
            <a:pPr algn="l">
              <a:lnSpc>
                <a:spcPts val="3015"/>
              </a:lnSpc>
            </a:pPr>
            <a:r>
              <a:rPr lang="en-US" sz="2200" spc="-22">
                <a:solidFill>
                  <a:srgbClr val="000000"/>
                </a:solidFill>
                <a:latin typeface="Inter" panose="020B0502030000000004"/>
                <a:ea typeface="Inter" panose="020B0502030000000004"/>
                <a:cs typeface="Inter" panose="020B0502030000000004"/>
                <a:sym typeface="Inter" panose="020B0502030000000004"/>
              </a:rPr>
              <a:t>Metode penelitian dapat anda tuliskan pada halaman ini</a:t>
            </a:r>
            <a:endParaRPr lang="en-US" sz="2200" spc="-22">
              <a:solidFill>
                <a:srgbClr val="000000"/>
              </a:solidFill>
              <a:latin typeface="Inter" panose="020B0502030000000004"/>
              <a:ea typeface="Inter" panose="020B0502030000000004"/>
              <a:cs typeface="Inter" panose="020B0502030000000004"/>
              <a:sym typeface="Inter" panose="020B0502030000000004"/>
            </a:endParaRPr>
          </a:p>
        </p:txBody>
      </p:sp>
      <p:sp>
        <p:nvSpPr>
          <p:cNvPr id="22" name="TextBox 22"/>
          <p:cNvSpPr txBox="1"/>
          <p:nvPr/>
        </p:nvSpPr>
        <p:spPr>
          <a:xfrm>
            <a:off x="550374" y="4198872"/>
            <a:ext cx="692559" cy="537100"/>
          </a:xfrm>
          <a:prstGeom prst="rect">
            <a:avLst/>
          </a:prstGeom>
        </p:spPr>
        <p:txBody>
          <a:bodyPr lIns="0" tIns="0" rIns="0" bIns="0" rtlCol="0" anchor="t">
            <a:spAutoFit/>
          </a:bodyPr>
          <a:lstStyle/>
          <a:p>
            <a:pPr algn="r">
              <a:lnSpc>
                <a:spcPts val="4140"/>
              </a:lnSpc>
            </a:pPr>
            <a:r>
              <a:rPr lang="en-US" sz="3600">
                <a:solidFill>
                  <a:srgbClr val="000000"/>
                </a:solidFill>
                <a:latin typeface="Inter" panose="020B0502030000000004"/>
                <a:ea typeface="Inter" panose="020B0502030000000004"/>
                <a:cs typeface="Inter" panose="020B0502030000000004"/>
                <a:sym typeface="Inter" panose="020B0502030000000004"/>
              </a:rPr>
              <a:t>01</a:t>
            </a:r>
            <a:endParaRPr lang="en-US" sz="3600">
              <a:solidFill>
                <a:srgbClr val="000000"/>
              </a:solidFill>
              <a:latin typeface="Inter" panose="020B0502030000000004"/>
              <a:ea typeface="Inter" panose="020B0502030000000004"/>
              <a:cs typeface="Inter" panose="020B0502030000000004"/>
              <a:sym typeface="Inter" panose="020B0502030000000004"/>
            </a:endParaRPr>
          </a:p>
        </p:txBody>
      </p:sp>
      <p:sp>
        <p:nvSpPr>
          <p:cNvPr id="23" name="TextBox 23"/>
          <p:cNvSpPr txBox="1"/>
          <p:nvPr/>
        </p:nvSpPr>
        <p:spPr>
          <a:xfrm>
            <a:off x="550374" y="6135259"/>
            <a:ext cx="692559" cy="537210"/>
          </a:xfrm>
          <a:prstGeom prst="rect">
            <a:avLst/>
          </a:prstGeom>
        </p:spPr>
        <p:txBody>
          <a:bodyPr lIns="0" tIns="0" rIns="0" bIns="0" rtlCol="0" anchor="t">
            <a:spAutoFit/>
          </a:bodyPr>
          <a:lstStyle/>
          <a:p>
            <a:pPr algn="r">
              <a:lnSpc>
                <a:spcPts val="4140"/>
              </a:lnSpc>
            </a:pPr>
            <a:r>
              <a:rPr lang="en-US" sz="3600">
                <a:solidFill>
                  <a:srgbClr val="000000"/>
                </a:solidFill>
                <a:latin typeface="Inter" panose="020B0502030000000004"/>
                <a:ea typeface="Inter" panose="020B0502030000000004"/>
                <a:cs typeface="Inter" panose="020B0502030000000004"/>
                <a:sym typeface="Inter" panose="020B0502030000000004"/>
              </a:rPr>
              <a:t>02</a:t>
            </a:r>
            <a:endParaRPr lang="en-US" sz="3600">
              <a:solidFill>
                <a:srgbClr val="000000"/>
              </a:solidFill>
              <a:latin typeface="Inter" panose="020B0502030000000004"/>
              <a:ea typeface="Inter" panose="020B0502030000000004"/>
              <a:cs typeface="Inter" panose="020B0502030000000004"/>
              <a:sym typeface="Inter" panose="020B0502030000000004"/>
            </a:endParaRPr>
          </a:p>
        </p:txBody>
      </p:sp>
      <p:sp>
        <p:nvSpPr>
          <p:cNvPr id="24" name="TextBox 24"/>
          <p:cNvSpPr txBox="1"/>
          <p:nvPr/>
        </p:nvSpPr>
        <p:spPr>
          <a:xfrm>
            <a:off x="550374" y="7825899"/>
            <a:ext cx="692559" cy="537210"/>
          </a:xfrm>
          <a:prstGeom prst="rect">
            <a:avLst/>
          </a:prstGeom>
        </p:spPr>
        <p:txBody>
          <a:bodyPr lIns="0" tIns="0" rIns="0" bIns="0" rtlCol="0" anchor="t">
            <a:spAutoFit/>
          </a:bodyPr>
          <a:lstStyle/>
          <a:p>
            <a:pPr algn="r">
              <a:lnSpc>
                <a:spcPts val="4140"/>
              </a:lnSpc>
            </a:pPr>
            <a:r>
              <a:rPr lang="en-US" sz="3600">
                <a:solidFill>
                  <a:srgbClr val="000000"/>
                </a:solidFill>
                <a:latin typeface="Inter" panose="020B0502030000000004"/>
                <a:ea typeface="Inter" panose="020B0502030000000004"/>
                <a:cs typeface="Inter" panose="020B0502030000000004"/>
                <a:sym typeface="Inter" panose="020B0502030000000004"/>
              </a:rPr>
              <a:t>03</a:t>
            </a:r>
            <a:endParaRPr lang="en-US" sz="3600">
              <a:solidFill>
                <a:srgbClr val="000000"/>
              </a:solidFill>
              <a:latin typeface="Inter" panose="020B0502030000000004"/>
              <a:ea typeface="Inter" panose="020B0502030000000004"/>
              <a:cs typeface="Inter" panose="020B0502030000000004"/>
              <a:sym typeface="Inter" panose="020B0502030000000004"/>
            </a:endParaRPr>
          </a:p>
        </p:txBody>
      </p:sp>
      <p:sp>
        <p:nvSpPr>
          <p:cNvPr id="25" name="TextBox 25"/>
          <p:cNvSpPr txBox="1"/>
          <p:nvPr/>
        </p:nvSpPr>
        <p:spPr>
          <a:xfrm>
            <a:off x="2760593" y="619506"/>
            <a:ext cx="4166848" cy="409194"/>
          </a:xfrm>
          <a:prstGeom prst="rect">
            <a:avLst/>
          </a:prstGeom>
        </p:spPr>
        <p:txBody>
          <a:bodyPr lIns="0" tIns="0" rIns="0" bIns="0" rtlCol="0" anchor="t">
            <a:spAutoFit/>
          </a:bodyPr>
          <a:lstStyle/>
          <a:p>
            <a:pPr algn="l">
              <a:lnSpc>
                <a:spcPts val="3195"/>
              </a:lnSpc>
            </a:pPr>
            <a:r>
              <a:rPr lang="en-US" sz="2600">
                <a:solidFill>
                  <a:srgbClr val="000000"/>
                </a:solidFill>
                <a:latin typeface="Poppins" panose="00000500000000000000"/>
                <a:ea typeface="Poppins" panose="00000500000000000000"/>
                <a:cs typeface="Poppins" panose="00000500000000000000"/>
                <a:sym typeface="Poppins" panose="00000500000000000000"/>
              </a:rPr>
              <a:t>STT Terpadu Nurul Fikri</a:t>
            </a:r>
            <a:endParaRPr lang="en-US" sz="2600">
              <a:solidFill>
                <a:srgbClr val="000000"/>
              </a:solidFill>
              <a:latin typeface="Poppins" panose="00000500000000000000"/>
              <a:ea typeface="Poppins" panose="00000500000000000000"/>
              <a:cs typeface="Poppins" panose="00000500000000000000"/>
              <a:sym typeface="Poppins" panose="00000500000000000000"/>
            </a:endParaRPr>
          </a:p>
        </p:txBody>
      </p:sp>
      <p:sp>
        <p:nvSpPr>
          <p:cNvPr id="26" name="TextBox 26"/>
          <p:cNvSpPr txBox="1"/>
          <p:nvPr/>
        </p:nvSpPr>
        <p:spPr>
          <a:xfrm>
            <a:off x="8341335" y="7609173"/>
            <a:ext cx="692559" cy="537210"/>
          </a:xfrm>
          <a:prstGeom prst="rect">
            <a:avLst/>
          </a:prstGeom>
        </p:spPr>
        <p:txBody>
          <a:bodyPr lIns="0" tIns="0" rIns="0" bIns="0" rtlCol="0" anchor="t">
            <a:spAutoFit/>
          </a:bodyPr>
          <a:lstStyle/>
          <a:p>
            <a:pPr algn="r">
              <a:lnSpc>
                <a:spcPts val="4140"/>
              </a:lnSpc>
            </a:pPr>
            <a:r>
              <a:rPr lang="en-US" sz="3600">
                <a:solidFill>
                  <a:srgbClr val="000000"/>
                </a:solidFill>
                <a:latin typeface="Inter" panose="020B0502030000000004"/>
                <a:ea typeface="Inter" panose="020B0502030000000004"/>
                <a:cs typeface="Inter" panose="020B0502030000000004"/>
                <a:sym typeface="Inter" panose="020B0502030000000004"/>
              </a:rPr>
              <a:t>07</a:t>
            </a:r>
            <a:endParaRPr lang="en-US" sz="3600">
              <a:solidFill>
                <a:srgbClr val="000000"/>
              </a:solidFill>
              <a:latin typeface="Inter" panose="020B0502030000000004"/>
              <a:ea typeface="Inter" panose="020B0502030000000004"/>
              <a:cs typeface="Inter" panose="020B0502030000000004"/>
              <a:sym typeface="Inter" panose="020B0502030000000004"/>
            </a:endParaRPr>
          </a:p>
        </p:txBody>
      </p:sp>
      <p:sp>
        <p:nvSpPr>
          <p:cNvPr id="27" name="AutoShape 27"/>
          <p:cNvSpPr/>
          <p:nvPr/>
        </p:nvSpPr>
        <p:spPr>
          <a:xfrm>
            <a:off x="9163050" y="7402480"/>
            <a:ext cx="0" cy="982234"/>
          </a:xfrm>
          <a:prstGeom prst="line">
            <a:avLst/>
          </a:prstGeom>
          <a:ln w="38100" cap="flat">
            <a:solidFill>
              <a:srgbClr val="000000"/>
            </a:solidFill>
            <a:prstDash val="solid"/>
            <a:headEnd type="none" w="sm" len="sm"/>
            <a:tailEnd type="none" w="sm" len="sm"/>
          </a:ln>
        </p:spPr>
      </p:sp>
      <p:sp>
        <p:nvSpPr>
          <p:cNvPr id="28" name="TextBox 28"/>
          <p:cNvSpPr txBox="1"/>
          <p:nvPr/>
        </p:nvSpPr>
        <p:spPr>
          <a:xfrm>
            <a:off x="9475536" y="7166189"/>
            <a:ext cx="2568071" cy="394335"/>
          </a:xfrm>
          <a:prstGeom prst="rect">
            <a:avLst/>
          </a:prstGeom>
        </p:spPr>
        <p:txBody>
          <a:bodyPr lIns="0" tIns="0" rIns="0" bIns="0" rtlCol="0" anchor="t">
            <a:spAutoFit/>
          </a:bodyPr>
          <a:lstStyle/>
          <a:p>
            <a:pPr algn="l">
              <a:lnSpc>
                <a:spcPts val="2970"/>
              </a:lnSpc>
            </a:pPr>
            <a:r>
              <a:rPr lang="en-US" sz="3000" b="1">
                <a:solidFill>
                  <a:srgbClr val="000000"/>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rPr>
              <a:t>qrcode</a:t>
            </a:r>
            <a:endParaRPr lang="en-US" sz="3000" b="1">
              <a:solidFill>
                <a:srgbClr val="000000"/>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endParaRPr>
          </a:p>
        </p:txBody>
      </p:sp>
      <p:sp>
        <p:nvSpPr>
          <p:cNvPr id="29" name="TextBox 29"/>
          <p:cNvSpPr txBox="1"/>
          <p:nvPr/>
        </p:nvSpPr>
        <p:spPr>
          <a:xfrm>
            <a:off x="9513636" y="7789640"/>
            <a:ext cx="5856225" cy="752602"/>
          </a:xfrm>
          <a:prstGeom prst="rect">
            <a:avLst/>
          </a:prstGeom>
        </p:spPr>
        <p:txBody>
          <a:bodyPr lIns="0" tIns="0" rIns="0" bIns="0" rtlCol="0" anchor="t">
            <a:spAutoFit/>
          </a:bodyPr>
          <a:lstStyle/>
          <a:p>
            <a:pPr algn="l">
              <a:lnSpc>
                <a:spcPts val="3015"/>
              </a:lnSpc>
            </a:pPr>
            <a:r>
              <a:rPr lang="en-US" sz="2200" spc="-22">
                <a:solidFill>
                  <a:srgbClr val="000000"/>
                </a:solidFill>
                <a:latin typeface="Inter" panose="020B0502030000000004"/>
                <a:ea typeface="Inter" panose="020B0502030000000004"/>
                <a:cs typeface="Inter" panose="020B0502030000000004"/>
                <a:sym typeface="Inter" panose="020B0502030000000004"/>
              </a:rPr>
              <a:t>Metode penelitian dapat anda tuliskan pada halaman ini</a:t>
            </a:r>
            <a:endParaRPr lang="en-US" sz="2200" spc="-22">
              <a:solidFill>
                <a:srgbClr val="000000"/>
              </a:solidFill>
              <a:latin typeface="Inter" panose="020B0502030000000004"/>
              <a:ea typeface="Inter" panose="020B0502030000000004"/>
              <a:cs typeface="Inter" panose="020B0502030000000004"/>
              <a:sym typeface="Inter" panose="020B0502030000000004"/>
            </a:endParaRPr>
          </a:p>
        </p:txBody>
      </p:sp>
      <p:sp>
        <p:nvSpPr>
          <p:cNvPr id="30" name="TextBox 30"/>
          <p:cNvSpPr txBox="1"/>
          <p:nvPr/>
        </p:nvSpPr>
        <p:spPr>
          <a:xfrm>
            <a:off x="1619156" y="3762605"/>
            <a:ext cx="2568071" cy="394335"/>
          </a:xfrm>
          <a:prstGeom prst="rect">
            <a:avLst/>
          </a:prstGeom>
        </p:spPr>
        <p:txBody>
          <a:bodyPr lIns="0" tIns="0" rIns="0" bIns="0" rtlCol="0" anchor="t">
            <a:spAutoFit/>
          </a:bodyPr>
          <a:lstStyle/>
          <a:p>
            <a:pPr algn="l">
              <a:lnSpc>
                <a:spcPts val="2970"/>
              </a:lnSpc>
            </a:pPr>
            <a:r>
              <a:rPr lang="en-US" sz="3000" b="1">
                <a:solidFill>
                  <a:srgbClr val="000000"/>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rPr>
              <a:t>Python</a:t>
            </a:r>
            <a:endParaRPr lang="en-US" sz="3000" b="1">
              <a:solidFill>
                <a:srgbClr val="000000"/>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endParaRPr>
          </a:p>
        </p:txBody>
      </p:sp>
      <p:sp>
        <p:nvSpPr>
          <p:cNvPr id="31" name="TextBox 31"/>
          <p:cNvSpPr txBox="1"/>
          <p:nvPr/>
        </p:nvSpPr>
        <p:spPr>
          <a:xfrm>
            <a:off x="1638206" y="4224742"/>
            <a:ext cx="5875275" cy="1133602"/>
          </a:xfrm>
          <a:prstGeom prst="rect">
            <a:avLst/>
          </a:prstGeom>
        </p:spPr>
        <p:txBody>
          <a:bodyPr lIns="0" tIns="0" rIns="0" bIns="0" rtlCol="0" anchor="t">
            <a:spAutoFit/>
          </a:bodyPr>
          <a:lstStyle/>
          <a:p>
            <a:pPr algn="l">
              <a:lnSpc>
                <a:spcPts val="3015"/>
              </a:lnSpc>
            </a:pPr>
            <a:r>
              <a:rPr lang="en-US" sz="2200" spc="-22">
                <a:solidFill>
                  <a:srgbClr val="000000"/>
                </a:solidFill>
                <a:latin typeface="Inter" panose="020B0502030000000004"/>
                <a:ea typeface="Inter" panose="020B0502030000000004"/>
                <a:cs typeface="Inter" panose="020B0502030000000004"/>
                <a:sym typeface="Inter" panose="020B0502030000000004"/>
              </a:rPr>
              <a:t>Bahasa pemrograman yang sederhana, dan fleksibel, cocok untuk aplikasi mulai dari analisis data hingga pengembangan web.</a:t>
            </a:r>
            <a:endParaRPr lang="en-US" sz="2200" spc="-22">
              <a:solidFill>
                <a:srgbClr val="000000"/>
              </a:solidFill>
              <a:latin typeface="Inter" panose="020B0502030000000004"/>
              <a:ea typeface="Inter" panose="020B0502030000000004"/>
              <a:cs typeface="Inter" panose="020B0502030000000004"/>
              <a:sym typeface="Inter" panose="020B0502030000000004"/>
            </a:endParaRPr>
          </a:p>
        </p:txBody>
      </p:sp>
      <p:sp>
        <p:nvSpPr>
          <p:cNvPr id="32" name="TextBox 32"/>
          <p:cNvSpPr txBox="1"/>
          <p:nvPr/>
        </p:nvSpPr>
        <p:spPr>
          <a:xfrm>
            <a:off x="1622197" y="5596469"/>
            <a:ext cx="2568071" cy="394335"/>
          </a:xfrm>
          <a:prstGeom prst="rect">
            <a:avLst/>
          </a:prstGeom>
        </p:spPr>
        <p:txBody>
          <a:bodyPr lIns="0" tIns="0" rIns="0" bIns="0" rtlCol="0" anchor="t">
            <a:spAutoFit/>
          </a:bodyPr>
          <a:lstStyle/>
          <a:p>
            <a:pPr algn="l">
              <a:lnSpc>
                <a:spcPts val="2970"/>
              </a:lnSpc>
            </a:pPr>
            <a:r>
              <a:rPr lang="en-US" sz="3000" b="1">
                <a:solidFill>
                  <a:srgbClr val="000000"/>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rPr>
              <a:t>Streamlit</a:t>
            </a:r>
            <a:endParaRPr lang="en-US" sz="3000" b="1">
              <a:solidFill>
                <a:srgbClr val="000000"/>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endParaRPr>
          </a:p>
        </p:txBody>
      </p:sp>
      <p:sp>
        <p:nvSpPr>
          <p:cNvPr id="33" name="TextBox 33"/>
          <p:cNvSpPr txBox="1"/>
          <p:nvPr/>
        </p:nvSpPr>
        <p:spPr>
          <a:xfrm>
            <a:off x="1619156" y="6028404"/>
            <a:ext cx="5856225" cy="1133602"/>
          </a:xfrm>
          <a:prstGeom prst="rect">
            <a:avLst/>
          </a:prstGeom>
        </p:spPr>
        <p:txBody>
          <a:bodyPr lIns="0" tIns="0" rIns="0" bIns="0" rtlCol="0" anchor="t">
            <a:spAutoFit/>
          </a:bodyPr>
          <a:lstStyle/>
          <a:p>
            <a:pPr algn="l">
              <a:lnSpc>
                <a:spcPts val="3015"/>
              </a:lnSpc>
            </a:pPr>
            <a:r>
              <a:rPr lang="en-US" sz="2200" spc="-22">
                <a:solidFill>
                  <a:srgbClr val="000000"/>
                </a:solidFill>
                <a:latin typeface="Inter" panose="020B0502030000000004"/>
                <a:ea typeface="Inter" panose="020B0502030000000004"/>
                <a:cs typeface="Inter" panose="020B0502030000000004"/>
                <a:sym typeface="Inter" panose="020B0502030000000004"/>
              </a:rPr>
              <a:t>framework open-source yang digunakan untuk pengembang aplikasi  menggunakan Python.</a:t>
            </a:r>
            <a:endParaRPr lang="en-US" sz="2200" spc="-22">
              <a:solidFill>
                <a:srgbClr val="000000"/>
              </a:solidFill>
              <a:latin typeface="Inter" panose="020B0502030000000004"/>
              <a:ea typeface="Inter" panose="020B0502030000000004"/>
              <a:cs typeface="Inter" panose="020B0502030000000004"/>
              <a:sym typeface="Inter" panose="020B0502030000000004"/>
            </a:endParaRPr>
          </a:p>
        </p:txBody>
      </p:sp>
      <p:sp>
        <p:nvSpPr>
          <p:cNvPr id="34" name="TextBox 34"/>
          <p:cNvSpPr txBox="1"/>
          <p:nvPr/>
        </p:nvSpPr>
        <p:spPr>
          <a:xfrm>
            <a:off x="1600382" y="7450105"/>
            <a:ext cx="2568071" cy="394335"/>
          </a:xfrm>
          <a:prstGeom prst="rect">
            <a:avLst/>
          </a:prstGeom>
        </p:spPr>
        <p:txBody>
          <a:bodyPr lIns="0" tIns="0" rIns="0" bIns="0" rtlCol="0" anchor="t">
            <a:spAutoFit/>
          </a:bodyPr>
          <a:lstStyle/>
          <a:p>
            <a:pPr algn="l">
              <a:lnSpc>
                <a:spcPts val="2970"/>
              </a:lnSpc>
            </a:pPr>
            <a:r>
              <a:rPr lang="en-US" sz="3000" b="1">
                <a:solidFill>
                  <a:srgbClr val="000000"/>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rPr>
              <a:t>pandas</a:t>
            </a:r>
            <a:endParaRPr lang="en-US" sz="3000" b="1">
              <a:solidFill>
                <a:srgbClr val="000000"/>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endParaRPr>
          </a:p>
        </p:txBody>
      </p:sp>
      <p:sp>
        <p:nvSpPr>
          <p:cNvPr id="35" name="TextBox 35"/>
          <p:cNvSpPr txBox="1"/>
          <p:nvPr/>
        </p:nvSpPr>
        <p:spPr>
          <a:xfrm>
            <a:off x="1619156" y="8037290"/>
            <a:ext cx="5856225" cy="1133602"/>
          </a:xfrm>
          <a:prstGeom prst="rect">
            <a:avLst/>
          </a:prstGeom>
        </p:spPr>
        <p:txBody>
          <a:bodyPr lIns="0" tIns="0" rIns="0" bIns="0" rtlCol="0" anchor="t">
            <a:spAutoFit/>
          </a:bodyPr>
          <a:lstStyle/>
          <a:p>
            <a:pPr algn="l">
              <a:lnSpc>
                <a:spcPts val="3015"/>
              </a:lnSpc>
            </a:pPr>
            <a:r>
              <a:rPr lang="en-US" sz="2200" spc="-22">
                <a:solidFill>
                  <a:srgbClr val="000000"/>
                </a:solidFill>
                <a:latin typeface="Inter" panose="020B0502030000000004"/>
                <a:ea typeface="Inter" panose="020B0502030000000004"/>
                <a:cs typeface="Inter" panose="020B0502030000000004"/>
                <a:sym typeface="Inter" panose="020B0502030000000004"/>
              </a:rPr>
              <a:t>sebuah library yang sering digunakan untuk mengolah data dan membuat visualisasi interaktif.</a:t>
            </a:r>
            <a:endParaRPr lang="en-US" sz="2200" spc="-22">
              <a:solidFill>
                <a:srgbClr val="000000"/>
              </a:solidFill>
              <a:latin typeface="Inter" panose="020B0502030000000004"/>
              <a:ea typeface="Inter" panose="020B0502030000000004"/>
              <a:cs typeface="Inter" panose="020B0502030000000004"/>
              <a:sym typeface="Inter" panose="020B0502030000000004"/>
            </a:endParaRPr>
          </a:p>
        </p:txBody>
      </p:sp>
      <p:sp>
        <p:nvSpPr>
          <p:cNvPr id="36" name="TextBox 36"/>
          <p:cNvSpPr txBox="1"/>
          <p:nvPr/>
        </p:nvSpPr>
        <p:spPr>
          <a:xfrm>
            <a:off x="8341335" y="5660286"/>
            <a:ext cx="692559" cy="537210"/>
          </a:xfrm>
          <a:prstGeom prst="rect">
            <a:avLst/>
          </a:prstGeom>
        </p:spPr>
        <p:txBody>
          <a:bodyPr lIns="0" tIns="0" rIns="0" bIns="0" rtlCol="0" anchor="t">
            <a:spAutoFit/>
          </a:bodyPr>
          <a:lstStyle/>
          <a:p>
            <a:pPr algn="r">
              <a:lnSpc>
                <a:spcPts val="4140"/>
              </a:lnSpc>
            </a:pPr>
            <a:r>
              <a:rPr lang="en-US" sz="3600">
                <a:solidFill>
                  <a:srgbClr val="000000"/>
                </a:solidFill>
                <a:latin typeface="Inter" panose="020B0502030000000004"/>
                <a:ea typeface="Inter" panose="020B0502030000000004"/>
                <a:cs typeface="Inter" panose="020B0502030000000004"/>
                <a:sym typeface="Inter" panose="020B0502030000000004"/>
              </a:rPr>
              <a:t>06</a:t>
            </a:r>
            <a:endParaRPr lang="en-US" sz="3600">
              <a:solidFill>
                <a:srgbClr val="000000"/>
              </a:solidFill>
              <a:latin typeface="Inter" panose="020B0502030000000004"/>
              <a:ea typeface="Inter" panose="020B0502030000000004"/>
              <a:cs typeface="Inter" panose="020B0502030000000004"/>
              <a:sym typeface="Inter" panose="020B0502030000000004"/>
            </a:endParaRPr>
          </a:p>
        </p:txBody>
      </p:sp>
      <p:sp>
        <p:nvSpPr>
          <p:cNvPr id="37" name="AutoShape 37"/>
          <p:cNvSpPr/>
          <p:nvPr/>
        </p:nvSpPr>
        <p:spPr>
          <a:xfrm>
            <a:off x="9182100" y="5518737"/>
            <a:ext cx="0" cy="982234"/>
          </a:xfrm>
          <a:prstGeom prst="line">
            <a:avLst/>
          </a:prstGeom>
          <a:ln w="38100" cap="flat">
            <a:solidFill>
              <a:srgbClr val="000000"/>
            </a:solidFill>
            <a:prstDash val="solid"/>
            <a:headEnd type="none" w="sm" len="sm"/>
            <a:tailEnd type="none" w="sm" len="sm"/>
          </a:ln>
        </p:spPr>
      </p:sp>
      <p:sp>
        <p:nvSpPr>
          <p:cNvPr id="38" name="AutoShape 38"/>
          <p:cNvSpPr/>
          <p:nvPr/>
        </p:nvSpPr>
        <p:spPr>
          <a:xfrm>
            <a:off x="9201150" y="3546474"/>
            <a:ext cx="0" cy="982234"/>
          </a:xfrm>
          <a:prstGeom prst="line">
            <a:avLst/>
          </a:prstGeom>
          <a:ln w="38100" cap="flat">
            <a:solidFill>
              <a:srgbClr val="000000"/>
            </a:solidFill>
            <a:prstDash val="solid"/>
            <a:headEnd type="none" w="sm" len="sm"/>
            <a:tailEnd type="none" w="sm" len="sm"/>
          </a:ln>
        </p:spPr>
      </p:sp>
      <p:sp>
        <p:nvSpPr>
          <p:cNvPr id="39" name="AutoShape 39"/>
          <p:cNvSpPr/>
          <p:nvPr/>
        </p:nvSpPr>
        <p:spPr>
          <a:xfrm>
            <a:off x="9220200" y="1676080"/>
            <a:ext cx="0" cy="982234"/>
          </a:xfrm>
          <a:prstGeom prst="line">
            <a:avLst/>
          </a:prstGeom>
          <a:ln w="38100" cap="flat">
            <a:solidFill>
              <a:srgbClr val="000000"/>
            </a:solidFill>
            <a:prstDash val="solid"/>
            <a:headEnd type="none" w="sm" len="sm"/>
            <a:tailEnd type="none" w="sm" len="sm"/>
          </a:ln>
        </p:spPr>
      </p:sp>
      <p:sp>
        <p:nvSpPr>
          <p:cNvPr id="40" name="TextBox 40"/>
          <p:cNvSpPr txBox="1"/>
          <p:nvPr/>
        </p:nvSpPr>
        <p:spPr>
          <a:xfrm>
            <a:off x="8341335" y="3769251"/>
            <a:ext cx="692559" cy="537210"/>
          </a:xfrm>
          <a:prstGeom prst="rect">
            <a:avLst/>
          </a:prstGeom>
        </p:spPr>
        <p:txBody>
          <a:bodyPr lIns="0" tIns="0" rIns="0" bIns="0" rtlCol="0" anchor="t">
            <a:spAutoFit/>
          </a:bodyPr>
          <a:lstStyle/>
          <a:p>
            <a:pPr algn="r">
              <a:lnSpc>
                <a:spcPts val="4140"/>
              </a:lnSpc>
            </a:pPr>
            <a:r>
              <a:rPr lang="en-US" sz="3600">
                <a:solidFill>
                  <a:srgbClr val="000000"/>
                </a:solidFill>
                <a:latin typeface="Inter" panose="020B0502030000000004"/>
                <a:ea typeface="Inter" panose="020B0502030000000004"/>
                <a:cs typeface="Inter" panose="020B0502030000000004"/>
                <a:sym typeface="Inter" panose="020B0502030000000004"/>
              </a:rPr>
              <a:t>05</a:t>
            </a:r>
            <a:endParaRPr lang="en-US" sz="3600">
              <a:solidFill>
                <a:srgbClr val="000000"/>
              </a:solidFill>
              <a:latin typeface="Inter" panose="020B0502030000000004"/>
              <a:ea typeface="Inter" panose="020B0502030000000004"/>
              <a:cs typeface="Inter" panose="020B0502030000000004"/>
              <a:sym typeface="Inter" panose="020B0502030000000004"/>
            </a:endParaRPr>
          </a:p>
        </p:txBody>
      </p:sp>
      <p:sp>
        <p:nvSpPr>
          <p:cNvPr id="41" name="TextBox 41"/>
          <p:cNvSpPr txBox="1"/>
          <p:nvPr/>
        </p:nvSpPr>
        <p:spPr>
          <a:xfrm>
            <a:off x="8341335" y="1989658"/>
            <a:ext cx="692559" cy="537210"/>
          </a:xfrm>
          <a:prstGeom prst="rect">
            <a:avLst/>
          </a:prstGeom>
        </p:spPr>
        <p:txBody>
          <a:bodyPr lIns="0" tIns="0" rIns="0" bIns="0" rtlCol="0" anchor="t">
            <a:spAutoFit/>
          </a:bodyPr>
          <a:lstStyle/>
          <a:p>
            <a:pPr algn="r">
              <a:lnSpc>
                <a:spcPts val="4140"/>
              </a:lnSpc>
            </a:pPr>
            <a:r>
              <a:rPr lang="en-US" sz="3600">
                <a:solidFill>
                  <a:srgbClr val="000000"/>
                </a:solidFill>
                <a:latin typeface="Inter" panose="020B0502030000000004"/>
                <a:ea typeface="Inter" panose="020B0502030000000004"/>
                <a:cs typeface="Inter" panose="020B0502030000000004"/>
                <a:sym typeface="Inter" panose="020B0502030000000004"/>
              </a:rPr>
              <a:t>04</a:t>
            </a:r>
            <a:endParaRPr lang="en-US" sz="3600">
              <a:solidFill>
                <a:srgbClr val="000000"/>
              </a:solidFill>
              <a:latin typeface="Inter" panose="020B0502030000000004"/>
              <a:ea typeface="Inter" panose="020B0502030000000004"/>
              <a:cs typeface="Inter" panose="020B0502030000000004"/>
              <a:sym typeface="Inter" panose="020B05020300000000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ctrTitle"/>
          </p:nvPr>
        </p:nvSpPr>
        <p:spPr/>
        <p:txBody>
          <a:bodyPr/>
          <a:p>
            <a:r>
              <a:rPr lang="en-US"/>
              <a:t> </a:t>
            </a:r>
            <a:endParaRPr lang="en-US"/>
          </a:p>
        </p:txBody>
      </p:sp>
      <p:sp>
        <p:nvSpPr>
          <p:cNvPr id="15" name="Subtitle 14"/>
          <p:cNvSpPr>
            <a:spLocks noGrp="1"/>
          </p:cNvSpPr>
          <p:nvPr>
            <p:ph type="subTitle" idx="1"/>
          </p:nvPr>
        </p:nvSpPr>
        <p:spPr>
          <a:xfrm>
            <a:off x="1371600" y="2906395"/>
            <a:ext cx="9614535" cy="2732405"/>
          </a:xfrm>
        </p:spPr>
        <p:txBody>
          <a:bodyPr/>
          <a:p>
            <a:pPr algn="l"/>
            <a:r>
              <a:rPr lang="en-US">
                <a:solidFill>
                  <a:schemeClr val="tx1"/>
                </a:solidFill>
              </a:rPr>
              <a:t>Yaitu tempat dimana kita bisa menukarkan uang dari nominal, matauang asal ke mata uang tujuan lalu akaqn muncul hasilnya</a:t>
            </a:r>
            <a:endParaRPr lang="en-US">
              <a:solidFill>
                <a:schemeClr val="tx1"/>
              </a:solidFill>
              <a:effectLst>
                <a:outerShdw blurRad="38100" dist="38100" dir="2700000" algn="tl">
                  <a:srgbClr val="000000">
                    <a:alpha val="43137"/>
                  </a:srgbClr>
                </a:outerShdw>
              </a:effectLst>
            </a:endParaRPr>
          </a:p>
        </p:txBody>
      </p:sp>
      <p:sp>
        <p:nvSpPr>
          <p:cNvPr id="2" name="TextBox 2"/>
          <p:cNvSpPr txBox="1"/>
          <p:nvPr/>
        </p:nvSpPr>
        <p:spPr>
          <a:xfrm>
            <a:off x="1581289" y="2031787"/>
            <a:ext cx="4345429" cy="820420"/>
          </a:xfrm>
          <a:prstGeom prst="rect">
            <a:avLst/>
          </a:prstGeom>
        </p:spPr>
        <p:txBody>
          <a:bodyPr lIns="0" tIns="0" rIns="0" bIns="0" rtlCol="0" anchor="t">
            <a:spAutoFit/>
          </a:bodyPr>
          <a:lstStyle/>
          <a:p>
            <a:pPr algn="l">
              <a:lnSpc>
                <a:spcPts val="6400"/>
              </a:lnSpc>
            </a:pPr>
            <a:r>
              <a:rPr lang="en-US" sz="5565" b="1">
                <a:solidFill>
                  <a:srgbClr val="000000"/>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rPr>
              <a:t>KONVERSI</a:t>
            </a:r>
            <a:endParaRPr lang="en-US" sz="5565" b="1">
              <a:solidFill>
                <a:srgbClr val="000000"/>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endParaRPr>
          </a:p>
        </p:txBody>
      </p:sp>
      <p:grpSp>
        <p:nvGrpSpPr>
          <p:cNvPr id="3" name="Group 3"/>
          <p:cNvGrpSpPr/>
          <p:nvPr/>
        </p:nvGrpSpPr>
        <p:grpSpPr>
          <a:xfrm rot="0">
            <a:off x="15721625" y="8962144"/>
            <a:ext cx="1630290" cy="592312"/>
            <a:chOff x="0" y="0"/>
            <a:chExt cx="2173719" cy="789749"/>
          </a:xfrm>
        </p:grpSpPr>
        <p:grpSp>
          <p:nvGrpSpPr>
            <p:cNvPr id="4" name="Group 4"/>
            <p:cNvGrpSpPr/>
            <p:nvPr/>
          </p:nvGrpSpPr>
          <p:grpSpPr>
            <a:xfrm rot="0">
              <a:off x="0" y="0"/>
              <a:ext cx="2173719" cy="789749"/>
              <a:chOff x="0" y="0"/>
              <a:chExt cx="429377" cy="156000"/>
            </a:xfrm>
          </p:grpSpPr>
          <p:sp>
            <p:nvSpPr>
              <p:cNvPr id="5" name="Freeform 5"/>
              <p:cNvSpPr/>
              <p:nvPr/>
            </p:nvSpPr>
            <p:spPr>
              <a:xfrm>
                <a:off x="0" y="0"/>
                <a:ext cx="429377" cy="156000"/>
              </a:xfrm>
              <a:custGeom>
                <a:avLst/>
                <a:gdLst/>
                <a:ahLst/>
                <a:cxnLst/>
                <a:rect l="l" t="t" r="r" b="b"/>
                <a:pathLst>
                  <a:path w="429377" h="156000">
                    <a:moveTo>
                      <a:pt x="78000" y="0"/>
                    </a:moveTo>
                    <a:lnTo>
                      <a:pt x="351377" y="0"/>
                    </a:lnTo>
                    <a:cubicBezTo>
                      <a:pt x="372064" y="0"/>
                      <a:pt x="391903" y="8218"/>
                      <a:pt x="406531" y="22846"/>
                    </a:cubicBezTo>
                    <a:cubicBezTo>
                      <a:pt x="421159" y="37473"/>
                      <a:pt x="429377" y="57313"/>
                      <a:pt x="429377" y="78000"/>
                    </a:cubicBezTo>
                    <a:lnTo>
                      <a:pt x="429377" y="78000"/>
                    </a:lnTo>
                    <a:cubicBezTo>
                      <a:pt x="429377" y="98687"/>
                      <a:pt x="421159" y="118526"/>
                      <a:pt x="406531" y="133154"/>
                    </a:cubicBezTo>
                    <a:cubicBezTo>
                      <a:pt x="391903" y="147782"/>
                      <a:pt x="372064" y="156000"/>
                      <a:pt x="351377" y="156000"/>
                    </a:cubicBezTo>
                    <a:lnTo>
                      <a:pt x="78000" y="156000"/>
                    </a:lnTo>
                    <a:cubicBezTo>
                      <a:pt x="57313" y="156000"/>
                      <a:pt x="37473" y="147782"/>
                      <a:pt x="22846" y="133154"/>
                    </a:cubicBezTo>
                    <a:cubicBezTo>
                      <a:pt x="8218" y="118526"/>
                      <a:pt x="0" y="98687"/>
                      <a:pt x="0" y="78000"/>
                    </a:cubicBezTo>
                    <a:lnTo>
                      <a:pt x="0" y="78000"/>
                    </a:lnTo>
                    <a:cubicBezTo>
                      <a:pt x="0" y="57313"/>
                      <a:pt x="8218" y="37473"/>
                      <a:pt x="22846" y="22846"/>
                    </a:cubicBezTo>
                    <a:cubicBezTo>
                      <a:pt x="37473" y="8218"/>
                      <a:pt x="57313" y="0"/>
                      <a:pt x="78000" y="0"/>
                    </a:cubicBezTo>
                    <a:close/>
                  </a:path>
                </a:pathLst>
              </a:custGeom>
              <a:solidFill>
                <a:srgbClr val="000000">
                  <a:alpha val="0"/>
                </a:srgbClr>
              </a:solidFill>
              <a:ln w="19050" cap="rnd">
                <a:solidFill>
                  <a:srgbClr val="000000"/>
                </a:solidFill>
                <a:prstDash val="solid"/>
                <a:round/>
              </a:ln>
            </p:spPr>
          </p:sp>
          <p:sp>
            <p:nvSpPr>
              <p:cNvPr id="6" name="TextBox 6"/>
              <p:cNvSpPr txBox="1"/>
              <p:nvPr/>
            </p:nvSpPr>
            <p:spPr>
              <a:xfrm>
                <a:off x="0" y="28575"/>
                <a:ext cx="429377" cy="127425"/>
              </a:xfrm>
              <a:prstGeom prst="rect">
                <a:avLst/>
              </a:prstGeom>
            </p:spPr>
            <p:txBody>
              <a:bodyPr lIns="50800" tIns="50800" rIns="50800" bIns="50800" rtlCol="0" anchor="ctr"/>
              <a:lstStyle/>
              <a:p>
                <a:pPr algn="ctr">
                  <a:lnSpc>
                    <a:spcPts val="2835"/>
                  </a:lnSpc>
                </a:pPr>
              </a:p>
            </p:txBody>
          </p:sp>
        </p:grpSp>
        <p:sp>
          <p:nvSpPr>
            <p:cNvPr id="7" name="Freeform 7"/>
            <p:cNvSpPr/>
            <p:nvPr/>
          </p:nvSpPr>
          <p:spPr>
            <a:xfrm rot="5400000">
              <a:off x="1449973" y="325335"/>
              <a:ext cx="488328" cy="215279"/>
            </a:xfrm>
            <a:custGeom>
              <a:avLst/>
              <a:gdLst/>
              <a:ahLst/>
              <a:cxnLst/>
              <a:rect l="l" t="t" r="r" b="b"/>
              <a:pathLst>
                <a:path w="488328" h="215279">
                  <a:moveTo>
                    <a:pt x="0" y="0"/>
                  </a:moveTo>
                  <a:lnTo>
                    <a:pt x="488328" y="0"/>
                  </a:lnTo>
                  <a:lnTo>
                    <a:pt x="488328" y="215279"/>
                  </a:lnTo>
                  <a:lnTo>
                    <a:pt x="0" y="215279"/>
                  </a:lnTo>
                  <a:lnTo>
                    <a:pt x="0" y="0"/>
                  </a:lnTo>
                  <a:close/>
                </a:path>
              </a:pathLst>
            </a:custGeom>
            <a:blipFill>
              <a:blip r:embed="rId1">
                <a:extLst>
                  <a:ext uri="{96DAC541-7B7A-43D3-8B79-37D633B846F1}">
                    <asvg:svgBlip xmlns:asvg="http://schemas.microsoft.com/office/drawing/2016/SVG/main" r:embed="rId2"/>
                  </a:ext>
                </a:extLst>
              </a:blip>
              <a:stretch>
                <a:fillRect l="-137319" r="-117989" b="-2448505"/>
              </a:stretch>
            </a:blipFill>
          </p:spPr>
        </p:sp>
        <p:sp>
          <p:nvSpPr>
            <p:cNvPr id="8" name="TextBox 8"/>
            <p:cNvSpPr txBox="1"/>
            <p:nvPr/>
          </p:nvSpPr>
          <p:spPr>
            <a:xfrm>
              <a:off x="373219" y="175673"/>
              <a:ext cx="1086057" cy="457454"/>
            </a:xfrm>
            <a:prstGeom prst="rect">
              <a:avLst/>
            </a:prstGeom>
          </p:spPr>
          <p:txBody>
            <a:bodyPr lIns="0" tIns="0" rIns="0" bIns="0" rtlCol="0" anchor="t">
              <a:spAutoFit/>
            </a:bodyPr>
            <a:lstStyle/>
            <a:p>
              <a:pPr algn="l">
                <a:lnSpc>
                  <a:spcPts val="2615"/>
                </a:lnSpc>
              </a:pPr>
              <a:r>
                <a:rPr lang="en-US" sz="2400">
                  <a:solidFill>
                    <a:srgbClr val="000000"/>
                  </a:solidFill>
                  <a:latin typeface="Inter" panose="020B0502030000000004"/>
                  <a:ea typeface="Inter" panose="020B0502030000000004"/>
                  <a:cs typeface="Inter" panose="020B0502030000000004"/>
                  <a:sym typeface="Inter" panose="020B0502030000000004"/>
                </a:rPr>
                <a:t>Next</a:t>
              </a:r>
              <a:endParaRPr lang="en-US" sz="2400">
                <a:solidFill>
                  <a:srgbClr val="000000"/>
                </a:solidFill>
                <a:latin typeface="Inter" panose="020B0502030000000004"/>
                <a:ea typeface="Inter" panose="020B0502030000000004"/>
                <a:cs typeface="Inter" panose="020B0502030000000004"/>
                <a:sym typeface="Inter" panose="020B0502030000000004"/>
              </a:endParaRPr>
            </a:p>
          </p:txBody>
        </p:sp>
      </p:grpSp>
      <p:sp>
        <p:nvSpPr>
          <p:cNvPr id="9" name="Freeform 9"/>
          <p:cNvSpPr/>
          <p:nvPr/>
        </p:nvSpPr>
        <p:spPr>
          <a:xfrm rot="5400000">
            <a:off x="16350114" y="1190727"/>
            <a:ext cx="267871" cy="105442"/>
          </a:xfrm>
          <a:custGeom>
            <a:avLst/>
            <a:gdLst/>
            <a:ahLst/>
            <a:cxnLst/>
            <a:rect l="l" t="t" r="r" b="b"/>
            <a:pathLst>
              <a:path w="267871" h="105442">
                <a:moveTo>
                  <a:pt x="0" y="0"/>
                </a:moveTo>
                <a:lnTo>
                  <a:pt x="267870" y="0"/>
                </a:lnTo>
                <a:lnTo>
                  <a:pt x="267870" y="105442"/>
                </a:lnTo>
                <a:lnTo>
                  <a:pt x="0" y="105442"/>
                </a:lnTo>
                <a:lnTo>
                  <a:pt x="0" y="0"/>
                </a:lnTo>
                <a:close/>
              </a:path>
            </a:pathLst>
          </a:custGeom>
          <a:blipFill>
            <a:blip r:embed="rId3">
              <a:extLst>
                <a:ext uri="{96DAC541-7B7A-43D3-8B79-37D633B846F1}">
                  <asvg:svgBlip xmlns:asvg="http://schemas.microsoft.com/office/drawing/2016/SVG/main" r:embed="rId4"/>
                </a:ext>
              </a:extLst>
            </a:blip>
            <a:stretch>
              <a:fillRect t="-145788"/>
            </a:stretch>
          </a:blipFill>
        </p:spPr>
      </p:sp>
      <p:sp>
        <p:nvSpPr>
          <p:cNvPr id="10" name="TextBox 10"/>
          <p:cNvSpPr txBox="1"/>
          <p:nvPr/>
        </p:nvSpPr>
        <p:spPr>
          <a:xfrm>
            <a:off x="2814090" y="1029363"/>
            <a:ext cx="4271879" cy="819150"/>
          </a:xfrm>
          <a:prstGeom prst="rect">
            <a:avLst/>
          </a:prstGeom>
        </p:spPr>
        <p:txBody>
          <a:bodyPr lIns="0" tIns="0" rIns="0" bIns="0" rtlCol="0" anchor="t">
            <a:spAutoFit/>
          </a:bodyPr>
          <a:lstStyle/>
          <a:p>
            <a:pPr algn="l">
              <a:lnSpc>
                <a:spcPts val="3195"/>
              </a:lnSpc>
            </a:pPr>
            <a:r>
              <a:rPr lang="en-US" sz="2600">
                <a:solidFill>
                  <a:srgbClr val="000000"/>
                </a:solidFill>
                <a:latin typeface="Poppins" panose="00000500000000000000"/>
                <a:ea typeface="Poppins" panose="00000500000000000000"/>
                <a:cs typeface="Poppins" panose="00000500000000000000"/>
                <a:sym typeface="Poppins" panose="00000500000000000000"/>
              </a:rPr>
              <a:t>STT Terpadu Nurul Fikri</a:t>
            </a:r>
            <a:endParaRPr lang="en-US" sz="2600">
              <a:solidFill>
                <a:srgbClr val="000000"/>
              </a:solidFill>
              <a:latin typeface="Poppins" panose="00000500000000000000"/>
              <a:ea typeface="Poppins" panose="00000500000000000000"/>
              <a:cs typeface="Poppins" panose="00000500000000000000"/>
              <a:sym typeface="Poppins" panose="00000500000000000000"/>
            </a:endParaRPr>
          </a:p>
          <a:p>
            <a:pPr algn="l">
              <a:lnSpc>
                <a:spcPts val="3195"/>
              </a:lnSpc>
            </a:pPr>
          </a:p>
        </p:txBody>
      </p:sp>
      <p:sp>
        <p:nvSpPr>
          <p:cNvPr id="11" name="Freeform 11"/>
          <p:cNvSpPr/>
          <p:nvPr/>
        </p:nvSpPr>
        <p:spPr>
          <a:xfrm>
            <a:off x="1821050" y="885510"/>
            <a:ext cx="798170" cy="708044"/>
          </a:xfrm>
          <a:custGeom>
            <a:avLst/>
            <a:gdLst/>
            <a:ahLst/>
            <a:cxnLst/>
            <a:rect l="l" t="t" r="r" b="b"/>
            <a:pathLst>
              <a:path w="798170" h="708044">
                <a:moveTo>
                  <a:pt x="0" y="0"/>
                </a:moveTo>
                <a:lnTo>
                  <a:pt x="798171" y="0"/>
                </a:lnTo>
                <a:lnTo>
                  <a:pt x="798171" y="708044"/>
                </a:lnTo>
                <a:lnTo>
                  <a:pt x="0" y="708044"/>
                </a:lnTo>
                <a:lnTo>
                  <a:pt x="0" y="0"/>
                </a:lnTo>
                <a:close/>
              </a:path>
            </a:pathLst>
          </a:custGeom>
          <a:blipFill>
            <a:blip r:embed="rId5"/>
            <a:stretch>
              <a:fillRect/>
            </a:stretch>
          </a:blipFill>
        </p:spPr>
      </p:sp>
      <p:sp>
        <p:nvSpPr>
          <p:cNvPr id="12" name="TextBox 12"/>
          <p:cNvSpPr txBox="1"/>
          <p:nvPr/>
        </p:nvSpPr>
        <p:spPr>
          <a:xfrm>
            <a:off x="14489446" y="1029326"/>
            <a:ext cx="3161249" cy="409575"/>
          </a:xfrm>
          <a:prstGeom prst="rect">
            <a:avLst/>
          </a:prstGeom>
        </p:spPr>
        <p:txBody>
          <a:bodyPr lIns="0" tIns="0" rIns="0" bIns="0" rtlCol="0" anchor="t">
            <a:spAutoFit/>
          </a:bodyPr>
          <a:lstStyle/>
          <a:p>
            <a:pPr algn="l">
              <a:lnSpc>
                <a:spcPts val="3195"/>
              </a:lnSpc>
            </a:pPr>
            <a:r>
              <a:rPr lang="en-US" sz="2600">
                <a:solidFill>
                  <a:srgbClr val="000000"/>
                </a:solidFill>
                <a:latin typeface="Poppins" panose="00000500000000000000"/>
                <a:ea typeface="Poppins" panose="00000500000000000000"/>
                <a:cs typeface="Poppins" panose="00000500000000000000"/>
                <a:sym typeface="Poppins" panose="00000500000000000000"/>
              </a:rPr>
              <a:t>Projek UAS</a:t>
            </a:r>
            <a:endParaRPr lang="en-US" sz="2600">
              <a:solidFill>
                <a:srgbClr val="000000"/>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p>
            <a:r>
              <a:rPr lang="en-US"/>
              <a:t> </a:t>
            </a:r>
            <a:endParaRPr lang="en-US"/>
          </a:p>
        </p:txBody>
      </p:sp>
      <p:sp>
        <p:nvSpPr>
          <p:cNvPr id="14" name="Subtitle 13"/>
          <p:cNvSpPr>
            <a:spLocks noGrp="1"/>
          </p:cNvSpPr>
          <p:nvPr>
            <p:ph type="subTitle" idx="1"/>
          </p:nvPr>
        </p:nvSpPr>
        <p:spPr/>
        <p:txBody>
          <a:bodyPr/>
          <a:p>
            <a:r>
              <a:rPr lang="en-US"/>
              <a:t>riwayat adalah hasil dari apa yang pernah kita lakukan, riwayat biasa juga di sebut histori</a:t>
            </a:r>
            <a:endParaRPr lang="en-US"/>
          </a:p>
        </p:txBody>
      </p:sp>
      <p:sp>
        <p:nvSpPr>
          <p:cNvPr id="2" name="TextBox 2"/>
          <p:cNvSpPr txBox="1"/>
          <p:nvPr/>
        </p:nvSpPr>
        <p:spPr>
          <a:xfrm>
            <a:off x="1581289" y="2041312"/>
            <a:ext cx="8283404" cy="953135"/>
          </a:xfrm>
          <a:prstGeom prst="rect">
            <a:avLst/>
          </a:prstGeom>
        </p:spPr>
        <p:txBody>
          <a:bodyPr lIns="0" tIns="0" rIns="0" bIns="0" rtlCol="0" anchor="t">
            <a:spAutoFit/>
          </a:bodyPr>
          <a:lstStyle/>
          <a:p>
            <a:pPr algn="l">
              <a:lnSpc>
                <a:spcPts val="7435"/>
              </a:lnSpc>
            </a:pPr>
            <a:r>
              <a:rPr lang="en-US" sz="6465" b="1">
                <a:solidFill>
                  <a:srgbClr val="000000"/>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rPr>
              <a:t>RIWAYAT</a:t>
            </a:r>
            <a:endParaRPr lang="en-US" sz="6465" b="1">
              <a:solidFill>
                <a:srgbClr val="000000"/>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endParaRPr>
          </a:p>
        </p:txBody>
      </p:sp>
      <p:grpSp>
        <p:nvGrpSpPr>
          <p:cNvPr id="3" name="Group 3"/>
          <p:cNvGrpSpPr/>
          <p:nvPr/>
        </p:nvGrpSpPr>
        <p:grpSpPr>
          <a:xfrm rot="0">
            <a:off x="14920260" y="8570738"/>
            <a:ext cx="1630290" cy="592312"/>
            <a:chOff x="0" y="0"/>
            <a:chExt cx="2173719" cy="789749"/>
          </a:xfrm>
        </p:grpSpPr>
        <p:grpSp>
          <p:nvGrpSpPr>
            <p:cNvPr id="4" name="Group 4"/>
            <p:cNvGrpSpPr/>
            <p:nvPr/>
          </p:nvGrpSpPr>
          <p:grpSpPr>
            <a:xfrm rot="0">
              <a:off x="0" y="0"/>
              <a:ext cx="2173719" cy="789749"/>
              <a:chOff x="0" y="0"/>
              <a:chExt cx="429377" cy="156000"/>
            </a:xfrm>
          </p:grpSpPr>
          <p:sp>
            <p:nvSpPr>
              <p:cNvPr id="5" name="Freeform 5"/>
              <p:cNvSpPr/>
              <p:nvPr/>
            </p:nvSpPr>
            <p:spPr>
              <a:xfrm>
                <a:off x="0" y="0"/>
                <a:ext cx="429377" cy="156000"/>
              </a:xfrm>
              <a:custGeom>
                <a:avLst/>
                <a:gdLst/>
                <a:ahLst/>
                <a:cxnLst/>
                <a:rect l="l" t="t" r="r" b="b"/>
                <a:pathLst>
                  <a:path w="429377" h="156000">
                    <a:moveTo>
                      <a:pt x="78000" y="0"/>
                    </a:moveTo>
                    <a:lnTo>
                      <a:pt x="351377" y="0"/>
                    </a:lnTo>
                    <a:cubicBezTo>
                      <a:pt x="372064" y="0"/>
                      <a:pt x="391903" y="8218"/>
                      <a:pt x="406531" y="22846"/>
                    </a:cubicBezTo>
                    <a:cubicBezTo>
                      <a:pt x="421159" y="37473"/>
                      <a:pt x="429377" y="57313"/>
                      <a:pt x="429377" y="78000"/>
                    </a:cubicBezTo>
                    <a:lnTo>
                      <a:pt x="429377" y="78000"/>
                    </a:lnTo>
                    <a:cubicBezTo>
                      <a:pt x="429377" y="98687"/>
                      <a:pt x="421159" y="118526"/>
                      <a:pt x="406531" y="133154"/>
                    </a:cubicBezTo>
                    <a:cubicBezTo>
                      <a:pt x="391903" y="147782"/>
                      <a:pt x="372064" y="156000"/>
                      <a:pt x="351377" y="156000"/>
                    </a:cubicBezTo>
                    <a:lnTo>
                      <a:pt x="78000" y="156000"/>
                    </a:lnTo>
                    <a:cubicBezTo>
                      <a:pt x="57313" y="156000"/>
                      <a:pt x="37473" y="147782"/>
                      <a:pt x="22846" y="133154"/>
                    </a:cubicBezTo>
                    <a:cubicBezTo>
                      <a:pt x="8218" y="118526"/>
                      <a:pt x="0" y="98687"/>
                      <a:pt x="0" y="78000"/>
                    </a:cubicBezTo>
                    <a:lnTo>
                      <a:pt x="0" y="78000"/>
                    </a:lnTo>
                    <a:cubicBezTo>
                      <a:pt x="0" y="57313"/>
                      <a:pt x="8218" y="37473"/>
                      <a:pt x="22846" y="22846"/>
                    </a:cubicBezTo>
                    <a:cubicBezTo>
                      <a:pt x="37473" y="8218"/>
                      <a:pt x="57313" y="0"/>
                      <a:pt x="78000" y="0"/>
                    </a:cubicBezTo>
                    <a:close/>
                  </a:path>
                </a:pathLst>
              </a:custGeom>
              <a:solidFill>
                <a:srgbClr val="000000">
                  <a:alpha val="0"/>
                </a:srgbClr>
              </a:solidFill>
              <a:ln w="19050" cap="rnd">
                <a:solidFill>
                  <a:srgbClr val="000000"/>
                </a:solidFill>
                <a:prstDash val="solid"/>
                <a:round/>
              </a:ln>
            </p:spPr>
          </p:sp>
          <p:sp>
            <p:nvSpPr>
              <p:cNvPr id="6" name="TextBox 6"/>
              <p:cNvSpPr txBox="1"/>
              <p:nvPr/>
            </p:nvSpPr>
            <p:spPr>
              <a:xfrm>
                <a:off x="0" y="28575"/>
                <a:ext cx="429377" cy="127425"/>
              </a:xfrm>
              <a:prstGeom prst="rect">
                <a:avLst/>
              </a:prstGeom>
            </p:spPr>
            <p:txBody>
              <a:bodyPr lIns="50800" tIns="50800" rIns="50800" bIns="50800" rtlCol="0" anchor="ctr"/>
              <a:lstStyle/>
              <a:p>
                <a:pPr algn="ctr">
                  <a:lnSpc>
                    <a:spcPts val="2835"/>
                  </a:lnSpc>
                </a:pPr>
              </a:p>
            </p:txBody>
          </p:sp>
        </p:grpSp>
        <p:sp>
          <p:nvSpPr>
            <p:cNvPr id="7" name="Freeform 7"/>
            <p:cNvSpPr/>
            <p:nvPr/>
          </p:nvSpPr>
          <p:spPr>
            <a:xfrm rot="5400000">
              <a:off x="1449973" y="325335"/>
              <a:ext cx="488328" cy="215279"/>
            </a:xfrm>
            <a:custGeom>
              <a:avLst/>
              <a:gdLst/>
              <a:ahLst/>
              <a:cxnLst/>
              <a:rect l="l" t="t" r="r" b="b"/>
              <a:pathLst>
                <a:path w="488328" h="215279">
                  <a:moveTo>
                    <a:pt x="0" y="0"/>
                  </a:moveTo>
                  <a:lnTo>
                    <a:pt x="488328" y="0"/>
                  </a:lnTo>
                  <a:lnTo>
                    <a:pt x="488328" y="215279"/>
                  </a:lnTo>
                  <a:lnTo>
                    <a:pt x="0" y="215279"/>
                  </a:lnTo>
                  <a:lnTo>
                    <a:pt x="0" y="0"/>
                  </a:lnTo>
                  <a:close/>
                </a:path>
              </a:pathLst>
            </a:custGeom>
            <a:blipFill>
              <a:blip r:embed="rId1">
                <a:extLst>
                  <a:ext uri="{96DAC541-7B7A-43D3-8B79-37D633B846F1}">
                    <asvg:svgBlip xmlns:asvg="http://schemas.microsoft.com/office/drawing/2016/SVG/main" r:embed="rId2"/>
                  </a:ext>
                </a:extLst>
              </a:blip>
              <a:stretch>
                <a:fillRect l="-137319" r="-117989" b="-2448505"/>
              </a:stretch>
            </a:blipFill>
          </p:spPr>
        </p:sp>
        <p:sp>
          <p:nvSpPr>
            <p:cNvPr id="8" name="TextBox 8"/>
            <p:cNvSpPr txBox="1"/>
            <p:nvPr/>
          </p:nvSpPr>
          <p:spPr>
            <a:xfrm>
              <a:off x="373219" y="175673"/>
              <a:ext cx="1086057" cy="457454"/>
            </a:xfrm>
            <a:prstGeom prst="rect">
              <a:avLst/>
            </a:prstGeom>
          </p:spPr>
          <p:txBody>
            <a:bodyPr lIns="0" tIns="0" rIns="0" bIns="0" rtlCol="0" anchor="t">
              <a:spAutoFit/>
            </a:bodyPr>
            <a:lstStyle/>
            <a:p>
              <a:pPr algn="l">
                <a:lnSpc>
                  <a:spcPts val="2615"/>
                </a:lnSpc>
              </a:pPr>
              <a:r>
                <a:rPr lang="en-US" sz="2400">
                  <a:solidFill>
                    <a:srgbClr val="000000"/>
                  </a:solidFill>
                  <a:latin typeface="Inter" panose="020B0502030000000004"/>
                  <a:ea typeface="Inter" panose="020B0502030000000004"/>
                  <a:cs typeface="Inter" panose="020B0502030000000004"/>
                  <a:sym typeface="Inter" panose="020B0502030000000004"/>
                </a:rPr>
                <a:t>Next</a:t>
              </a:r>
              <a:endParaRPr lang="en-US" sz="2400">
                <a:solidFill>
                  <a:srgbClr val="000000"/>
                </a:solidFill>
                <a:latin typeface="Inter" panose="020B0502030000000004"/>
                <a:ea typeface="Inter" panose="020B0502030000000004"/>
                <a:cs typeface="Inter" panose="020B0502030000000004"/>
                <a:sym typeface="Inter" panose="020B0502030000000004"/>
              </a:endParaRPr>
            </a:p>
          </p:txBody>
        </p:sp>
      </p:grpSp>
      <p:sp>
        <p:nvSpPr>
          <p:cNvPr id="9" name="Freeform 9"/>
          <p:cNvSpPr/>
          <p:nvPr/>
        </p:nvSpPr>
        <p:spPr>
          <a:xfrm rot="5400000">
            <a:off x="16350114" y="1190727"/>
            <a:ext cx="267871" cy="105442"/>
          </a:xfrm>
          <a:custGeom>
            <a:avLst/>
            <a:gdLst/>
            <a:ahLst/>
            <a:cxnLst/>
            <a:rect l="l" t="t" r="r" b="b"/>
            <a:pathLst>
              <a:path w="267871" h="105442">
                <a:moveTo>
                  <a:pt x="0" y="0"/>
                </a:moveTo>
                <a:lnTo>
                  <a:pt x="267870" y="0"/>
                </a:lnTo>
                <a:lnTo>
                  <a:pt x="267870" y="105442"/>
                </a:lnTo>
                <a:lnTo>
                  <a:pt x="0" y="105442"/>
                </a:lnTo>
                <a:lnTo>
                  <a:pt x="0" y="0"/>
                </a:lnTo>
                <a:close/>
              </a:path>
            </a:pathLst>
          </a:custGeom>
          <a:blipFill>
            <a:blip r:embed="rId3">
              <a:extLst>
                <a:ext uri="{96DAC541-7B7A-43D3-8B79-37D633B846F1}">
                  <asvg:svgBlip xmlns:asvg="http://schemas.microsoft.com/office/drawing/2016/SVG/main" r:embed="rId4"/>
                </a:ext>
              </a:extLst>
            </a:blip>
            <a:stretch>
              <a:fillRect t="-145788"/>
            </a:stretch>
          </a:blipFill>
        </p:spPr>
      </p:sp>
      <p:sp>
        <p:nvSpPr>
          <p:cNvPr id="10" name="TextBox 10"/>
          <p:cNvSpPr txBox="1"/>
          <p:nvPr/>
        </p:nvSpPr>
        <p:spPr>
          <a:xfrm>
            <a:off x="2814090" y="1029363"/>
            <a:ext cx="4271879" cy="819150"/>
          </a:xfrm>
          <a:prstGeom prst="rect">
            <a:avLst/>
          </a:prstGeom>
        </p:spPr>
        <p:txBody>
          <a:bodyPr lIns="0" tIns="0" rIns="0" bIns="0" rtlCol="0" anchor="t">
            <a:spAutoFit/>
          </a:bodyPr>
          <a:lstStyle/>
          <a:p>
            <a:pPr algn="l">
              <a:lnSpc>
                <a:spcPts val="3195"/>
              </a:lnSpc>
            </a:pPr>
            <a:r>
              <a:rPr lang="en-US" sz="2600">
                <a:solidFill>
                  <a:srgbClr val="000000"/>
                </a:solidFill>
                <a:latin typeface="Poppins" panose="00000500000000000000"/>
                <a:ea typeface="Poppins" panose="00000500000000000000"/>
                <a:cs typeface="Poppins" panose="00000500000000000000"/>
                <a:sym typeface="Poppins" panose="00000500000000000000"/>
              </a:rPr>
              <a:t>STT Terpadu Nurul Fikri</a:t>
            </a:r>
            <a:endParaRPr lang="en-US" sz="2600">
              <a:solidFill>
                <a:srgbClr val="000000"/>
              </a:solidFill>
              <a:latin typeface="Poppins" panose="00000500000000000000"/>
              <a:ea typeface="Poppins" panose="00000500000000000000"/>
              <a:cs typeface="Poppins" panose="00000500000000000000"/>
              <a:sym typeface="Poppins" panose="00000500000000000000"/>
            </a:endParaRPr>
          </a:p>
          <a:p>
            <a:pPr algn="l">
              <a:lnSpc>
                <a:spcPts val="3195"/>
              </a:lnSpc>
            </a:pPr>
          </a:p>
        </p:txBody>
      </p:sp>
      <p:sp>
        <p:nvSpPr>
          <p:cNvPr id="11" name="Freeform 11"/>
          <p:cNvSpPr/>
          <p:nvPr/>
        </p:nvSpPr>
        <p:spPr>
          <a:xfrm>
            <a:off x="1821050" y="885510"/>
            <a:ext cx="798170" cy="708044"/>
          </a:xfrm>
          <a:custGeom>
            <a:avLst/>
            <a:gdLst/>
            <a:ahLst/>
            <a:cxnLst/>
            <a:rect l="l" t="t" r="r" b="b"/>
            <a:pathLst>
              <a:path w="798170" h="708044">
                <a:moveTo>
                  <a:pt x="0" y="0"/>
                </a:moveTo>
                <a:lnTo>
                  <a:pt x="798171" y="0"/>
                </a:lnTo>
                <a:lnTo>
                  <a:pt x="798171" y="708044"/>
                </a:lnTo>
                <a:lnTo>
                  <a:pt x="0" y="708044"/>
                </a:lnTo>
                <a:lnTo>
                  <a:pt x="0" y="0"/>
                </a:lnTo>
                <a:close/>
              </a:path>
            </a:pathLst>
          </a:custGeom>
          <a:blipFill>
            <a:blip r:embed="rId5"/>
            <a:stretch>
              <a:fillRect/>
            </a:stretch>
          </a:blipFill>
        </p:spPr>
      </p:sp>
      <p:sp>
        <p:nvSpPr>
          <p:cNvPr id="12" name="TextBox 12"/>
          <p:cNvSpPr txBox="1"/>
          <p:nvPr/>
        </p:nvSpPr>
        <p:spPr>
          <a:xfrm>
            <a:off x="14489446" y="1029326"/>
            <a:ext cx="3161249" cy="409575"/>
          </a:xfrm>
          <a:prstGeom prst="rect">
            <a:avLst/>
          </a:prstGeom>
        </p:spPr>
        <p:txBody>
          <a:bodyPr lIns="0" tIns="0" rIns="0" bIns="0" rtlCol="0" anchor="t">
            <a:spAutoFit/>
          </a:bodyPr>
          <a:lstStyle/>
          <a:p>
            <a:pPr algn="l">
              <a:lnSpc>
                <a:spcPts val="3195"/>
              </a:lnSpc>
            </a:pPr>
            <a:r>
              <a:rPr lang="en-US" sz="2600">
                <a:solidFill>
                  <a:srgbClr val="000000"/>
                </a:solidFill>
                <a:latin typeface="Poppins" panose="00000500000000000000"/>
                <a:ea typeface="Poppins" panose="00000500000000000000"/>
                <a:cs typeface="Poppins" panose="00000500000000000000"/>
                <a:sym typeface="Poppins" panose="00000500000000000000"/>
              </a:rPr>
              <a:t>Projek UAS</a:t>
            </a:r>
            <a:endParaRPr lang="en-US" sz="2600">
              <a:solidFill>
                <a:srgbClr val="000000"/>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p>
            <a:r>
              <a:rPr lang="en-US"/>
              <a:t> </a:t>
            </a:r>
            <a:endParaRPr lang="en-US"/>
          </a:p>
        </p:txBody>
      </p:sp>
      <p:sp>
        <p:nvSpPr>
          <p:cNvPr id="14" name="Subtitle 13"/>
          <p:cNvSpPr>
            <a:spLocks noGrp="1"/>
          </p:cNvSpPr>
          <p:nvPr>
            <p:ph type="subTitle" idx="1"/>
          </p:nvPr>
        </p:nvSpPr>
        <p:spPr/>
        <p:txBody>
          <a:bodyPr/>
          <a:p>
            <a:r>
              <a:rPr lang="en-US"/>
              <a:t>berita ini mencakup informasi informasi  mengenai seputar matauang.</a:t>
            </a:r>
            <a:endParaRPr lang="en-US"/>
          </a:p>
        </p:txBody>
      </p:sp>
      <p:sp>
        <p:nvSpPr>
          <p:cNvPr id="2" name="TextBox 2"/>
          <p:cNvSpPr txBox="1"/>
          <p:nvPr/>
        </p:nvSpPr>
        <p:spPr>
          <a:xfrm>
            <a:off x="1581289" y="2041312"/>
            <a:ext cx="8283404" cy="953135"/>
          </a:xfrm>
          <a:prstGeom prst="rect">
            <a:avLst/>
          </a:prstGeom>
        </p:spPr>
        <p:txBody>
          <a:bodyPr lIns="0" tIns="0" rIns="0" bIns="0" rtlCol="0" anchor="t">
            <a:spAutoFit/>
          </a:bodyPr>
          <a:lstStyle/>
          <a:p>
            <a:pPr algn="l">
              <a:lnSpc>
                <a:spcPts val="7435"/>
              </a:lnSpc>
            </a:pPr>
            <a:r>
              <a:rPr lang="en-US" sz="6465" b="1">
                <a:solidFill>
                  <a:srgbClr val="000000"/>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rPr>
              <a:t>BERITA</a:t>
            </a:r>
            <a:endParaRPr lang="en-US" sz="6465" b="1">
              <a:solidFill>
                <a:srgbClr val="000000"/>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endParaRPr>
          </a:p>
        </p:txBody>
      </p:sp>
      <p:grpSp>
        <p:nvGrpSpPr>
          <p:cNvPr id="3" name="Group 3"/>
          <p:cNvGrpSpPr/>
          <p:nvPr/>
        </p:nvGrpSpPr>
        <p:grpSpPr>
          <a:xfrm rot="0">
            <a:off x="14920260" y="8570738"/>
            <a:ext cx="1630290" cy="592312"/>
            <a:chOff x="0" y="0"/>
            <a:chExt cx="2173719" cy="789749"/>
          </a:xfrm>
        </p:grpSpPr>
        <p:grpSp>
          <p:nvGrpSpPr>
            <p:cNvPr id="4" name="Group 4"/>
            <p:cNvGrpSpPr/>
            <p:nvPr/>
          </p:nvGrpSpPr>
          <p:grpSpPr>
            <a:xfrm rot="0">
              <a:off x="0" y="0"/>
              <a:ext cx="2173719" cy="789749"/>
              <a:chOff x="0" y="0"/>
              <a:chExt cx="429377" cy="156000"/>
            </a:xfrm>
          </p:grpSpPr>
          <p:sp>
            <p:nvSpPr>
              <p:cNvPr id="5" name="Freeform 5"/>
              <p:cNvSpPr/>
              <p:nvPr/>
            </p:nvSpPr>
            <p:spPr>
              <a:xfrm>
                <a:off x="0" y="0"/>
                <a:ext cx="429377" cy="156000"/>
              </a:xfrm>
              <a:custGeom>
                <a:avLst/>
                <a:gdLst/>
                <a:ahLst/>
                <a:cxnLst/>
                <a:rect l="l" t="t" r="r" b="b"/>
                <a:pathLst>
                  <a:path w="429377" h="156000">
                    <a:moveTo>
                      <a:pt x="78000" y="0"/>
                    </a:moveTo>
                    <a:lnTo>
                      <a:pt x="351377" y="0"/>
                    </a:lnTo>
                    <a:cubicBezTo>
                      <a:pt x="372064" y="0"/>
                      <a:pt x="391903" y="8218"/>
                      <a:pt x="406531" y="22846"/>
                    </a:cubicBezTo>
                    <a:cubicBezTo>
                      <a:pt x="421159" y="37473"/>
                      <a:pt x="429377" y="57313"/>
                      <a:pt x="429377" y="78000"/>
                    </a:cubicBezTo>
                    <a:lnTo>
                      <a:pt x="429377" y="78000"/>
                    </a:lnTo>
                    <a:cubicBezTo>
                      <a:pt x="429377" y="98687"/>
                      <a:pt x="421159" y="118526"/>
                      <a:pt x="406531" y="133154"/>
                    </a:cubicBezTo>
                    <a:cubicBezTo>
                      <a:pt x="391903" y="147782"/>
                      <a:pt x="372064" y="156000"/>
                      <a:pt x="351377" y="156000"/>
                    </a:cubicBezTo>
                    <a:lnTo>
                      <a:pt x="78000" y="156000"/>
                    </a:lnTo>
                    <a:cubicBezTo>
                      <a:pt x="57313" y="156000"/>
                      <a:pt x="37473" y="147782"/>
                      <a:pt x="22846" y="133154"/>
                    </a:cubicBezTo>
                    <a:cubicBezTo>
                      <a:pt x="8218" y="118526"/>
                      <a:pt x="0" y="98687"/>
                      <a:pt x="0" y="78000"/>
                    </a:cubicBezTo>
                    <a:lnTo>
                      <a:pt x="0" y="78000"/>
                    </a:lnTo>
                    <a:cubicBezTo>
                      <a:pt x="0" y="57313"/>
                      <a:pt x="8218" y="37473"/>
                      <a:pt x="22846" y="22846"/>
                    </a:cubicBezTo>
                    <a:cubicBezTo>
                      <a:pt x="37473" y="8218"/>
                      <a:pt x="57313" y="0"/>
                      <a:pt x="78000" y="0"/>
                    </a:cubicBezTo>
                    <a:close/>
                  </a:path>
                </a:pathLst>
              </a:custGeom>
              <a:solidFill>
                <a:srgbClr val="000000">
                  <a:alpha val="0"/>
                </a:srgbClr>
              </a:solidFill>
              <a:ln w="19050" cap="rnd">
                <a:solidFill>
                  <a:srgbClr val="000000"/>
                </a:solidFill>
                <a:prstDash val="solid"/>
                <a:round/>
              </a:ln>
            </p:spPr>
          </p:sp>
          <p:sp>
            <p:nvSpPr>
              <p:cNvPr id="6" name="TextBox 6"/>
              <p:cNvSpPr txBox="1"/>
              <p:nvPr/>
            </p:nvSpPr>
            <p:spPr>
              <a:xfrm>
                <a:off x="0" y="28575"/>
                <a:ext cx="429377" cy="127425"/>
              </a:xfrm>
              <a:prstGeom prst="rect">
                <a:avLst/>
              </a:prstGeom>
            </p:spPr>
            <p:txBody>
              <a:bodyPr lIns="50800" tIns="50800" rIns="50800" bIns="50800" rtlCol="0" anchor="ctr"/>
              <a:lstStyle/>
              <a:p>
                <a:pPr algn="ctr">
                  <a:lnSpc>
                    <a:spcPts val="2835"/>
                  </a:lnSpc>
                </a:pPr>
              </a:p>
            </p:txBody>
          </p:sp>
        </p:grpSp>
        <p:sp>
          <p:nvSpPr>
            <p:cNvPr id="7" name="Freeform 7"/>
            <p:cNvSpPr/>
            <p:nvPr/>
          </p:nvSpPr>
          <p:spPr>
            <a:xfrm rot="5400000">
              <a:off x="1449973" y="325335"/>
              <a:ext cx="488328" cy="215279"/>
            </a:xfrm>
            <a:custGeom>
              <a:avLst/>
              <a:gdLst/>
              <a:ahLst/>
              <a:cxnLst/>
              <a:rect l="l" t="t" r="r" b="b"/>
              <a:pathLst>
                <a:path w="488328" h="215279">
                  <a:moveTo>
                    <a:pt x="0" y="0"/>
                  </a:moveTo>
                  <a:lnTo>
                    <a:pt x="488328" y="0"/>
                  </a:lnTo>
                  <a:lnTo>
                    <a:pt x="488328" y="215279"/>
                  </a:lnTo>
                  <a:lnTo>
                    <a:pt x="0" y="215279"/>
                  </a:lnTo>
                  <a:lnTo>
                    <a:pt x="0" y="0"/>
                  </a:lnTo>
                  <a:close/>
                </a:path>
              </a:pathLst>
            </a:custGeom>
            <a:blipFill>
              <a:blip r:embed="rId1">
                <a:extLst>
                  <a:ext uri="{96DAC541-7B7A-43D3-8B79-37D633B846F1}">
                    <asvg:svgBlip xmlns:asvg="http://schemas.microsoft.com/office/drawing/2016/SVG/main" r:embed="rId2"/>
                  </a:ext>
                </a:extLst>
              </a:blip>
              <a:stretch>
                <a:fillRect l="-137319" r="-117989" b="-2448505"/>
              </a:stretch>
            </a:blipFill>
          </p:spPr>
        </p:sp>
        <p:sp>
          <p:nvSpPr>
            <p:cNvPr id="8" name="TextBox 8"/>
            <p:cNvSpPr txBox="1"/>
            <p:nvPr/>
          </p:nvSpPr>
          <p:spPr>
            <a:xfrm>
              <a:off x="373219" y="175673"/>
              <a:ext cx="1086057" cy="457454"/>
            </a:xfrm>
            <a:prstGeom prst="rect">
              <a:avLst/>
            </a:prstGeom>
          </p:spPr>
          <p:txBody>
            <a:bodyPr lIns="0" tIns="0" rIns="0" bIns="0" rtlCol="0" anchor="t">
              <a:spAutoFit/>
            </a:bodyPr>
            <a:lstStyle/>
            <a:p>
              <a:pPr algn="l">
                <a:lnSpc>
                  <a:spcPts val="2615"/>
                </a:lnSpc>
              </a:pPr>
              <a:r>
                <a:rPr lang="en-US" sz="2400">
                  <a:solidFill>
                    <a:srgbClr val="000000"/>
                  </a:solidFill>
                  <a:latin typeface="Inter" panose="020B0502030000000004"/>
                  <a:ea typeface="Inter" panose="020B0502030000000004"/>
                  <a:cs typeface="Inter" panose="020B0502030000000004"/>
                  <a:sym typeface="Inter" panose="020B0502030000000004"/>
                </a:rPr>
                <a:t>Next</a:t>
              </a:r>
              <a:endParaRPr lang="en-US" sz="2400">
                <a:solidFill>
                  <a:srgbClr val="000000"/>
                </a:solidFill>
                <a:latin typeface="Inter" panose="020B0502030000000004"/>
                <a:ea typeface="Inter" panose="020B0502030000000004"/>
                <a:cs typeface="Inter" panose="020B0502030000000004"/>
                <a:sym typeface="Inter" panose="020B0502030000000004"/>
              </a:endParaRPr>
            </a:p>
          </p:txBody>
        </p:sp>
      </p:grpSp>
      <p:sp>
        <p:nvSpPr>
          <p:cNvPr id="9" name="Freeform 9"/>
          <p:cNvSpPr/>
          <p:nvPr/>
        </p:nvSpPr>
        <p:spPr>
          <a:xfrm rot="5400000">
            <a:off x="16350114" y="1190727"/>
            <a:ext cx="267871" cy="105442"/>
          </a:xfrm>
          <a:custGeom>
            <a:avLst/>
            <a:gdLst/>
            <a:ahLst/>
            <a:cxnLst/>
            <a:rect l="l" t="t" r="r" b="b"/>
            <a:pathLst>
              <a:path w="267871" h="105442">
                <a:moveTo>
                  <a:pt x="0" y="0"/>
                </a:moveTo>
                <a:lnTo>
                  <a:pt x="267870" y="0"/>
                </a:lnTo>
                <a:lnTo>
                  <a:pt x="267870" y="105442"/>
                </a:lnTo>
                <a:lnTo>
                  <a:pt x="0" y="105442"/>
                </a:lnTo>
                <a:lnTo>
                  <a:pt x="0" y="0"/>
                </a:lnTo>
                <a:close/>
              </a:path>
            </a:pathLst>
          </a:custGeom>
          <a:blipFill>
            <a:blip r:embed="rId3">
              <a:extLst>
                <a:ext uri="{96DAC541-7B7A-43D3-8B79-37D633B846F1}">
                  <asvg:svgBlip xmlns:asvg="http://schemas.microsoft.com/office/drawing/2016/SVG/main" r:embed="rId4"/>
                </a:ext>
              </a:extLst>
            </a:blip>
            <a:stretch>
              <a:fillRect t="-145788"/>
            </a:stretch>
          </a:blipFill>
        </p:spPr>
      </p:sp>
      <p:sp>
        <p:nvSpPr>
          <p:cNvPr id="10" name="TextBox 10"/>
          <p:cNvSpPr txBox="1"/>
          <p:nvPr/>
        </p:nvSpPr>
        <p:spPr>
          <a:xfrm>
            <a:off x="2814090" y="1029363"/>
            <a:ext cx="4271879" cy="819150"/>
          </a:xfrm>
          <a:prstGeom prst="rect">
            <a:avLst/>
          </a:prstGeom>
        </p:spPr>
        <p:txBody>
          <a:bodyPr lIns="0" tIns="0" rIns="0" bIns="0" rtlCol="0" anchor="t">
            <a:spAutoFit/>
          </a:bodyPr>
          <a:lstStyle/>
          <a:p>
            <a:pPr algn="l">
              <a:lnSpc>
                <a:spcPts val="3195"/>
              </a:lnSpc>
            </a:pPr>
            <a:r>
              <a:rPr lang="en-US" sz="2600">
                <a:solidFill>
                  <a:srgbClr val="000000"/>
                </a:solidFill>
                <a:latin typeface="Poppins" panose="00000500000000000000"/>
                <a:ea typeface="Poppins" panose="00000500000000000000"/>
                <a:cs typeface="Poppins" panose="00000500000000000000"/>
                <a:sym typeface="Poppins" panose="00000500000000000000"/>
              </a:rPr>
              <a:t>STT Terpadu Nurul Fikri</a:t>
            </a:r>
            <a:endParaRPr lang="en-US" sz="2600">
              <a:solidFill>
                <a:srgbClr val="000000"/>
              </a:solidFill>
              <a:latin typeface="Poppins" panose="00000500000000000000"/>
              <a:ea typeface="Poppins" panose="00000500000000000000"/>
              <a:cs typeface="Poppins" panose="00000500000000000000"/>
              <a:sym typeface="Poppins" panose="00000500000000000000"/>
            </a:endParaRPr>
          </a:p>
          <a:p>
            <a:pPr algn="l">
              <a:lnSpc>
                <a:spcPts val="3195"/>
              </a:lnSpc>
            </a:pPr>
          </a:p>
        </p:txBody>
      </p:sp>
      <p:sp>
        <p:nvSpPr>
          <p:cNvPr id="11" name="Freeform 11"/>
          <p:cNvSpPr/>
          <p:nvPr/>
        </p:nvSpPr>
        <p:spPr>
          <a:xfrm>
            <a:off x="1821050" y="885510"/>
            <a:ext cx="798170" cy="708044"/>
          </a:xfrm>
          <a:custGeom>
            <a:avLst/>
            <a:gdLst/>
            <a:ahLst/>
            <a:cxnLst/>
            <a:rect l="l" t="t" r="r" b="b"/>
            <a:pathLst>
              <a:path w="798170" h="708044">
                <a:moveTo>
                  <a:pt x="0" y="0"/>
                </a:moveTo>
                <a:lnTo>
                  <a:pt x="798171" y="0"/>
                </a:lnTo>
                <a:lnTo>
                  <a:pt x="798171" y="708044"/>
                </a:lnTo>
                <a:lnTo>
                  <a:pt x="0" y="708044"/>
                </a:lnTo>
                <a:lnTo>
                  <a:pt x="0" y="0"/>
                </a:lnTo>
                <a:close/>
              </a:path>
            </a:pathLst>
          </a:custGeom>
          <a:blipFill>
            <a:blip r:embed="rId5"/>
            <a:stretch>
              <a:fillRect/>
            </a:stretch>
          </a:blipFill>
        </p:spPr>
      </p:sp>
      <p:sp>
        <p:nvSpPr>
          <p:cNvPr id="12" name="TextBox 12"/>
          <p:cNvSpPr txBox="1"/>
          <p:nvPr/>
        </p:nvSpPr>
        <p:spPr>
          <a:xfrm>
            <a:off x="14489446" y="1029326"/>
            <a:ext cx="3161249" cy="409575"/>
          </a:xfrm>
          <a:prstGeom prst="rect">
            <a:avLst/>
          </a:prstGeom>
        </p:spPr>
        <p:txBody>
          <a:bodyPr lIns="0" tIns="0" rIns="0" bIns="0" rtlCol="0" anchor="t">
            <a:spAutoFit/>
          </a:bodyPr>
          <a:lstStyle/>
          <a:p>
            <a:pPr algn="l">
              <a:lnSpc>
                <a:spcPts val="3195"/>
              </a:lnSpc>
            </a:pPr>
            <a:r>
              <a:rPr lang="en-US" sz="2600">
                <a:solidFill>
                  <a:srgbClr val="000000"/>
                </a:solidFill>
                <a:latin typeface="Poppins" panose="00000500000000000000"/>
                <a:ea typeface="Poppins" panose="00000500000000000000"/>
                <a:cs typeface="Poppins" panose="00000500000000000000"/>
                <a:sym typeface="Poppins" panose="00000500000000000000"/>
              </a:rPr>
              <a:t>Projek UAS</a:t>
            </a:r>
            <a:endParaRPr lang="en-US" sz="2600">
              <a:solidFill>
                <a:srgbClr val="000000"/>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p>
            <a:r>
              <a:rPr lang="en-US"/>
              <a:t> </a:t>
            </a:r>
            <a:endParaRPr lang="en-US"/>
          </a:p>
        </p:txBody>
      </p:sp>
      <p:sp>
        <p:nvSpPr>
          <p:cNvPr id="14" name="Subtitle 13"/>
          <p:cNvSpPr>
            <a:spLocks noGrp="1"/>
          </p:cNvSpPr>
          <p:nvPr>
            <p:ph type="subTitle" idx="1"/>
          </p:nvPr>
        </p:nvSpPr>
        <p:spPr>
          <a:xfrm>
            <a:off x="1369060" y="3071495"/>
            <a:ext cx="6403340" cy="2567305"/>
          </a:xfrm>
        </p:spPr>
        <p:txBody>
          <a:bodyPr>
            <a:normAutofit fontScale="80000"/>
          </a:bodyPr>
          <a:p>
            <a:pPr algn="l"/>
            <a:r>
              <a:rPr lang="en-US">
                <a:solidFill>
                  <a:schemeClr val="tx1"/>
                </a:solidFill>
              </a:rPr>
              <a:t>Informasi ini mengenai pengguanaan aplikasi yang telah kami buat mulai dari matauang apa saja yang kami gunakan, cara menggunakan aplikasi kami dan catatan penjelasan tentang fitur nya ketika sudah di gunakan</a:t>
            </a:r>
            <a:endParaRPr lang="en-US">
              <a:solidFill>
                <a:schemeClr val="tx1"/>
              </a:solidFill>
            </a:endParaRPr>
          </a:p>
        </p:txBody>
      </p:sp>
      <p:sp>
        <p:nvSpPr>
          <p:cNvPr id="2" name="TextBox 2"/>
          <p:cNvSpPr txBox="1"/>
          <p:nvPr/>
        </p:nvSpPr>
        <p:spPr>
          <a:xfrm>
            <a:off x="1581289" y="2041312"/>
            <a:ext cx="8283404" cy="953135"/>
          </a:xfrm>
          <a:prstGeom prst="rect">
            <a:avLst/>
          </a:prstGeom>
        </p:spPr>
        <p:txBody>
          <a:bodyPr lIns="0" tIns="0" rIns="0" bIns="0" rtlCol="0" anchor="t">
            <a:spAutoFit/>
          </a:bodyPr>
          <a:lstStyle/>
          <a:p>
            <a:pPr algn="l">
              <a:lnSpc>
                <a:spcPts val="7435"/>
              </a:lnSpc>
            </a:pPr>
            <a:r>
              <a:rPr lang="en-US" sz="6465" b="1">
                <a:solidFill>
                  <a:srgbClr val="000000"/>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rPr>
              <a:t>INFORMASI</a:t>
            </a:r>
            <a:endParaRPr lang="en-US" sz="6465" b="1">
              <a:solidFill>
                <a:srgbClr val="000000"/>
              </a:solidFill>
              <a:latin typeface="Atkinson Hyperlegible Bold" panose="00000500000000000000"/>
              <a:ea typeface="Atkinson Hyperlegible Bold" panose="00000500000000000000"/>
              <a:cs typeface="Atkinson Hyperlegible Bold" panose="00000500000000000000"/>
              <a:sym typeface="Atkinson Hyperlegible Bold" panose="00000500000000000000"/>
            </a:endParaRPr>
          </a:p>
        </p:txBody>
      </p:sp>
      <p:grpSp>
        <p:nvGrpSpPr>
          <p:cNvPr id="3" name="Group 3"/>
          <p:cNvGrpSpPr/>
          <p:nvPr/>
        </p:nvGrpSpPr>
        <p:grpSpPr>
          <a:xfrm rot="0">
            <a:off x="14920260" y="8570738"/>
            <a:ext cx="1630290" cy="592312"/>
            <a:chOff x="0" y="0"/>
            <a:chExt cx="2173719" cy="789749"/>
          </a:xfrm>
        </p:grpSpPr>
        <p:grpSp>
          <p:nvGrpSpPr>
            <p:cNvPr id="4" name="Group 4"/>
            <p:cNvGrpSpPr/>
            <p:nvPr/>
          </p:nvGrpSpPr>
          <p:grpSpPr>
            <a:xfrm rot="0">
              <a:off x="0" y="0"/>
              <a:ext cx="2173719" cy="789749"/>
              <a:chOff x="0" y="0"/>
              <a:chExt cx="429377" cy="156000"/>
            </a:xfrm>
          </p:grpSpPr>
          <p:sp>
            <p:nvSpPr>
              <p:cNvPr id="5" name="Freeform 5"/>
              <p:cNvSpPr/>
              <p:nvPr/>
            </p:nvSpPr>
            <p:spPr>
              <a:xfrm>
                <a:off x="0" y="0"/>
                <a:ext cx="429377" cy="156000"/>
              </a:xfrm>
              <a:custGeom>
                <a:avLst/>
                <a:gdLst/>
                <a:ahLst/>
                <a:cxnLst/>
                <a:rect l="l" t="t" r="r" b="b"/>
                <a:pathLst>
                  <a:path w="429377" h="156000">
                    <a:moveTo>
                      <a:pt x="78000" y="0"/>
                    </a:moveTo>
                    <a:lnTo>
                      <a:pt x="351377" y="0"/>
                    </a:lnTo>
                    <a:cubicBezTo>
                      <a:pt x="372064" y="0"/>
                      <a:pt x="391903" y="8218"/>
                      <a:pt x="406531" y="22846"/>
                    </a:cubicBezTo>
                    <a:cubicBezTo>
                      <a:pt x="421159" y="37473"/>
                      <a:pt x="429377" y="57313"/>
                      <a:pt x="429377" y="78000"/>
                    </a:cubicBezTo>
                    <a:lnTo>
                      <a:pt x="429377" y="78000"/>
                    </a:lnTo>
                    <a:cubicBezTo>
                      <a:pt x="429377" y="98687"/>
                      <a:pt x="421159" y="118526"/>
                      <a:pt x="406531" y="133154"/>
                    </a:cubicBezTo>
                    <a:cubicBezTo>
                      <a:pt x="391903" y="147782"/>
                      <a:pt x="372064" y="156000"/>
                      <a:pt x="351377" y="156000"/>
                    </a:cubicBezTo>
                    <a:lnTo>
                      <a:pt x="78000" y="156000"/>
                    </a:lnTo>
                    <a:cubicBezTo>
                      <a:pt x="57313" y="156000"/>
                      <a:pt x="37473" y="147782"/>
                      <a:pt x="22846" y="133154"/>
                    </a:cubicBezTo>
                    <a:cubicBezTo>
                      <a:pt x="8218" y="118526"/>
                      <a:pt x="0" y="98687"/>
                      <a:pt x="0" y="78000"/>
                    </a:cubicBezTo>
                    <a:lnTo>
                      <a:pt x="0" y="78000"/>
                    </a:lnTo>
                    <a:cubicBezTo>
                      <a:pt x="0" y="57313"/>
                      <a:pt x="8218" y="37473"/>
                      <a:pt x="22846" y="22846"/>
                    </a:cubicBezTo>
                    <a:cubicBezTo>
                      <a:pt x="37473" y="8218"/>
                      <a:pt x="57313" y="0"/>
                      <a:pt x="78000" y="0"/>
                    </a:cubicBezTo>
                    <a:close/>
                  </a:path>
                </a:pathLst>
              </a:custGeom>
              <a:solidFill>
                <a:srgbClr val="000000">
                  <a:alpha val="0"/>
                </a:srgbClr>
              </a:solidFill>
              <a:ln w="19050" cap="rnd">
                <a:solidFill>
                  <a:srgbClr val="000000"/>
                </a:solidFill>
                <a:prstDash val="solid"/>
                <a:round/>
              </a:ln>
            </p:spPr>
          </p:sp>
          <p:sp>
            <p:nvSpPr>
              <p:cNvPr id="6" name="TextBox 6"/>
              <p:cNvSpPr txBox="1"/>
              <p:nvPr/>
            </p:nvSpPr>
            <p:spPr>
              <a:xfrm>
                <a:off x="0" y="28575"/>
                <a:ext cx="429377" cy="127425"/>
              </a:xfrm>
              <a:prstGeom prst="rect">
                <a:avLst/>
              </a:prstGeom>
            </p:spPr>
            <p:txBody>
              <a:bodyPr lIns="50800" tIns="50800" rIns="50800" bIns="50800" rtlCol="0" anchor="ctr"/>
              <a:lstStyle/>
              <a:p>
                <a:pPr algn="ctr">
                  <a:lnSpc>
                    <a:spcPts val="2835"/>
                  </a:lnSpc>
                </a:pPr>
              </a:p>
            </p:txBody>
          </p:sp>
        </p:grpSp>
        <p:sp>
          <p:nvSpPr>
            <p:cNvPr id="7" name="Freeform 7"/>
            <p:cNvSpPr/>
            <p:nvPr/>
          </p:nvSpPr>
          <p:spPr>
            <a:xfrm rot="5400000">
              <a:off x="1449973" y="325335"/>
              <a:ext cx="488328" cy="215279"/>
            </a:xfrm>
            <a:custGeom>
              <a:avLst/>
              <a:gdLst/>
              <a:ahLst/>
              <a:cxnLst/>
              <a:rect l="l" t="t" r="r" b="b"/>
              <a:pathLst>
                <a:path w="488328" h="215279">
                  <a:moveTo>
                    <a:pt x="0" y="0"/>
                  </a:moveTo>
                  <a:lnTo>
                    <a:pt x="488328" y="0"/>
                  </a:lnTo>
                  <a:lnTo>
                    <a:pt x="488328" y="215279"/>
                  </a:lnTo>
                  <a:lnTo>
                    <a:pt x="0" y="215279"/>
                  </a:lnTo>
                  <a:lnTo>
                    <a:pt x="0" y="0"/>
                  </a:lnTo>
                  <a:close/>
                </a:path>
              </a:pathLst>
            </a:custGeom>
            <a:blipFill>
              <a:blip r:embed="rId1">
                <a:extLst>
                  <a:ext uri="{96DAC541-7B7A-43D3-8B79-37D633B846F1}">
                    <asvg:svgBlip xmlns:asvg="http://schemas.microsoft.com/office/drawing/2016/SVG/main" r:embed="rId2"/>
                  </a:ext>
                </a:extLst>
              </a:blip>
              <a:stretch>
                <a:fillRect l="-137319" r="-117989" b="-2448505"/>
              </a:stretch>
            </a:blipFill>
          </p:spPr>
        </p:sp>
        <p:sp>
          <p:nvSpPr>
            <p:cNvPr id="8" name="TextBox 8"/>
            <p:cNvSpPr txBox="1"/>
            <p:nvPr/>
          </p:nvSpPr>
          <p:spPr>
            <a:xfrm>
              <a:off x="373219" y="175673"/>
              <a:ext cx="1086057" cy="457454"/>
            </a:xfrm>
            <a:prstGeom prst="rect">
              <a:avLst/>
            </a:prstGeom>
          </p:spPr>
          <p:txBody>
            <a:bodyPr lIns="0" tIns="0" rIns="0" bIns="0" rtlCol="0" anchor="t">
              <a:spAutoFit/>
            </a:bodyPr>
            <a:lstStyle/>
            <a:p>
              <a:pPr algn="l">
                <a:lnSpc>
                  <a:spcPts val="2615"/>
                </a:lnSpc>
              </a:pPr>
              <a:r>
                <a:rPr lang="en-US" sz="2400">
                  <a:solidFill>
                    <a:srgbClr val="000000"/>
                  </a:solidFill>
                  <a:latin typeface="Inter" panose="020B0502030000000004"/>
                  <a:ea typeface="Inter" panose="020B0502030000000004"/>
                  <a:cs typeface="Inter" panose="020B0502030000000004"/>
                  <a:sym typeface="Inter" panose="020B0502030000000004"/>
                </a:rPr>
                <a:t>Next</a:t>
              </a:r>
              <a:endParaRPr lang="en-US" sz="2400">
                <a:solidFill>
                  <a:srgbClr val="000000"/>
                </a:solidFill>
                <a:latin typeface="Inter" panose="020B0502030000000004"/>
                <a:ea typeface="Inter" panose="020B0502030000000004"/>
                <a:cs typeface="Inter" panose="020B0502030000000004"/>
                <a:sym typeface="Inter" panose="020B0502030000000004"/>
              </a:endParaRPr>
            </a:p>
          </p:txBody>
        </p:sp>
      </p:grpSp>
      <p:sp>
        <p:nvSpPr>
          <p:cNvPr id="9" name="Freeform 9"/>
          <p:cNvSpPr/>
          <p:nvPr/>
        </p:nvSpPr>
        <p:spPr>
          <a:xfrm rot="5400000">
            <a:off x="16350114" y="1190727"/>
            <a:ext cx="267871" cy="105442"/>
          </a:xfrm>
          <a:custGeom>
            <a:avLst/>
            <a:gdLst/>
            <a:ahLst/>
            <a:cxnLst/>
            <a:rect l="l" t="t" r="r" b="b"/>
            <a:pathLst>
              <a:path w="267871" h="105442">
                <a:moveTo>
                  <a:pt x="0" y="0"/>
                </a:moveTo>
                <a:lnTo>
                  <a:pt x="267870" y="0"/>
                </a:lnTo>
                <a:lnTo>
                  <a:pt x="267870" y="105442"/>
                </a:lnTo>
                <a:lnTo>
                  <a:pt x="0" y="105442"/>
                </a:lnTo>
                <a:lnTo>
                  <a:pt x="0" y="0"/>
                </a:lnTo>
                <a:close/>
              </a:path>
            </a:pathLst>
          </a:custGeom>
          <a:blipFill>
            <a:blip r:embed="rId3">
              <a:extLst>
                <a:ext uri="{96DAC541-7B7A-43D3-8B79-37D633B846F1}">
                  <asvg:svgBlip xmlns:asvg="http://schemas.microsoft.com/office/drawing/2016/SVG/main" r:embed="rId4"/>
                </a:ext>
              </a:extLst>
            </a:blip>
            <a:stretch>
              <a:fillRect t="-145788"/>
            </a:stretch>
          </a:blipFill>
        </p:spPr>
      </p:sp>
      <p:sp>
        <p:nvSpPr>
          <p:cNvPr id="10" name="TextBox 10"/>
          <p:cNvSpPr txBox="1"/>
          <p:nvPr/>
        </p:nvSpPr>
        <p:spPr>
          <a:xfrm>
            <a:off x="2814090" y="1029363"/>
            <a:ext cx="4271879" cy="819150"/>
          </a:xfrm>
          <a:prstGeom prst="rect">
            <a:avLst/>
          </a:prstGeom>
        </p:spPr>
        <p:txBody>
          <a:bodyPr lIns="0" tIns="0" rIns="0" bIns="0" rtlCol="0" anchor="t">
            <a:spAutoFit/>
          </a:bodyPr>
          <a:lstStyle/>
          <a:p>
            <a:pPr algn="l">
              <a:lnSpc>
                <a:spcPts val="3195"/>
              </a:lnSpc>
            </a:pPr>
            <a:r>
              <a:rPr lang="en-US" sz="2600">
                <a:solidFill>
                  <a:srgbClr val="000000"/>
                </a:solidFill>
                <a:latin typeface="Poppins" panose="00000500000000000000"/>
                <a:ea typeface="Poppins" panose="00000500000000000000"/>
                <a:cs typeface="Poppins" panose="00000500000000000000"/>
                <a:sym typeface="Poppins" panose="00000500000000000000"/>
              </a:rPr>
              <a:t>STT Terpadu Nurul Fikri</a:t>
            </a:r>
            <a:endParaRPr lang="en-US" sz="2600">
              <a:solidFill>
                <a:srgbClr val="000000"/>
              </a:solidFill>
              <a:latin typeface="Poppins" panose="00000500000000000000"/>
              <a:ea typeface="Poppins" panose="00000500000000000000"/>
              <a:cs typeface="Poppins" panose="00000500000000000000"/>
              <a:sym typeface="Poppins" panose="00000500000000000000"/>
            </a:endParaRPr>
          </a:p>
          <a:p>
            <a:pPr algn="l">
              <a:lnSpc>
                <a:spcPts val="3195"/>
              </a:lnSpc>
            </a:pPr>
          </a:p>
        </p:txBody>
      </p:sp>
      <p:sp>
        <p:nvSpPr>
          <p:cNvPr id="11" name="Freeform 11"/>
          <p:cNvSpPr/>
          <p:nvPr/>
        </p:nvSpPr>
        <p:spPr>
          <a:xfrm>
            <a:off x="1821050" y="885510"/>
            <a:ext cx="798170" cy="708044"/>
          </a:xfrm>
          <a:custGeom>
            <a:avLst/>
            <a:gdLst/>
            <a:ahLst/>
            <a:cxnLst/>
            <a:rect l="l" t="t" r="r" b="b"/>
            <a:pathLst>
              <a:path w="798170" h="708044">
                <a:moveTo>
                  <a:pt x="0" y="0"/>
                </a:moveTo>
                <a:lnTo>
                  <a:pt x="798171" y="0"/>
                </a:lnTo>
                <a:lnTo>
                  <a:pt x="798171" y="708044"/>
                </a:lnTo>
                <a:lnTo>
                  <a:pt x="0" y="708044"/>
                </a:lnTo>
                <a:lnTo>
                  <a:pt x="0" y="0"/>
                </a:lnTo>
                <a:close/>
              </a:path>
            </a:pathLst>
          </a:custGeom>
          <a:blipFill>
            <a:blip r:embed="rId5"/>
            <a:stretch>
              <a:fillRect/>
            </a:stretch>
          </a:blipFill>
        </p:spPr>
      </p:sp>
      <p:sp>
        <p:nvSpPr>
          <p:cNvPr id="12" name="TextBox 12"/>
          <p:cNvSpPr txBox="1"/>
          <p:nvPr/>
        </p:nvSpPr>
        <p:spPr>
          <a:xfrm>
            <a:off x="14489446" y="1029326"/>
            <a:ext cx="3161249" cy="409575"/>
          </a:xfrm>
          <a:prstGeom prst="rect">
            <a:avLst/>
          </a:prstGeom>
        </p:spPr>
        <p:txBody>
          <a:bodyPr lIns="0" tIns="0" rIns="0" bIns="0" rtlCol="0" anchor="t">
            <a:spAutoFit/>
          </a:bodyPr>
          <a:lstStyle/>
          <a:p>
            <a:pPr algn="l">
              <a:lnSpc>
                <a:spcPts val="3195"/>
              </a:lnSpc>
            </a:pPr>
            <a:r>
              <a:rPr lang="en-US" sz="2600">
                <a:solidFill>
                  <a:srgbClr val="000000"/>
                </a:solidFill>
                <a:latin typeface="Poppins" panose="00000500000000000000"/>
                <a:ea typeface="Poppins" panose="00000500000000000000"/>
                <a:cs typeface="Poppins" panose="00000500000000000000"/>
                <a:sym typeface="Poppins" panose="00000500000000000000"/>
              </a:rPr>
              <a:t>Projek UAS</a:t>
            </a:r>
            <a:endParaRPr lang="en-US" sz="2600">
              <a:solidFill>
                <a:srgbClr val="000000"/>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2899</Words>
  <Application>WPS Presentation</Application>
  <PresentationFormat>On-screen Show (4:3)</PresentationFormat>
  <Paragraphs>193</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Inter</vt:lpstr>
      <vt:lpstr>Atkinson Hyperlegible Bold</vt:lpstr>
      <vt:lpstr>Poppins</vt:lpstr>
      <vt:lpstr>Inter Bold</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Hijau Modern Presentasi  Seminar Proposal</dc:title>
  <dc:creator/>
  <cp:lastModifiedBy>ACER</cp:lastModifiedBy>
  <cp:revision>5</cp:revision>
  <dcterms:created xsi:type="dcterms:W3CDTF">2006-08-16T00:00:00Z</dcterms:created>
  <dcterms:modified xsi:type="dcterms:W3CDTF">2024-12-31T06:01:55Z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3F4EC61A8AC34D84B8FE6951B7CA740A_12</vt:lpwstr>
  </property>
  <property fmtid="{D5CDD505-2E9C-101B-9397-08002B2CF9AE}" pid="3" name="KSOProductBuildVer">
    <vt:lpwstr>1033-12.2.0.19307</vt:lpwstr>
  </property>
</Properties>
</file>