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691" r:id="rId3"/>
    <p:sldId id="941" r:id="rId4"/>
    <p:sldId id="1103" r:id="rId5"/>
    <p:sldId id="1104" r:id="rId6"/>
    <p:sldId id="1105" r:id="rId7"/>
    <p:sldId id="1106" r:id="rId8"/>
    <p:sldId id="942" r:id="rId9"/>
    <p:sldId id="1107" r:id="rId10"/>
    <p:sldId id="1108" r:id="rId11"/>
    <p:sldId id="1109" r:id="rId12"/>
    <p:sldId id="1110" r:id="rId13"/>
    <p:sldId id="1111" r:id="rId14"/>
    <p:sldId id="1112" r:id="rId15"/>
    <p:sldId id="1113" r:id="rId16"/>
    <p:sldId id="1114" r:id="rId17"/>
    <p:sldId id="1115" r:id="rId18"/>
    <p:sldId id="1018" r:id="rId19"/>
    <p:sldId id="1116" r:id="rId20"/>
    <p:sldId id="1117" r:id="rId21"/>
    <p:sldId id="1118" r:id="rId22"/>
    <p:sldId id="11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585" autoAdjust="0"/>
  </p:normalViewPr>
  <p:slideViewPr>
    <p:cSldViewPr>
      <p:cViewPr varScale="1">
        <p:scale>
          <a:sx n="71" d="100"/>
          <a:sy n="71" d="100"/>
        </p:scale>
        <p:origin x="5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C6FC-A992-4A43-B17B-88C1304F708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9BACE-A7B0-4940-AC3A-D32EE602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BACE-A7B0-4940-AC3A-D32EE60295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BACE-A7B0-4940-AC3A-D32EE60295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5554-9C77-4BD5-BCE8-7E2D61A57AFF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77200" cy="1470025"/>
          </a:xfrm>
        </p:spPr>
        <p:txBody>
          <a:bodyPr>
            <a:normAutofit/>
          </a:bodyPr>
          <a:lstStyle/>
          <a:p>
            <a:r>
              <a:rPr lang="en-US" b="1" i="1" dirty="0"/>
              <a:t>BUILDING A PROGRAM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WITH </a:t>
            </a:r>
            <a:r>
              <a:rPr lang="en-US" b="1" i="1" dirty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CIS115 Lesson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are going to add four functions to our </a:t>
            </a:r>
            <a:r>
              <a:rPr lang="en-US" sz="2800" dirty="0" smtClean="0"/>
              <a:t>exam </a:t>
            </a:r>
            <a:r>
              <a:rPr lang="en-US" sz="2800" dirty="0"/>
              <a:t>program. 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functions we are going to add all have the same format:</a:t>
            </a:r>
          </a:p>
          <a:p>
            <a:pPr marL="344488" indent="0">
              <a:buNone/>
            </a:pPr>
            <a:r>
              <a:rPr lang="en-US" dirty="0"/>
              <a:t> </a:t>
            </a:r>
          </a:p>
          <a:p>
            <a:pPr marL="344488" indent="0">
              <a:buNone/>
            </a:pPr>
            <a:r>
              <a:rPr lang="en-US" sz="2800" dirty="0"/>
              <a:t>void </a:t>
            </a:r>
            <a:r>
              <a:rPr lang="en-US" sz="2800" b="1" dirty="0" err="1">
                <a:solidFill>
                  <a:srgbClr val="C00000"/>
                </a:solidFill>
              </a:rPr>
              <a:t>function_name</a:t>
            </a:r>
            <a:r>
              <a:rPr lang="en-US" sz="2800" b="1" dirty="0">
                <a:solidFill>
                  <a:srgbClr val="C00000"/>
                </a:solidFill>
              </a:rPr>
              <a:t>( )</a:t>
            </a:r>
          </a:p>
          <a:p>
            <a:pPr marL="344488" indent="0">
              <a:buNone/>
            </a:pPr>
            <a:r>
              <a:rPr lang="en-US" sz="2800" dirty="0"/>
              <a:t>{</a:t>
            </a:r>
          </a:p>
          <a:p>
            <a:pPr marL="344488" indent="0">
              <a:buNone/>
            </a:pPr>
            <a:r>
              <a:rPr lang="en-US" sz="2800" dirty="0"/>
              <a:t>	// </a:t>
            </a:r>
            <a:r>
              <a:rPr lang="en-US" sz="2800" dirty="0" smtClean="0"/>
              <a:t>Some </a:t>
            </a:r>
            <a:r>
              <a:rPr lang="en-US" sz="2800" dirty="0"/>
              <a:t>C++ statements here</a:t>
            </a:r>
          </a:p>
          <a:p>
            <a:pPr marL="344488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2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return type of these functions is void.  We will explain this later.  </a:t>
            </a:r>
            <a:endParaRPr lang="en-US" sz="2800" dirty="0" smtClean="0"/>
          </a:p>
          <a:p>
            <a:pPr>
              <a:spcBef>
                <a:spcPts val="3000"/>
              </a:spcBef>
            </a:pPr>
            <a:r>
              <a:rPr lang="en-US" sz="2800" dirty="0" smtClean="0"/>
              <a:t>Each </a:t>
            </a:r>
            <a:r>
              <a:rPr lang="en-US" sz="2800" dirty="0"/>
              <a:t>of the functions we are going to add has a unique name. </a:t>
            </a:r>
            <a:endParaRPr lang="en-US" sz="2800" dirty="0" smtClean="0"/>
          </a:p>
          <a:p>
            <a:pPr>
              <a:spcBef>
                <a:spcPts val="3000"/>
              </a:spcBef>
            </a:pPr>
            <a:r>
              <a:rPr lang="en-US" sz="2800" dirty="0" smtClean="0"/>
              <a:t>We </a:t>
            </a:r>
            <a:r>
              <a:rPr lang="en-US" sz="2800" dirty="0"/>
              <a:t>are going to call them </a:t>
            </a:r>
            <a:r>
              <a:rPr lang="en-US" sz="2800" b="1" dirty="0">
                <a:solidFill>
                  <a:srgbClr val="C00000"/>
                </a:solidFill>
              </a:rPr>
              <a:t>question1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question2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question3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question4</a:t>
            </a:r>
            <a:r>
              <a:rPr lang="en-US" sz="28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1164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Function </a:t>
            </a:r>
            <a:r>
              <a:rPr lang="en-US" sz="3000" b="1" dirty="0" smtClean="0">
                <a:solidFill>
                  <a:srgbClr val="C00000"/>
                </a:solidFill>
              </a:rPr>
              <a:t>question1</a:t>
            </a:r>
            <a:r>
              <a:rPr lang="en-US" sz="3000" dirty="0" smtClean="0"/>
              <a:t>:  </a:t>
            </a:r>
          </a:p>
          <a:p>
            <a:pPr marL="344488" indent="0">
              <a:buNone/>
            </a:pPr>
            <a:r>
              <a:rPr lang="en-US" sz="2600" dirty="0"/>
              <a:t>void </a:t>
            </a:r>
            <a:r>
              <a:rPr lang="en-US" sz="2600" b="1" dirty="0">
                <a:solidFill>
                  <a:srgbClr val="C00000"/>
                </a:solidFill>
              </a:rPr>
              <a:t>question1()</a:t>
            </a:r>
          </a:p>
          <a:p>
            <a:pPr marL="344488" indent="0">
              <a:buNone/>
            </a:pPr>
            <a:r>
              <a:rPr lang="en-US" sz="2600" dirty="0"/>
              <a:t>{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// Declare variables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char </a:t>
            </a:r>
            <a:r>
              <a:rPr lang="en-US" sz="2600" dirty="0"/>
              <a:t>answer = ' </a:t>
            </a:r>
            <a:r>
              <a:rPr lang="en-US" sz="2600" dirty="0" smtClean="0"/>
              <a:t>';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// Display question 1 request</a:t>
            </a:r>
            <a:endParaRPr lang="en-US" sz="2600" dirty="0"/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"Question 1:"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344488" indent="0">
              <a:buNone/>
            </a:pPr>
            <a:r>
              <a:rPr lang="en-US" sz="2600" dirty="0"/>
              <a:t>	cout &lt;&lt; "What does an assignment </a:t>
            </a:r>
            <a:r>
              <a:rPr lang="en-US" sz="2600" dirty="0" smtClean="0"/>
              <a:t>statement do?”</a:t>
            </a:r>
          </a:p>
          <a:p>
            <a:pPr marL="344488" indent="0">
              <a:buNone/>
            </a:pPr>
            <a:r>
              <a:rPr lang="en-US" sz="2600" dirty="0" smtClean="0"/>
              <a:t>                 &lt;&lt; </a:t>
            </a:r>
            <a:r>
              <a:rPr lang="en-US" sz="2600" dirty="0"/>
              <a:t>endl;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800" dirty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217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4488" indent="0">
              <a:buNone/>
            </a:pPr>
            <a:r>
              <a:rPr lang="en-US" sz="2800" dirty="0"/>
              <a:t>	</a:t>
            </a:r>
            <a:r>
              <a:rPr lang="en-US" sz="2600" dirty="0"/>
              <a:t>cout &lt;&lt; "A. Display output" &lt;&lt; endl;</a:t>
            </a:r>
          </a:p>
          <a:p>
            <a:pPr marL="344488" indent="0">
              <a:buNone/>
            </a:pPr>
            <a:r>
              <a:rPr lang="en-US" sz="2600" dirty="0"/>
              <a:t>	cout &lt;&lt; "B. Read input" &lt;&lt; endl;</a:t>
            </a:r>
          </a:p>
          <a:p>
            <a:pPr marL="344488" indent="0">
              <a:buNone/>
            </a:pPr>
            <a:r>
              <a:rPr lang="en-US" sz="2600" dirty="0" smtClean="0"/>
              <a:t>	cout </a:t>
            </a:r>
            <a:r>
              <a:rPr lang="en-US" sz="2600" dirty="0"/>
              <a:t>&lt;&lt; "C. Store value in a variable"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"D. Repeat the same task multiple </a:t>
            </a:r>
            <a:r>
              <a:rPr lang="en-US" sz="2600" dirty="0" smtClean="0"/>
              <a:t>times“</a:t>
            </a:r>
          </a:p>
          <a:p>
            <a:pPr marL="344488" indent="0">
              <a:buNone/>
            </a:pPr>
            <a:r>
              <a:rPr lang="en-US" sz="2600" dirty="0" smtClean="0"/>
              <a:t>                 &lt;&lt; </a:t>
            </a:r>
            <a:r>
              <a:rPr lang="en-US" sz="2600" dirty="0"/>
              <a:t>endl;	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"Answer: ";</a:t>
            </a:r>
          </a:p>
          <a:p>
            <a:pPr marL="344488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cin</a:t>
            </a:r>
            <a:r>
              <a:rPr lang="en-US" sz="2600" dirty="0"/>
              <a:t> &gt;&gt; answer;</a:t>
            </a:r>
          </a:p>
          <a:p>
            <a:pPr marL="344488" indent="0">
              <a:buNone/>
            </a:pPr>
            <a:r>
              <a:rPr lang="en-US" sz="2600" dirty="0"/>
              <a:t>	answer = </a:t>
            </a:r>
            <a:r>
              <a:rPr lang="en-US" sz="2600" dirty="0" smtClean="0"/>
              <a:t>toupper (</a:t>
            </a:r>
            <a:r>
              <a:rPr lang="en-US" sz="2600" dirty="0"/>
              <a:t>answer);</a:t>
            </a:r>
          </a:p>
          <a:p>
            <a:pPr marL="344488" indent="0">
              <a:buNone/>
            </a:pPr>
            <a:r>
              <a:rPr lang="en-US" sz="2800" dirty="0"/>
              <a:t>	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1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// Check answer and display message</a:t>
            </a:r>
          </a:p>
          <a:p>
            <a:pPr marL="344488" indent="0">
              <a:spcBef>
                <a:spcPts val="0"/>
              </a:spcBef>
              <a:buNone/>
            </a:pPr>
            <a:endParaRPr lang="en-US" sz="2600" dirty="0" smtClean="0"/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if </a:t>
            </a:r>
            <a:r>
              <a:rPr lang="en-US" sz="2600" dirty="0"/>
              <a:t>(answer == 'C')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{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	</a:t>
            </a:r>
            <a:r>
              <a:rPr lang="en-US" sz="2600" dirty="0" err="1"/>
              <a:t>cout</a:t>
            </a:r>
            <a:r>
              <a:rPr lang="en-US" sz="2600" dirty="0"/>
              <a:t> &lt;&lt; "Correct!"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}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else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{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	</a:t>
            </a:r>
            <a:r>
              <a:rPr lang="en-US" sz="2600" dirty="0" err="1"/>
              <a:t>cout</a:t>
            </a:r>
            <a:r>
              <a:rPr lang="en-US" sz="2600" dirty="0"/>
              <a:t> &lt;&lt; "Incorrect!"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}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pPr marL="344488" indent="0">
              <a:spcBef>
                <a:spcPts val="0"/>
              </a:spcBef>
              <a:buNone/>
            </a:pPr>
            <a:r>
              <a:rPr lang="en-US" sz="2600" dirty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92915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Need to add the following statement to the main function to invoking </a:t>
            </a:r>
            <a:r>
              <a:rPr lang="en-US" sz="2800" b="1" dirty="0" smtClean="0">
                <a:solidFill>
                  <a:srgbClr val="C00000"/>
                </a:solidFill>
              </a:rPr>
              <a:t>question1</a:t>
            </a:r>
            <a:r>
              <a:rPr lang="en-US" sz="2800" dirty="0" smtClean="0"/>
              <a:t>: 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i="1" dirty="0" smtClean="0"/>
              <a:t>// This is the call from </a:t>
            </a:r>
            <a:r>
              <a:rPr lang="en-US" sz="2800" b="1" i="1" dirty="0" smtClean="0">
                <a:solidFill>
                  <a:srgbClr val="C00000"/>
                </a:solidFill>
              </a:rPr>
              <a:t>main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question1</a:t>
            </a:r>
            <a:r>
              <a:rPr lang="en-US" sz="2800" b="1" dirty="0">
                <a:solidFill>
                  <a:srgbClr val="00B05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245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Need to add the following </a:t>
            </a:r>
            <a:r>
              <a:rPr lang="en-US" sz="2800" b="1" dirty="0" smtClean="0">
                <a:solidFill>
                  <a:srgbClr val="00B050"/>
                </a:solidFill>
              </a:rPr>
              <a:t>function prototype </a:t>
            </a:r>
            <a:r>
              <a:rPr lang="en-US" sz="2800" dirty="0" smtClean="0"/>
              <a:t>statement </a:t>
            </a:r>
            <a:r>
              <a:rPr lang="en-US" sz="2800" b="1" dirty="0" smtClean="0">
                <a:solidFill>
                  <a:srgbClr val="00B050"/>
                </a:solidFill>
              </a:rPr>
              <a:t>before the main function</a:t>
            </a:r>
            <a:r>
              <a:rPr lang="en-US" sz="2800" dirty="0" smtClean="0"/>
              <a:t> to declare </a:t>
            </a:r>
            <a:r>
              <a:rPr lang="en-US" sz="2800" b="1" dirty="0" smtClean="0">
                <a:solidFill>
                  <a:srgbClr val="C00000"/>
                </a:solidFill>
              </a:rPr>
              <a:t>question1</a:t>
            </a:r>
            <a:r>
              <a:rPr lang="en-US" sz="2800" dirty="0" smtClean="0"/>
              <a:t>:  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dirty="0"/>
              <a:t>	</a:t>
            </a:r>
            <a:r>
              <a:rPr lang="en-US" sz="2800" i="1" dirty="0"/>
              <a:t>// This is the </a:t>
            </a:r>
            <a:r>
              <a:rPr lang="en-US" sz="2800" b="1" i="1" dirty="0" smtClean="0">
                <a:solidFill>
                  <a:srgbClr val="00B050"/>
                </a:solidFill>
              </a:rPr>
              <a:t>function prototype</a:t>
            </a:r>
            <a:endParaRPr lang="en-US" sz="2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void </a:t>
            </a:r>
            <a:r>
              <a:rPr lang="en-US" sz="2800" b="1" dirty="0">
                <a:solidFill>
                  <a:srgbClr val="C00000"/>
                </a:solidFill>
              </a:rPr>
              <a:t>question1</a:t>
            </a:r>
            <a:r>
              <a:rPr lang="en-US" sz="28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See the complete program in Lesson 19 Reading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0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Lunch combos served in the cafeteria of a community college include a sandwich, a side item and a drink.  </a:t>
            </a:r>
            <a:endParaRPr lang="en-US" sz="2600" dirty="0" smtClean="0"/>
          </a:p>
          <a:p>
            <a:r>
              <a:rPr lang="en-US" sz="2600" dirty="0" smtClean="0"/>
              <a:t>For sandwich: </a:t>
            </a:r>
            <a:r>
              <a:rPr lang="en-US" sz="2600" dirty="0"/>
              <a:t>customer can choose hamburger, cheeseburger or chicken sandwich.  </a:t>
            </a:r>
            <a:endParaRPr lang="en-US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side </a:t>
            </a:r>
            <a:r>
              <a:rPr lang="en-US" sz="2600" dirty="0" smtClean="0"/>
              <a:t>item: </a:t>
            </a:r>
            <a:r>
              <a:rPr lang="en-US" sz="2600" dirty="0"/>
              <a:t>customer can choose </a:t>
            </a:r>
            <a:r>
              <a:rPr lang="en-US" sz="2600" dirty="0" smtClean="0"/>
              <a:t>French </a:t>
            </a:r>
            <a:r>
              <a:rPr lang="en-US" sz="2600" dirty="0"/>
              <a:t>fries, mashed potato, green bean or garden salad.  </a:t>
            </a:r>
            <a:endParaRPr lang="en-US" sz="2600" dirty="0" smtClean="0"/>
          </a:p>
          <a:p>
            <a:r>
              <a:rPr lang="en-US" sz="2600" dirty="0" smtClean="0"/>
              <a:t>For drink</a:t>
            </a:r>
            <a:r>
              <a:rPr lang="en-US" sz="2600" dirty="0"/>
              <a:t>: customer can have soda, iced tea or coffee.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cafeteria wants a program for customers to enter their choices. 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program will display what items are ordered.</a:t>
            </a:r>
          </a:p>
        </p:txBody>
      </p:sp>
    </p:spTree>
    <p:extLst>
      <p:ext uri="{BB962C8B-B14F-4D97-AF65-F5344CB8AC3E}">
        <p14:creationId xmlns:p14="http://schemas.microsoft.com/office/powerpoint/2010/main" val="396537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i="1" dirty="0"/>
              <a:t>// File: </a:t>
            </a:r>
            <a:r>
              <a:rPr lang="en-US" sz="2800" i="1" dirty="0" smtClean="0"/>
              <a:t>Lesson19Ex2.cpp</a:t>
            </a:r>
            <a:endParaRPr lang="en-US" sz="2800" i="1" dirty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i="1" dirty="0"/>
              <a:t>// Created by Man-Chi Leung on 7/20/13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i="1" dirty="0"/>
              <a:t>// This program allows use to order lunch combo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endParaRPr lang="en-US" sz="2800" i="1" dirty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#include &lt;</a:t>
            </a:r>
            <a:r>
              <a:rPr lang="en-US" sz="2800" dirty="0" err="1"/>
              <a:t>cstdlib</a:t>
            </a:r>
            <a:r>
              <a:rPr lang="en-US" sz="2800" dirty="0"/>
              <a:t>&gt;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#include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730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{    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    </a:t>
            </a:r>
            <a:r>
              <a:rPr lang="en-US" sz="2800" dirty="0" smtClean="0"/>
              <a:t>		cout </a:t>
            </a:r>
            <a:r>
              <a:rPr lang="en-US" sz="2800" dirty="0"/>
              <a:t>&lt;&lt; </a:t>
            </a:r>
            <a:r>
              <a:rPr lang="en-US" sz="2800" dirty="0" smtClean="0"/>
              <a:t>“Please choose a sandwich, a side ”</a:t>
            </a:r>
            <a:endParaRPr lang="en-US" sz="2800" dirty="0" smtClean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 smtClean="0"/>
              <a:t>              </a:t>
            </a:r>
            <a:r>
              <a:rPr lang="en-US" sz="2800" dirty="0" smtClean="0"/>
              <a:t>    &lt;&lt; “item </a:t>
            </a:r>
            <a:r>
              <a:rPr lang="en-US" sz="2800" dirty="0"/>
              <a:t>and a drink." &lt;&lt; endl &lt;&lt; endl</a:t>
            </a:r>
            <a:r>
              <a:rPr lang="en-US" sz="2800" dirty="0" smtClean="0"/>
              <a:t>;</a:t>
            </a:r>
            <a:endParaRPr lang="en-US" sz="2800" dirty="0"/>
          </a:p>
          <a:p>
            <a:pPr marL="400050" lvl="1" indent="0">
              <a:spcBef>
                <a:spcPts val="120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dirty="0"/>
              <a:t>	</a:t>
            </a:r>
            <a:r>
              <a:rPr lang="en-US" i="1" dirty="0"/>
              <a:t>// </a:t>
            </a:r>
            <a:r>
              <a:rPr lang="en-US" i="1" dirty="0" smtClean="0"/>
              <a:t>Choose </a:t>
            </a:r>
            <a:r>
              <a:rPr lang="en-US" i="1" dirty="0"/>
              <a:t>sandwich</a:t>
            </a:r>
          </a:p>
          <a:p>
            <a:pPr marL="400050" lvl="1" indent="0">
              <a:spcBef>
                <a:spcPts val="120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i="1" dirty="0"/>
              <a:t>	// </a:t>
            </a:r>
            <a:r>
              <a:rPr lang="en-US" i="1" dirty="0" smtClean="0"/>
              <a:t>Choose </a:t>
            </a:r>
            <a:r>
              <a:rPr lang="en-US" i="1" dirty="0"/>
              <a:t>side item</a:t>
            </a:r>
          </a:p>
          <a:p>
            <a:pPr marL="400050" lvl="1" indent="0">
              <a:spcBef>
                <a:spcPts val="120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i="1" dirty="0"/>
              <a:t>	// </a:t>
            </a:r>
            <a:r>
              <a:rPr lang="en-US" i="1" dirty="0" smtClean="0"/>
              <a:t>Choose drink   </a:t>
            </a:r>
            <a:endParaRPr lang="en-US" i="1" dirty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    </a:t>
            </a:r>
            <a:r>
              <a:rPr lang="en-US" sz="2800" dirty="0" smtClean="0"/>
              <a:t>		system</a:t>
            </a:r>
            <a:r>
              <a:rPr lang="en-US" sz="2800" dirty="0"/>
              <a:t>("pause");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    </a:t>
            </a:r>
            <a:r>
              <a:rPr lang="en-US" sz="2800" dirty="0" smtClean="0"/>
              <a:t>		return </a:t>
            </a:r>
            <a:r>
              <a:rPr lang="en-US" sz="2800" dirty="0"/>
              <a:t>0;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2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How </a:t>
            </a:r>
            <a:r>
              <a:rPr lang="en-US" dirty="0"/>
              <a:t>to design a program with modules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How </a:t>
            </a:r>
            <a:r>
              <a:rPr lang="en-US" dirty="0"/>
              <a:t>to write code for a function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How </a:t>
            </a:r>
            <a:r>
              <a:rPr lang="en-US" dirty="0"/>
              <a:t>to invoke a function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How </a:t>
            </a:r>
            <a:r>
              <a:rPr lang="en-US" dirty="0"/>
              <a:t>to write function prototypes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9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void </a:t>
            </a:r>
            <a:r>
              <a:rPr lang="en-US" sz="2400" b="1" dirty="0" err="1">
                <a:solidFill>
                  <a:srgbClr val="C00000"/>
                </a:solidFill>
              </a:rPr>
              <a:t>chooseSandwich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{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     </a:t>
            </a:r>
            <a:r>
              <a:rPr lang="en-US" sz="2400" i="1" dirty="0" smtClean="0"/>
              <a:t>   </a:t>
            </a:r>
            <a:r>
              <a:rPr lang="en-US" sz="2400" i="1" dirty="0" smtClean="0"/>
              <a:t>	// </a:t>
            </a:r>
            <a:r>
              <a:rPr lang="en-US" sz="2400" i="1" dirty="0" smtClean="0"/>
              <a:t>Declare variables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	</a:t>
            </a:r>
            <a:r>
              <a:rPr lang="en-US" sz="2400" i="1" dirty="0" smtClean="0"/>
              <a:t>	</a:t>
            </a:r>
            <a:r>
              <a:rPr lang="en-US" sz="2400" dirty="0" smtClean="0"/>
              <a:t>int </a:t>
            </a:r>
            <a:r>
              <a:rPr lang="en-US" sz="2400" dirty="0"/>
              <a:t>sandwich = 0</a:t>
            </a:r>
            <a:r>
              <a:rPr lang="en-US" sz="2400" dirty="0" smtClean="0"/>
              <a:t>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endParaRPr lang="en-US" sz="2400" i="1" dirty="0" smtClean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	</a:t>
            </a:r>
            <a:r>
              <a:rPr lang="en-US" sz="2400" i="1" dirty="0" smtClean="0"/>
              <a:t>	// Display request</a:t>
            </a:r>
            <a:endParaRPr lang="en-US" sz="2400" i="1" dirty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     </a:t>
            </a:r>
            <a:r>
              <a:rPr lang="en-US" sz="2400" i="1" dirty="0" smtClean="0"/>
              <a:t>   </a:t>
            </a:r>
            <a:r>
              <a:rPr lang="en-US" sz="2400" i="1" dirty="0" smtClean="0"/>
              <a:t>	</a:t>
            </a:r>
            <a:r>
              <a:rPr lang="en-US" sz="2400" dirty="0" smtClean="0"/>
              <a:t>cout </a:t>
            </a:r>
            <a:r>
              <a:rPr lang="en-US" sz="2400" dirty="0"/>
              <a:t>&lt;&lt; "Sandwich -- Please choose one: " &lt;&lt; endl;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 smtClean="0"/>
              <a:t>	cout </a:t>
            </a:r>
            <a:r>
              <a:rPr lang="en-US" sz="2400" dirty="0"/>
              <a:t>&lt;&lt; "Enter 1 for hamburger" &lt;&lt; endl;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 smtClean="0"/>
              <a:t>	cout </a:t>
            </a:r>
            <a:r>
              <a:rPr lang="en-US" sz="2400" dirty="0"/>
              <a:t>&lt;&lt; "Enter 2 for cheeseburger" &lt;&lt; endl;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 smtClean="0"/>
              <a:t>	cout </a:t>
            </a:r>
            <a:r>
              <a:rPr lang="en-US" sz="2400" dirty="0"/>
              <a:t>&lt;&lt; "Enter 3 for chicken sandwich" &lt;&lt; endl;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 smtClean="0"/>
              <a:t>	cout </a:t>
            </a:r>
            <a:r>
              <a:rPr lang="en-US" sz="2400" dirty="0"/>
              <a:t>&lt;&lt; "Please enter 1, 2 or 3: ";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 smtClean="0"/>
              <a:t>	cin </a:t>
            </a:r>
            <a:r>
              <a:rPr lang="en-US" sz="2400" dirty="0"/>
              <a:t>&gt;&gt; sandwich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49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 smtClean="0"/>
              <a:t>        // Check answer and display message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	</a:t>
            </a:r>
            <a:r>
              <a:rPr lang="en-US" sz="2400" i="1" dirty="0" smtClean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(sandwich == 1)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</a:t>
            </a:r>
            <a:r>
              <a:rPr lang="en-US" sz="2400" dirty="0" smtClean="0"/>
              <a:t>   	{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</a:t>
            </a:r>
            <a:r>
              <a:rPr lang="en-US" sz="2400" dirty="0" smtClean="0"/>
              <a:t>    	cout </a:t>
            </a:r>
            <a:r>
              <a:rPr lang="en-US" sz="2400" dirty="0"/>
              <a:t>&lt;&lt; "Sandwich choice: hamburger" </a:t>
            </a:r>
            <a:r>
              <a:rPr lang="en-US" sz="2400" dirty="0"/>
              <a:t>&lt;&lt; endl &lt;&lt; endl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} 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     else </a:t>
            </a:r>
            <a:r>
              <a:rPr lang="en-US" sz="2400" dirty="0"/>
              <a:t>if (sandwich == 2)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	{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     	cout &lt;&lt; "Sandwich choice: cheeseburger" &lt;&lt; endl &lt;&lt; </a:t>
            </a:r>
            <a:r>
              <a:rPr lang="en-US" sz="2400" dirty="0" smtClean="0"/>
              <a:t>endl;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	}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		else if (sandwich == 3)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	{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     	cout &lt;&lt; "Sandwich choice: chicken </a:t>
            </a:r>
            <a:r>
              <a:rPr lang="en-US" sz="2400" dirty="0" smtClean="0"/>
              <a:t>sandwich“ &lt;&lt; </a:t>
            </a:r>
            <a:r>
              <a:rPr lang="en-US" sz="2400" dirty="0"/>
              <a:t>endl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                   &lt;&lt; </a:t>
            </a:r>
            <a:r>
              <a:rPr lang="en-US" sz="2400" dirty="0"/>
              <a:t>endl;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        	}</a:t>
            </a:r>
          </a:p>
          <a:p>
            <a:pPr marL="0" indent="0">
              <a:spcBef>
                <a:spcPts val="0"/>
              </a:spcBef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dirty="0"/>
              <a:t>}</a:t>
            </a:r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endParaRPr lang="en-US" sz="2400" dirty="0"/>
          </a:p>
          <a:p>
            <a:pPr marL="0" indent="0">
              <a:buNone/>
              <a:tabLst>
                <a:tab pos="344488" algn="l"/>
                <a:tab pos="688975" algn="l"/>
                <a:tab pos="1035050" algn="l"/>
                <a:tab pos="1379538" algn="l"/>
              </a:tabLst>
            </a:pPr>
            <a:r>
              <a:rPr lang="en-US" sz="2400" i="1" dirty="0"/>
              <a:t>     </a:t>
            </a:r>
            <a:r>
              <a:rPr lang="en-US" sz="2400" i="1" dirty="0" smtClean="0"/>
              <a:t>        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1118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Lunch Combo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Function prototype </a:t>
            </a:r>
            <a:r>
              <a:rPr lang="en-US" sz="2800" dirty="0" smtClean="0"/>
              <a:t>for </a:t>
            </a:r>
            <a:r>
              <a:rPr lang="en-US" sz="2800" dirty="0" err="1" smtClean="0"/>
              <a:t>chooseSandwich</a:t>
            </a:r>
            <a:r>
              <a:rPr lang="en-US" sz="2800" dirty="0" smtClean="0"/>
              <a:t>: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/>
              <a:t> </a:t>
            </a:r>
            <a:r>
              <a:rPr lang="en-US" sz="2800" i="1" dirty="0"/>
              <a:t>	</a:t>
            </a:r>
            <a:r>
              <a:rPr lang="en-US" sz="2800" b="1" i="1" dirty="0">
                <a:solidFill>
                  <a:srgbClr val="C00000"/>
                </a:solidFill>
              </a:rPr>
              <a:t>void chooseSandwich</a:t>
            </a:r>
            <a:r>
              <a:rPr lang="en-US" sz="2800" b="1" i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>
                <a:solidFill>
                  <a:srgbClr val="00B050"/>
                </a:solidFill>
              </a:rPr>
              <a:t>Invoking (calling) </a:t>
            </a:r>
            <a:r>
              <a:rPr lang="en-US" sz="2800" dirty="0" smtClean="0"/>
              <a:t> </a:t>
            </a:r>
            <a:r>
              <a:rPr lang="en-US" sz="2800" dirty="0" smtClean="0"/>
              <a:t>chooseSandwich: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i="1" dirty="0"/>
              <a:t>	</a:t>
            </a:r>
            <a:r>
              <a:rPr lang="en-US" sz="2800" b="1" i="1" dirty="0" err="1" smtClean="0">
                <a:solidFill>
                  <a:srgbClr val="C00000"/>
                </a:solidFill>
              </a:rPr>
              <a:t>chooseSandwich</a:t>
            </a:r>
            <a:r>
              <a:rPr lang="en-US" sz="2800" b="1" i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See complete program in Lesson 19 Reading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Modular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/>
              <a:t>A software design technique for building large programs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Divide a program into parts, then write </a:t>
            </a:r>
            <a:r>
              <a:rPr lang="en-US" sz="2600" dirty="0"/>
              <a:t>code to build each part and put them together properly to </a:t>
            </a:r>
            <a:r>
              <a:rPr lang="en-US" sz="2600" dirty="0" smtClean="0"/>
              <a:t>form </a:t>
            </a:r>
            <a:r>
              <a:rPr lang="en-US" sz="2600" dirty="0"/>
              <a:t>the whole </a:t>
            </a:r>
            <a:r>
              <a:rPr lang="en-US" sz="2600" dirty="0" smtClean="0"/>
              <a:t>program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Typically </a:t>
            </a:r>
            <a:r>
              <a:rPr lang="en-US" sz="2600" dirty="0"/>
              <a:t>each module has a special </a:t>
            </a:r>
            <a:r>
              <a:rPr lang="en-US" sz="2600" dirty="0" smtClean="0"/>
              <a:t>functionality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For </a:t>
            </a:r>
            <a:r>
              <a:rPr lang="en-US" sz="2600" dirty="0"/>
              <a:t>example, in a class registration program, we </a:t>
            </a:r>
            <a:r>
              <a:rPr lang="en-US" sz="2600" dirty="0" smtClean="0"/>
              <a:t>could </a:t>
            </a:r>
            <a:r>
              <a:rPr lang="en-US" sz="2600" dirty="0"/>
              <a:t>create a module for each of </a:t>
            </a:r>
            <a:r>
              <a:rPr lang="en-US" sz="2600" dirty="0" smtClean="0"/>
              <a:t>these </a:t>
            </a:r>
            <a:r>
              <a:rPr lang="en-US" sz="2600" dirty="0"/>
              <a:t>3 tasks: </a:t>
            </a:r>
            <a:endParaRPr lang="en-US" sz="2600" dirty="0" smtClean="0"/>
          </a:p>
          <a:p>
            <a:pPr lvl="2" indent="-342900"/>
            <a:r>
              <a:rPr lang="en-US" sz="2600" dirty="0" smtClean="0"/>
              <a:t>adding </a:t>
            </a:r>
            <a:r>
              <a:rPr lang="en-US" sz="2600" dirty="0"/>
              <a:t>a </a:t>
            </a:r>
            <a:r>
              <a:rPr lang="en-US" sz="2600" dirty="0" smtClean="0"/>
              <a:t>student</a:t>
            </a:r>
          </a:p>
          <a:p>
            <a:pPr lvl="2" indent="-342900"/>
            <a:r>
              <a:rPr lang="en-US" sz="2600" dirty="0" smtClean="0"/>
              <a:t>dropping </a:t>
            </a:r>
            <a:r>
              <a:rPr lang="en-US" sz="2600" dirty="0"/>
              <a:t>a </a:t>
            </a:r>
            <a:r>
              <a:rPr lang="en-US" sz="2600" dirty="0" smtClean="0"/>
              <a:t>student</a:t>
            </a:r>
          </a:p>
          <a:p>
            <a:pPr lvl="2" indent="-342900"/>
            <a:r>
              <a:rPr lang="en-US" sz="2600" dirty="0" smtClean="0"/>
              <a:t>displaying </a:t>
            </a:r>
            <a:r>
              <a:rPr lang="en-US" sz="2600" dirty="0"/>
              <a:t>class roster</a:t>
            </a:r>
            <a:endParaRPr lang="en-US" sz="2600" i="1" dirty="0"/>
          </a:p>
          <a:p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1116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/>
              <a:t>Write </a:t>
            </a:r>
            <a:r>
              <a:rPr lang="en-US" sz="2800" dirty="0"/>
              <a:t>a program to create a midterm exam for a programming course.  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To </a:t>
            </a:r>
            <a:r>
              <a:rPr lang="en-US" sz="2800" dirty="0"/>
              <a:t>make the example simple there are only four questions in the exam: two multiple choice, one true/false, one ordering.  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program will display the questions one by one.  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After </a:t>
            </a:r>
            <a:r>
              <a:rPr lang="en-US" sz="2800" dirty="0"/>
              <a:t>the user has answered a question, the program will show whether the answer is correct or not.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7593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Example (Only Question 1 is shown):</a:t>
            </a:r>
          </a:p>
          <a:p>
            <a:pPr marL="344488" indent="0">
              <a:buNone/>
            </a:pPr>
            <a:r>
              <a:rPr lang="en-US" sz="2600" dirty="0" smtClean="0"/>
              <a:t>Question </a:t>
            </a:r>
            <a:r>
              <a:rPr lang="en-US" sz="2600" dirty="0"/>
              <a:t>1:</a:t>
            </a:r>
          </a:p>
          <a:p>
            <a:pPr marL="344488" indent="0">
              <a:buNone/>
            </a:pPr>
            <a:r>
              <a:rPr lang="en-US" sz="2600" dirty="0"/>
              <a:t>What does an assignment statement do?</a:t>
            </a:r>
          </a:p>
          <a:p>
            <a:pPr marL="744538" lvl="1" indent="0">
              <a:buNone/>
            </a:pPr>
            <a:r>
              <a:rPr lang="en-US" sz="2600" dirty="0"/>
              <a:t>A. Display output</a:t>
            </a:r>
          </a:p>
          <a:p>
            <a:pPr marL="744538" lvl="1" indent="0">
              <a:buNone/>
            </a:pPr>
            <a:r>
              <a:rPr lang="en-US" sz="2600" dirty="0"/>
              <a:t>B. Read input</a:t>
            </a:r>
          </a:p>
          <a:p>
            <a:pPr marL="744538" lvl="1" indent="0">
              <a:buNone/>
            </a:pPr>
            <a:r>
              <a:rPr lang="en-US" sz="2600" dirty="0"/>
              <a:t>C. Store value in a variable</a:t>
            </a:r>
          </a:p>
          <a:p>
            <a:pPr marL="744538" lvl="1" indent="0">
              <a:buNone/>
            </a:pPr>
            <a:r>
              <a:rPr lang="en-US" sz="2600" dirty="0"/>
              <a:t>D. Repeat the same task multiple times</a:t>
            </a:r>
          </a:p>
          <a:p>
            <a:pPr marL="344488" indent="0">
              <a:buNone/>
            </a:pPr>
            <a:r>
              <a:rPr lang="en-US" sz="2600" dirty="0"/>
              <a:t>Answer: c</a:t>
            </a:r>
          </a:p>
          <a:p>
            <a:pPr marL="344488" indent="0">
              <a:buNone/>
            </a:pPr>
            <a:r>
              <a:rPr lang="en-US" sz="2600" dirty="0"/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9604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Exam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US" sz="2800" dirty="0" smtClean="0"/>
              <a:t>We are going to create four modules, with each one handling an exam question.</a:t>
            </a:r>
          </a:p>
          <a:p>
            <a:pPr>
              <a:spcBef>
                <a:spcPts val="3000"/>
              </a:spcBef>
            </a:pPr>
            <a:r>
              <a:rPr lang="en-US" sz="2800" dirty="0" smtClean="0"/>
              <a:t>We will then put these modules together properly to form the complete program</a:t>
            </a:r>
          </a:p>
          <a:p>
            <a:pPr>
              <a:spcBef>
                <a:spcPts val="3000"/>
              </a:spcBef>
            </a:pPr>
            <a:r>
              <a:rPr lang="en-US" sz="2800" dirty="0" smtClean="0"/>
              <a:t>We will write this program later</a:t>
            </a:r>
          </a:p>
          <a:p>
            <a:pPr>
              <a:spcBef>
                <a:spcPts val="3000"/>
              </a:spcBef>
            </a:pPr>
            <a:r>
              <a:rPr lang="en-US" sz="2800" dirty="0" smtClean="0"/>
              <a:t>In C++, the modules are called functions.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17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cstdlib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main( 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/>
              <a:t>// </a:t>
            </a:r>
            <a:r>
              <a:rPr lang="en-US" sz="2800" i="1" dirty="0" smtClean="0"/>
              <a:t>Some </a:t>
            </a:r>
            <a:r>
              <a:rPr lang="en-US" sz="2800" i="1" dirty="0"/>
              <a:t>C++ statements here</a:t>
            </a:r>
          </a:p>
          <a:p>
            <a:pPr marL="0" indent="0">
              <a:buNone/>
            </a:pPr>
            <a:r>
              <a:rPr lang="en-US" sz="2800" dirty="0"/>
              <a:t>	system("pause");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return 0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9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code that makes up a </a:t>
            </a:r>
            <a:r>
              <a:rPr lang="en-US" sz="2600" dirty="0" smtClean="0"/>
              <a:t>function is </a:t>
            </a:r>
            <a:r>
              <a:rPr lang="en-US" sz="2600" dirty="0"/>
              <a:t>called </a:t>
            </a:r>
            <a:r>
              <a:rPr lang="en-US" sz="2600" b="1" dirty="0">
                <a:solidFill>
                  <a:srgbClr val="00B050"/>
                </a:solidFill>
              </a:rPr>
              <a:t>function </a:t>
            </a:r>
            <a:r>
              <a:rPr lang="en-US" sz="2600" b="1" dirty="0" smtClean="0">
                <a:solidFill>
                  <a:srgbClr val="00B050"/>
                </a:solidFill>
              </a:rPr>
              <a:t>definition</a:t>
            </a:r>
          </a:p>
          <a:p>
            <a:r>
              <a:rPr lang="en-US" sz="2600" b="1" dirty="0" smtClean="0"/>
              <a:t>Function </a:t>
            </a:r>
            <a:r>
              <a:rPr lang="en-US" sz="2600" b="1" dirty="0"/>
              <a:t>definition </a:t>
            </a:r>
            <a:r>
              <a:rPr lang="en-US" sz="2600" dirty="0" smtClean="0"/>
              <a:t>includes </a:t>
            </a:r>
            <a:r>
              <a:rPr lang="en-US" sz="2600" dirty="0"/>
              <a:t>two parts: </a:t>
            </a:r>
            <a:r>
              <a:rPr lang="en-US" sz="2600" b="1" dirty="0">
                <a:solidFill>
                  <a:srgbClr val="00B050"/>
                </a:solidFill>
              </a:rPr>
              <a:t>function header</a:t>
            </a:r>
            <a:r>
              <a:rPr lang="en-US" sz="2600" b="1" dirty="0"/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0B050"/>
                </a:solidFill>
              </a:rPr>
              <a:t>function </a:t>
            </a:r>
            <a:r>
              <a:rPr lang="en-US" sz="2600" b="1" dirty="0" smtClean="0">
                <a:solidFill>
                  <a:srgbClr val="00B050"/>
                </a:solidFill>
              </a:rPr>
              <a:t>body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/>
              <a:t>The function header is the first line in the function definition. 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includes the function’s return type (we will explain later), the function’s name and parentheses.  </a:t>
            </a:r>
            <a:endParaRPr lang="en-US" sz="2600" dirty="0" smtClean="0"/>
          </a:p>
          <a:p>
            <a:r>
              <a:rPr lang="en-US" sz="2600" dirty="0" smtClean="0"/>
              <a:t>There </a:t>
            </a:r>
            <a:r>
              <a:rPr lang="en-US" sz="2600" dirty="0"/>
              <a:t>may be something inside the parentheses in some </a:t>
            </a:r>
            <a:r>
              <a:rPr lang="en-US" sz="2600" dirty="0" smtClean="0"/>
              <a:t>functions (we will cover this later, also).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91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rest of the function definition is the function body.  </a:t>
            </a:r>
            <a:endParaRPr lang="en-US" sz="3000" dirty="0" smtClean="0"/>
          </a:p>
          <a:p>
            <a:r>
              <a:rPr lang="en-US" sz="3000" dirty="0" smtClean="0"/>
              <a:t>The function body </a:t>
            </a:r>
            <a:r>
              <a:rPr lang="en-US" sz="3000" dirty="0"/>
              <a:t>is a C++ statement </a:t>
            </a:r>
            <a:r>
              <a:rPr lang="en-US" sz="3000" dirty="0" smtClean="0"/>
              <a:t>block, that </a:t>
            </a:r>
            <a:r>
              <a:rPr lang="en-US" sz="3000" dirty="0"/>
              <a:t>we want the computer to execute when </a:t>
            </a:r>
            <a:r>
              <a:rPr lang="en-US" sz="3000" dirty="0" smtClean="0"/>
              <a:t>the function is invoked (called).</a:t>
            </a:r>
          </a:p>
          <a:p>
            <a:r>
              <a:rPr lang="en-US" sz="2800" dirty="0"/>
              <a:t>All C++ programs must have exactly one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function. 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the computer executes a C++ program, it looks for the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function and executes the statements there.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35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2911</TotalTime>
  <Words>721</Words>
  <Application>Microsoft Office PowerPoint</Application>
  <PresentationFormat>On-screen Show (4:3)</PresentationFormat>
  <Paragraphs>182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BUILDING A PROGRAM  WITH MODULES</vt:lpstr>
      <vt:lpstr>Overview</vt:lpstr>
      <vt:lpstr>Modular Programming</vt:lpstr>
      <vt:lpstr>Computer Exam Problem</vt:lpstr>
      <vt:lpstr>Computer Exam Problem</vt:lpstr>
      <vt:lpstr>Computer Exam Problem</vt:lpstr>
      <vt:lpstr>The main Function</vt:lpstr>
      <vt:lpstr>Function</vt:lpstr>
      <vt:lpstr>Function</vt:lpstr>
      <vt:lpstr>Computer Exam Problem</vt:lpstr>
      <vt:lpstr>Computer Exam Problem</vt:lpstr>
      <vt:lpstr>Computer Exam Problem</vt:lpstr>
      <vt:lpstr>Computer Exam Problem</vt:lpstr>
      <vt:lpstr>Computer Exam Problem</vt:lpstr>
      <vt:lpstr>Computer Exam Problem</vt:lpstr>
      <vt:lpstr>Computer Exam Problem</vt:lpstr>
      <vt:lpstr>Lunch Combo Problem</vt:lpstr>
      <vt:lpstr>Lunch Combo Problem</vt:lpstr>
      <vt:lpstr>Lunch Combo Problem</vt:lpstr>
      <vt:lpstr>Lunch Combo Problem</vt:lpstr>
      <vt:lpstr>Lunch Combo Problem</vt:lpstr>
      <vt:lpstr>Lunch Combo Problem</vt:lpstr>
    </vt:vector>
  </TitlesOfParts>
  <Company>Wake Tech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Man-Chi</dc:creator>
  <cp:lastModifiedBy>Mary Orazem</cp:lastModifiedBy>
  <cp:revision>454</cp:revision>
  <dcterms:created xsi:type="dcterms:W3CDTF">2012-12-31T13:11:28Z</dcterms:created>
  <dcterms:modified xsi:type="dcterms:W3CDTF">2015-02-18T14:54:35Z</dcterms:modified>
</cp:coreProperties>
</file>