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21420138"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7EA"/>
    <a:srgbClr val="FFE1E5"/>
    <a:srgbClr val="FFD5DB"/>
    <a:srgbClr val="FFB6C1"/>
    <a:srgbClr val="EDEDED"/>
    <a:srgbClr val="EBEBEB"/>
    <a:srgbClr val="FDCD01"/>
    <a:srgbClr val="BB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660"/>
  </p:normalViewPr>
  <p:slideViewPr>
    <p:cSldViewPr snapToGrid="0">
      <p:cViewPr>
        <p:scale>
          <a:sx n="33" d="100"/>
          <a:sy n="33" d="100"/>
        </p:scale>
        <p:origin x="278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EM">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2" name="Rectangle 1">
            <a:extLst>
              <a:ext uri="{FF2B5EF4-FFF2-40B4-BE49-F238E27FC236}">
                <a16:creationId xmlns:a16="http://schemas.microsoft.com/office/drawing/2014/main" id="{2F2BDA69-6D5F-B507-3CF0-48015A2B95F9}"/>
              </a:ext>
            </a:extLst>
          </p:cNvPr>
          <p:cNvSpPr/>
          <p:nvPr userDrawn="1"/>
        </p:nvSpPr>
        <p:spPr>
          <a:xfrm>
            <a:off x="180698"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solidFill>
                  <a:schemeClr val="tx1"/>
                </a:solidFill>
                <a:latin typeface="Arial" panose="020B0604020202020204" pitchFamily="34" charset="0"/>
                <a:cs typeface="Arial" panose="020B0604020202020204" pitchFamily="34" charset="0"/>
              </a:rPr>
              <a:t>AEM</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600483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E">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3" name="Rectangle 2">
            <a:extLst>
              <a:ext uri="{FF2B5EF4-FFF2-40B4-BE49-F238E27FC236}">
                <a16:creationId xmlns:a16="http://schemas.microsoft.com/office/drawing/2014/main" id="{15083FEA-C7E1-6F42-497B-9AE435913966}"/>
              </a:ext>
            </a:extLst>
          </p:cNvPr>
          <p:cNvSpPr/>
          <p:nvPr userDrawn="1"/>
        </p:nvSpPr>
        <p:spPr>
          <a:xfrm>
            <a:off x="12989144"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150" b="1" dirty="0">
                <a:solidFill>
                  <a:schemeClr val="tx1"/>
                </a:solidFill>
                <a:latin typeface="Arial" panose="020B0604020202020204" pitchFamily="34" charset="0"/>
                <a:cs typeface="Arial" panose="020B0604020202020204" pitchFamily="34" charset="0"/>
              </a:rPr>
              <a:t>MEE</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6911329"/>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PC">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3" name="Rectangle 2">
            <a:extLst>
              <a:ext uri="{FF2B5EF4-FFF2-40B4-BE49-F238E27FC236}">
                <a16:creationId xmlns:a16="http://schemas.microsoft.com/office/drawing/2014/main" id="{15083FEA-C7E1-6F42-497B-9AE435913966}"/>
              </a:ext>
            </a:extLst>
          </p:cNvPr>
          <p:cNvSpPr/>
          <p:nvPr userDrawn="1"/>
        </p:nvSpPr>
        <p:spPr>
          <a:xfrm>
            <a:off x="15833944"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150" b="1" dirty="0">
                <a:solidFill>
                  <a:schemeClr val="tx1"/>
                </a:solidFill>
                <a:latin typeface="Arial" panose="020B0604020202020204" pitchFamily="34" charset="0"/>
                <a:cs typeface="Arial" panose="020B0604020202020204" pitchFamily="34" charset="0"/>
              </a:rPr>
              <a:t>PPC</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403749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E">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3" name="Rectangle 2">
            <a:extLst>
              <a:ext uri="{FF2B5EF4-FFF2-40B4-BE49-F238E27FC236}">
                <a16:creationId xmlns:a16="http://schemas.microsoft.com/office/drawing/2014/main" id="{15083FEA-C7E1-6F42-497B-9AE435913966}"/>
              </a:ext>
            </a:extLst>
          </p:cNvPr>
          <p:cNvSpPr/>
          <p:nvPr userDrawn="1"/>
        </p:nvSpPr>
        <p:spPr>
          <a:xfrm>
            <a:off x="17256344"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150" b="1" dirty="0">
                <a:solidFill>
                  <a:schemeClr val="tx1"/>
                </a:solidFill>
                <a:latin typeface="Arial" panose="020B0604020202020204" pitchFamily="34" charset="0"/>
                <a:cs typeface="Arial" panose="020B0604020202020204" pitchFamily="34" charset="0"/>
              </a:rPr>
              <a:t>SEE</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159254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3" name="Rectangle 2">
            <a:extLst>
              <a:ext uri="{FF2B5EF4-FFF2-40B4-BE49-F238E27FC236}">
                <a16:creationId xmlns:a16="http://schemas.microsoft.com/office/drawing/2014/main" id="{15083FEA-C7E1-6F42-497B-9AE435913966}"/>
              </a:ext>
            </a:extLst>
          </p:cNvPr>
          <p:cNvSpPr/>
          <p:nvPr userDrawn="1"/>
        </p:nvSpPr>
        <p:spPr>
          <a:xfrm>
            <a:off x="18685094"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150" b="1" dirty="0">
                <a:solidFill>
                  <a:schemeClr val="tx1"/>
                </a:solidFill>
                <a:latin typeface="Arial" panose="020B0604020202020204" pitchFamily="34" charset="0"/>
                <a:cs typeface="Arial" panose="020B0604020202020204" pitchFamily="34" charset="0"/>
              </a:rPr>
              <a:t>STE</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7404176"/>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EE">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3" name="Rectangle 2">
            <a:extLst>
              <a:ext uri="{FF2B5EF4-FFF2-40B4-BE49-F238E27FC236}">
                <a16:creationId xmlns:a16="http://schemas.microsoft.com/office/drawing/2014/main" id="{15083FEA-C7E1-6F42-497B-9AE435913966}"/>
              </a:ext>
            </a:extLst>
          </p:cNvPr>
          <p:cNvSpPr/>
          <p:nvPr userDrawn="1"/>
        </p:nvSpPr>
        <p:spPr>
          <a:xfrm>
            <a:off x="20107711"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150" b="1" dirty="0">
                <a:solidFill>
                  <a:schemeClr val="tx1"/>
                </a:solidFill>
                <a:latin typeface="Arial" panose="020B0604020202020204" pitchFamily="34" charset="0"/>
                <a:cs typeface="Arial" panose="020B0604020202020204" pitchFamily="34" charset="0"/>
              </a:rPr>
              <a:t>WEE</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829427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ET">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3" name="Rectangle 2">
            <a:extLst>
              <a:ext uri="{FF2B5EF4-FFF2-40B4-BE49-F238E27FC236}">
                <a16:creationId xmlns:a16="http://schemas.microsoft.com/office/drawing/2014/main" id="{15083FEA-C7E1-6F42-497B-9AE435913966}"/>
              </a:ext>
            </a:extLst>
          </p:cNvPr>
          <p:cNvSpPr/>
          <p:nvPr userDrawn="1"/>
        </p:nvSpPr>
        <p:spPr>
          <a:xfrm>
            <a:off x="1603098"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150" b="1" dirty="0">
                <a:solidFill>
                  <a:schemeClr val="tx1"/>
                </a:solidFill>
                <a:latin typeface="Arial" panose="020B0604020202020204" pitchFamily="34" charset="0"/>
                <a:cs typeface="Arial" panose="020B0604020202020204" pitchFamily="34" charset="0"/>
              </a:rPr>
              <a:t>AET</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589464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CE">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3" name="Rectangle 2">
            <a:extLst>
              <a:ext uri="{FF2B5EF4-FFF2-40B4-BE49-F238E27FC236}">
                <a16:creationId xmlns:a16="http://schemas.microsoft.com/office/drawing/2014/main" id="{15083FEA-C7E1-6F42-497B-9AE435913966}"/>
              </a:ext>
            </a:extLst>
          </p:cNvPr>
          <p:cNvSpPr/>
          <p:nvPr userDrawn="1"/>
        </p:nvSpPr>
        <p:spPr>
          <a:xfrm>
            <a:off x="3025498"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150" b="1" dirty="0">
                <a:solidFill>
                  <a:schemeClr val="tx1"/>
                </a:solidFill>
                <a:latin typeface="Arial" panose="020B0604020202020204" pitchFamily="34" charset="0"/>
                <a:cs typeface="Arial" panose="020B0604020202020204" pitchFamily="34" charset="0"/>
              </a:rPr>
              <a:t>CCE</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629663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EM">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3" name="Rectangle 2">
            <a:extLst>
              <a:ext uri="{FF2B5EF4-FFF2-40B4-BE49-F238E27FC236}">
                <a16:creationId xmlns:a16="http://schemas.microsoft.com/office/drawing/2014/main" id="{15083FEA-C7E1-6F42-497B-9AE435913966}"/>
              </a:ext>
            </a:extLst>
          </p:cNvPr>
          <p:cNvSpPr/>
          <p:nvPr userDrawn="1"/>
        </p:nvSpPr>
        <p:spPr>
          <a:xfrm>
            <a:off x="4454248"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150" b="1" dirty="0">
                <a:solidFill>
                  <a:schemeClr val="tx1"/>
                </a:solidFill>
                <a:latin typeface="Arial" panose="020B0604020202020204" pitchFamily="34" charset="0"/>
                <a:cs typeface="Arial" panose="020B0604020202020204" pitchFamily="34" charset="0"/>
              </a:rPr>
              <a:t>CEM</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742472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IE">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3" name="Rectangle 2">
            <a:extLst>
              <a:ext uri="{FF2B5EF4-FFF2-40B4-BE49-F238E27FC236}">
                <a16:creationId xmlns:a16="http://schemas.microsoft.com/office/drawing/2014/main" id="{15083FEA-C7E1-6F42-497B-9AE435913966}"/>
              </a:ext>
            </a:extLst>
          </p:cNvPr>
          <p:cNvSpPr/>
          <p:nvPr userDrawn="1"/>
        </p:nvSpPr>
        <p:spPr>
          <a:xfrm>
            <a:off x="5876648"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150" b="1" dirty="0">
                <a:solidFill>
                  <a:schemeClr val="tx1"/>
                </a:solidFill>
                <a:latin typeface="Arial" panose="020B0604020202020204" pitchFamily="34" charset="0"/>
                <a:cs typeface="Arial" panose="020B0604020202020204" pitchFamily="34" charset="0"/>
              </a:rPr>
              <a:t>CIE</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52061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EE">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3" name="Rectangle 2">
            <a:extLst>
              <a:ext uri="{FF2B5EF4-FFF2-40B4-BE49-F238E27FC236}">
                <a16:creationId xmlns:a16="http://schemas.microsoft.com/office/drawing/2014/main" id="{15083FEA-C7E1-6F42-497B-9AE435913966}"/>
              </a:ext>
            </a:extLst>
          </p:cNvPr>
          <p:cNvSpPr/>
          <p:nvPr userDrawn="1"/>
        </p:nvSpPr>
        <p:spPr>
          <a:xfrm>
            <a:off x="7299048"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150" b="1" dirty="0">
                <a:solidFill>
                  <a:schemeClr val="tx1"/>
                </a:solidFill>
                <a:latin typeface="Arial" panose="020B0604020202020204" pitchFamily="34" charset="0"/>
                <a:cs typeface="Arial" panose="020B0604020202020204" pitchFamily="34" charset="0"/>
              </a:rPr>
              <a:t>EEE</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487435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M">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3" name="Rectangle 2">
            <a:extLst>
              <a:ext uri="{FF2B5EF4-FFF2-40B4-BE49-F238E27FC236}">
                <a16:creationId xmlns:a16="http://schemas.microsoft.com/office/drawing/2014/main" id="{15083FEA-C7E1-6F42-497B-9AE435913966}"/>
              </a:ext>
            </a:extLst>
          </p:cNvPr>
          <p:cNvSpPr/>
          <p:nvPr userDrawn="1"/>
        </p:nvSpPr>
        <p:spPr>
          <a:xfrm>
            <a:off x="8721448"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150" b="1" dirty="0">
                <a:solidFill>
                  <a:schemeClr val="tx1"/>
                </a:solidFill>
                <a:latin typeface="Arial" panose="020B0604020202020204" pitchFamily="34" charset="0"/>
                <a:cs typeface="Arial" panose="020B0604020202020204" pitchFamily="34" charset="0"/>
              </a:rPr>
              <a:t>HEM</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610024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EM">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3" name="Rectangle 2">
            <a:extLst>
              <a:ext uri="{FF2B5EF4-FFF2-40B4-BE49-F238E27FC236}">
                <a16:creationId xmlns:a16="http://schemas.microsoft.com/office/drawing/2014/main" id="{15083FEA-C7E1-6F42-497B-9AE435913966}"/>
              </a:ext>
            </a:extLst>
          </p:cNvPr>
          <p:cNvSpPr/>
          <p:nvPr userDrawn="1"/>
        </p:nvSpPr>
        <p:spPr>
          <a:xfrm>
            <a:off x="10144344"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150" b="1" dirty="0">
                <a:solidFill>
                  <a:schemeClr val="tx1"/>
                </a:solidFill>
                <a:latin typeface="Arial" panose="020B0604020202020204" pitchFamily="34" charset="0"/>
                <a:cs typeface="Arial" panose="020B0604020202020204" pitchFamily="34" charset="0"/>
              </a:rPr>
              <a:t>IEM</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80419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DE">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3" name="Rectangle 2">
            <a:extLst>
              <a:ext uri="{FF2B5EF4-FFF2-40B4-BE49-F238E27FC236}">
                <a16:creationId xmlns:a16="http://schemas.microsoft.com/office/drawing/2014/main" id="{15083FEA-C7E1-6F42-497B-9AE435913966}"/>
              </a:ext>
            </a:extLst>
          </p:cNvPr>
          <p:cNvSpPr/>
          <p:nvPr userDrawn="1"/>
        </p:nvSpPr>
        <p:spPr>
          <a:xfrm>
            <a:off x="11566744"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150" b="1" dirty="0">
                <a:solidFill>
                  <a:schemeClr val="tx1"/>
                </a:solidFill>
                <a:latin typeface="Arial" panose="020B0604020202020204" pitchFamily="34" charset="0"/>
                <a:cs typeface="Arial" panose="020B0604020202020204" pitchFamily="34" charset="0"/>
              </a:rPr>
              <a:t>MDE</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5811899"/>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3FF3D3-84D6-AC21-11D3-B99D08E8F696}"/>
              </a:ext>
            </a:extLst>
          </p:cNvPr>
          <p:cNvSpPr/>
          <p:nvPr userDrawn="1"/>
        </p:nvSpPr>
        <p:spPr>
          <a:xfrm>
            <a:off x="5349240" y="176017"/>
            <a:ext cx="15945485" cy="2016000"/>
          </a:xfrm>
          <a:prstGeom prst="rect">
            <a:avLst/>
          </a:prstGeom>
          <a:solidFill>
            <a:srgbClr val="FDCD0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7" name="Rectangle 36">
            <a:extLst>
              <a:ext uri="{FF2B5EF4-FFF2-40B4-BE49-F238E27FC236}">
                <a16:creationId xmlns:a16="http://schemas.microsoft.com/office/drawing/2014/main" id="{A1CC345F-2394-4118-C9F1-A2D965993A2D}"/>
              </a:ext>
            </a:extLst>
          </p:cNvPr>
          <p:cNvSpPr/>
          <p:nvPr userDrawn="1"/>
        </p:nvSpPr>
        <p:spPr>
          <a:xfrm>
            <a:off x="125413" y="176017"/>
            <a:ext cx="5313362" cy="2016000"/>
          </a:xfrm>
          <a:prstGeom prst="rect">
            <a:avLst/>
          </a:prstGeom>
          <a:solidFill>
            <a:schemeClr val="bg2"/>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0" name="TextBox 9">
            <a:extLst>
              <a:ext uri="{FF2B5EF4-FFF2-40B4-BE49-F238E27FC236}">
                <a16:creationId xmlns:a16="http://schemas.microsoft.com/office/drawing/2014/main" id="{9A510EF3-2CAB-8607-D022-5A1DBC95177E}"/>
              </a:ext>
            </a:extLst>
          </p:cNvPr>
          <p:cNvSpPr txBox="1"/>
          <p:nvPr userDrawn="1"/>
        </p:nvSpPr>
        <p:spPr>
          <a:xfrm>
            <a:off x="543560" y="1293805"/>
            <a:ext cx="4377188" cy="738664"/>
          </a:xfrm>
          <a:prstGeom prst="rect">
            <a:avLst/>
          </a:prstGeom>
          <a:noFill/>
        </p:spPr>
        <p:txBody>
          <a:bodyPr wrap="square" rtlCol="1">
            <a:spAutoFit/>
          </a:bodyPr>
          <a:lstStyle/>
          <a:p>
            <a:pPr rtl="0"/>
            <a:r>
              <a:rPr lang="en-US" sz="4200" b="1" dirty="0">
                <a:latin typeface="Arial" panose="020B0604020202020204" pitchFamily="34" charset="0"/>
                <a:cs typeface="Arial" panose="020B0604020202020204" pitchFamily="34" charset="0"/>
              </a:rPr>
              <a:t>CUFE-CHS 2023</a:t>
            </a:r>
            <a:endParaRPr lang="ar-EG" sz="42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0F4C978D-CEA8-232A-FE05-640D1BE14303}"/>
              </a:ext>
            </a:extLst>
          </p:cNvPr>
          <p:cNvSpPr txBox="1"/>
          <p:nvPr userDrawn="1"/>
        </p:nvSpPr>
        <p:spPr>
          <a:xfrm>
            <a:off x="403860" y="1904880"/>
            <a:ext cx="4542790" cy="267124"/>
          </a:xfrm>
          <a:prstGeom prst="rect">
            <a:avLst/>
          </a:prstGeom>
          <a:noFill/>
        </p:spPr>
        <p:txBody>
          <a:bodyPr wrap="square" rtlCol="1">
            <a:spAutoFit/>
          </a:bodyPr>
          <a:lstStyle/>
          <a:p>
            <a:pPr algn="ctr" rtl="0"/>
            <a:r>
              <a:rPr lang="en-US" sz="1100" b="1" spc="-10" dirty="0">
                <a:latin typeface="Arial" panose="020B0604020202020204" pitchFamily="34" charset="0"/>
                <a:cs typeface="Arial" panose="020B0604020202020204" pitchFamily="34" charset="0"/>
              </a:rPr>
              <a:t>Cairo University - Faculty of Engineering - Credit Hour System</a:t>
            </a:r>
            <a:endParaRPr lang="ar-EG" sz="1100" b="1" spc="-10" dirty="0">
              <a:latin typeface="Arial" panose="020B0604020202020204" pitchFamily="34" charset="0"/>
              <a:cs typeface="Arial" panose="020B0604020202020204" pitchFamily="34" charset="0"/>
            </a:endParaRPr>
          </a:p>
        </p:txBody>
      </p:sp>
      <p:pic>
        <p:nvPicPr>
          <p:cNvPr id="12" name="Picture 11" descr="Logo&#10;&#10;Description automatically generated">
            <a:extLst>
              <a:ext uri="{FF2B5EF4-FFF2-40B4-BE49-F238E27FC236}">
                <a16:creationId xmlns:a16="http://schemas.microsoft.com/office/drawing/2014/main" id="{12C2A3AF-78F0-141E-2113-F8557FEA122D}"/>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63661" y="343577"/>
            <a:ext cx="744725" cy="990000"/>
          </a:xfrm>
          <a:prstGeom prst="rect">
            <a:avLst/>
          </a:prstGeom>
        </p:spPr>
      </p:pic>
      <p:pic>
        <p:nvPicPr>
          <p:cNvPr id="13" name="Picture 12" descr="Logo&#10;&#10;Description automatically generated">
            <a:extLst>
              <a:ext uri="{FF2B5EF4-FFF2-40B4-BE49-F238E27FC236}">
                <a16:creationId xmlns:a16="http://schemas.microsoft.com/office/drawing/2014/main" id="{2F8DA6DD-922B-0601-E408-5E871E0F7882}"/>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1894922" y="343577"/>
            <a:ext cx="989753" cy="990000"/>
          </a:xfrm>
          <a:prstGeom prst="rect">
            <a:avLst/>
          </a:prstGeom>
        </p:spPr>
      </p:pic>
      <p:pic>
        <p:nvPicPr>
          <p:cNvPr id="14" name="Picture 13" descr="Logo, company name&#10;&#10;Description automatically generated">
            <a:extLst>
              <a:ext uri="{FF2B5EF4-FFF2-40B4-BE49-F238E27FC236}">
                <a16:creationId xmlns:a16="http://schemas.microsoft.com/office/drawing/2014/main" id="{F2A1CDB5-B72E-6BAF-B643-3AC36C999948}"/>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3371211" y="343896"/>
            <a:ext cx="1369063" cy="989362"/>
          </a:xfrm>
          <a:prstGeom prst="rect">
            <a:avLst/>
          </a:prstGeom>
        </p:spPr>
      </p:pic>
      <p:grpSp>
        <p:nvGrpSpPr>
          <p:cNvPr id="16" name="Group 15">
            <a:extLst>
              <a:ext uri="{FF2B5EF4-FFF2-40B4-BE49-F238E27FC236}">
                <a16:creationId xmlns:a16="http://schemas.microsoft.com/office/drawing/2014/main" id="{F39AC18F-4F05-7E39-5B22-D78F0160273D}"/>
              </a:ext>
            </a:extLst>
          </p:cNvPr>
          <p:cNvGrpSpPr/>
          <p:nvPr userDrawn="1"/>
        </p:nvGrpSpPr>
        <p:grpSpPr>
          <a:xfrm>
            <a:off x="179389" y="29196021"/>
            <a:ext cx="21059774" cy="898926"/>
            <a:chOff x="288985" y="29241510"/>
            <a:chExt cx="20842175" cy="853443"/>
          </a:xfrm>
        </p:grpSpPr>
        <p:sp>
          <p:nvSpPr>
            <p:cNvPr id="17" name="Rectangle 16">
              <a:extLst>
                <a:ext uri="{FF2B5EF4-FFF2-40B4-BE49-F238E27FC236}">
                  <a16:creationId xmlns:a16="http://schemas.microsoft.com/office/drawing/2014/main" id="{925F13D4-122E-CA4F-11D4-F77B990EC603}"/>
                </a:ext>
              </a:extLst>
            </p:cNvPr>
            <p:cNvSpPr/>
            <p:nvPr/>
          </p:nvSpPr>
          <p:spPr>
            <a:xfrm>
              <a:off x="288985"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AEM</a:t>
              </a:r>
              <a:endParaRPr lang="ar-EG" sz="3150" b="1"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171DD4BE-CEC8-3012-83A7-CDFCFAAFAE9E}"/>
                </a:ext>
              </a:extLst>
            </p:cNvPr>
            <p:cNvSpPr/>
            <p:nvPr/>
          </p:nvSpPr>
          <p:spPr>
            <a:xfrm>
              <a:off x="1697729"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AET</a:t>
              </a:r>
              <a:endParaRPr lang="ar-EG" sz="3150" b="1"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72A49AA8-941F-AFCC-3756-AAC5DCFD7CC8}"/>
                </a:ext>
              </a:extLst>
            </p:cNvPr>
            <p:cNvSpPr/>
            <p:nvPr/>
          </p:nvSpPr>
          <p:spPr>
            <a:xfrm>
              <a:off x="3106473" y="29241510"/>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algn="ctr"/>
              <a:r>
                <a:rPr lang="en-US" sz="3150" b="1" dirty="0">
                  <a:latin typeface="Arial" panose="020B0604020202020204" pitchFamily="34" charset="0"/>
                  <a:cs typeface="Arial" panose="020B0604020202020204" pitchFamily="34" charset="0"/>
                </a:rPr>
                <a:t>CCE</a:t>
              </a:r>
              <a:endParaRPr lang="ar-EG" sz="3150" b="1"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702AB9BE-DD9F-3309-A3B3-CD2C2B028EFC}"/>
                </a:ext>
              </a:extLst>
            </p:cNvPr>
            <p:cNvSpPr/>
            <p:nvPr/>
          </p:nvSpPr>
          <p:spPr>
            <a:xfrm>
              <a:off x="4515217"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CEM</a:t>
              </a:r>
              <a:endParaRPr lang="ar-EG" sz="3150" b="1"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840CA374-4D8C-D9C7-5EFB-D69E9D6A3D88}"/>
                </a:ext>
              </a:extLst>
            </p:cNvPr>
            <p:cNvSpPr/>
            <p:nvPr/>
          </p:nvSpPr>
          <p:spPr>
            <a:xfrm>
              <a:off x="5923961"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CIE</a:t>
              </a:r>
              <a:endParaRPr lang="ar-EG" sz="3150" b="1"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879F0F9-A3E3-10D4-CAD9-93B6D421FCBB}"/>
                </a:ext>
              </a:extLst>
            </p:cNvPr>
            <p:cNvSpPr/>
            <p:nvPr/>
          </p:nvSpPr>
          <p:spPr>
            <a:xfrm>
              <a:off x="7332705"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EEE</a:t>
              </a:r>
              <a:endParaRPr lang="ar-EG" sz="3150" b="1"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21AC82DE-B2DF-AEED-E53C-8EEC01169AE8}"/>
                </a:ext>
              </a:extLst>
            </p:cNvPr>
            <p:cNvSpPr/>
            <p:nvPr/>
          </p:nvSpPr>
          <p:spPr>
            <a:xfrm>
              <a:off x="8741449"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HEM</a:t>
              </a:r>
              <a:endParaRPr lang="ar-EG" sz="3150" b="1"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A5ECC8A8-EB55-E660-6F4F-3B0A8DB6F249}"/>
                </a:ext>
              </a:extLst>
            </p:cNvPr>
            <p:cNvSpPr/>
            <p:nvPr/>
          </p:nvSpPr>
          <p:spPr>
            <a:xfrm>
              <a:off x="10150193"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IEM</a:t>
              </a:r>
              <a:endParaRPr lang="ar-EG" sz="3150" b="1"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E67A7D9A-CD22-1BE4-6DFB-4A1A1A573C53}"/>
                </a:ext>
              </a:extLst>
            </p:cNvPr>
            <p:cNvSpPr/>
            <p:nvPr/>
          </p:nvSpPr>
          <p:spPr>
            <a:xfrm>
              <a:off x="11558937"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MDE</a:t>
              </a:r>
              <a:endParaRPr lang="ar-EG" sz="3150" b="1"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73598B77-6582-B20A-1543-2DF2BF11729B}"/>
                </a:ext>
              </a:extLst>
            </p:cNvPr>
            <p:cNvSpPr/>
            <p:nvPr/>
          </p:nvSpPr>
          <p:spPr>
            <a:xfrm>
              <a:off x="12967681"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MEE</a:t>
              </a:r>
              <a:endParaRPr lang="ar-EG" sz="3150" b="1"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6D90C22-14E5-9B93-36BA-B568922598EA}"/>
                </a:ext>
              </a:extLst>
            </p:cNvPr>
            <p:cNvSpPr/>
            <p:nvPr/>
          </p:nvSpPr>
          <p:spPr>
            <a:xfrm>
              <a:off x="14376425"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MEM</a:t>
              </a:r>
              <a:endParaRPr lang="ar-EG" sz="3150" b="1" dirty="0">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A3FE24C7-4D49-FD1E-35ED-52FEB17F8E1B}"/>
                </a:ext>
              </a:extLst>
            </p:cNvPr>
            <p:cNvSpPr/>
            <p:nvPr/>
          </p:nvSpPr>
          <p:spPr>
            <a:xfrm>
              <a:off x="15785169"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PPC</a:t>
              </a:r>
              <a:endParaRPr lang="ar-EG" sz="3150" b="1"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BE5D13C0-1899-BBEF-9CB0-CC14701EA257}"/>
                </a:ext>
              </a:extLst>
            </p:cNvPr>
            <p:cNvSpPr/>
            <p:nvPr/>
          </p:nvSpPr>
          <p:spPr>
            <a:xfrm>
              <a:off x="17193913"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SEE</a:t>
              </a:r>
              <a:endParaRPr lang="ar-EG" sz="3150" b="1"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052AC1B8-B16D-803E-B28F-2D2BF2033B67}"/>
                </a:ext>
              </a:extLst>
            </p:cNvPr>
            <p:cNvSpPr/>
            <p:nvPr/>
          </p:nvSpPr>
          <p:spPr>
            <a:xfrm>
              <a:off x="18602657"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STE</a:t>
              </a:r>
              <a:endParaRPr lang="ar-EG" sz="3150" b="1" dirty="0">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6A11558F-7691-298A-DD0E-1850A54B1071}"/>
                </a:ext>
              </a:extLst>
            </p:cNvPr>
            <p:cNvSpPr/>
            <p:nvPr/>
          </p:nvSpPr>
          <p:spPr>
            <a:xfrm>
              <a:off x="20011401"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WEE</a:t>
              </a:r>
              <a:endParaRPr lang="ar-EG" sz="3150" b="1" dirty="0">
                <a:latin typeface="Arial" panose="020B0604020202020204" pitchFamily="34" charset="0"/>
                <a:cs typeface="Arial" panose="020B0604020202020204" pitchFamily="34" charset="0"/>
              </a:endParaRPr>
            </a:p>
          </p:txBody>
        </p:sp>
      </p:grpSp>
      <p:cxnSp>
        <p:nvCxnSpPr>
          <p:cNvPr id="32" name="Straight Connector 31">
            <a:extLst>
              <a:ext uri="{FF2B5EF4-FFF2-40B4-BE49-F238E27FC236}">
                <a16:creationId xmlns:a16="http://schemas.microsoft.com/office/drawing/2014/main" id="{895BEA5B-8257-0992-DFC2-2F1C9F589BDD}"/>
              </a:ext>
            </a:extLst>
          </p:cNvPr>
          <p:cNvCxnSpPr>
            <a:cxnSpLocks/>
          </p:cNvCxnSpPr>
          <p:nvPr userDrawn="1"/>
        </p:nvCxnSpPr>
        <p:spPr>
          <a:xfrm>
            <a:off x="179388" y="29014953"/>
            <a:ext cx="21059774" cy="0"/>
          </a:xfrm>
          <a:prstGeom prst="line">
            <a:avLst/>
          </a:prstGeom>
          <a:ln w="63500">
            <a:solidFill>
              <a:srgbClr val="FDCD01"/>
            </a:solidFill>
          </a:ln>
        </p:spPr>
        <p:style>
          <a:lnRef idx="1">
            <a:schemeClr val="accent1"/>
          </a:lnRef>
          <a:fillRef idx="0">
            <a:schemeClr val="accent1"/>
          </a:fillRef>
          <a:effectRef idx="0">
            <a:schemeClr val="accent1"/>
          </a:effectRef>
          <a:fontRef idx="minor">
            <a:schemeClr val="tx1"/>
          </a:fontRef>
        </p:style>
      </p:cxnSp>
      <p:graphicFrame>
        <p:nvGraphicFramePr>
          <p:cNvPr id="2" name="Table 5">
            <a:extLst>
              <a:ext uri="{FF2B5EF4-FFF2-40B4-BE49-F238E27FC236}">
                <a16:creationId xmlns:a16="http://schemas.microsoft.com/office/drawing/2014/main" id="{EC3EC29A-322C-7E7A-FD74-25A21FE647C4}"/>
              </a:ext>
            </a:extLst>
          </p:cNvPr>
          <p:cNvGraphicFramePr>
            <a:graphicFrameLocks noGrp="1"/>
          </p:cNvGraphicFramePr>
          <p:nvPr userDrawn="1">
            <p:extLst>
              <p:ext uri="{D42A27DB-BD31-4B8C-83A1-F6EECF244321}">
                <p14:modId xmlns:p14="http://schemas.microsoft.com/office/powerpoint/2010/main" val="2044073815"/>
              </p:ext>
            </p:extLst>
          </p:nvPr>
        </p:nvGraphicFramePr>
        <p:xfrm>
          <a:off x="125413" y="2355850"/>
          <a:ext cx="21169308" cy="26463632"/>
        </p:xfrm>
        <a:graphic>
          <a:graphicData uri="http://schemas.openxmlformats.org/drawingml/2006/table">
            <a:tbl>
              <a:tblPr>
                <a:tableStyleId>{5C22544A-7EE6-4342-B048-85BDC9FD1C3A}</a:tableStyleId>
              </a:tblPr>
              <a:tblGrid>
                <a:gridCol w="1764109">
                  <a:extLst>
                    <a:ext uri="{9D8B030D-6E8A-4147-A177-3AD203B41FA5}">
                      <a16:colId xmlns:a16="http://schemas.microsoft.com/office/drawing/2014/main" val="2198525804"/>
                    </a:ext>
                  </a:extLst>
                </a:gridCol>
                <a:gridCol w="1764109">
                  <a:extLst>
                    <a:ext uri="{9D8B030D-6E8A-4147-A177-3AD203B41FA5}">
                      <a16:colId xmlns:a16="http://schemas.microsoft.com/office/drawing/2014/main" val="2353532629"/>
                    </a:ext>
                  </a:extLst>
                </a:gridCol>
                <a:gridCol w="1764109">
                  <a:extLst>
                    <a:ext uri="{9D8B030D-6E8A-4147-A177-3AD203B41FA5}">
                      <a16:colId xmlns:a16="http://schemas.microsoft.com/office/drawing/2014/main" val="396676344"/>
                    </a:ext>
                  </a:extLst>
                </a:gridCol>
                <a:gridCol w="1764109">
                  <a:extLst>
                    <a:ext uri="{9D8B030D-6E8A-4147-A177-3AD203B41FA5}">
                      <a16:colId xmlns:a16="http://schemas.microsoft.com/office/drawing/2014/main" val="1673352533"/>
                    </a:ext>
                  </a:extLst>
                </a:gridCol>
                <a:gridCol w="1764109">
                  <a:extLst>
                    <a:ext uri="{9D8B030D-6E8A-4147-A177-3AD203B41FA5}">
                      <a16:colId xmlns:a16="http://schemas.microsoft.com/office/drawing/2014/main" val="952766389"/>
                    </a:ext>
                  </a:extLst>
                </a:gridCol>
                <a:gridCol w="1764109">
                  <a:extLst>
                    <a:ext uri="{9D8B030D-6E8A-4147-A177-3AD203B41FA5}">
                      <a16:colId xmlns:a16="http://schemas.microsoft.com/office/drawing/2014/main" val="3654799223"/>
                    </a:ext>
                  </a:extLst>
                </a:gridCol>
                <a:gridCol w="1764109">
                  <a:extLst>
                    <a:ext uri="{9D8B030D-6E8A-4147-A177-3AD203B41FA5}">
                      <a16:colId xmlns:a16="http://schemas.microsoft.com/office/drawing/2014/main" val="3508614261"/>
                    </a:ext>
                  </a:extLst>
                </a:gridCol>
                <a:gridCol w="1764109">
                  <a:extLst>
                    <a:ext uri="{9D8B030D-6E8A-4147-A177-3AD203B41FA5}">
                      <a16:colId xmlns:a16="http://schemas.microsoft.com/office/drawing/2014/main" val="968338773"/>
                    </a:ext>
                  </a:extLst>
                </a:gridCol>
                <a:gridCol w="1764109">
                  <a:extLst>
                    <a:ext uri="{9D8B030D-6E8A-4147-A177-3AD203B41FA5}">
                      <a16:colId xmlns:a16="http://schemas.microsoft.com/office/drawing/2014/main" val="1751344662"/>
                    </a:ext>
                  </a:extLst>
                </a:gridCol>
                <a:gridCol w="1764109">
                  <a:extLst>
                    <a:ext uri="{9D8B030D-6E8A-4147-A177-3AD203B41FA5}">
                      <a16:colId xmlns:a16="http://schemas.microsoft.com/office/drawing/2014/main" val="2583966357"/>
                    </a:ext>
                  </a:extLst>
                </a:gridCol>
                <a:gridCol w="1764109">
                  <a:extLst>
                    <a:ext uri="{9D8B030D-6E8A-4147-A177-3AD203B41FA5}">
                      <a16:colId xmlns:a16="http://schemas.microsoft.com/office/drawing/2014/main" val="2275458097"/>
                    </a:ext>
                  </a:extLst>
                </a:gridCol>
                <a:gridCol w="1764109">
                  <a:extLst>
                    <a:ext uri="{9D8B030D-6E8A-4147-A177-3AD203B41FA5}">
                      <a16:colId xmlns:a16="http://schemas.microsoft.com/office/drawing/2014/main" val="592951832"/>
                    </a:ext>
                  </a:extLst>
                </a:gridCol>
              </a:tblGrid>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1633934051"/>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1751723557"/>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1342929283"/>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3149706307"/>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3602206581"/>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3681782477"/>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3748737807"/>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2729686076"/>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214835203"/>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3477450101"/>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2824049080"/>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2511979167"/>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1253225340"/>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243818985"/>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1104158112"/>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2802791951"/>
                  </a:ext>
                </a:extLst>
              </a:tr>
            </a:tbl>
          </a:graphicData>
        </a:graphic>
      </p:graphicFrame>
    </p:spTree>
    <p:extLst>
      <p:ext uri="{BB962C8B-B14F-4D97-AF65-F5344CB8AC3E}">
        <p14:creationId xmlns:p14="http://schemas.microsoft.com/office/powerpoint/2010/main" val="38053382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txStyles>
    <p:titleStyle>
      <a:lvl1pPr algn="l" defTabSz="2141982" rtl="1" eaLnBrk="1" latinLnBrk="0" hangingPunct="1">
        <a:lnSpc>
          <a:spcPct val="90000"/>
        </a:lnSpc>
        <a:spcBef>
          <a:spcPct val="0"/>
        </a:spcBef>
        <a:buNone/>
        <a:defRPr sz="10307" kern="1200">
          <a:solidFill>
            <a:schemeClr val="tx1"/>
          </a:solidFill>
          <a:latin typeface="+mj-lt"/>
          <a:ea typeface="+mj-ea"/>
          <a:cs typeface="+mj-cs"/>
        </a:defRPr>
      </a:lvl1pPr>
    </p:titleStyle>
    <p:bodyStyle>
      <a:lvl1pPr marL="535496" indent="-535496" algn="r" defTabSz="2141982" rtl="1" eaLnBrk="1" latinLnBrk="0" hangingPunct="1">
        <a:lnSpc>
          <a:spcPct val="90000"/>
        </a:lnSpc>
        <a:spcBef>
          <a:spcPts val="2343"/>
        </a:spcBef>
        <a:buFont typeface="Arial" panose="020B0604020202020204" pitchFamily="34" charset="0"/>
        <a:buChar char="•"/>
        <a:defRPr sz="6559" kern="1200">
          <a:solidFill>
            <a:schemeClr val="tx1"/>
          </a:solidFill>
          <a:latin typeface="+mn-lt"/>
          <a:ea typeface="+mn-ea"/>
          <a:cs typeface="+mn-cs"/>
        </a:defRPr>
      </a:lvl1pPr>
      <a:lvl2pPr marL="1606487" indent="-535496" algn="r" defTabSz="2141982" rtl="1" eaLnBrk="1" latinLnBrk="0" hangingPunct="1">
        <a:lnSpc>
          <a:spcPct val="90000"/>
        </a:lnSpc>
        <a:spcBef>
          <a:spcPts val="1171"/>
        </a:spcBef>
        <a:buFont typeface="Arial" panose="020B0604020202020204" pitchFamily="34" charset="0"/>
        <a:buChar char="•"/>
        <a:defRPr sz="5622" kern="1200">
          <a:solidFill>
            <a:schemeClr val="tx1"/>
          </a:solidFill>
          <a:latin typeface="+mn-lt"/>
          <a:ea typeface="+mn-ea"/>
          <a:cs typeface="+mn-cs"/>
        </a:defRPr>
      </a:lvl2pPr>
      <a:lvl3pPr marL="2677478" indent="-535496" algn="r" defTabSz="2141982" rtl="1" eaLnBrk="1" latinLnBrk="0" hangingPunct="1">
        <a:lnSpc>
          <a:spcPct val="90000"/>
        </a:lnSpc>
        <a:spcBef>
          <a:spcPts val="1171"/>
        </a:spcBef>
        <a:buFont typeface="Arial" panose="020B0604020202020204" pitchFamily="34" charset="0"/>
        <a:buChar char="•"/>
        <a:defRPr sz="4685" kern="1200">
          <a:solidFill>
            <a:schemeClr val="tx1"/>
          </a:solidFill>
          <a:latin typeface="+mn-lt"/>
          <a:ea typeface="+mn-ea"/>
          <a:cs typeface="+mn-cs"/>
        </a:defRPr>
      </a:lvl3pPr>
      <a:lvl4pPr marL="3748469" indent="-535496" algn="r" defTabSz="2141982" rtl="1" eaLnBrk="1" latinLnBrk="0" hangingPunct="1">
        <a:lnSpc>
          <a:spcPct val="90000"/>
        </a:lnSpc>
        <a:spcBef>
          <a:spcPts val="1171"/>
        </a:spcBef>
        <a:buFont typeface="Arial" panose="020B0604020202020204" pitchFamily="34" charset="0"/>
        <a:buChar char="•"/>
        <a:defRPr sz="4217" kern="1200">
          <a:solidFill>
            <a:schemeClr val="tx1"/>
          </a:solidFill>
          <a:latin typeface="+mn-lt"/>
          <a:ea typeface="+mn-ea"/>
          <a:cs typeface="+mn-cs"/>
        </a:defRPr>
      </a:lvl4pPr>
      <a:lvl5pPr marL="4819460" indent="-535496" algn="r" defTabSz="2141982" rtl="1" eaLnBrk="1" latinLnBrk="0" hangingPunct="1">
        <a:lnSpc>
          <a:spcPct val="90000"/>
        </a:lnSpc>
        <a:spcBef>
          <a:spcPts val="1171"/>
        </a:spcBef>
        <a:buFont typeface="Arial" panose="020B0604020202020204" pitchFamily="34" charset="0"/>
        <a:buChar char="•"/>
        <a:defRPr sz="4217" kern="1200">
          <a:solidFill>
            <a:schemeClr val="tx1"/>
          </a:solidFill>
          <a:latin typeface="+mn-lt"/>
          <a:ea typeface="+mn-ea"/>
          <a:cs typeface="+mn-cs"/>
        </a:defRPr>
      </a:lvl5pPr>
      <a:lvl6pPr marL="5890451" indent="-535496" algn="r" defTabSz="2141982" rtl="1" eaLnBrk="1" latinLnBrk="0" hangingPunct="1">
        <a:lnSpc>
          <a:spcPct val="90000"/>
        </a:lnSpc>
        <a:spcBef>
          <a:spcPts val="1171"/>
        </a:spcBef>
        <a:buFont typeface="Arial" panose="020B0604020202020204" pitchFamily="34" charset="0"/>
        <a:buChar char="•"/>
        <a:defRPr sz="4217" kern="1200">
          <a:solidFill>
            <a:schemeClr val="tx1"/>
          </a:solidFill>
          <a:latin typeface="+mn-lt"/>
          <a:ea typeface="+mn-ea"/>
          <a:cs typeface="+mn-cs"/>
        </a:defRPr>
      </a:lvl6pPr>
      <a:lvl7pPr marL="6961442" indent="-535496" algn="r" defTabSz="2141982" rtl="1" eaLnBrk="1" latinLnBrk="0" hangingPunct="1">
        <a:lnSpc>
          <a:spcPct val="90000"/>
        </a:lnSpc>
        <a:spcBef>
          <a:spcPts val="1171"/>
        </a:spcBef>
        <a:buFont typeface="Arial" panose="020B0604020202020204" pitchFamily="34" charset="0"/>
        <a:buChar char="•"/>
        <a:defRPr sz="4217" kern="1200">
          <a:solidFill>
            <a:schemeClr val="tx1"/>
          </a:solidFill>
          <a:latin typeface="+mn-lt"/>
          <a:ea typeface="+mn-ea"/>
          <a:cs typeface="+mn-cs"/>
        </a:defRPr>
      </a:lvl7pPr>
      <a:lvl8pPr marL="8032433" indent="-535496" algn="r" defTabSz="2141982" rtl="1" eaLnBrk="1" latinLnBrk="0" hangingPunct="1">
        <a:lnSpc>
          <a:spcPct val="90000"/>
        </a:lnSpc>
        <a:spcBef>
          <a:spcPts val="1171"/>
        </a:spcBef>
        <a:buFont typeface="Arial" panose="020B0604020202020204" pitchFamily="34" charset="0"/>
        <a:buChar char="•"/>
        <a:defRPr sz="4217" kern="1200">
          <a:solidFill>
            <a:schemeClr val="tx1"/>
          </a:solidFill>
          <a:latin typeface="+mn-lt"/>
          <a:ea typeface="+mn-ea"/>
          <a:cs typeface="+mn-cs"/>
        </a:defRPr>
      </a:lvl8pPr>
      <a:lvl9pPr marL="9103424" indent="-535496" algn="r" defTabSz="2141982" rtl="1" eaLnBrk="1" latinLnBrk="0" hangingPunct="1">
        <a:lnSpc>
          <a:spcPct val="90000"/>
        </a:lnSpc>
        <a:spcBef>
          <a:spcPts val="1171"/>
        </a:spcBef>
        <a:buFont typeface="Arial" panose="020B0604020202020204" pitchFamily="34" charset="0"/>
        <a:buChar char="•"/>
        <a:defRPr sz="4217" kern="1200">
          <a:solidFill>
            <a:schemeClr val="tx1"/>
          </a:solidFill>
          <a:latin typeface="+mn-lt"/>
          <a:ea typeface="+mn-ea"/>
          <a:cs typeface="+mn-cs"/>
        </a:defRPr>
      </a:lvl9pPr>
    </p:bodyStyle>
    <p:otherStyle>
      <a:defPPr>
        <a:defRPr lang="en-US"/>
      </a:defPPr>
      <a:lvl1pPr marL="0" algn="r" defTabSz="2141982" rtl="1" eaLnBrk="1" latinLnBrk="0" hangingPunct="1">
        <a:defRPr sz="4217" kern="1200">
          <a:solidFill>
            <a:schemeClr val="tx1"/>
          </a:solidFill>
          <a:latin typeface="+mn-lt"/>
          <a:ea typeface="+mn-ea"/>
          <a:cs typeface="+mn-cs"/>
        </a:defRPr>
      </a:lvl1pPr>
      <a:lvl2pPr marL="1070991" algn="r" defTabSz="2141982" rtl="1" eaLnBrk="1" latinLnBrk="0" hangingPunct="1">
        <a:defRPr sz="4217" kern="1200">
          <a:solidFill>
            <a:schemeClr val="tx1"/>
          </a:solidFill>
          <a:latin typeface="+mn-lt"/>
          <a:ea typeface="+mn-ea"/>
          <a:cs typeface="+mn-cs"/>
        </a:defRPr>
      </a:lvl2pPr>
      <a:lvl3pPr marL="2141982" algn="r" defTabSz="2141982" rtl="1" eaLnBrk="1" latinLnBrk="0" hangingPunct="1">
        <a:defRPr sz="4217" kern="1200">
          <a:solidFill>
            <a:schemeClr val="tx1"/>
          </a:solidFill>
          <a:latin typeface="+mn-lt"/>
          <a:ea typeface="+mn-ea"/>
          <a:cs typeface="+mn-cs"/>
        </a:defRPr>
      </a:lvl3pPr>
      <a:lvl4pPr marL="3212973" algn="r" defTabSz="2141982" rtl="1" eaLnBrk="1" latinLnBrk="0" hangingPunct="1">
        <a:defRPr sz="4217" kern="1200">
          <a:solidFill>
            <a:schemeClr val="tx1"/>
          </a:solidFill>
          <a:latin typeface="+mn-lt"/>
          <a:ea typeface="+mn-ea"/>
          <a:cs typeface="+mn-cs"/>
        </a:defRPr>
      </a:lvl4pPr>
      <a:lvl5pPr marL="4283964" algn="r" defTabSz="2141982" rtl="1" eaLnBrk="1" latinLnBrk="0" hangingPunct="1">
        <a:defRPr sz="4217" kern="1200">
          <a:solidFill>
            <a:schemeClr val="tx1"/>
          </a:solidFill>
          <a:latin typeface="+mn-lt"/>
          <a:ea typeface="+mn-ea"/>
          <a:cs typeface="+mn-cs"/>
        </a:defRPr>
      </a:lvl5pPr>
      <a:lvl6pPr marL="5354955" algn="r" defTabSz="2141982" rtl="1" eaLnBrk="1" latinLnBrk="0" hangingPunct="1">
        <a:defRPr sz="4217" kern="1200">
          <a:solidFill>
            <a:schemeClr val="tx1"/>
          </a:solidFill>
          <a:latin typeface="+mn-lt"/>
          <a:ea typeface="+mn-ea"/>
          <a:cs typeface="+mn-cs"/>
        </a:defRPr>
      </a:lvl6pPr>
      <a:lvl7pPr marL="6425946" algn="r" defTabSz="2141982" rtl="1" eaLnBrk="1" latinLnBrk="0" hangingPunct="1">
        <a:defRPr sz="4217" kern="1200">
          <a:solidFill>
            <a:schemeClr val="tx1"/>
          </a:solidFill>
          <a:latin typeface="+mn-lt"/>
          <a:ea typeface="+mn-ea"/>
          <a:cs typeface="+mn-cs"/>
        </a:defRPr>
      </a:lvl7pPr>
      <a:lvl8pPr marL="7496937" algn="r" defTabSz="2141982" rtl="1" eaLnBrk="1" latinLnBrk="0" hangingPunct="1">
        <a:defRPr sz="4217" kern="1200">
          <a:solidFill>
            <a:schemeClr val="tx1"/>
          </a:solidFill>
          <a:latin typeface="+mn-lt"/>
          <a:ea typeface="+mn-ea"/>
          <a:cs typeface="+mn-cs"/>
        </a:defRPr>
      </a:lvl8pPr>
      <a:lvl9pPr marL="8567928" algn="r" defTabSz="2141982" rtl="1" eaLnBrk="1" latinLnBrk="0" hangingPunct="1">
        <a:defRPr sz="4217"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7911909-1CCD-0845-A97F-DDDE96CE9417}"/>
              </a:ext>
            </a:extLst>
          </p:cNvPr>
          <p:cNvSpPr>
            <a:spLocks noGrp="1"/>
          </p:cNvSpPr>
          <p:nvPr>
            <p:ph type="body" sz="quarter" idx="10"/>
          </p:nvPr>
        </p:nvSpPr>
        <p:spPr/>
        <p:txBody>
          <a:bodyPr/>
          <a:lstStyle/>
          <a:p>
            <a:r>
              <a:rPr lang="en-US" dirty="0" err="1"/>
              <a:t>Style</a:t>
            </a:r>
            <a:r>
              <a:rPr lang="en-US" dirty="0" err="1">
                <a:solidFill>
                  <a:srgbClr val="00B0F0"/>
                </a:solidFill>
              </a:rPr>
              <a:t>AI</a:t>
            </a:r>
            <a:r>
              <a:rPr lang="en-US" dirty="0" err="1"/>
              <a:t>st</a:t>
            </a:r>
            <a:endParaRPr lang="en-US" dirty="0"/>
          </a:p>
        </p:txBody>
      </p:sp>
      <p:sp>
        <p:nvSpPr>
          <p:cNvPr id="7" name="Text Placeholder 6">
            <a:extLst>
              <a:ext uri="{FF2B5EF4-FFF2-40B4-BE49-F238E27FC236}">
                <a16:creationId xmlns:a16="http://schemas.microsoft.com/office/drawing/2014/main" id="{DE806BF5-C1AE-DC04-9808-6E9552E77F21}"/>
              </a:ext>
            </a:extLst>
          </p:cNvPr>
          <p:cNvSpPr>
            <a:spLocks noGrp="1"/>
          </p:cNvSpPr>
          <p:nvPr>
            <p:ph type="body" sz="quarter" idx="11"/>
          </p:nvPr>
        </p:nvSpPr>
        <p:spPr/>
        <p:txBody>
          <a:bodyPr/>
          <a:lstStyle/>
          <a:p>
            <a:pPr algn="l"/>
            <a:r>
              <a:rPr lang="en-US" dirty="0"/>
              <a:t>Ahmed Ayoub - 1180483</a:t>
            </a:r>
          </a:p>
          <a:p>
            <a:pPr algn="l"/>
            <a:r>
              <a:rPr lang="en-US" dirty="0"/>
              <a:t>Ahmad </a:t>
            </a:r>
            <a:r>
              <a:rPr lang="en-US" dirty="0" err="1"/>
              <a:t>Elsayed</a:t>
            </a:r>
            <a:r>
              <a:rPr lang="en-US" dirty="0"/>
              <a:t> - 1180018</a:t>
            </a:r>
          </a:p>
          <a:p>
            <a:pPr algn="l"/>
            <a:r>
              <a:rPr lang="en-US" dirty="0" err="1"/>
              <a:t>Manar</a:t>
            </a:r>
            <a:r>
              <a:rPr lang="en-US" dirty="0"/>
              <a:t> Zakaria - 1180492</a:t>
            </a:r>
          </a:p>
          <a:p>
            <a:pPr algn="l"/>
            <a:r>
              <a:rPr lang="en-US" dirty="0" err="1"/>
              <a:t>Moaz</a:t>
            </a:r>
            <a:r>
              <a:rPr lang="en-US" dirty="0"/>
              <a:t> Tarek -  1180013</a:t>
            </a:r>
          </a:p>
        </p:txBody>
      </p:sp>
      <p:sp>
        <p:nvSpPr>
          <p:cNvPr id="8" name="Text Placeholder 7">
            <a:extLst>
              <a:ext uri="{FF2B5EF4-FFF2-40B4-BE49-F238E27FC236}">
                <a16:creationId xmlns:a16="http://schemas.microsoft.com/office/drawing/2014/main" id="{9CBE0E68-45FC-A3D4-1A8C-0FF5577CBEB0}"/>
              </a:ext>
            </a:extLst>
          </p:cNvPr>
          <p:cNvSpPr>
            <a:spLocks noGrp="1"/>
          </p:cNvSpPr>
          <p:nvPr>
            <p:ph type="body" sz="quarter" idx="12"/>
          </p:nvPr>
        </p:nvSpPr>
        <p:spPr/>
        <p:txBody>
          <a:bodyPr/>
          <a:lstStyle/>
          <a:p>
            <a:r>
              <a:rPr lang="en-US" sz="1800" dirty="0">
                <a:solidFill>
                  <a:srgbClr val="000000"/>
                </a:solidFill>
                <a:effectLst/>
                <a:latin typeface="Arial" panose="020B0604020202020204" pitchFamily="34" charset="0"/>
                <a:ea typeface="Arial" panose="020B0604020202020204" pitchFamily="34" charset="0"/>
              </a:rPr>
              <a:t>Dr. Michael Ibrahim </a:t>
            </a:r>
            <a:endParaRPr lang="en-US" dirty="0"/>
          </a:p>
        </p:txBody>
      </p:sp>
      <p:grpSp>
        <p:nvGrpSpPr>
          <p:cNvPr id="13" name="Group 12">
            <a:extLst>
              <a:ext uri="{FF2B5EF4-FFF2-40B4-BE49-F238E27FC236}">
                <a16:creationId xmlns:a16="http://schemas.microsoft.com/office/drawing/2014/main" id="{4E73DB85-9AB5-6D30-2C67-52472AB798CD}"/>
              </a:ext>
            </a:extLst>
          </p:cNvPr>
          <p:cNvGrpSpPr/>
          <p:nvPr/>
        </p:nvGrpSpPr>
        <p:grpSpPr>
          <a:xfrm>
            <a:off x="137320" y="2328863"/>
            <a:ext cx="7101680" cy="4910137"/>
            <a:chOff x="137320" y="2328863"/>
            <a:chExt cx="7101680" cy="4910137"/>
          </a:xfrm>
        </p:grpSpPr>
        <p:sp>
          <p:nvSpPr>
            <p:cNvPr id="9" name="Rectangle 8">
              <a:extLst>
                <a:ext uri="{FF2B5EF4-FFF2-40B4-BE49-F238E27FC236}">
                  <a16:creationId xmlns:a16="http://schemas.microsoft.com/office/drawing/2014/main" id="{9E221224-1C18-AAE5-6679-4C4099D5CCC9}"/>
                </a:ext>
              </a:extLst>
            </p:cNvPr>
            <p:cNvSpPr/>
            <p:nvPr/>
          </p:nvSpPr>
          <p:spPr>
            <a:xfrm>
              <a:off x="137320" y="2328863"/>
              <a:ext cx="7101680" cy="4910137"/>
            </a:xfrm>
            <a:prstGeom prst="rect">
              <a:avLst/>
            </a:prstGeom>
            <a:solidFill>
              <a:schemeClr val="bg1"/>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0" dirty="0"/>
            </a:p>
          </p:txBody>
        </p:sp>
        <p:sp>
          <p:nvSpPr>
            <p:cNvPr id="11" name="Rectangle 10">
              <a:extLst>
                <a:ext uri="{FF2B5EF4-FFF2-40B4-BE49-F238E27FC236}">
                  <a16:creationId xmlns:a16="http://schemas.microsoft.com/office/drawing/2014/main" id="{6F0CCE72-F368-515F-487C-47C0945F08F1}"/>
                </a:ext>
              </a:extLst>
            </p:cNvPr>
            <p:cNvSpPr/>
            <p:nvPr/>
          </p:nvSpPr>
          <p:spPr>
            <a:xfrm>
              <a:off x="211534" y="2328863"/>
              <a:ext cx="6925866" cy="120015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Bauhaus 93" panose="04030905020B02020C02" pitchFamily="82" charset="0"/>
                </a:rPr>
                <a:t>What is </a:t>
              </a:r>
              <a:r>
                <a:rPr lang="en-US" sz="4800" dirty="0" err="1">
                  <a:latin typeface="Bauhaus 93" panose="04030905020B02020C02" pitchFamily="82" charset="0"/>
                </a:rPr>
                <a:t>StyleAIst</a:t>
              </a:r>
              <a:r>
                <a:rPr lang="en-US" sz="4800" dirty="0">
                  <a:latin typeface="Bauhaus 93" panose="04030905020B02020C02" pitchFamily="82" charset="0"/>
                </a:rPr>
                <a:t> ?  </a:t>
              </a:r>
            </a:p>
          </p:txBody>
        </p:sp>
        <p:sp>
          <p:nvSpPr>
            <p:cNvPr id="12" name="TextBox 11">
              <a:extLst>
                <a:ext uri="{FF2B5EF4-FFF2-40B4-BE49-F238E27FC236}">
                  <a16:creationId xmlns:a16="http://schemas.microsoft.com/office/drawing/2014/main" id="{C1B350AD-67A5-6B57-F254-31C16CF98727}"/>
                </a:ext>
              </a:extLst>
            </p:cNvPr>
            <p:cNvSpPr txBox="1"/>
            <p:nvPr/>
          </p:nvSpPr>
          <p:spPr>
            <a:xfrm>
              <a:off x="211534" y="3644815"/>
              <a:ext cx="6925866" cy="3416320"/>
            </a:xfrm>
            <a:prstGeom prst="rect">
              <a:avLst/>
            </a:prstGeom>
            <a:solidFill>
              <a:schemeClr val="bg1"/>
            </a:solidFill>
          </p:spPr>
          <p:txBody>
            <a:bodyPr wrap="square" rtlCol="0">
              <a:spAutoFit/>
            </a:bodyPr>
            <a:lstStyle/>
            <a:p>
              <a:pPr algn="just"/>
              <a:r>
                <a:rPr lang="en-US" sz="2400" b="0" i="0" dirty="0">
                  <a:effectLst/>
                  <a:latin typeface="Tw Cen MT" panose="020B0602020104020603" pitchFamily="34" charset="0"/>
                </a:rPr>
                <a:t>Fashion is a significant aspect of our lives, reflecting our individuality, cultural influences, and religious beliefs. AI-powered fashion apps alleviate the challenge of selecting suitable outfits, suggesting new styles, recommending comparable items, and enabling virtual try-ons. This report explores the app's technology, development process, findings, and features, showcasing its ability to enhance fashion choices and user experiences.</a:t>
              </a:r>
            </a:p>
          </p:txBody>
        </p:sp>
      </p:grpSp>
      <p:grpSp>
        <p:nvGrpSpPr>
          <p:cNvPr id="22" name="Group 21">
            <a:extLst>
              <a:ext uri="{FF2B5EF4-FFF2-40B4-BE49-F238E27FC236}">
                <a16:creationId xmlns:a16="http://schemas.microsoft.com/office/drawing/2014/main" id="{DB8F2F15-B03D-A07B-3048-5391F2B7BA09}"/>
              </a:ext>
            </a:extLst>
          </p:cNvPr>
          <p:cNvGrpSpPr/>
          <p:nvPr/>
        </p:nvGrpSpPr>
        <p:grpSpPr>
          <a:xfrm>
            <a:off x="14256411" y="10670683"/>
            <a:ext cx="7101680" cy="13304464"/>
            <a:chOff x="137320" y="2328863"/>
            <a:chExt cx="7101680" cy="13304464"/>
          </a:xfrm>
        </p:grpSpPr>
        <p:sp>
          <p:nvSpPr>
            <p:cNvPr id="23" name="Rectangle 22">
              <a:extLst>
                <a:ext uri="{FF2B5EF4-FFF2-40B4-BE49-F238E27FC236}">
                  <a16:creationId xmlns:a16="http://schemas.microsoft.com/office/drawing/2014/main" id="{3E5BBFAD-4F34-08F0-1119-53186A8EB23A}"/>
                </a:ext>
              </a:extLst>
            </p:cNvPr>
            <p:cNvSpPr/>
            <p:nvPr/>
          </p:nvSpPr>
          <p:spPr>
            <a:xfrm>
              <a:off x="137320" y="2328863"/>
              <a:ext cx="7101680" cy="13304464"/>
            </a:xfrm>
            <a:prstGeom prst="rect">
              <a:avLst/>
            </a:prstGeom>
            <a:solidFill>
              <a:schemeClr val="bg1"/>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0" dirty="0"/>
            </a:p>
          </p:txBody>
        </p:sp>
        <p:sp>
          <p:nvSpPr>
            <p:cNvPr id="24" name="Rectangle 23">
              <a:extLst>
                <a:ext uri="{FF2B5EF4-FFF2-40B4-BE49-F238E27FC236}">
                  <a16:creationId xmlns:a16="http://schemas.microsoft.com/office/drawing/2014/main" id="{D3B7EC55-D5B3-76E3-E1DB-9FE836D15D79}"/>
                </a:ext>
              </a:extLst>
            </p:cNvPr>
            <p:cNvSpPr/>
            <p:nvPr/>
          </p:nvSpPr>
          <p:spPr>
            <a:xfrm>
              <a:off x="211534" y="2328863"/>
              <a:ext cx="6925866" cy="120015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Bauhaus 93" panose="04030905020B02020C02" pitchFamily="82" charset="0"/>
                </a:rPr>
                <a:t>Models Performance  </a:t>
              </a:r>
            </a:p>
          </p:txBody>
        </p:sp>
        <p:sp>
          <p:nvSpPr>
            <p:cNvPr id="25" name="TextBox 24">
              <a:extLst>
                <a:ext uri="{FF2B5EF4-FFF2-40B4-BE49-F238E27FC236}">
                  <a16:creationId xmlns:a16="http://schemas.microsoft.com/office/drawing/2014/main" id="{06C9400E-195A-CB06-9F73-414062E48412}"/>
                </a:ext>
              </a:extLst>
            </p:cNvPr>
            <p:cNvSpPr txBox="1"/>
            <p:nvPr/>
          </p:nvSpPr>
          <p:spPr>
            <a:xfrm>
              <a:off x="211534" y="3529013"/>
              <a:ext cx="6925866" cy="461665"/>
            </a:xfrm>
            <a:prstGeom prst="rect">
              <a:avLst/>
            </a:prstGeom>
            <a:noFill/>
          </p:spPr>
          <p:txBody>
            <a:bodyPr wrap="square" rtlCol="0">
              <a:spAutoFit/>
            </a:bodyPr>
            <a:lstStyle/>
            <a:p>
              <a:pPr marL="342900" indent="-342900" algn="just">
                <a:buFont typeface="Arial" panose="020B0604020202020204" pitchFamily="34" charset="0"/>
                <a:buChar char="•"/>
              </a:pPr>
              <a:endParaRPr lang="en-US" sz="2400" b="0" i="0" dirty="0">
                <a:solidFill>
                  <a:schemeClr val="accent5">
                    <a:lumMod val="50000"/>
                  </a:schemeClr>
                </a:solidFill>
                <a:effectLst/>
                <a:latin typeface="Tw Cen MT" panose="020B0602020104020603" pitchFamily="34" charset="0"/>
              </a:endParaRPr>
            </a:p>
          </p:txBody>
        </p:sp>
      </p:grpSp>
      <p:grpSp>
        <p:nvGrpSpPr>
          <p:cNvPr id="26" name="Group 25">
            <a:extLst>
              <a:ext uri="{FF2B5EF4-FFF2-40B4-BE49-F238E27FC236}">
                <a16:creationId xmlns:a16="http://schemas.microsoft.com/office/drawing/2014/main" id="{76FF7AE9-FB86-E8B9-D72D-0EFE366F4B70}"/>
              </a:ext>
            </a:extLst>
          </p:cNvPr>
          <p:cNvGrpSpPr/>
          <p:nvPr/>
        </p:nvGrpSpPr>
        <p:grpSpPr>
          <a:xfrm>
            <a:off x="56958" y="10693858"/>
            <a:ext cx="7260830" cy="6569567"/>
            <a:chOff x="137320" y="2328863"/>
            <a:chExt cx="7101680" cy="6569567"/>
          </a:xfrm>
        </p:grpSpPr>
        <p:sp>
          <p:nvSpPr>
            <p:cNvPr id="27" name="Rectangle 26">
              <a:extLst>
                <a:ext uri="{FF2B5EF4-FFF2-40B4-BE49-F238E27FC236}">
                  <a16:creationId xmlns:a16="http://schemas.microsoft.com/office/drawing/2014/main" id="{F19960C1-274B-7449-EFE0-FDC3A42F6E27}"/>
                </a:ext>
              </a:extLst>
            </p:cNvPr>
            <p:cNvSpPr/>
            <p:nvPr/>
          </p:nvSpPr>
          <p:spPr>
            <a:xfrm>
              <a:off x="137320" y="2328863"/>
              <a:ext cx="7101680" cy="6569567"/>
            </a:xfrm>
            <a:prstGeom prst="rect">
              <a:avLst/>
            </a:prstGeom>
            <a:solidFill>
              <a:schemeClr val="bg1"/>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0" dirty="0"/>
            </a:p>
          </p:txBody>
        </p:sp>
        <p:sp>
          <p:nvSpPr>
            <p:cNvPr id="28" name="Rectangle 27">
              <a:extLst>
                <a:ext uri="{FF2B5EF4-FFF2-40B4-BE49-F238E27FC236}">
                  <a16:creationId xmlns:a16="http://schemas.microsoft.com/office/drawing/2014/main" id="{FC5406CD-1B02-5A6F-4D6A-41851C2725EA}"/>
                </a:ext>
              </a:extLst>
            </p:cNvPr>
            <p:cNvSpPr/>
            <p:nvPr/>
          </p:nvSpPr>
          <p:spPr>
            <a:xfrm>
              <a:off x="211534" y="2328863"/>
              <a:ext cx="6925866" cy="120015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Bauhaus 93" panose="04030905020B02020C02" pitchFamily="82" charset="0"/>
                </a:rPr>
                <a:t>System Architecture </a:t>
              </a:r>
            </a:p>
          </p:txBody>
        </p:sp>
        <p:sp>
          <p:nvSpPr>
            <p:cNvPr id="29" name="TextBox 28">
              <a:extLst>
                <a:ext uri="{FF2B5EF4-FFF2-40B4-BE49-F238E27FC236}">
                  <a16:creationId xmlns:a16="http://schemas.microsoft.com/office/drawing/2014/main" id="{F0EC7103-7575-8FC8-71C4-2A7FDA7B3974}"/>
                </a:ext>
              </a:extLst>
            </p:cNvPr>
            <p:cNvSpPr txBox="1"/>
            <p:nvPr/>
          </p:nvSpPr>
          <p:spPr>
            <a:xfrm>
              <a:off x="211534" y="3529013"/>
              <a:ext cx="6925866" cy="461665"/>
            </a:xfrm>
            <a:prstGeom prst="rect">
              <a:avLst/>
            </a:prstGeom>
            <a:noFill/>
          </p:spPr>
          <p:txBody>
            <a:bodyPr wrap="square" rtlCol="0">
              <a:spAutoFit/>
            </a:bodyPr>
            <a:lstStyle/>
            <a:p>
              <a:pPr marL="342900" indent="-342900" algn="just">
                <a:buFont typeface="Arial" panose="020B0604020202020204" pitchFamily="34" charset="0"/>
                <a:buChar char="•"/>
              </a:pPr>
              <a:endParaRPr lang="en-US" sz="2400" b="0" i="0" dirty="0">
                <a:solidFill>
                  <a:schemeClr val="accent5">
                    <a:lumMod val="50000"/>
                  </a:schemeClr>
                </a:solidFill>
                <a:effectLst/>
                <a:latin typeface="Tw Cen MT" panose="020B0602020104020603" pitchFamily="34" charset="0"/>
              </a:endParaRPr>
            </a:p>
          </p:txBody>
        </p:sp>
      </p:grpSp>
      <p:pic>
        <p:nvPicPr>
          <p:cNvPr id="39" name="Picture 38" descr="A picture containing text, screenshot, font">
            <a:extLst>
              <a:ext uri="{FF2B5EF4-FFF2-40B4-BE49-F238E27FC236}">
                <a16:creationId xmlns:a16="http://schemas.microsoft.com/office/drawing/2014/main" id="{ED5FDC21-4AC3-571E-EE50-B9E717A188BB}"/>
              </a:ext>
            </a:extLst>
          </p:cNvPr>
          <p:cNvPicPr>
            <a:picLocks noChangeAspect="1"/>
          </p:cNvPicPr>
          <p:nvPr/>
        </p:nvPicPr>
        <p:blipFill rotWithShape="1">
          <a:blip r:embed="rId2">
            <a:extLst>
              <a:ext uri="{28A0092B-C50C-407E-A947-70E740481C1C}">
                <a14:useLocalDpi xmlns:a14="http://schemas.microsoft.com/office/drawing/2010/main" val="0"/>
              </a:ext>
            </a:extLst>
          </a:blip>
          <a:srcRect r="10196"/>
          <a:stretch/>
        </p:blipFill>
        <p:spPr>
          <a:xfrm>
            <a:off x="132835" y="11912327"/>
            <a:ext cx="7022968" cy="5430791"/>
          </a:xfrm>
          <a:prstGeom prst="rect">
            <a:avLst/>
          </a:prstGeom>
        </p:spPr>
      </p:pic>
      <p:grpSp>
        <p:nvGrpSpPr>
          <p:cNvPr id="44" name="Group 43">
            <a:extLst>
              <a:ext uri="{FF2B5EF4-FFF2-40B4-BE49-F238E27FC236}">
                <a16:creationId xmlns:a16="http://schemas.microsoft.com/office/drawing/2014/main" id="{AFB4E327-14E9-8C0C-68A6-ED5B7FC47EE4}"/>
              </a:ext>
            </a:extLst>
          </p:cNvPr>
          <p:cNvGrpSpPr/>
          <p:nvPr/>
        </p:nvGrpSpPr>
        <p:grpSpPr>
          <a:xfrm>
            <a:off x="159149" y="7082516"/>
            <a:ext cx="7101680" cy="3508474"/>
            <a:chOff x="211534" y="2328862"/>
            <a:chExt cx="7101680" cy="3508474"/>
          </a:xfrm>
        </p:grpSpPr>
        <p:sp>
          <p:nvSpPr>
            <p:cNvPr id="45" name="Rectangle 44">
              <a:extLst>
                <a:ext uri="{FF2B5EF4-FFF2-40B4-BE49-F238E27FC236}">
                  <a16:creationId xmlns:a16="http://schemas.microsoft.com/office/drawing/2014/main" id="{45CFABB4-FBF8-9128-7618-2325B6469FDD}"/>
                </a:ext>
              </a:extLst>
            </p:cNvPr>
            <p:cNvSpPr/>
            <p:nvPr/>
          </p:nvSpPr>
          <p:spPr>
            <a:xfrm>
              <a:off x="211534" y="2328862"/>
              <a:ext cx="7101680" cy="3508474"/>
            </a:xfrm>
            <a:prstGeom prst="rect">
              <a:avLst/>
            </a:prstGeom>
            <a:solidFill>
              <a:schemeClr val="bg1"/>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0" dirty="0"/>
            </a:p>
          </p:txBody>
        </p:sp>
        <p:sp>
          <p:nvSpPr>
            <p:cNvPr id="46" name="Rectangle 45">
              <a:extLst>
                <a:ext uri="{FF2B5EF4-FFF2-40B4-BE49-F238E27FC236}">
                  <a16:creationId xmlns:a16="http://schemas.microsoft.com/office/drawing/2014/main" id="{D7D87E79-6F7E-0A10-90B2-54C1449203B9}"/>
                </a:ext>
              </a:extLst>
            </p:cNvPr>
            <p:cNvSpPr/>
            <p:nvPr/>
          </p:nvSpPr>
          <p:spPr>
            <a:xfrm>
              <a:off x="211534" y="2328863"/>
              <a:ext cx="6925866" cy="120015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Bauhaus 93" panose="04030905020B02020C02" pitchFamily="82" charset="0"/>
                </a:rPr>
                <a:t>Features </a:t>
              </a:r>
            </a:p>
          </p:txBody>
        </p:sp>
        <p:sp>
          <p:nvSpPr>
            <p:cNvPr id="47" name="TextBox 46">
              <a:extLst>
                <a:ext uri="{FF2B5EF4-FFF2-40B4-BE49-F238E27FC236}">
                  <a16:creationId xmlns:a16="http://schemas.microsoft.com/office/drawing/2014/main" id="{71C5AFE3-F851-96C0-620F-C101FA38C8DE}"/>
                </a:ext>
              </a:extLst>
            </p:cNvPr>
            <p:cNvSpPr txBox="1"/>
            <p:nvPr/>
          </p:nvSpPr>
          <p:spPr>
            <a:xfrm>
              <a:off x="211534" y="3493962"/>
              <a:ext cx="6925866" cy="2308324"/>
            </a:xfrm>
            <a:prstGeom prst="rect">
              <a:avLst/>
            </a:prstGeom>
            <a:noFill/>
          </p:spPr>
          <p:txBody>
            <a:bodyPr wrap="square" rtlCol="0">
              <a:spAutoFit/>
            </a:bodyPr>
            <a:lstStyle/>
            <a:p>
              <a:pPr marL="342900" indent="-342900" algn="just">
                <a:buFont typeface="Arial" panose="020B0604020202020204" pitchFamily="34" charset="0"/>
                <a:buChar char="•"/>
              </a:pPr>
              <a:r>
                <a:rPr lang="en-US" sz="2400" b="0" i="0" dirty="0">
                  <a:effectLst/>
                  <a:latin typeface="Tw Cen MT" panose="020B0602020104020603" pitchFamily="34" charset="0"/>
                </a:rPr>
                <a:t>Personalized outfit recommendations.</a:t>
              </a:r>
            </a:p>
            <a:p>
              <a:pPr marL="342900" indent="-342900" algn="just">
                <a:buFont typeface="Arial" panose="020B0604020202020204" pitchFamily="34" charset="0"/>
                <a:buChar char="•"/>
              </a:pPr>
              <a:r>
                <a:rPr lang="en-US" sz="2400" b="0" i="0" dirty="0">
                  <a:effectLst/>
                  <a:latin typeface="Tw Cen MT" panose="020B0602020104020603" pitchFamily="34" charset="0"/>
                </a:rPr>
                <a:t>Explore trendy styles.</a:t>
              </a:r>
            </a:p>
            <a:p>
              <a:pPr marL="342900" indent="-342900" algn="just">
                <a:buFont typeface="Arial" panose="020B0604020202020204" pitchFamily="34" charset="0"/>
                <a:buChar char="•"/>
              </a:pPr>
              <a:r>
                <a:rPr lang="en-US" sz="2400" b="0" i="0" dirty="0">
                  <a:effectLst/>
                  <a:latin typeface="Tw Cen MT" panose="020B0602020104020603" pitchFamily="34" charset="0"/>
                </a:rPr>
                <a:t>Convenient comparable item recommendations.</a:t>
              </a:r>
            </a:p>
            <a:p>
              <a:pPr marL="342900" indent="-342900" algn="just">
                <a:buFont typeface="Arial" panose="020B0604020202020204" pitchFamily="34" charset="0"/>
                <a:buChar char="•"/>
              </a:pPr>
              <a:r>
                <a:rPr lang="en-US" sz="2400" b="0" i="0" dirty="0">
                  <a:effectLst/>
                  <a:latin typeface="Tw Cen MT" panose="020B0602020104020603" pitchFamily="34" charset="0"/>
                </a:rPr>
                <a:t>Virtual try-on feature.</a:t>
              </a:r>
            </a:p>
            <a:p>
              <a:pPr marL="342900" indent="-342900" algn="just">
                <a:buFont typeface="Arial" panose="020B0604020202020204" pitchFamily="34" charset="0"/>
                <a:buChar char="•"/>
              </a:pPr>
              <a:r>
                <a:rPr lang="en-US" sz="2400" b="0" i="0" dirty="0">
                  <a:effectLst/>
                  <a:latin typeface="Tw Cen MT" panose="020B0602020104020603" pitchFamily="34" charset="0"/>
                </a:rPr>
                <a:t>Stay ahead of fashion trends.</a:t>
              </a:r>
            </a:p>
            <a:p>
              <a:pPr marL="342900" indent="-342900" algn="just">
                <a:buFont typeface="Arial" panose="020B0604020202020204" pitchFamily="34" charset="0"/>
                <a:buChar char="•"/>
              </a:pPr>
              <a:r>
                <a:rPr lang="en-US" sz="2400" b="0" i="0" dirty="0">
                  <a:effectLst/>
                  <a:latin typeface="Tw Cen MT" panose="020B0602020104020603" pitchFamily="34" charset="0"/>
                </a:rPr>
                <a:t>Revolutionize fashion selection process.</a:t>
              </a:r>
            </a:p>
          </p:txBody>
        </p:sp>
      </p:grpSp>
      <p:grpSp>
        <p:nvGrpSpPr>
          <p:cNvPr id="50" name="Group 49">
            <a:extLst>
              <a:ext uri="{FF2B5EF4-FFF2-40B4-BE49-F238E27FC236}">
                <a16:creationId xmlns:a16="http://schemas.microsoft.com/office/drawing/2014/main" id="{D241B88C-A6BD-D707-491A-55B03A26E736}"/>
              </a:ext>
            </a:extLst>
          </p:cNvPr>
          <p:cNvGrpSpPr/>
          <p:nvPr/>
        </p:nvGrpSpPr>
        <p:grpSpPr>
          <a:xfrm>
            <a:off x="14457799" y="2328863"/>
            <a:ext cx="6992937" cy="8256360"/>
            <a:chOff x="137320" y="2328863"/>
            <a:chExt cx="7286753" cy="3508475"/>
          </a:xfrm>
        </p:grpSpPr>
        <p:sp>
          <p:nvSpPr>
            <p:cNvPr id="51" name="Rectangle 50">
              <a:extLst>
                <a:ext uri="{FF2B5EF4-FFF2-40B4-BE49-F238E27FC236}">
                  <a16:creationId xmlns:a16="http://schemas.microsoft.com/office/drawing/2014/main" id="{9CA0A0D5-9B07-7D31-97FF-357AAFCA119A}"/>
                </a:ext>
              </a:extLst>
            </p:cNvPr>
            <p:cNvSpPr/>
            <p:nvPr/>
          </p:nvSpPr>
          <p:spPr>
            <a:xfrm>
              <a:off x="137320" y="2328864"/>
              <a:ext cx="7101680" cy="3508474"/>
            </a:xfrm>
            <a:prstGeom prst="rect">
              <a:avLst/>
            </a:prstGeom>
            <a:solidFill>
              <a:schemeClr val="bg1"/>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0" dirty="0"/>
            </a:p>
          </p:txBody>
        </p:sp>
        <p:sp>
          <p:nvSpPr>
            <p:cNvPr id="52" name="Rectangle 51">
              <a:extLst>
                <a:ext uri="{FF2B5EF4-FFF2-40B4-BE49-F238E27FC236}">
                  <a16:creationId xmlns:a16="http://schemas.microsoft.com/office/drawing/2014/main" id="{EF02CC92-69D1-BC20-6125-3585F6BD6402}"/>
                </a:ext>
              </a:extLst>
            </p:cNvPr>
            <p:cNvSpPr/>
            <p:nvPr/>
          </p:nvSpPr>
          <p:spPr>
            <a:xfrm>
              <a:off x="211532" y="2328863"/>
              <a:ext cx="7212541" cy="5071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Bauhaus 93" panose="04030905020B02020C02" pitchFamily="82" charset="0"/>
                </a:rPr>
                <a:t>Technologies  </a:t>
              </a:r>
            </a:p>
          </p:txBody>
        </p:sp>
        <p:sp>
          <p:nvSpPr>
            <p:cNvPr id="53" name="TextBox 52">
              <a:extLst>
                <a:ext uri="{FF2B5EF4-FFF2-40B4-BE49-F238E27FC236}">
                  <a16:creationId xmlns:a16="http://schemas.microsoft.com/office/drawing/2014/main" id="{5237A52F-542B-1072-2031-7CA03B842144}"/>
                </a:ext>
              </a:extLst>
            </p:cNvPr>
            <p:cNvSpPr txBox="1"/>
            <p:nvPr/>
          </p:nvSpPr>
          <p:spPr>
            <a:xfrm>
              <a:off x="254292" y="2912284"/>
              <a:ext cx="6925866" cy="1634840"/>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US" sz="2400" b="0" i="0" dirty="0">
                  <a:effectLst/>
                  <a:latin typeface="Tw Cen MT" panose="020B0602020104020603" pitchFamily="34" charset="0"/>
                </a:rPr>
                <a:t>Python </a:t>
              </a:r>
            </a:p>
            <a:p>
              <a:pPr marL="800100" lvl="1" indent="-342900" algn="just">
                <a:buFont typeface="Tw Cen MT" panose="020B0602020104020603" pitchFamily="34" charset="0"/>
                <a:buChar char="–"/>
              </a:pPr>
              <a:r>
                <a:rPr lang="en-US" sz="2000" dirty="0" err="1">
                  <a:latin typeface="Tw Cen MT" panose="020B0602020104020603" pitchFamily="34" charset="0"/>
                </a:rPr>
                <a:t>PyTorch</a:t>
              </a:r>
              <a:r>
                <a:rPr lang="en-US" sz="2000" dirty="0">
                  <a:latin typeface="Tw Cen MT" panose="020B0602020104020603" pitchFamily="34" charset="0"/>
                </a:rPr>
                <a:t> </a:t>
              </a:r>
            </a:p>
            <a:p>
              <a:pPr marL="800100" lvl="1" indent="-342900" algn="just">
                <a:buFont typeface="Tw Cen MT" panose="020B0602020104020603" pitchFamily="34" charset="0"/>
                <a:buChar char="–"/>
              </a:pPr>
              <a:r>
                <a:rPr lang="en-US" sz="2000" b="0" i="0" dirty="0" err="1">
                  <a:effectLst/>
                  <a:latin typeface="Tw Cen MT" panose="020B0602020104020603" pitchFamily="34" charset="0"/>
                </a:rPr>
                <a:t>OpenCv</a:t>
              </a:r>
              <a:r>
                <a:rPr lang="en-US" sz="2000" b="0" i="0" dirty="0">
                  <a:effectLst/>
                  <a:latin typeface="Tw Cen MT" panose="020B0602020104020603" pitchFamily="34" charset="0"/>
                </a:rPr>
                <a:t> </a:t>
              </a:r>
            </a:p>
            <a:p>
              <a:pPr marL="800100" lvl="1" indent="-342900" algn="just">
                <a:buFont typeface="Tw Cen MT" panose="020B0602020104020603" pitchFamily="34" charset="0"/>
                <a:buChar char="–"/>
              </a:pPr>
              <a:r>
                <a:rPr lang="en-US" sz="2000" dirty="0" err="1">
                  <a:latin typeface="Tw Cen MT" panose="020B0602020104020603" pitchFamily="34" charset="0"/>
                </a:rPr>
                <a:t>Tensorflow</a:t>
              </a:r>
              <a:r>
                <a:rPr lang="en-US" sz="2000" dirty="0">
                  <a:latin typeface="Tw Cen MT" panose="020B0602020104020603" pitchFamily="34" charset="0"/>
                </a:rPr>
                <a:t> </a:t>
              </a:r>
            </a:p>
            <a:p>
              <a:pPr marL="800100" lvl="1" indent="-342900" algn="just">
                <a:buFont typeface="Tw Cen MT" panose="020B0602020104020603" pitchFamily="34" charset="0"/>
                <a:buChar char="–"/>
              </a:pPr>
              <a:r>
                <a:rPr lang="en-US" sz="2000" b="0" i="0" dirty="0">
                  <a:effectLst/>
                  <a:latin typeface="Tw Cen MT" panose="020B0602020104020603" pitchFamily="34" charset="0"/>
                </a:rPr>
                <a:t>Pillow</a:t>
              </a:r>
            </a:p>
            <a:p>
              <a:pPr marL="800100" lvl="1" indent="-342900" algn="just">
                <a:buFont typeface="Tw Cen MT" panose="020B0602020104020603" pitchFamily="34" charset="0"/>
                <a:buChar char="–"/>
              </a:pPr>
              <a:r>
                <a:rPr lang="en-US" sz="2000" b="0" i="0" dirty="0">
                  <a:effectLst/>
                  <a:latin typeface="Tw Cen MT" panose="020B0602020104020603" pitchFamily="34" charset="0"/>
                </a:rPr>
                <a:t>Py</a:t>
              </a:r>
              <a:r>
                <a:rPr lang="en-US" sz="2000" dirty="0">
                  <a:latin typeface="Tw Cen MT" panose="020B0602020104020603" pitchFamily="34" charset="0"/>
                </a:rPr>
                <a:t>Side2</a:t>
              </a:r>
            </a:p>
            <a:p>
              <a:pPr marL="342900" indent="-342900" algn="just">
                <a:buFont typeface="Arial" panose="020B0604020202020204" pitchFamily="34" charset="0"/>
                <a:buChar char="•"/>
              </a:pPr>
              <a:r>
                <a:rPr lang="en-US" sz="2400" dirty="0" err="1">
                  <a:latin typeface="Tw Cen MT" panose="020B0602020104020603" pitchFamily="34" charset="0"/>
                </a:rPr>
                <a:t>ResNet</a:t>
              </a:r>
              <a:endParaRPr lang="en-US" sz="2400" dirty="0">
                <a:latin typeface="Tw Cen MT" panose="020B0602020104020603" pitchFamily="34" charset="0"/>
              </a:endParaRPr>
            </a:p>
            <a:p>
              <a:pPr marL="342900" indent="-342900" algn="just">
                <a:buFont typeface="Arial" panose="020B0604020202020204" pitchFamily="34" charset="0"/>
                <a:buChar char="•"/>
              </a:pPr>
              <a:r>
                <a:rPr lang="en-US" sz="2400" dirty="0">
                  <a:latin typeface="Tw Cen MT" panose="020B0602020104020603" pitchFamily="34" charset="0"/>
                </a:rPr>
                <a:t>U2Net</a:t>
              </a:r>
            </a:p>
            <a:p>
              <a:pPr marL="342900" indent="-342900" algn="just">
                <a:buFont typeface="Arial" panose="020B0604020202020204" pitchFamily="34" charset="0"/>
                <a:buChar char="•"/>
              </a:pPr>
              <a:r>
                <a:rPr lang="en-US" sz="2400" dirty="0">
                  <a:latin typeface="Tw Cen MT" panose="020B0602020104020603" pitchFamily="34" charset="0"/>
                </a:rPr>
                <a:t>SPADE</a:t>
              </a:r>
            </a:p>
            <a:p>
              <a:pPr marL="342900" indent="-342900" algn="just">
                <a:buFont typeface="Arial" panose="020B0604020202020204" pitchFamily="34" charset="0"/>
                <a:buChar char="•"/>
              </a:pPr>
              <a:r>
                <a:rPr lang="en-US" sz="2400" dirty="0">
                  <a:latin typeface="Tw Cen MT" panose="020B0602020104020603" pitchFamily="34" charset="0"/>
                </a:rPr>
                <a:t>Generative Adversarial Networks</a:t>
              </a:r>
            </a:p>
            <a:p>
              <a:pPr marL="342900" indent="-342900" algn="just">
                <a:buFont typeface="Arial" panose="020B0604020202020204" pitchFamily="34" charset="0"/>
                <a:buChar char="•"/>
              </a:pPr>
              <a:endParaRPr lang="en-US" sz="2400" dirty="0">
                <a:latin typeface="Tw Cen MT" panose="020B0602020104020603" pitchFamily="34" charset="0"/>
              </a:endParaRPr>
            </a:p>
          </p:txBody>
        </p:sp>
      </p:grpSp>
      <p:pic>
        <p:nvPicPr>
          <p:cNvPr id="1026" name="Picture 2" descr="Python Logo, symbol, meaning, history, PNG, brand">
            <a:extLst>
              <a:ext uri="{FF2B5EF4-FFF2-40B4-BE49-F238E27FC236}">
                <a16:creationId xmlns:a16="http://schemas.microsoft.com/office/drawing/2014/main" id="{D7C932C1-A2E4-BDB4-D33C-5B6F119B00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93" r="20930"/>
          <a:stretch/>
        </p:blipFill>
        <p:spPr bwMode="auto">
          <a:xfrm>
            <a:off x="15179848" y="8860683"/>
            <a:ext cx="1276888" cy="12606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ytorch, logo Icon in Vector Logo">
            <a:extLst>
              <a:ext uri="{FF2B5EF4-FFF2-40B4-BE49-F238E27FC236}">
                <a16:creationId xmlns:a16="http://schemas.microsoft.com/office/drawing/2014/main" id="{8908D3FF-C5D5-26DB-3D5D-E90C3471BD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91732" y="8748255"/>
            <a:ext cx="2439986" cy="12199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3F69AE9-CE9F-85CC-CB16-2D55992F8C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73907" y="7300436"/>
            <a:ext cx="1197036" cy="147478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descr="A green rectangle with black letters&#10;&#10;Description automatically generated with medium confidence">
            <a:extLst>
              <a:ext uri="{FF2B5EF4-FFF2-40B4-BE49-F238E27FC236}">
                <a16:creationId xmlns:a16="http://schemas.microsoft.com/office/drawing/2014/main" id="{FA6014A1-A1F2-98BF-40D5-6ACD3149FD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650866" y="6876970"/>
            <a:ext cx="2321718" cy="2321718"/>
          </a:xfrm>
          <a:prstGeom prst="rect">
            <a:avLst/>
          </a:prstGeom>
        </p:spPr>
      </p:pic>
      <p:grpSp>
        <p:nvGrpSpPr>
          <p:cNvPr id="56" name="Group 55">
            <a:extLst>
              <a:ext uri="{FF2B5EF4-FFF2-40B4-BE49-F238E27FC236}">
                <a16:creationId xmlns:a16="http://schemas.microsoft.com/office/drawing/2014/main" id="{9B32A2C2-EB37-155C-1D80-4CFE0AC8D450}"/>
              </a:ext>
            </a:extLst>
          </p:cNvPr>
          <p:cNvGrpSpPr/>
          <p:nvPr/>
        </p:nvGrpSpPr>
        <p:grpSpPr>
          <a:xfrm>
            <a:off x="32121" y="17359535"/>
            <a:ext cx="7168588" cy="12249329"/>
            <a:chOff x="211534" y="2328863"/>
            <a:chExt cx="7027466" cy="12249329"/>
          </a:xfrm>
        </p:grpSpPr>
        <p:sp>
          <p:nvSpPr>
            <p:cNvPr id="57" name="Rectangle 56">
              <a:extLst>
                <a:ext uri="{FF2B5EF4-FFF2-40B4-BE49-F238E27FC236}">
                  <a16:creationId xmlns:a16="http://schemas.microsoft.com/office/drawing/2014/main" id="{2AAC07E5-37B9-90DF-1D55-2580271CF808}"/>
                </a:ext>
              </a:extLst>
            </p:cNvPr>
            <p:cNvSpPr/>
            <p:nvPr/>
          </p:nvSpPr>
          <p:spPr>
            <a:xfrm>
              <a:off x="260631" y="2328864"/>
              <a:ext cx="6978369" cy="11666320"/>
            </a:xfrm>
            <a:prstGeom prst="rect">
              <a:avLst/>
            </a:prstGeom>
            <a:solidFill>
              <a:schemeClr val="bg1"/>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0" dirty="0"/>
            </a:p>
          </p:txBody>
        </p:sp>
        <p:sp>
          <p:nvSpPr>
            <p:cNvPr id="58" name="Rectangle 57">
              <a:extLst>
                <a:ext uri="{FF2B5EF4-FFF2-40B4-BE49-F238E27FC236}">
                  <a16:creationId xmlns:a16="http://schemas.microsoft.com/office/drawing/2014/main" id="{B0C12920-EF3E-95EF-3A6C-D66A84154C04}"/>
                </a:ext>
              </a:extLst>
            </p:cNvPr>
            <p:cNvSpPr/>
            <p:nvPr/>
          </p:nvSpPr>
          <p:spPr>
            <a:xfrm>
              <a:off x="211535" y="2328863"/>
              <a:ext cx="6940802" cy="120015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Bauhaus 93" panose="04030905020B02020C02" pitchFamily="82" charset="0"/>
                </a:rPr>
                <a:t>Modules Details  </a:t>
              </a:r>
            </a:p>
          </p:txBody>
        </p:sp>
        <p:sp>
          <p:nvSpPr>
            <p:cNvPr id="59" name="TextBox 58">
              <a:extLst>
                <a:ext uri="{FF2B5EF4-FFF2-40B4-BE49-F238E27FC236}">
                  <a16:creationId xmlns:a16="http://schemas.microsoft.com/office/drawing/2014/main" id="{C4B06428-D06E-C5F0-E0EF-6B8C1C7E94D2}"/>
                </a:ext>
              </a:extLst>
            </p:cNvPr>
            <p:cNvSpPr txBox="1"/>
            <p:nvPr/>
          </p:nvSpPr>
          <p:spPr>
            <a:xfrm>
              <a:off x="211534" y="3529013"/>
              <a:ext cx="6925866" cy="11049179"/>
            </a:xfrm>
            <a:prstGeom prst="rect">
              <a:avLst/>
            </a:prstGeom>
            <a:noFill/>
          </p:spPr>
          <p:txBody>
            <a:bodyPr wrap="square" rtlCol="0">
              <a:spAutoFit/>
            </a:bodyPr>
            <a:lstStyle/>
            <a:p>
              <a:pPr algn="ctr"/>
              <a:r>
                <a:rPr lang="en-US" sz="2800" b="0" i="0" dirty="0">
                  <a:solidFill>
                    <a:schemeClr val="accent5">
                      <a:lumMod val="50000"/>
                    </a:schemeClr>
                  </a:solidFill>
                  <a:effectLst/>
                  <a:latin typeface="Tw Cen MT" panose="020B0602020104020603" pitchFamily="34" charset="0"/>
                </a:rPr>
                <a:t>Segmentation</a:t>
              </a:r>
            </a:p>
            <a:p>
              <a:r>
                <a:rPr lang="en-US" sz="2400" b="0" i="0" dirty="0">
                  <a:effectLst/>
                  <a:latin typeface="Tw Cen MT" panose="020B0602020104020603" pitchFamily="34" charset="0"/>
                </a:rPr>
                <a:t>Clothi</a:t>
              </a:r>
              <a:r>
                <a:rPr lang="en-US" sz="2400" dirty="0">
                  <a:latin typeface="Tw Cen MT" panose="020B0602020104020603" pitchFamily="34" charset="0"/>
                </a:rPr>
                <a:t>ng segmentation using U2Net architectures to produce high quality clothes masks representing the upper, lower and full body clothes present in the target image.</a:t>
              </a:r>
              <a:endParaRPr lang="en-US" sz="3200" b="0" i="0" dirty="0">
                <a:effectLst/>
                <a:latin typeface="Tw Cen MT" panose="020B0602020104020603" pitchFamily="34" charset="0"/>
              </a:endParaRPr>
            </a:p>
            <a:p>
              <a:pPr algn="ctr"/>
              <a:r>
                <a:rPr lang="en-US" sz="2800" dirty="0">
                  <a:solidFill>
                    <a:schemeClr val="accent5">
                      <a:lumMod val="50000"/>
                    </a:schemeClr>
                  </a:solidFill>
                  <a:latin typeface="Tw Cen MT" panose="020B0602020104020603" pitchFamily="34" charset="0"/>
                </a:rPr>
                <a:t>Classification </a:t>
              </a:r>
              <a:r>
                <a:rPr lang="en-US" sz="2800" b="0" i="0" dirty="0">
                  <a:solidFill>
                    <a:schemeClr val="accent5">
                      <a:lumMod val="50000"/>
                    </a:schemeClr>
                  </a:solidFill>
                  <a:effectLst/>
                  <a:latin typeface="Tw Cen MT" panose="020B0602020104020603" pitchFamily="34" charset="0"/>
                </a:rPr>
                <a:t> </a:t>
              </a:r>
            </a:p>
            <a:p>
              <a:r>
                <a:rPr lang="en-US" sz="2400" b="0" i="0" dirty="0">
                  <a:effectLst/>
                  <a:latin typeface="Tw Cen MT" panose="020B0602020104020603" pitchFamily="34" charset="0"/>
                </a:rPr>
                <a:t>Implementing the </a:t>
              </a:r>
              <a:r>
                <a:rPr lang="en-US" sz="2400" b="0" i="0" dirty="0" err="1">
                  <a:effectLst/>
                  <a:latin typeface="Tw Cen MT" panose="020B0602020104020603" pitchFamily="34" charset="0"/>
                </a:rPr>
                <a:t>ResNet</a:t>
              </a:r>
              <a:r>
                <a:rPr lang="en-US" sz="2400" b="0" i="0" dirty="0">
                  <a:effectLst/>
                  <a:latin typeface="Tw Cen MT" panose="020B0602020104020603" pitchFamily="34" charset="0"/>
                </a:rPr>
                <a:t> Architecture on three different models each to detect a differen</a:t>
              </a:r>
              <a:r>
                <a:rPr lang="en-US" sz="2400" dirty="0">
                  <a:latin typeface="Tw Cen MT" panose="020B0602020104020603" pitchFamily="34" charset="0"/>
                </a:rPr>
                <a:t>t article of clothing which improves accuracy of the classification and in turn enhances user experience. Each model has its own custom head layers with global average pooling techniques.</a:t>
              </a:r>
              <a:endParaRPr lang="en-US" sz="3200" dirty="0">
                <a:latin typeface="Tw Cen MT" panose="020B0602020104020603" pitchFamily="34" charset="0"/>
              </a:endParaRPr>
            </a:p>
            <a:p>
              <a:pPr algn="ctr"/>
              <a:r>
                <a:rPr lang="en-US" sz="2800" dirty="0">
                  <a:solidFill>
                    <a:schemeClr val="accent5">
                      <a:lumMod val="50000"/>
                    </a:schemeClr>
                  </a:solidFill>
                  <a:latin typeface="Tw Cen MT" panose="020B0602020104020603" pitchFamily="34" charset="0"/>
                </a:rPr>
                <a:t>Outfit Scoring </a:t>
              </a:r>
            </a:p>
            <a:p>
              <a:r>
                <a:rPr lang="en-US" sz="2400" dirty="0">
                  <a:latin typeface="Tw Cen MT" panose="020B0602020104020603" pitchFamily="34" charset="0"/>
                </a:rPr>
                <a:t>We deploy a multilayer comparison network that takes as an input an outfit consisting of a top, bottom and a shoe all from the user’s wardrobe. Our smart recommendation system assigns a score to the outfit based on the compatibility of the components of the outfit together. </a:t>
              </a:r>
              <a:endParaRPr lang="en-US" sz="3200" dirty="0">
                <a:solidFill>
                  <a:schemeClr val="accent5">
                    <a:lumMod val="50000"/>
                  </a:schemeClr>
                </a:solidFill>
                <a:latin typeface="Tw Cen MT" panose="020B0602020104020603" pitchFamily="34" charset="0"/>
              </a:endParaRPr>
            </a:p>
            <a:p>
              <a:pPr algn="ctr"/>
              <a:r>
                <a:rPr lang="en-US" sz="2800" b="0" i="0" dirty="0">
                  <a:solidFill>
                    <a:schemeClr val="accent5">
                      <a:lumMod val="50000"/>
                    </a:schemeClr>
                  </a:solidFill>
                  <a:effectLst/>
                  <a:latin typeface="Tw Cen MT" panose="020B0602020104020603" pitchFamily="34" charset="0"/>
                </a:rPr>
                <a:t>Outfi</a:t>
              </a:r>
              <a:r>
                <a:rPr lang="en-US" sz="2800" dirty="0">
                  <a:solidFill>
                    <a:schemeClr val="accent5">
                      <a:lumMod val="50000"/>
                    </a:schemeClr>
                  </a:solidFill>
                  <a:latin typeface="Tw Cen MT" panose="020B0602020104020603" pitchFamily="34" charset="0"/>
                </a:rPr>
                <a:t>t Recommendation </a:t>
              </a:r>
            </a:p>
            <a:p>
              <a:r>
                <a:rPr lang="en-US" sz="2400" dirty="0">
                  <a:latin typeface="Tw Cen MT" panose="020B0602020104020603" pitchFamily="34" charset="0"/>
                </a:rPr>
                <a:t>Outfit recommendation in our system can be used in one of two ways. The user provides an outfit and our recommendation system suggests an improvement to that outfit based on the underlying feature extraction layers in our network. The second way is for users who need full outfit recommendation. Our System generates full outfits from the user’s wardrobe based on compatibility measures.</a:t>
              </a:r>
              <a:endParaRPr lang="en-US" sz="3200" dirty="0">
                <a:solidFill>
                  <a:schemeClr val="accent5">
                    <a:lumMod val="50000"/>
                  </a:schemeClr>
                </a:solidFill>
                <a:latin typeface="Tw Cen MT" panose="020B0602020104020603" pitchFamily="34" charset="0"/>
              </a:endParaRPr>
            </a:p>
            <a:p>
              <a:endParaRPr lang="en-US" sz="2400" b="0" i="0" dirty="0">
                <a:solidFill>
                  <a:schemeClr val="accent5">
                    <a:lumMod val="50000"/>
                  </a:schemeClr>
                </a:solidFill>
                <a:effectLst/>
                <a:latin typeface="Tw Cen MT" panose="020B0602020104020603" pitchFamily="34" charset="0"/>
              </a:endParaRPr>
            </a:p>
          </p:txBody>
        </p:sp>
      </p:grpSp>
      <p:grpSp>
        <p:nvGrpSpPr>
          <p:cNvPr id="1024" name="Group 1023">
            <a:extLst>
              <a:ext uri="{FF2B5EF4-FFF2-40B4-BE49-F238E27FC236}">
                <a16:creationId xmlns:a16="http://schemas.microsoft.com/office/drawing/2014/main" id="{16FD081B-2F7C-3217-F8B2-4D51F6EAB221}"/>
              </a:ext>
            </a:extLst>
          </p:cNvPr>
          <p:cNvGrpSpPr/>
          <p:nvPr/>
        </p:nvGrpSpPr>
        <p:grpSpPr>
          <a:xfrm>
            <a:off x="14295243" y="24084274"/>
            <a:ext cx="7175892" cy="5010829"/>
            <a:chOff x="137320" y="2328863"/>
            <a:chExt cx="7175892" cy="5010829"/>
          </a:xfrm>
        </p:grpSpPr>
        <p:sp>
          <p:nvSpPr>
            <p:cNvPr id="1025" name="Rectangle 1024">
              <a:extLst>
                <a:ext uri="{FF2B5EF4-FFF2-40B4-BE49-F238E27FC236}">
                  <a16:creationId xmlns:a16="http://schemas.microsoft.com/office/drawing/2014/main" id="{DFED4AF5-1F5B-0D31-A5B2-63A01DCBF895}"/>
                </a:ext>
              </a:extLst>
            </p:cNvPr>
            <p:cNvSpPr/>
            <p:nvPr/>
          </p:nvSpPr>
          <p:spPr>
            <a:xfrm>
              <a:off x="137320" y="2328863"/>
              <a:ext cx="7101680" cy="5010829"/>
            </a:xfrm>
            <a:prstGeom prst="rect">
              <a:avLst/>
            </a:prstGeom>
            <a:solidFill>
              <a:schemeClr val="bg1"/>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0" dirty="0"/>
            </a:p>
          </p:txBody>
        </p:sp>
        <p:sp>
          <p:nvSpPr>
            <p:cNvPr id="1027" name="Rectangle 1026">
              <a:extLst>
                <a:ext uri="{FF2B5EF4-FFF2-40B4-BE49-F238E27FC236}">
                  <a16:creationId xmlns:a16="http://schemas.microsoft.com/office/drawing/2014/main" id="{8436557B-84D1-C571-DDA4-F9AEF480FDD9}"/>
                </a:ext>
              </a:extLst>
            </p:cNvPr>
            <p:cNvSpPr/>
            <p:nvPr/>
          </p:nvSpPr>
          <p:spPr>
            <a:xfrm>
              <a:off x="211534" y="2328863"/>
              <a:ext cx="6925866" cy="120015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Bauhaus 93" panose="04030905020B02020C02" pitchFamily="82" charset="0"/>
                </a:rPr>
                <a:t>Conclusion </a:t>
              </a:r>
            </a:p>
          </p:txBody>
        </p:sp>
        <p:sp>
          <p:nvSpPr>
            <p:cNvPr id="1029" name="TextBox 1028">
              <a:extLst>
                <a:ext uri="{FF2B5EF4-FFF2-40B4-BE49-F238E27FC236}">
                  <a16:creationId xmlns:a16="http://schemas.microsoft.com/office/drawing/2014/main" id="{D4343510-C82E-59E9-1479-045040A07D95}"/>
                </a:ext>
              </a:extLst>
            </p:cNvPr>
            <p:cNvSpPr txBox="1"/>
            <p:nvPr/>
          </p:nvSpPr>
          <p:spPr>
            <a:xfrm>
              <a:off x="211533" y="3529013"/>
              <a:ext cx="7101679" cy="2308324"/>
            </a:xfrm>
            <a:prstGeom prst="rect">
              <a:avLst/>
            </a:prstGeom>
            <a:noFill/>
          </p:spPr>
          <p:txBody>
            <a:bodyPr wrap="square" rtlCol="0">
              <a:spAutoFit/>
            </a:bodyPr>
            <a:lstStyle/>
            <a:p>
              <a:pPr algn="just"/>
              <a:r>
                <a:rPr lang="en-US" sz="2400" b="0" i="0" dirty="0">
                  <a:solidFill>
                    <a:schemeClr val="accent5">
                      <a:lumMod val="50000"/>
                    </a:schemeClr>
                  </a:solidFill>
                  <a:effectLst/>
                  <a:latin typeface="Tw Cen MT" panose="020B0602020104020603" pitchFamily="34" charset="0"/>
                </a:rPr>
                <a:t> In conclusion, our AI-powered fashion system is the key   to unlocking your style potential. With personalized     recommendations, trend suggestions, comparable items, and virtual try-ons, it revolutionizes your fashion choices. Step into the future of fashion and experience a whole new level of style and convenience.</a:t>
              </a:r>
            </a:p>
          </p:txBody>
        </p:sp>
      </p:grpSp>
      <p:grpSp>
        <p:nvGrpSpPr>
          <p:cNvPr id="1033" name="Group 1032">
            <a:extLst>
              <a:ext uri="{FF2B5EF4-FFF2-40B4-BE49-F238E27FC236}">
                <a16:creationId xmlns:a16="http://schemas.microsoft.com/office/drawing/2014/main" id="{AAAA7CBA-246A-6313-78A7-E4FBCE7FB33A}"/>
              </a:ext>
            </a:extLst>
          </p:cNvPr>
          <p:cNvGrpSpPr/>
          <p:nvPr/>
        </p:nvGrpSpPr>
        <p:grpSpPr>
          <a:xfrm>
            <a:off x="7298134" y="7047920"/>
            <a:ext cx="6893469" cy="21924840"/>
            <a:chOff x="185527" y="1981577"/>
            <a:chExt cx="7053473" cy="26440466"/>
          </a:xfrm>
        </p:grpSpPr>
        <p:sp>
          <p:nvSpPr>
            <p:cNvPr id="1035" name="Rectangle 1034">
              <a:extLst>
                <a:ext uri="{FF2B5EF4-FFF2-40B4-BE49-F238E27FC236}">
                  <a16:creationId xmlns:a16="http://schemas.microsoft.com/office/drawing/2014/main" id="{9A25EFE6-6A44-121D-B5D9-A71D5D0B08BF}"/>
                </a:ext>
              </a:extLst>
            </p:cNvPr>
            <p:cNvSpPr/>
            <p:nvPr/>
          </p:nvSpPr>
          <p:spPr>
            <a:xfrm>
              <a:off x="260631" y="2328863"/>
              <a:ext cx="6978369" cy="26093180"/>
            </a:xfrm>
            <a:prstGeom prst="rect">
              <a:avLst/>
            </a:prstGeom>
            <a:solidFill>
              <a:schemeClr val="bg1"/>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0" dirty="0"/>
            </a:p>
          </p:txBody>
        </p:sp>
        <p:sp>
          <p:nvSpPr>
            <p:cNvPr id="1036" name="Rectangle 1035">
              <a:extLst>
                <a:ext uri="{FF2B5EF4-FFF2-40B4-BE49-F238E27FC236}">
                  <a16:creationId xmlns:a16="http://schemas.microsoft.com/office/drawing/2014/main" id="{F32DDDF6-8F0D-25F3-22CC-FEFA054199BE}"/>
                </a:ext>
              </a:extLst>
            </p:cNvPr>
            <p:cNvSpPr/>
            <p:nvPr/>
          </p:nvSpPr>
          <p:spPr>
            <a:xfrm>
              <a:off x="185527" y="1981577"/>
              <a:ext cx="6940802" cy="148873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Bauhaus 93" panose="04030905020B02020C02" pitchFamily="82" charset="0"/>
                </a:rPr>
                <a:t>Outputs</a:t>
              </a:r>
            </a:p>
          </p:txBody>
        </p:sp>
        <p:sp>
          <p:nvSpPr>
            <p:cNvPr id="1037" name="TextBox 1036">
              <a:extLst>
                <a:ext uri="{FF2B5EF4-FFF2-40B4-BE49-F238E27FC236}">
                  <a16:creationId xmlns:a16="http://schemas.microsoft.com/office/drawing/2014/main" id="{64DF6077-3D46-E95D-2D6F-3CEF903A114E}"/>
                </a:ext>
              </a:extLst>
            </p:cNvPr>
            <p:cNvSpPr txBox="1"/>
            <p:nvPr/>
          </p:nvSpPr>
          <p:spPr>
            <a:xfrm>
              <a:off x="211534" y="3529013"/>
              <a:ext cx="6925866" cy="6186309"/>
            </a:xfrm>
            <a:prstGeom prst="rect">
              <a:avLst/>
            </a:prstGeom>
            <a:noFill/>
          </p:spPr>
          <p:txBody>
            <a:bodyPr wrap="square" rtlCol="0">
              <a:spAutoFit/>
            </a:bodyPr>
            <a:lstStyle/>
            <a:p>
              <a:pPr algn="ctr"/>
              <a:r>
                <a:rPr lang="en-US" sz="2800" b="0" i="0" dirty="0">
                  <a:solidFill>
                    <a:schemeClr val="accent5">
                      <a:lumMod val="50000"/>
                    </a:schemeClr>
                  </a:solidFill>
                  <a:effectLst/>
                  <a:latin typeface="Tw Cen MT" panose="020B0602020104020603" pitchFamily="34" charset="0"/>
                </a:rPr>
                <a:t>Segmentation</a:t>
              </a:r>
              <a:endParaRPr lang="en-US" sz="3200" b="0" i="0" dirty="0">
                <a:solidFill>
                  <a:schemeClr val="accent5">
                    <a:lumMod val="50000"/>
                  </a:schemeClr>
                </a:solidFill>
                <a:effectLst/>
                <a:latin typeface="Tw Cen MT" panose="020B0602020104020603" pitchFamily="34" charset="0"/>
              </a:endParaRPr>
            </a:p>
            <a:p>
              <a:pPr algn="ctr"/>
              <a:endParaRPr lang="en-US" sz="3200" b="0" i="0" dirty="0">
                <a:solidFill>
                  <a:schemeClr val="accent5">
                    <a:lumMod val="50000"/>
                  </a:schemeClr>
                </a:solidFill>
                <a:effectLst/>
                <a:latin typeface="Tw Cen MT" panose="020B0602020104020603" pitchFamily="34" charset="0"/>
              </a:endParaRPr>
            </a:p>
            <a:p>
              <a:pPr algn="ctr"/>
              <a:r>
                <a:rPr lang="en-US" sz="2800" dirty="0">
                  <a:solidFill>
                    <a:schemeClr val="accent5">
                      <a:lumMod val="50000"/>
                    </a:schemeClr>
                  </a:solidFill>
                  <a:latin typeface="Tw Cen MT" panose="020B0602020104020603" pitchFamily="34" charset="0"/>
                </a:rPr>
                <a:t>Classification </a:t>
              </a:r>
              <a:r>
                <a:rPr lang="en-US" sz="2800" b="0" i="0" dirty="0">
                  <a:solidFill>
                    <a:schemeClr val="accent5">
                      <a:lumMod val="50000"/>
                    </a:schemeClr>
                  </a:solidFill>
                  <a:effectLst/>
                  <a:latin typeface="Tw Cen MT" panose="020B0602020104020603" pitchFamily="34" charset="0"/>
                </a:rPr>
                <a:t> </a:t>
              </a:r>
            </a:p>
            <a:p>
              <a:pPr algn="ctr"/>
              <a:endParaRPr lang="en-US" sz="3200" dirty="0">
                <a:solidFill>
                  <a:schemeClr val="accent5">
                    <a:lumMod val="50000"/>
                  </a:schemeClr>
                </a:solidFill>
                <a:latin typeface="Tw Cen MT" panose="020B0602020104020603" pitchFamily="34" charset="0"/>
              </a:endParaRPr>
            </a:p>
            <a:p>
              <a:pPr algn="ctr"/>
              <a:endParaRPr lang="en-US" sz="3200" b="0" i="0" dirty="0">
                <a:solidFill>
                  <a:schemeClr val="accent5">
                    <a:lumMod val="50000"/>
                  </a:schemeClr>
                </a:solidFill>
                <a:effectLst/>
                <a:latin typeface="Tw Cen MT" panose="020B0602020104020603" pitchFamily="34" charset="0"/>
              </a:endParaRPr>
            </a:p>
            <a:p>
              <a:pPr algn="ctr"/>
              <a:endParaRPr lang="en-US" sz="3200" dirty="0">
                <a:solidFill>
                  <a:schemeClr val="accent5">
                    <a:lumMod val="50000"/>
                  </a:schemeClr>
                </a:solidFill>
                <a:latin typeface="Tw Cen MT" panose="020B0602020104020603" pitchFamily="34" charset="0"/>
              </a:endParaRPr>
            </a:p>
            <a:p>
              <a:pPr algn="ctr"/>
              <a:r>
                <a:rPr lang="en-US" sz="2800" dirty="0">
                  <a:solidFill>
                    <a:schemeClr val="accent5">
                      <a:lumMod val="50000"/>
                    </a:schemeClr>
                  </a:solidFill>
                  <a:latin typeface="Tw Cen MT" panose="020B0602020104020603" pitchFamily="34" charset="0"/>
                </a:rPr>
                <a:t>Outfit Scoring </a:t>
              </a:r>
            </a:p>
            <a:p>
              <a:pPr algn="ctr"/>
              <a:endParaRPr lang="en-US" sz="3200" b="0" i="0" dirty="0">
                <a:solidFill>
                  <a:schemeClr val="accent5">
                    <a:lumMod val="50000"/>
                  </a:schemeClr>
                </a:solidFill>
                <a:effectLst/>
                <a:latin typeface="Tw Cen MT" panose="020B0602020104020603" pitchFamily="34" charset="0"/>
              </a:endParaRPr>
            </a:p>
            <a:p>
              <a:pPr algn="ctr"/>
              <a:endParaRPr lang="en-US" sz="3200" dirty="0">
                <a:solidFill>
                  <a:schemeClr val="accent5">
                    <a:lumMod val="50000"/>
                  </a:schemeClr>
                </a:solidFill>
                <a:latin typeface="Tw Cen MT" panose="020B0602020104020603" pitchFamily="34" charset="0"/>
              </a:endParaRPr>
            </a:p>
            <a:p>
              <a:pPr algn="ctr"/>
              <a:r>
                <a:rPr lang="en-US" sz="2800" b="0" i="0" dirty="0">
                  <a:solidFill>
                    <a:schemeClr val="accent5">
                      <a:lumMod val="50000"/>
                    </a:schemeClr>
                  </a:solidFill>
                  <a:effectLst/>
                  <a:latin typeface="Tw Cen MT" panose="020B0602020104020603" pitchFamily="34" charset="0"/>
                </a:rPr>
                <a:t>Outfi</a:t>
              </a:r>
              <a:r>
                <a:rPr lang="en-US" sz="2800" dirty="0">
                  <a:solidFill>
                    <a:schemeClr val="accent5">
                      <a:lumMod val="50000"/>
                    </a:schemeClr>
                  </a:solidFill>
                  <a:latin typeface="Tw Cen MT" panose="020B0602020104020603" pitchFamily="34" charset="0"/>
                </a:rPr>
                <a:t>t Recommendation </a:t>
              </a:r>
            </a:p>
            <a:p>
              <a:pPr algn="ctr"/>
              <a:endParaRPr lang="en-US" sz="3200" b="0" i="0" dirty="0">
                <a:solidFill>
                  <a:schemeClr val="accent5">
                    <a:lumMod val="50000"/>
                  </a:schemeClr>
                </a:solidFill>
                <a:effectLst/>
                <a:latin typeface="Tw Cen MT" panose="020B0602020104020603" pitchFamily="34" charset="0"/>
              </a:endParaRPr>
            </a:p>
            <a:p>
              <a:pPr algn="ctr"/>
              <a:endParaRPr lang="en-US" sz="3200" dirty="0">
                <a:solidFill>
                  <a:schemeClr val="accent5">
                    <a:lumMod val="50000"/>
                  </a:schemeClr>
                </a:solidFill>
                <a:latin typeface="Tw Cen MT" panose="020B0602020104020603" pitchFamily="34" charset="0"/>
              </a:endParaRPr>
            </a:p>
            <a:p>
              <a:pPr algn="ctr"/>
              <a:r>
                <a:rPr lang="en-US" sz="2800" dirty="0">
                  <a:solidFill>
                    <a:schemeClr val="accent5">
                      <a:lumMod val="50000"/>
                    </a:schemeClr>
                  </a:solidFill>
                  <a:latin typeface="Tw Cen MT" panose="020B0602020104020603" pitchFamily="34" charset="0"/>
                </a:rPr>
                <a:t>Virtual Try On </a:t>
              </a:r>
              <a:endParaRPr lang="en-US" sz="2800" b="0" i="0" dirty="0">
                <a:solidFill>
                  <a:schemeClr val="accent5">
                    <a:lumMod val="50000"/>
                  </a:schemeClr>
                </a:solidFill>
                <a:effectLst/>
                <a:latin typeface="Tw Cen MT" panose="020B0602020104020603" pitchFamily="34" charset="0"/>
              </a:endParaRPr>
            </a:p>
          </p:txBody>
        </p:sp>
      </p:grpSp>
      <p:sp>
        <p:nvSpPr>
          <p:cNvPr id="2" name="TextBox 1">
            <a:extLst>
              <a:ext uri="{FF2B5EF4-FFF2-40B4-BE49-F238E27FC236}">
                <a16:creationId xmlns:a16="http://schemas.microsoft.com/office/drawing/2014/main" id="{B273F873-773B-4C53-F1A1-BD135DFAF245}"/>
              </a:ext>
            </a:extLst>
          </p:cNvPr>
          <p:cNvSpPr txBox="1"/>
          <p:nvPr/>
        </p:nvSpPr>
        <p:spPr>
          <a:xfrm>
            <a:off x="7280926" y="2277383"/>
            <a:ext cx="7128524" cy="4770537"/>
          </a:xfrm>
          <a:prstGeom prst="rect">
            <a:avLst/>
          </a:prstGeom>
          <a:solidFill>
            <a:schemeClr val="bg1"/>
          </a:solidFill>
        </p:spPr>
        <p:txBody>
          <a:bodyPr wrap="square" rtlCol="0">
            <a:spAutoFit/>
          </a:bodyPr>
          <a:lstStyle/>
          <a:p>
            <a:endParaRPr lang="en-US" dirty="0"/>
          </a:p>
          <a:p>
            <a:pPr algn="ctr"/>
            <a:r>
              <a:rPr lang="en-US" sz="2800" dirty="0">
                <a:solidFill>
                  <a:schemeClr val="accent5">
                    <a:lumMod val="50000"/>
                  </a:schemeClr>
                </a:solidFill>
                <a:latin typeface="Tw Cen MT" panose="020B0602020104020603" pitchFamily="34" charset="0"/>
              </a:rPr>
              <a:t>Virtual Try On </a:t>
            </a:r>
          </a:p>
          <a:p>
            <a:r>
              <a:rPr lang="en-US" sz="2400" dirty="0">
                <a:latin typeface="Tw Cen MT" panose="020B0602020104020603" pitchFamily="34" charset="0"/>
              </a:rPr>
              <a:t>The virtual try on module provides the user with the luxury of trying out new clothes with the click of a button. No need to visit brick and mortars stores. Using Generative Adversarial networks the try on module generates realistic images of users wearing their desired  clothes. This is done by generating a fake segmentation map of the user’s image and warping clothes around the body of the user. Then a SPADE image generator is used to produce the final image of the user with the desired garment. </a:t>
            </a:r>
          </a:p>
          <a:p>
            <a:endParaRPr lang="en-US" dirty="0"/>
          </a:p>
        </p:txBody>
      </p:sp>
    </p:spTree>
    <p:extLst>
      <p:ext uri="{BB962C8B-B14F-4D97-AF65-F5344CB8AC3E}">
        <p14:creationId xmlns:p14="http://schemas.microsoft.com/office/powerpoint/2010/main" val="6740884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P POSTER - A1 Portrait Template" id="{E26718AE-7310-495E-B5A4-23F7A6BD6D78}" vid="{937CEEBB-0380-49CE-8F97-5A789B9B1C99}"/>
    </a:ext>
  </a:extLst>
</a:theme>
</file>

<file path=docProps/app.xml><?xml version="1.0" encoding="utf-8"?>
<Properties xmlns="http://schemas.openxmlformats.org/officeDocument/2006/extended-properties" xmlns:vt="http://schemas.openxmlformats.org/officeDocument/2006/docPropsVTypes">
  <Template>02-GP POSTER - A1 Portrait Template</Template>
  <TotalTime>1420</TotalTime>
  <Words>495</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Bauhaus 93</vt:lpstr>
      <vt:lpstr>Calibri</vt:lpstr>
      <vt:lpstr>Tw Cen MT</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احمد مصطفي السيد شحاته</dc:creator>
  <cp:lastModifiedBy>احمد مصطفي السيد شحاته</cp:lastModifiedBy>
  <cp:revision>4</cp:revision>
  <dcterms:created xsi:type="dcterms:W3CDTF">2023-05-27T23:01:14Z</dcterms:created>
  <dcterms:modified xsi:type="dcterms:W3CDTF">2023-05-28T22:42:09Z</dcterms:modified>
</cp:coreProperties>
</file>